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309" r:id="rId3"/>
    <p:sldId id="327" r:id="rId4"/>
    <p:sldId id="310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Wieviel sind Sie bereit, für ein nicht-elektrisches fahrzeug auszugeben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Feuil1!$B$1</c:f>
              <c:strCache>
                <c:ptCount val="1"/>
                <c:pt idx="0">
                  <c:v>Série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Feuil1!$A$2:$A$8</c:f>
              <c:strCache>
                <c:ptCount val="7"/>
                <c:pt idx="0">
                  <c:v>weniger als 10,000€</c:v>
                </c:pt>
                <c:pt idx="1">
                  <c:v>10,001€-20,000€</c:v>
                </c:pt>
                <c:pt idx="2">
                  <c:v>20,001€-30,000€</c:v>
                </c:pt>
                <c:pt idx="3">
                  <c:v>30,001€-40,000€</c:v>
                </c:pt>
                <c:pt idx="4">
                  <c:v>40,001€-50,000€</c:v>
                </c:pt>
                <c:pt idx="5">
                  <c:v>50,001€-60,000€</c:v>
                </c:pt>
                <c:pt idx="6">
                  <c:v>mehr als 60,001€</c:v>
                </c:pt>
              </c:strCache>
            </c:strRef>
          </c:cat>
          <c:val>
            <c:numRef>
              <c:f>Feuil1!$B$2:$B$8</c:f>
              <c:numCache>
                <c:formatCode>General</c:formatCode>
                <c:ptCount val="7"/>
                <c:pt idx="0">
                  <c:v>0</c:v>
                </c:pt>
                <c:pt idx="1">
                  <c:v>6</c:v>
                </c:pt>
                <c:pt idx="2">
                  <c:v>6</c:v>
                </c:pt>
                <c:pt idx="3">
                  <c:v>44</c:v>
                </c:pt>
                <c:pt idx="4">
                  <c:v>32</c:v>
                </c:pt>
                <c:pt idx="5">
                  <c:v>6</c:v>
                </c:pt>
                <c:pt idx="6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558-4640-BC0A-349E1CC4DAC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26108688"/>
        <c:axId val="626114264"/>
      </c:barChart>
      <c:catAx>
        <c:axId val="6261086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626114264"/>
        <c:crosses val="autoZero"/>
        <c:auto val="1"/>
        <c:lblAlgn val="ctr"/>
        <c:lblOffset val="100"/>
        <c:noMultiLvlLbl val="0"/>
      </c:catAx>
      <c:valAx>
        <c:axId val="6261142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6261086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Wieviel wären Sie bereit, für ein ähnliches Model, aber elektrisch zu zahlen ? </a:t>
            </a:r>
            <a:endParaRPr lang="fr-FR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Feuil1!$B$1</c:f>
              <c:strCache>
                <c:ptCount val="1"/>
                <c:pt idx="0">
                  <c:v>Série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Feuil1!$A$2:$A$8</c:f>
              <c:strCache>
                <c:ptCount val="7"/>
                <c:pt idx="0">
                  <c:v>weniger als 10,00€</c:v>
                </c:pt>
                <c:pt idx="1">
                  <c:v>10,001€-20,000€</c:v>
                </c:pt>
                <c:pt idx="2">
                  <c:v>20,001€-30,000€</c:v>
                </c:pt>
                <c:pt idx="3">
                  <c:v>30,001€-40,000€</c:v>
                </c:pt>
                <c:pt idx="4">
                  <c:v>40,001€-50,000€</c:v>
                </c:pt>
                <c:pt idx="5">
                  <c:v>50,001€-60,000€</c:v>
                </c:pt>
                <c:pt idx="6">
                  <c:v>mehr als 60,001€</c:v>
                </c:pt>
              </c:strCache>
            </c:strRef>
          </c:cat>
          <c:val>
            <c:numRef>
              <c:f>Feuil1!$B$2:$B$8</c:f>
              <c:numCache>
                <c:formatCode>General</c:formatCode>
                <c:ptCount val="7"/>
                <c:pt idx="0">
                  <c:v>5</c:v>
                </c:pt>
                <c:pt idx="1">
                  <c:v>4</c:v>
                </c:pt>
                <c:pt idx="2">
                  <c:v>6</c:v>
                </c:pt>
                <c:pt idx="3">
                  <c:v>26</c:v>
                </c:pt>
                <c:pt idx="4">
                  <c:v>25</c:v>
                </c:pt>
                <c:pt idx="5">
                  <c:v>22</c:v>
                </c:pt>
                <c:pt idx="6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55C-6C4F-9782-6D5AB150F3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11034888"/>
        <c:axId val="711035216"/>
      </c:barChart>
      <c:catAx>
        <c:axId val="7110348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711035216"/>
        <c:crosses val="autoZero"/>
        <c:auto val="1"/>
        <c:lblAlgn val="ctr"/>
        <c:lblOffset val="100"/>
        <c:noMultiLvlLbl val="0"/>
      </c:catAx>
      <c:valAx>
        <c:axId val="7110352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7110348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/>
              <a:t>Skalieren Sie die Faktoren, die Ihre Kaufentscheidung beeinflussen könnten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Feuil1!$B$1</c:f>
              <c:strCache>
                <c:ptCount val="1"/>
                <c:pt idx="0">
                  <c:v>Stärkster Einfluss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Feuil1!$A$2:$A$10</c:f>
              <c:strCache>
                <c:ptCount val="9"/>
                <c:pt idx="0">
                  <c:v>Promotion</c:v>
                </c:pt>
                <c:pt idx="1">
                  <c:v>After Kauf Dienst</c:v>
                </c:pt>
                <c:pt idx="2">
                  <c:v>Technischer Aspekt</c:v>
                </c:pt>
                <c:pt idx="3">
                  <c:v>Form und Grösse</c:v>
                </c:pt>
                <c:pt idx="4">
                  <c:v>Mundpropaganda </c:v>
                </c:pt>
                <c:pt idx="5">
                  <c:v>Markenname</c:v>
                </c:pt>
                <c:pt idx="6">
                  <c:v>Finanziele Vergangenheit des Unternehmens </c:v>
                </c:pt>
                <c:pt idx="7">
                  <c:v>Finanzierung</c:v>
                </c:pt>
                <c:pt idx="8">
                  <c:v>Preis</c:v>
                </c:pt>
              </c:strCache>
            </c:strRef>
          </c:cat>
          <c:val>
            <c:numRef>
              <c:f>Feuil1!$B$2:$B$10</c:f>
              <c:numCache>
                <c:formatCode>General</c:formatCode>
                <c:ptCount val="9"/>
                <c:pt idx="0">
                  <c:v>14</c:v>
                </c:pt>
                <c:pt idx="1">
                  <c:v>48</c:v>
                </c:pt>
                <c:pt idx="2">
                  <c:v>40</c:v>
                </c:pt>
                <c:pt idx="3">
                  <c:v>34</c:v>
                </c:pt>
                <c:pt idx="4">
                  <c:v>22</c:v>
                </c:pt>
                <c:pt idx="5">
                  <c:v>34</c:v>
                </c:pt>
                <c:pt idx="6">
                  <c:v>10</c:v>
                </c:pt>
                <c:pt idx="7">
                  <c:v>24</c:v>
                </c:pt>
                <c:pt idx="8">
                  <c:v>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81F-1849-8EAE-8E16EDB0B351}"/>
            </c:ext>
          </c:extLst>
        </c:ser>
        <c:ser>
          <c:idx val="1"/>
          <c:order val="1"/>
          <c:tx>
            <c:strRef>
              <c:f>Feuil1!$C$1</c:f>
              <c:strCache>
                <c:ptCount val="1"/>
                <c:pt idx="0">
                  <c:v>Stärker Einfluss 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Feuil1!$A$2:$A$10</c:f>
              <c:strCache>
                <c:ptCount val="9"/>
                <c:pt idx="0">
                  <c:v>Promotion</c:v>
                </c:pt>
                <c:pt idx="1">
                  <c:v>After Kauf Dienst</c:v>
                </c:pt>
                <c:pt idx="2">
                  <c:v>Technischer Aspekt</c:v>
                </c:pt>
                <c:pt idx="3">
                  <c:v>Form und Grösse</c:v>
                </c:pt>
                <c:pt idx="4">
                  <c:v>Mundpropaganda </c:v>
                </c:pt>
                <c:pt idx="5">
                  <c:v>Markenname</c:v>
                </c:pt>
                <c:pt idx="6">
                  <c:v>Finanziele Vergangenheit des Unternehmens </c:v>
                </c:pt>
                <c:pt idx="7">
                  <c:v>Finanzierung</c:v>
                </c:pt>
                <c:pt idx="8">
                  <c:v>Preis</c:v>
                </c:pt>
              </c:strCache>
            </c:strRef>
          </c:cat>
          <c:val>
            <c:numRef>
              <c:f>Feuil1!$C$2:$C$10</c:f>
              <c:numCache>
                <c:formatCode>General</c:formatCode>
                <c:ptCount val="9"/>
                <c:pt idx="0">
                  <c:v>22</c:v>
                </c:pt>
                <c:pt idx="1">
                  <c:v>42</c:v>
                </c:pt>
                <c:pt idx="2">
                  <c:v>46</c:v>
                </c:pt>
                <c:pt idx="3">
                  <c:v>52</c:v>
                </c:pt>
                <c:pt idx="4">
                  <c:v>40</c:v>
                </c:pt>
                <c:pt idx="5">
                  <c:v>44</c:v>
                </c:pt>
                <c:pt idx="6">
                  <c:v>26</c:v>
                </c:pt>
                <c:pt idx="7">
                  <c:v>42</c:v>
                </c:pt>
                <c:pt idx="8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81F-1849-8EAE-8E16EDB0B351}"/>
            </c:ext>
          </c:extLst>
        </c:ser>
        <c:ser>
          <c:idx val="2"/>
          <c:order val="2"/>
          <c:tx>
            <c:strRef>
              <c:f>Feuil1!$D$1</c:f>
              <c:strCache>
                <c:ptCount val="1"/>
                <c:pt idx="0">
                  <c:v>Mässiger Einfluss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Feuil1!$A$2:$A$10</c:f>
              <c:strCache>
                <c:ptCount val="9"/>
                <c:pt idx="0">
                  <c:v>Promotion</c:v>
                </c:pt>
                <c:pt idx="1">
                  <c:v>After Kauf Dienst</c:v>
                </c:pt>
                <c:pt idx="2">
                  <c:v>Technischer Aspekt</c:v>
                </c:pt>
                <c:pt idx="3">
                  <c:v>Form und Grösse</c:v>
                </c:pt>
                <c:pt idx="4">
                  <c:v>Mundpropaganda </c:v>
                </c:pt>
                <c:pt idx="5">
                  <c:v>Markenname</c:v>
                </c:pt>
                <c:pt idx="6">
                  <c:v>Finanziele Vergangenheit des Unternehmens </c:v>
                </c:pt>
                <c:pt idx="7">
                  <c:v>Finanzierung</c:v>
                </c:pt>
                <c:pt idx="8">
                  <c:v>Preis</c:v>
                </c:pt>
              </c:strCache>
            </c:strRef>
          </c:cat>
          <c:val>
            <c:numRef>
              <c:f>Feuil1!$D$2:$D$10</c:f>
              <c:numCache>
                <c:formatCode>General</c:formatCode>
                <c:ptCount val="9"/>
                <c:pt idx="0">
                  <c:v>32</c:v>
                </c:pt>
                <c:pt idx="1">
                  <c:v>8</c:v>
                </c:pt>
                <c:pt idx="2">
                  <c:v>12</c:v>
                </c:pt>
                <c:pt idx="3">
                  <c:v>14</c:v>
                </c:pt>
                <c:pt idx="4">
                  <c:v>32</c:v>
                </c:pt>
                <c:pt idx="5">
                  <c:v>20</c:v>
                </c:pt>
                <c:pt idx="6">
                  <c:v>28</c:v>
                </c:pt>
                <c:pt idx="7">
                  <c:v>30</c:v>
                </c:pt>
                <c:pt idx="8">
                  <c:v>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81F-1849-8EAE-8E16EDB0B351}"/>
            </c:ext>
          </c:extLst>
        </c:ser>
        <c:ser>
          <c:idx val="3"/>
          <c:order val="3"/>
          <c:tx>
            <c:strRef>
              <c:f>Feuil1!$E$1</c:f>
              <c:strCache>
                <c:ptCount val="1"/>
                <c:pt idx="0">
                  <c:v>Wenig Einfluss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Feuil1!$A$2:$A$10</c:f>
              <c:strCache>
                <c:ptCount val="9"/>
                <c:pt idx="0">
                  <c:v>Promotion</c:v>
                </c:pt>
                <c:pt idx="1">
                  <c:v>After Kauf Dienst</c:v>
                </c:pt>
                <c:pt idx="2">
                  <c:v>Technischer Aspekt</c:v>
                </c:pt>
                <c:pt idx="3">
                  <c:v>Form und Grösse</c:v>
                </c:pt>
                <c:pt idx="4">
                  <c:v>Mundpropaganda </c:v>
                </c:pt>
                <c:pt idx="5">
                  <c:v>Markenname</c:v>
                </c:pt>
                <c:pt idx="6">
                  <c:v>Finanziele Vergangenheit des Unternehmens </c:v>
                </c:pt>
                <c:pt idx="7">
                  <c:v>Finanzierung</c:v>
                </c:pt>
                <c:pt idx="8">
                  <c:v>Preis</c:v>
                </c:pt>
              </c:strCache>
            </c:strRef>
          </c:cat>
          <c:val>
            <c:numRef>
              <c:f>Feuil1!$E$2:$E$10</c:f>
              <c:numCache>
                <c:formatCode>General</c:formatCode>
                <c:ptCount val="9"/>
                <c:pt idx="0">
                  <c:v>24</c:v>
                </c:pt>
                <c:pt idx="1">
                  <c:v>2</c:v>
                </c:pt>
                <c:pt idx="2">
                  <c:v>2</c:v>
                </c:pt>
                <c:pt idx="3">
                  <c:v>0</c:v>
                </c:pt>
                <c:pt idx="4">
                  <c:v>4</c:v>
                </c:pt>
                <c:pt idx="5">
                  <c:v>2</c:v>
                </c:pt>
                <c:pt idx="6">
                  <c:v>26</c:v>
                </c:pt>
                <c:pt idx="7">
                  <c:v>4</c:v>
                </c:pt>
                <c:pt idx="8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81F-1849-8EAE-8E16EDB0B351}"/>
            </c:ext>
          </c:extLst>
        </c:ser>
        <c:ser>
          <c:idx val="4"/>
          <c:order val="4"/>
          <c:tx>
            <c:strRef>
              <c:f>Feuil1!$F$1</c:f>
              <c:strCache>
                <c:ptCount val="1"/>
                <c:pt idx="0">
                  <c:v>Kein Einfluss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Feuil1!$A$2:$A$10</c:f>
              <c:strCache>
                <c:ptCount val="9"/>
                <c:pt idx="0">
                  <c:v>Promotion</c:v>
                </c:pt>
                <c:pt idx="1">
                  <c:v>After Kauf Dienst</c:v>
                </c:pt>
                <c:pt idx="2">
                  <c:v>Technischer Aspekt</c:v>
                </c:pt>
                <c:pt idx="3">
                  <c:v>Form und Grösse</c:v>
                </c:pt>
                <c:pt idx="4">
                  <c:v>Mundpropaganda </c:v>
                </c:pt>
                <c:pt idx="5">
                  <c:v>Markenname</c:v>
                </c:pt>
                <c:pt idx="6">
                  <c:v>Finanziele Vergangenheit des Unternehmens </c:v>
                </c:pt>
                <c:pt idx="7">
                  <c:v>Finanzierung</c:v>
                </c:pt>
                <c:pt idx="8">
                  <c:v>Preis</c:v>
                </c:pt>
              </c:strCache>
            </c:strRef>
          </c:cat>
          <c:val>
            <c:numRef>
              <c:f>Feuil1!$F$2:$F$10</c:f>
              <c:numCache>
                <c:formatCode>General</c:formatCode>
                <c:ptCount val="9"/>
                <c:pt idx="0">
                  <c:v>8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2</c:v>
                </c:pt>
                <c:pt idx="5">
                  <c:v>0</c:v>
                </c:pt>
                <c:pt idx="6">
                  <c:v>10</c:v>
                </c:pt>
                <c:pt idx="7">
                  <c:v>0</c:v>
                </c:pt>
                <c:pt idx="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81F-1849-8EAE-8E16EDB0B35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632497176"/>
        <c:axId val="632501112"/>
      </c:barChart>
      <c:catAx>
        <c:axId val="6324971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632501112"/>
        <c:crosses val="autoZero"/>
        <c:auto val="1"/>
        <c:lblAlgn val="ctr"/>
        <c:lblOffset val="100"/>
        <c:noMultiLvlLbl val="0"/>
      </c:catAx>
      <c:valAx>
        <c:axId val="6325011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6324971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/>
              <a:t>Was suchen Sie in einem Fahrzeug? </a:t>
            </a:r>
          </a:p>
        </c:rich>
      </c:tx>
      <c:layout>
        <c:manualLayout>
          <c:xMode val="edge"/>
          <c:yMode val="edge"/>
          <c:x val="0.11499279256245344"/>
          <c:y val="4.587568556154909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Feuil1!$B$1</c:f>
              <c:strCache>
                <c:ptCount val="1"/>
                <c:pt idx="0">
                  <c:v>Stärkster Einfluss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Feuil1!$A$2:$A$9</c:f>
              <c:strCache>
                <c:ptCount val="8"/>
                <c:pt idx="0">
                  <c:v>Kraftstoffeffizienz </c:v>
                </c:pt>
                <c:pt idx="1">
                  <c:v>Leistung</c:v>
                </c:pt>
                <c:pt idx="2">
                  <c:v>Komfort</c:v>
                </c:pt>
                <c:pt idx="3">
                  <c:v>Innere</c:v>
                </c:pt>
                <c:pt idx="4">
                  <c:v>Markenzeichen</c:v>
                </c:pt>
                <c:pt idx="5">
                  <c:v>Technologie</c:v>
                </c:pt>
                <c:pt idx="6">
                  <c:v>Grösse und design </c:v>
                </c:pt>
                <c:pt idx="7">
                  <c:v>Raum/Platz</c:v>
                </c:pt>
              </c:strCache>
            </c:strRef>
          </c:cat>
          <c:val>
            <c:numRef>
              <c:f>Feuil1!$B$2:$B$9</c:f>
              <c:numCache>
                <c:formatCode>General</c:formatCode>
                <c:ptCount val="8"/>
                <c:pt idx="0">
                  <c:v>48</c:v>
                </c:pt>
                <c:pt idx="1">
                  <c:v>44</c:v>
                </c:pt>
                <c:pt idx="2">
                  <c:v>48</c:v>
                </c:pt>
                <c:pt idx="3">
                  <c:v>52</c:v>
                </c:pt>
                <c:pt idx="4">
                  <c:v>26</c:v>
                </c:pt>
                <c:pt idx="5">
                  <c:v>62</c:v>
                </c:pt>
                <c:pt idx="6">
                  <c:v>66</c:v>
                </c:pt>
                <c:pt idx="7">
                  <c:v>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6C2-B749-AF2D-B6BF9A8A49A4}"/>
            </c:ext>
          </c:extLst>
        </c:ser>
        <c:ser>
          <c:idx val="1"/>
          <c:order val="1"/>
          <c:tx>
            <c:strRef>
              <c:f>Feuil1!$C$1</c:f>
              <c:strCache>
                <c:ptCount val="1"/>
                <c:pt idx="0">
                  <c:v>Stärker Einfluss 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Feuil1!$A$2:$A$9</c:f>
              <c:strCache>
                <c:ptCount val="8"/>
                <c:pt idx="0">
                  <c:v>Kraftstoffeffizienz </c:v>
                </c:pt>
                <c:pt idx="1">
                  <c:v>Leistung</c:v>
                </c:pt>
                <c:pt idx="2">
                  <c:v>Komfort</c:v>
                </c:pt>
                <c:pt idx="3">
                  <c:v>Innere</c:v>
                </c:pt>
                <c:pt idx="4">
                  <c:v>Markenzeichen</c:v>
                </c:pt>
                <c:pt idx="5">
                  <c:v>Technologie</c:v>
                </c:pt>
                <c:pt idx="6">
                  <c:v>Grösse und design </c:v>
                </c:pt>
                <c:pt idx="7">
                  <c:v>Raum/Platz</c:v>
                </c:pt>
              </c:strCache>
            </c:strRef>
          </c:cat>
          <c:val>
            <c:numRef>
              <c:f>Feuil1!$C$2:$C$9</c:f>
              <c:numCache>
                <c:formatCode>General</c:formatCode>
                <c:ptCount val="8"/>
                <c:pt idx="0">
                  <c:v>34</c:v>
                </c:pt>
                <c:pt idx="1">
                  <c:v>34</c:v>
                </c:pt>
                <c:pt idx="2">
                  <c:v>42</c:v>
                </c:pt>
                <c:pt idx="3">
                  <c:v>34</c:v>
                </c:pt>
                <c:pt idx="4">
                  <c:v>58</c:v>
                </c:pt>
                <c:pt idx="5">
                  <c:v>22</c:v>
                </c:pt>
                <c:pt idx="6">
                  <c:v>26</c:v>
                </c:pt>
                <c:pt idx="7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6C2-B749-AF2D-B6BF9A8A49A4}"/>
            </c:ext>
          </c:extLst>
        </c:ser>
        <c:ser>
          <c:idx val="2"/>
          <c:order val="2"/>
          <c:tx>
            <c:strRef>
              <c:f>Feuil1!$D$1</c:f>
              <c:strCache>
                <c:ptCount val="1"/>
                <c:pt idx="0">
                  <c:v>Mässiger Einfluss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Feuil1!$A$2:$A$9</c:f>
              <c:strCache>
                <c:ptCount val="8"/>
                <c:pt idx="0">
                  <c:v>Kraftstoffeffizienz </c:v>
                </c:pt>
                <c:pt idx="1">
                  <c:v>Leistung</c:v>
                </c:pt>
                <c:pt idx="2">
                  <c:v>Komfort</c:v>
                </c:pt>
                <c:pt idx="3">
                  <c:v>Innere</c:v>
                </c:pt>
                <c:pt idx="4">
                  <c:v>Markenzeichen</c:v>
                </c:pt>
                <c:pt idx="5">
                  <c:v>Technologie</c:v>
                </c:pt>
                <c:pt idx="6">
                  <c:v>Grösse und design </c:v>
                </c:pt>
                <c:pt idx="7">
                  <c:v>Raum/Platz</c:v>
                </c:pt>
              </c:strCache>
            </c:strRef>
          </c:cat>
          <c:val>
            <c:numRef>
              <c:f>Feuil1!$D$2:$D$9</c:f>
              <c:numCache>
                <c:formatCode>General</c:formatCode>
                <c:ptCount val="8"/>
                <c:pt idx="0">
                  <c:v>10</c:v>
                </c:pt>
                <c:pt idx="1">
                  <c:v>14</c:v>
                </c:pt>
                <c:pt idx="2">
                  <c:v>10</c:v>
                </c:pt>
                <c:pt idx="3">
                  <c:v>14</c:v>
                </c:pt>
                <c:pt idx="4">
                  <c:v>12</c:v>
                </c:pt>
                <c:pt idx="5">
                  <c:v>14</c:v>
                </c:pt>
                <c:pt idx="6">
                  <c:v>8</c:v>
                </c:pt>
                <c:pt idx="7">
                  <c:v>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6C2-B749-AF2D-B6BF9A8A49A4}"/>
            </c:ext>
          </c:extLst>
        </c:ser>
        <c:ser>
          <c:idx val="3"/>
          <c:order val="3"/>
          <c:tx>
            <c:strRef>
              <c:f>Feuil1!$E$1</c:f>
              <c:strCache>
                <c:ptCount val="1"/>
                <c:pt idx="0">
                  <c:v>Wenig Einfluss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Feuil1!$A$2:$A$9</c:f>
              <c:strCache>
                <c:ptCount val="8"/>
                <c:pt idx="0">
                  <c:v>Kraftstoffeffizienz </c:v>
                </c:pt>
                <c:pt idx="1">
                  <c:v>Leistung</c:v>
                </c:pt>
                <c:pt idx="2">
                  <c:v>Komfort</c:v>
                </c:pt>
                <c:pt idx="3">
                  <c:v>Innere</c:v>
                </c:pt>
                <c:pt idx="4">
                  <c:v>Markenzeichen</c:v>
                </c:pt>
                <c:pt idx="5">
                  <c:v>Technologie</c:v>
                </c:pt>
                <c:pt idx="6">
                  <c:v>Grösse und design </c:v>
                </c:pt>
                <c:pt idx="7">
                  <c:v>Raum/Platz</c:v>
                </c:pt>
              </c:strCache>
            </c:strRef>
          </c:cat>
          <c:val>
            <c:numRef>
              <c:f>Feuil1!$E$2:$E$9</c:f>
              <c:numCache>
                <c:formatCode>General</c:formatCode>
                <c:ptCount val="8"/>
                <c:pt idx="0">
                  <c:v>6</c:v>
                </c:pt>
                <c:pt idx="1">
                  <c:v>8</c:v>
                </c:pt>
                <c:pt idx="2">
                  <c:v>0</c:v>
                </c:pt>
                <c:pt idx="3">
                  <c:v>0</c:v>
                </c:pt>
                <c:pt idx="4">
                  <c:v>4</c:v>
                </c:pt>
                <c:pt idx="5">
                  <c:v>2</c:v>
                </c:pt>
                <c:pt idx="6">
                  <c:v>0</c:v>
                </c:pt>
                <c:pt idx="7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6C2-B749-AF2D-B6BF9A8A49A4}"/>
            </c:ext>
          </c:extLst>
        </c:ser>
        <c:ser>
          <c:idx val="4"/>
          <c:order val="4"/>
          <c:tx>
            <c:strRef>
              <c:f>Feuil1!$F$1</c:f>
              <c:strCache>
                <c:ptCount val="1"/>
                <c:pt idx="0">
                  <c:v>Kein Einfluss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Feuil1!$A$2:$A$9</c:f>
              <c:strCache>
                <c:ptCount val="8"/>
                <c:pt idx="0">
                  <c:v>Kraftstoffeffizienz </c:v>
                </c:pt>
                <c:pt idx="1">
                  <c:v>Leistung</c:v>
                </c:pt>
                <c:pt idx="2">
                  <c:v>Komfort</c:v>
                </c:pt>
                <c:pt idx="3">
                  <c:v>Innere</c:v>
                </c:pt>
                <c:pt idx="4">
                  <c:v>Markenzeichen</c:v>
                </c:pt>
                <c:pt idx="5">
                  <c:v>Technologie</c:v>
                </c:pt>
                <c:pt idx="6">
                  <c:v>Grösse und design </c:v>
                </c:pt>
                <c:pt idx="7">
                  <c:v>Raum/Platz</c:v>
                </c:pt>
              </c:strCache>
            </c:strRef>
          </c:cat>
          <c:val>
            <c:numRef>
              <c:f>Feuil1!$F$2:$F$9</c:f>
              <c:numCache>
                <c:formatCode>General</c:formatCode>
                <c:ptCount val="8"/>
                <c:pt idx="0">
                  <c:v>2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6C2-B749-AF2D-B6BF9A8A49A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628290968"/>
        <c:axId val="628291624"/>
      </c:barChart>
      <c:catAx>
        <c:axId val="6282909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628291624"/>
        <c:crosses val="autoZero"/>
        <c:auto val="1"/>
        <c:lblAlgn val="ctr"/>
        <c:lblOffset val="100"/>
        <c:noMultiLvlLbl val="0"/>
      </c:catAx>
      <c:valAx>
        <c:axId val="6282916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6282909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/>
              <a:t>Welche Merkmale beeinflussen Ihre Kaufentscheidungen am meisten?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Feuil1!$B$1</c:f>
              <c:strCache>
                <c:ptCount val="1"/>
                <c:pt idx="0">
                  <c:v>Stärkster Einfluss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Feuil1!$A$2:$A$7</c:f>
              <c:strCache>
                <c:ptCount val="6"/>
                <c:pt idx="0">
                  <c:v>Sicherheitsbewertung</c:v>
                </c:pt>
                <c:pt idx="1">
                  <c:v>Soundsystem</c:v>
                </c:pt>
                <c:pt idx="2">
                  <c:v>Ledersitze</c:v>
                </c:pt>
                <c:pt idx="3">
                  <c:v>Beheizte Sitze</c:v>
                </c:pt>
                <c:pt idx="4">
                  <c:v>Park Assistent</c:v>
                </c:pt>
                <c:pt idx="5">
                  <c:v>Navigation</c:v>
                </c:pt>
              </c:strCache>
            </c:strRef>
          </c:cat>
          <c:val>
            <c:numRef>
              <c:f>Feuil1!$B$2:$B$7</c:f>
              <c:numCache>
                <c:formatCode>General</c:formatCode>
                <c:ptCount val="6"/>
                <c:pt idx="0">
                  <c:v>56</c:v>
                </c:pt>
                <c:pt idx="1">
                  <c:v>14</c:v>
                </c:pt>
                <c:pt idx="2">
                  <c:v>50</c:v>
                </c:pt>
                <c:pt idx="3">
                  <c:v>32</c:v>
                </c:pt>
                <c:pt idx="4">
                  <c:v>12</c:v>
                </c:pt>
                <c:pt idx="5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C0D-1141-AF16-CA6E11ACF668}"/>
            </c:ext>
          </c:extLst>
        </c:ser>
        <c:ser>
          <c:idx val="1"/>
          <c:order val="1"/>
          <c:tx>
            <c:strRef>
              <c:f>Feuil1!$C$1</c:f>
              <c:strCache>
                <c:ptCount val="1"/>
                <c:pt idx="0">
                  <c:v>Stärker Einfluss 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Feuil1!$A$2:$A$7</c:f>
              <c:strCache>
                <c:ptCount val="6"/>
                <c:pt idx="0">
                  <c:v>Sicherheitsbewertung</c:v>
                </c:pt>
                <c:pt idx="1">
                  <c:v>Soundsystem</c:v>
                </c:pt>
                <c:pt idx="2">
                  <c:v>Ledersitze</c:v>
                </c:pt>
                <c:pt idx="3">
                  <c:v>Beheizte Sitze</c:v>
                </c:pt>
                <c:pt idx="4">
                  <c:v>Park Assistent</c:v>
                </c:pt>
                <c:pt idx="5">
                  <c:v>Navigation</c:v>
                </c:pt>
              </c:strCache>
            </c:strRef>
          </c:cat>
          <c:val>
            <c:numRef>
              <c:f>Feuil1!$C$2:$C$7</c:f>
              <c:numCache>
                <c:formatCode>General</c:formatCode>
                <c:ptCount val="6"/>
                <c:pt idx="0">
                  <c:v>28</c:v>
                </c:pt>
                <c:pt idx="1">
                  <c:v>40</c:v>
                </c:pt>
                <c:pt idx="2">
                  <c:v>14</c:v>
                </c:pt>
                <c:pt idx="3">
                  <c:v>32</c:v>
                </c:pt>
                <c:pt idx="4">
                  <c:v>40</c:v>
                </c:pt>
                <c:pt idx="5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C0D-1141-AF16-CA6E11ACF668}"/>
            </c:ext>
          </c:extLst>
        </c:ser>
        <c:ser>
          <c:idx val="2"/>
          <c:order val="2"/>
          <c:tx>
            <c:strRef>
              <c:f>Feuil1!$D$1</c:f>
              <c:strCache>
                <c:ptCount val="1"/>
                <c:pt idx="0">
                  <c:v>Mässiger Einfluss 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Feuil1!$A$2:$A$7</c:f>
              <c:strCache>
                <c:ptCount val="6"/>
                <c:pt idx="0">
                  <c:v>Sicherheitsbewertung</c:v>
                </c:pt>
                <c:pt idx="1">
                  <c:v>Soundsystem</c:v>
                </c:pt>
                <c:pt idx="2">
                  <c:v>Ledersitze</c:v>
                </c:pt>
                <c:pt idx="3">
                  <c:v>Beheizte Sitze</c:v>
                </c:pt>
                <c:pt idx="4">
                  <c:v>Park Assistent</c:v>
                </c:pt>
                <c:pt idx="5">
                  <c:v>Navigation</c:v>
                </c:pt>
              </c:strCache>
            </c:strRef>
          </c:cat>
          <c:val>
            <c:numRef>
              <c:f>Feuil1!$D$2:$D$7</c:f>
              <c:numCache>
                <c:formatCode>General</c:formatCode>
                <c:ptCount val="6"/>
                <c:pt idx="0">
                  <c:v>10</c:v>
                </c:pt>
                <c:pt idx="1">
                  <c:v>20</c:v>
                </c:pt>
                <c:pt idx="2">
                  <c:v>14</c:v>
                </c:pt>
                <c:pt idx="3">
                  <c:v>20</c:v>
                </c:pt>
                <c:pt idx="4">
                  <c:v>20</c:v>
                </c:pt>
                <c:pt idx="5">
                  <c:v>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C0D-1141-AF16-CA6E11ACF668}"/>
            </c:ext>
          </c:extLst>
        </c:ser>
        <c:ser>
          <c:idx val="3"/>
          <c:order val="3"/>
          <c:tx>
            <c:strRef>
              <c:f>Feuil1!$E$1</c:f>
              <c:strCache>
                <c:ptCount val="1"/>
                <c:pt idx="0">
                  <c:v>Wenig Einfluss 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Feuil1!$A$2:$A$7</c:f>
              <c:strCache>
                <c:ptCount val="6"/>
                <c:pt idx="0">
                  <c:v>Sicherheitsbewertung</c:v>
                </c:pt>
                <c:pt idx="1">
                  <c:v>Soundsystem</c:v>
                </c:pt>
                <c:pt idx="2">
                  <c:v>Ledersitze</c:v>
                </c:pt>
                <c:pt idx="3">
                  <c:v>Beheizte Sitze</c:v>
                </c:pt>
                <c:pt idx="4">
                  <c:v>Park Assistent</c:v>
                </c:pt>
                <c:pt idx="5">
                  <c:v>Navigation</c:v>
                </c:pt>
              </c:strCache>
            </c:strRef>
          </c:cat>
          <c:val>
            <c:numRef>
              <c:f>Feuil1!$E$2:$E$7</c:f>
              <c:numCache>
                <c:formatCode>General</c:formatCode>
                <c:ptCount val="6"/>
                <c:pt idx="0">
                  <c:v>4</c:v>
                </c:pt>
                <c:pt idx="1">
                  <c:v>12</c:v>
                </c:pt>
                <c:pt idx="2">
                  <c:v>10</c:v>
                </c:pt>
                <c:pt idx="3">
                  <c:v>6</c:v>
                </c:pt>
                <c:pt idx="4">
                  <c:v>20</c:v>
                </c:pt>
                <c:pt idx="5">
                  <c:v>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C0D-1141-AF16-CA6E11ACF668}"/>
            </c:ext>
          </c:extLst>
        </c:ser>
        <c:ser>
          <c:idx val="4"/>
          <c:order val="4"/>
          <c:tx>
            <c:strRef>
              <c:f>Feuil1!$F$1</c:f>
              <c:strCache>
                <c:ptCount val="1"/>
                <c:pt idx="0">
                  <c:v>Kein Enfluss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Feuil1!$A$2:$A$7</c:f>
              <c:strCache>
                <c:ptCount val="6"/>
                <c:pt idx="0">
                  <c:v>Sicherheitsbewertung</c:v>
                </c:pt>
                <c:pt idx="1">
                  <c:v>Soundsystem</c:v>
                </c:pt>
                <c:pt idx="2">
                  <c:v>Ledersitze</c:v>
                </c:pt>
                <c:pt idx="3">
                  <c:v>Beheizte Sitze</c:v>
                </c:pt>
                <c:pt idx="4">
                  <c:v>Park Assistent</c:v>
                </c:pt>
                <c:pt idx="5">
                  <c:v>Navigation</c:v>
                </c:pt>
              </c:strCache>
            </c:strRef>
          </c:cat>
          <c:val>
            <c:numRef>
              <c:f>Feuil1!$F$2:$F$7</c:f>
              <c:numCache>
                <c:formatCode>General</c:formatCode>
                <c:ptCount val="6"/>
                <c:pt idx="0">
                  <c:v>2</c:v>
                </c:pt>
                <c:pt idx="1">
                  <c:v>14</c:v>
                </c:pt>
                <c:pt idx="2">
                  <c:v>12</c:v>
                </c:pt>
                <c:pt idx="3">
                  <c:v>10</c:v>
                </c:pt>
                <c:pt idx="4">
                  <c:v>8</c:v>
                </c:pt>
                <c:pt idx="5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C0D-1141-AF16-CA6E11ACF66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721950328"/>
        <c:axId val="721949344"/>
      </c:barChart>
      <c:catAx>
        <c:axId val="7219503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721949344"/>
        <c:crosses val="autoZero"/>
        <c:auto val="1"/>
        <c:lblAlgn val="ctr"/>
        <c:lblOffset val="100"/>
        <c:noMultiLvlLbl val="0"/>
      </c:catAx>
      <c:valAx>
        <c:axId val="7219493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7219503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/>
              <a:t>Einflussfaktoren für den Kauf eines Elektrofahrzeuges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Feuil1!$B$1</c:f>
              <c:strCache>
                <c:ptCount val="1"/>
                <c:pt idx="0">
                  <c:v>Stärkster Einfluss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Feuil1!$A$2:$A$15</c:f>
              <c:strCache>
                <c:ptCount val="14"/>
                <c:pt idx="0">
                  <c:v>Sicherheitsbewertung</c:v>
                </c:pt>
                <c:pt idx="1">
                  <c:v>Steuerbefreiungen</c:v>
                </c:pt>
                <c:pt idx="2">
                  <c:v>Hoher wiederverkaufswert</c:v>
                </c:pt>
                <c:pt idx="3">
                  <c:v>niedrige Betriebskosten</c:v>
                </c:pt>
                <c:pt idx="4">
                  <c:v>Billige Stassentaxen</c:v>
                </c:pt>
                <c:pt idx="5">
                  <c:v>Günsigere Autoversicherung </c:v>
                </c:pt>
                <c:pt idx="6">
                  <c:v>technologische Merkmale</c:v>
                </c:pt>
                <c:pt idx="7">
                  <c:v>Marke</c:v>
                </c:pt>
                <c:pt idx="8">
                  <c:v>umweltfreundlich</c:v>
                </c:pt>
                <c:pt idx="9">
                  <c:v>Performance</c:v>
                </c:pt>
                <c:pt idx="10">
                  <c:v>Reichweite</c:v>
                </c:pt>
                <c:pt idx="11">
                  <c:v>Grösse</c:v>
                </c:pt>
                <c:pt idx="12">
                  <c:v>Preis</c:v>
                </c:pt>
                <c:pt idx="13">
                  <c:v>Style</c:v>
                </c:pt>
              </c:strCache>
            </c:strRef>
          </c:cat>
          <c:val>
            <c:numRef>
              <c:f>Feuil1!$B$2:$B$15</c:f>
              <c:numCache>
                <c:formatCode>General</c:formatCode>
                <c:ptCount val="14"/>
                <c:pt idx="0">
                  <c:v>54</c:v>
                </c:pt>
                <c:pt idx="1">
                  <c:v>54</c:v>
                </c:pt>
                <c:pt idx="2">
                  <c:v>54</c:v>
                </c:pt>
                <c:pt idx="3">
                  <c:v>48</c:v>
                </c:pt>
                <c:pt idx="4">
                  <c:v>34</c:v>
                </c:pt>
                <c:pt idx="5">
                  <c:v>32</c:v>
                </c:pt>
                <c:pt idx="6">
                  <c:v>50</c:v>
                </c:pt>
                <c:pt idx="7">
                  <c:v>20</c:v>
                </c:pt>
                <c:pt idx="8">
                  <c:v>34</c:v>
                </c:pt>
                <c:pt idx="9">
                  <c:v>60</c:v>
                </c:pt>
                <c:pt idx="10">
                  <c:v>70</c:v>
                </c:pt>
                <c:pt idx="11">
                  <c:v>35</c:v>
                </c:pt>
                <c:pt idx="12">
                  <c:v>62</c:v>
                </c:pt>
                <c:pt idx="13">
                  <c:v>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80F-D447-AE78-8BCA69FD7FC6}"/>
            </c:ext>
          </c:extLst>
        </c:ser>
        <c:ser>
          <c:idx val="1"/>
          <c:order val="1"/>
          <c:tx>
            <c:strRef>
              <c:f>Feuil1!$C$1</c:f>
              <c:strCache>
                <c:ptCount val="1"/>
                <c:pt idx="0">
                  <c:v>Stärker Einfluss 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Feuil1!$A$2:$A$15</c:f>
              <c:strCache>
                <c:ptCount val="14"/>
                <c:pt idx="0">
                  <c:v>Sicherheitsbewertung</c:v>
                </c:pt>
                <c:pt idx="1">
                  <c:v>Steuerbefreiungen</c:v>
                </c:pt>
                <c:pt idx="2">
                  <c:v>Hoher wiederverkaufswert</c:v>
                </c:pt>
                <c:pt idx="3">
                  <c:v>niedrige Betriebskosten</c:v>
                </c:pt>
                <c:pt idx="4">
                  <c:v>Billige Stassentaxen</c:v>
                </c:pt>
                <c:pt idx="5">
                  <c:v>Günsigere Autoversicherung </c:v>
                </c:pt>
                <c:pt idx="6">
                  <c:v>technologische Merkmale</c:v>
                </c:pt>
                <c:pt idx="7">
                  <c:v>Marke</c:v>
                </c:pt>
                <c:pt idx="8">
                  <c:v>umweltfreundlich</c:v>
                </c:pt>
                <c:pt idx="9">
                  <c:v>Performance</c:v>
                </c:pt>
                <c:pt idx="10">
                  <c:v>Reichweite</c:v>
                </c:pt>
                <c:pt idx="11">
                  <c:v>Grösse</c:v>
                </c:pt>
                <c:pt idx="12">
                  <c:v>Preis</c:v>
                </c:pt>
                <c:pt idx="13">
                  <c:v>Style</c:v>
                </c:pt>
              </c:strCache>
            </c:strRef>
          </c:cat>
          <c:val>
            <c:numRef>
              <c:f>Feuil1!$C$2:$C$15</c:f>
              <c:numCache>
                <c:formatCode>General</c:formatCode>
                <c:ptCount val="14"/>
                <c:pt idx="0">
                  <c:v>18</c:v>
                </c:pt>
                <c:pt idx="1">
                  <c:v>26</c:v>
                </c:pt>
                <c:pt idx="2">
                  <c:v>26</c:v>
                </c:pt>
                <c:pt idx="3">
                  <c:v>26</c:v>
                </c:pt>
                <c:pt idx="4">
                  <c:v>34</c:v>
                </c:pt>
                <c:pt idx="5">
                  <c:v>38</c:v>
                </c:pt>
                <c:pt idx="6">
                  <c:v>24</c:v>
                </c:pt>
                <c:pt idx="7">
                  <c:v>40</c:v>
                </c:pt>
                <c:pt idx="8">
                  <c:v>32</c:v>
                </c:pt>
                <c:pt idx="9">
                  <c:v>28</c:v>
                </c:pt>
                <c:pt idx="10">
                  <c:v>22</c:v>
                </c:pt>
                <c:pt idx="11">
                  <c:v>35</c:v>
                </c:pt>
                <c:pt idx="12">
                  <c:v>28</c:v>
                </c:pt>
                <c:pt idx="13">
                  <c:v>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80F-D447-AE78-8BCA69FD7FC6}"/>
            </c:ext>
          </c:extLst>
        </c:ser>
        <c:ser>
          <c:idx val="2"/>
          <c:order val="2"/>
          <c:tx>
            <c:strRef>
              <c:f>Feuil1!$D$1</c:f>
              <c:strCache>
                <c:ptCount val="1"/>
                <c:pt idx="0">
                  <c:v>Mässiger Einfluss 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Feuil1!$A$2:$A$15</c:f>
              <c:strCache>
                <c:ptCount val="14"/>
                <c:pt idx="0">
                  <c:v>Sicherheitsbewertung</c:v>
                </c:pt>
                <c:pt idx="1">
                  <c:v>Steuerbefreiungen</c:v>
                </c:pt>
                <c:pt idx="2">
                  <c:v>Hoher wiederverkaufswert</c:v>
                </c:pt>
                <c:pt idx="3">
                  <c:v>niedrige Betriebskosten</c:v>
                </c:pt>
                <c:pt idx="4">
                  <c:v>Billige Stassentaxen</c:v>
                </c:pt>
                <c:pt idx="5">
                  <c:v>Günsigere Autoversicherung </c:v>
                </c:pt>
                <c:pt idx="6">
                  <c:v>technologische Merkmale</c:v>
                </c:pt>
                <c:pt idx="7">
                  <c:v>Marke</c:v>
                </c:pt>
                <c:pt idx="8">
                  <c:v>umweltfreundlich</c:v>
                </c:pt>
                <c:pt idx="9">
                  <c:v>Performance</c:v>
                </c:pt>
                <c:pt idx="10">
                  <c:v>Reichweite</c:v>
                </c:pt>
                <c:pt idx="11">
                  <c:v>Grösse</c:v>
                </c:pt>
                <c:pt idx="12">
                  <c:v>Preis</c:v>
                </c:pt>
                <c:pt idx="13">
                  <c:v>Style</c:v>
                </c:pt>
              </c:strCache>
            </c:strRef>
          </c:cat>
          <c:val>
            <c:numRef>
              <c:f>Feuil1!$D$2:$D$15</c:f>
              <c:numCache>
                <c:formatCode>General</c:formatCode>
                <c:ptCount val="14"/>
                <c:pt idx="0">
                  <c:v>22</c:v>
                </c:pt>
                <c:pt idx="1">
                  <c:v>14</c:v>
                </c:pt>
                <c:pt idx="2">
                  <c:v>18</c:v>
                </c:pt>
                <c:pt idx="3">
                  <c:v>20</c:v>
                </c:pt>
                <c:pt idx="4">
                  <c:v>28</c:v>
                </c:pt>
                <c:pt idx="5">
                  <c:v>26</c:v>
                </c:pt>
                <c:pt idx="6">
                  <c:v>24</c:v>
                </c:pt>
                <c:pt idx="7">
                  <c:v>32</c:v>
                </c:pt>
                <c:pt idx="8">
                  <c:v>26</c:v>
                </c:pt>
                <c:pt idx="9">
                  <c:v>12</c:v>
                </c:pt>
                <c:pt idx="10">
                  <c:v>8</c:v>
                </c:pt>
                <c:pt idx="11">
                  <c:v>30</c:v>
                </c:pt>
                <c:pt idx="12">
                  <c:v>6</c:v>
                </c:pt>
                <c:pt idx="13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80F-D447-AE78-8BCA69FD7FC6}"/>
            </c:ext>
          </c:extLst>
        </c:ser>
        <c:ser>
          <c:idx val="3"/>
          <c:order val="3"/>
          <c:tx>
            <c:strRef>
              <c:f>Feuil1!$E$1</c:f>
              <c:strCache>
                <c:ptCount val="1"/>
                <c:pt idx="0">
                  <c:v>Wenig Einfluss 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Feuil1!$A$2:$A$15</c:f>
              <c:strCache>
                <c:ptCount val="14"/>
                <c:pt idx="0">
                  <c:v>Sicherheitsbewertung</c:v>
                </c:pt>
                <c:pt idx="1">
                  <c:v>Steuerbefreiungen</c:v>
                </c:pt>
                <c:pt idx="2">
                  <c:v>Hoher wiederverkaufswert</c:v>
                </c:pt>
                <c:pt idx="3">
                  <c:v>niedrige Betriebskosten</c:v>
                </c:pt>
                <c:pt idx="4">
                  <c:v>Billige Stassentaxen</c:v>
                </c:pt>
                <c:pt idx="5">
                  <c:v>Günsigere Autoversicherung </c:v>
                </c:pt>
                <c:pt idx="6">
                  <c:v>technologische Merkmale</c:v>
                </c:pt>
                <c:pt idx="7">
                  <c:v>Marke</c:v>
                </c:pt>
                <c:pt idx="8">
                  <c:v>umweltfreundlich</c:v>
                </c:pt>
                <c:pt idx="9">
                  <c:v>Performance</c:v>
                </c:pt>
                <c:pt idx="10">
                  <c:v>Reichweite</c:v>
                </c:pt>
                <c:pt idx="11">
                  <c:v>Grösse</c:v>
                </c:pt>
                <c:pt idx="12">
                  <c:v>Preis</c:v>
                </c:pt>
                <c:pt idx="13">
                  <c:v>Style</c:v>
                </c:pt>
              </c:strCache>
            </c:strRef>
          </c:cat>
          <c:val>
            <c:numRef>
              <c:f>Feuil1!$E$2:$E$15</c:f>
              <c:numCache>
                <c:formatCode>General</c:formatCode>
                <c:ptCount val="14"/>
                <c:pt idx="0">
                  <c:v>6</c:v>
                </c:pt>
                <c:pt idx="1">
                  <c:v>4</c:v>
                </c:pt>
                <c:pt idx="2">
                  <c:v>2</c:v>
                </c:pt>
                <c:pt idx="3">
                  <c:v>6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6</c:v>
                </c:pt>
                <c:pt idx="8">
                  <c:v>6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4</c:v>
                </c:pt>
                <c:pt idx="13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80F-D447-AE78-8BCA69FD7FC6}"/>
            </c:ext>
          </c:extLst>
        </c:ser>
        <c:ser>
          <c:idx val="4"/>
          <c:order val="4"/>
          <c:tx>
            <c:strRef>
              <c:f>Feuil1!$F$1</c:f>
              <c:strCache>
                <c:ptCount val="1"/>
                <c:pt idx="0">
                  <c:v>Kein Enfluss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Feuil1!$A$2:$A$15</c:f>
              <c:strCache>
                <c:ptCount val="14"/>
                <c:pt idx="0">
                  <c:v>Sicherheitsbewertung</c:v>
                </c:pt>
                <c:pt idx="1">
                  <c:v>Steuerbefreiungen</c:v>
                </c:pt>
                <c:pt idx="2">
                  <c:v>Hoher wiederverkaufswert</c:v>
                </c:pt>
                <c:pt idx="3">
                  <c:v>niedrige Betriebskosten</c:v>
                </c:pt>
                <c:pt idx="4">
                  <c:v>Billige Stassentaxen</c:v>
                </c:pt>
                <c:pt idx="5">
                  <c:v>Günsigere Autoversicherung </c:v>
                </c:pt>
                <c:pt idx="6">
                  <c:v>technologische Merkmale</c:v>
                </c:pt>
                <c:pt idx="7">
                  <c:v>Marke</c:v>
                </c:pt>
                <c:pt idx="8">
                  <c:v>umweltfreundlich</c:v>
                </c:pt>
                <c:pt idx="9">
                  <c:v>Performance</c:v>
                </c:pt>
                <c:pt idx="10">
                  <c:v>Reichweite</c:v>
                </c:pt>
                <c:pt idx="11">
                  <c:v>Grösse</c:v>
                </c:pt>
                <c:pt idx="12">
                  <c:v>Preis</c:v>
                </c:pt>
                <c:pt idx="13">
                  <c:v>Style</c:v>
                </c:pt>
              </c:strCache>
            </c:strRef>
          </c:cat>
          <c:val>
            <c:numRef>
              <c:f>Feuil1!$F$2:$F$15</c:f>
              <c:numCache>
                <c:formatCode>General</c:formatCode>
                <c:ptCount val="14"/>
                <c:pt idx="0">
                  <c:v>0</c:v>
                </c:pt>
                <c:pt idx="1">
                  <c:v>2</c:v>
                </c:pt>
                <c:pt idx="2">
                  <c:v>0</c:v>
                </c:pt>
                <c:pt idx="4">
                  <c:v>4</c:v>
                </c:pt>
                <c:pt idx="5">
                  <c:v>4</c:v>
                </c:pt>
                <c:pt idx="6">
                  <c:v>2</c:v>
                </c:pt>
                <c:pt idx="7">
                  <c:v>2</c:v>
                </c:pt>
                <c:pt idx="8">
                  <c:v>2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80F-D447-AE78-8BCA69FD7FC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720809080"/>
        <c:axId val="720811376"/>
      </c:barChart>
      <c:catAx>
        <c:axId val="7208090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720811376"/>
        <c:crosses val="autoZero"/>
        <c:auto val="1"/>
        <c:lblAlgn val="ctr"/>
        <c:lblOffset val="100"/>
        <c:noMultiLvlLbl val="0"/>
      </c:catAx>
      <c:valAx>
        <c:axId val="7208113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7208090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805EAF-CA07-4CA8-B68E-A50D35DA0F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B47FE63-CE2D-4855-ABFF-D02D1F55B1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7C5526E-ACD5-4226-BCDA-F7E0DD8C0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F29F7-95AD-445E-A1DF-7B8366ADBFD7}" type="datetimeFigureOut">
              <a:rPr lang="fr-FR" smtClean="0"/>
              <a:t>14/04/2018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E9DAE65-1598-498D-9219-5406D7F10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53C116E-8B4E-439D-BD60-CD2261E10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A3052-69A1-4E3F-96CA-6E187C2187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1328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B8A163-57FE-4630-BBE7-30AEFAEAD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9ACD042-F2E0-473F-8372-386AC49709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5252A2B-672E-4B65-9A6B-694989305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F29F7-95AD-445E-A1DF-7B8366ADBFD7}" type="datetimeFigureOut">
              <a:rPr lang="fr-FR" smtClean="0"/>
              <a:t>14/04/2018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7DE5FC1-1713-4D30-93C7-2539451B9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8738490-AFC0-4DCD-AC42-77A216B76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A3052-69A1-4E3F-96CA-6E187C2187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6358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4A51BF8-4E00-4263-8620-C5C30836EA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E6BB1A7-5481-4C13-8633-8BBE8222BC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1956A80-4A4C-4850-929E-93C0AA056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F29F7-95AD-445E-A1DF-7B8366ADBFD7}" type="datetimeFigureOut">
              <a:rPr lang="fr-FR" smtClean="0"/>
              <a:t>14/04/2018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CEA01EC-1E39-4204-9F51-B32252E01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3A2AB99-9D55-40DD-B1B2-0DAB51E15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A3052-69A1-4E3F-96CA-6E187C2187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7104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DE7183-80D2-4007-9DDE-9F49071C9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BCAC6BC-47EB-4008-B60D-D4403A74AF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9A144E6-9D72-41FA-8A71-CB0F37CBF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F29F7-95AD-445E-A1DF-7B8366ADBFD7}" type="datetimeFigureOut">
              <a:rPr lang="fr-FR" smtClean="0"/>
              <a:t>14/04/2018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0A88DD0-44AF-4048-9D26-0F1D7450C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6CB04D9-4240-48B5-AE27-2A0187D99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A3052-69A1-4E3F-96CA-6E187C2187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015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84049C-04AB-4959-987B-21D852EB0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2B8BC36-6B73-4621-9D04-C1268CBCC8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79EFA0E-A7C0-469C-A583-33799A836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F29F7-95AD-445E-A1DF-7B8366ADBFD7}" type="datetimeFigureOut">
              <a:rPr lang="fr-FR" smtClean="0"/>
              <a:t>14/04/2018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ADF8DD7-1513-462B-98E6-2367860B4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C230C2C-0362-411A-AC97-8F0E0A816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A3052-69A1-4E3F-96CA-6E187C2187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6453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3C10A7-D1E2-436C-9993-559C06F10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F7B988-0ED6-439B-9AC5-FFBDF17153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B29E3C9-5869-4DA6-9668-5438D52874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F91E1F6-72D3-4D60-A8DD-526B69EC9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F29F7-95AD-445E-A1DF-7B8366ADBFD7}" type="datetimeFigureOut">
              <a:rPr lang="fr-FR" smtClean="0"/>
              <a:t>14/04/2018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91F434B-15E9-4299-8D98-8C7F1EFA4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0EB4113-2436-4E54-9AF7-4F87CE01D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A3052-69A1-4E3F-96CA-6E187C2187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4435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5F68FB-1D07-4406-BF17-21556A574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BC3FE45-CBFA-4E35-A00C-E9890804F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6C40C17-8713-4902-9909-F3D53AD328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2459C48-D97B-4993-B364-D2A198D105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A000733-2DC7-4861-9BC2-97BA34363A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B2B032D-DDDB-45C1-928D-D3D666FA3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F29F7-95AD-445E-A1DF-7B8366ADBFD7}" type="datetimeFigureOut">
              <a:rPr lang="fr-FR" smtClean="0"/>
              <a:t>14/04/2018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5849D74-B5A1-4558-97F2-C548BBDA7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329D276-61C8-40EB-98BE-CFA8EF4B9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A3052-69A1-4E3F-96CA-6E187C2187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6151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5A89DC-BE22-459A-BD71-B335586C1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4FF2D57-9ED2-41CF-898A-B30774E70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F29F7-95AD-445E-A1DF-7B8366ADBFD7}" type="datetimeFigureOut">
              <a:rPr lang="fr-FR" smtClean="0"/>
              <a:t>14/04/2018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022F1A9-064E-46EE-A507-4A1BA61F9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FB5DB81-28DE-41FC-B227-0466FF950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A3052-69A1-4E3F-96CA-6E187C2187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4034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E470E14-01C6-406A-A47F-2648D5C6B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F29F7-95AD-445E-A1DF-7B8366ADBFD7}" type="datetimeFigureOut">
              <a:rPr lang="fr-FR" smtClean="0"/>
              <a:t>14/04/2018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4BF0284-C102-4D83-B799-94C00F056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8B35408-4E5E-4956-AF7A-BB9B8EEFE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A3052-69A1-4E3F-96CA-6E187C2187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3596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814A78-04FF-4642-983C-5F23B78A1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499FE64-283C-4472-BAE6-EACDCD7D5E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306A6EE-966A-4DBB-912D-687C6CF9C2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16D81EA-AAC8-4BEC-B549-E76E559EB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F29F7-95AD-445E-A1DF-7B8366ADBFD7}" type="datetimeFigureOut">
              <a:rPr lang="fr-FR" smtClean="0"/>
              <a:t>14/04/2018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B170BA4-842F-430F-B6CE-2C7F0FC5B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90646B6-0FB1-49D5-B5B2-D5BA0912C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A3052-69A1-4E3F-96CA-6E187C2187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3474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DB8930-DCB5-4B06-8ABB-A2D6F38C9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ADA6AA5-D33E-493A-AE0F-D421A3807B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F817CBA-B283-4BC0-B06E-D0EA442C3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DB27A03-BF38-46B1-B171-68E764E94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F29F7-95AD-445E-A1DF-7B8366ADBFD7}" type="datetimeFigureOut">
              <a:rPr lang="fr-FR" smtClean="0"/>
              <a:t>14/04/2018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E39D3EE-10B0-40A5-922A-716738E08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77341F6-6403-42A4-9467-3AE7CB47D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A3052-69A1-4E3F-96CA-6E187C2187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7491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2B14C7E-EDFF-431D-9B3A-C40EEE61D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89726AD-6D5D-4DCA-AF5E-05B776E416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1667AF2-A285-4F23-8253-84E914C61F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5F29F7-95AD-445E-A1DF-7B8366ADBFD7}" type="datetimeFigureOut">
              <a:rPr lang="fr-FR" smtClean="0"/>
              <a:t>14/04/2018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52B0EFB-C17C-4B1A-8863-3A7ECB29DB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25BF7DF-7ADF-4E02-9838-B300B37863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4A3052-69A1-4E3F-96CA-6E187C2187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9197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35B99B-CAF9-5444-B5B0-7A5EB6BB5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Nettonutzen</a:t>
            </a:r>
            <a:endParaRPr lang="en-GB" dirty="0"/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15BA779D-F63F-1942-B9FD-92BAD5796A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585" y="1422494"/>
            <a:ext cx="6776671" cy="4698492"/>
          </a:xfr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6048FE6-285A-F74A-B38E-2395FF3AE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AEAE4A8-A6E5-453E-B946-FB774B73F48C}" type="slidenum">
              <a:rPr lang="fr-FR" noProof="0" smtClean="0"/>
              <a:t>1</a:t>
            </a:fld>
            <a:endParaRPr lang="fr-FR" noProof="0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FFEC0A4-171E-F245-BF0E-E0406C88A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Hollet Nathan - Fues Jean - Aude Luka - Dantoing Nicolas</a:t>
            </a:r>
            <a:endParaRPr lang="fr-FR" noProof="0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9376538-6881-45EF-88D1-82104955A75A}"/>
              </a:ext>
            </a:extLst>
          </p:cNvPr>
          <p:cNvSpPr txBox="1"/>
          <p:nvPr/>
        </p:nvSpPr>
        <p:spPr>
          <a:xfrm>
            <a:off x="2279576" y="1780769"/>
            <a:ext cx="2808312" cy="41549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 anchor="ctr" anchorCtr="1">
            <a:spAutoFit/>
          </a:bodyPr>
          <a:lstStyle/>
          <a:p>
            <a:pPr marL="285750" indent="-285750">
              <a:buFontTx/>
              <a:buChar char="-"/>
            </a:pPr>
            <a:r>
              <a:rPr lang="fr-FR" sz="1200" dirty="0" err="1"/>
              <a:t>Sich</a:t>
            </a:r>
            <a:r>
              <a:rPr lang="fr-FR" sz="1200" dirty="0"/>
              <a:t> </a:t>
            </a:r>
            <a:r>
              <a:rPr lang="fr-FR" sz="1200" dirty="0" err="1"/>
              <a:t>überall</a:t>
            </a:r>
            <a:r>
              <a:rPr lang="fr-FR" sz="1200" dirty="0"/>
              <a:t> </a:t>
            </a:r>
            <a:r>
              <a:rPr lang="fr-FR" sz="1200" dirty="0" err="1"/>
              <a:t>leise</a:t>
            </a:r>
            <a:r>
              <a:rPr lang="fr-FR" sz="1200" dirty="0"/>
              <a:t> </a:t>
            </a:r>
            <a:r>
              <a:rPr lang="fr-FR" sz="1200" dirty="0" err="1"/>
              <a:t>und</a:t>
            </a:r>
            <a:r>
              <a:rPr lang="fr-FR" sz="1200" dirty="0"/>
              <a:t> </a:t>
            </a:r>
            <a:r>
              <a:rPr lang="fr-FR" sz="1200" dirty="0" err="1"/>
              <a:t>gemütlich</a:t>
            </a:r>
            <a:r>
              <a:rPr lang="fr-FR" sz="1200" dirty="0"/>
              <a:t>, </a:t>
            </a:r>
            <a:r>
              <a:rPr lang="fr-FR" sz="1200" dirty="0" err="1"/>
              <a:t>ohne</a:t>
            </a:r>
            <a:r>
              <a:rPr lang="fr-FR" sz="1200" dirty="0"/>
              <a:t> CO2 </a:t>
            </a:r>
            <a:r>
              <a:rPr lang="fr-FR" sz="1200" dirty="0" err="1"/>
              <a:t>Emissionen</a:t>
            </a:r>
            <a:r>
              <a:rPr lang="fr-FR" sz="1200" dirty="0"/>
              <a:t> </a:t>
            </a:r>
            <a:r>
              <a:rPr lang="fr-FR" sz="1200" dirty="0" err="1"/>
              <a:t>fahren</a:t>
            </a:r>
            <a:r>
              <a:rPr lang="fr-FR" sz="1200" dirty="0"/>
              <a:t> </a:t>
            </a:r>
            <a:r>
              <a:rPr lang="fr-FR" sz="1200" dirty="0" err="1"/>
              <a:t>lassen</a:t>
            </a:r>
            <a:r>
              <a:rPr lang="fr-FR" sz="1200" dirty="0"/>
              <a:t> </a:t>
            </a:r>
            <a:r>
              <a:rPr lang="fr-FR" sz="1200" dirty="0" err="1"/>
              <a:t>zu</a:t>
            </a:r>
            <a:r>
              <a:rPr lang="fr-FR" sz="1200" dirty="0"/>
              <a:t> </a:t>
            </a:r>
            <a:r>
              <a:rPr lang="fr-FR" sz="1200" dirty="0" err="1"/>
              <a:t>können</a:t>
            </a:r>
            <a:endParaRPr lang="fr-FR" sz="1200" dirty="0"/>
          </a:p>
          <a:p>
            <a:pPr marL="285750" indent="-285750">
              <a:buFontTx/>
              <a:buChar char="-"/>
            </a:pPr>
            <a:r>
              <a:rPr lang="fr-FR" sz="1200" dirty="0"/>
              <a:t> 5 </a:t>
            </a:r>
            <a:r>
              <a:rPr lang="fr-FR" sz="1200" dirty="0" err="1"/>
              <a:t>jahre</a:t>
            </a:r>
            <a:r>
              <a:rPr lang="fr-FR" sz="1200" dirty="0"/>
              <a:t> Garantie</a:t>
            </a:r>
          </a:p>
          <a:p>
            <a:pPr marL="285750" indent="-285750">
              <a:buFontTx/>
              <a:buChar char="-"/>
            </a:pPr>
            <a:r>
              <a:rPr lang="fr-FR" sz="1200" dirty="0" err="1"/>
              <a:t>Keine</a:t>
            </a:r>
            <a:r>
              <a:rPr lang="fr-FR" sz="1200" dirty="0"/>
              <a:t> </a:t>
            </a:r>
            <a:r>
              <a:rPr lang="fr-FR" sz="1200" dirty="0" err="1"/>
              <a:t>Abgase</a:t>
            </a:r>
            <a:r>
              <a:rPr lang="fr-FR" sz="1200" dirty="0"/>
              <a:t> / </a:t>
            </a:r>
            <a:r>
              <a:rPr lang="fr-FR" sz="1200" dirty="0" err="1"/>
              <a:t>umwelbewusst</a:t>
            </a:r>
            <a:endParaRPr lang="fr-FR" sz="1200" dirty="0"/>
          </a:p>
          <a:p>
            <a:pPr marL="285750" indent="-285750">
              <a:buFontTx/>
              <a:buChar char="-"/>
            </a:pPr>
            <a:r>
              <a:rPr lang="fr-FR" sz="1200" dirty="0" err="1"/>
              <a:t>Luxuriös</a:t>
            </a:r>
            <a:r>
              <a:rPr lang="fr-FR" sz="1200" dirty="0"/>
              <a:t> / </a:t>
            </a:r>
            <a:r>
              <a:rPr lang="fr-FR" sz="1200" dirty="0" err="1"/>
              <a:t>Erfolgreichesleben</a:t>
            </a:r>
            <a:r>
              <a:rPr lang="fr-FR" sz="1200" dirty="0"/>
              <a:t> </a:t>
            </a:r>
          </a:p>
          <a:p>
            <a:pPr marL="285750" indent="-285750">
              <a:buFontTx/>
              <a:buChar char="-"/>
            </a:pPr>
            <a:r>
              <a:rPr lang="fr-FR" sz="1200" dirty="0"/>
              <a:t>Design / </a:t>
            </a:r>
            <a:r>
              <a:rPr lang="fr-FR" sz="1200" dirty="0" err="1"/>
              <a:t>schönes</a:t>
            </a:r>
            <a:r>
              <a:rPr lang="fr-FR" sz="1200" dirty="0"/>
              <a:t> Auto </a:t>
            </a:r>
          </a:p>
          <a:p>
            <a:pPr marL="285750" indent="-285750">
              <a:buFontTx/>
              <a:buChar char="-"/>
            </a:pPr>
            <a:r>
              <a:rPr lang="fr-FR" sz="1200" dirty="0"/>
              <a:t>Innovation</a:t>
            </a:r>
          </a:p>
          <a:p>
            <a:pPr marL="285750" indent="-285750">
              <a:buFontTx/>
              <a:buChar char="-"/>
            </a:pPr>
            <a:r>
              <a:rPr lang="fr-FR" sz="1200" dirty="0" err="1"/>
              <a:t>ständig</a:t>
            </a:r>
            <a:r>
              <a:rPr lang="fr-FR" sz="1200" dirty="0"/>
              <a:t> </a:t>
            </a:r>
            <a:r>
              <a:rPr lang="fr-FR" sz="1200" dirty="0" err="1"/>
              <a:t>aktualisiert</a:t>
            </a:r>
            <a:r>
              <a:rPr lang="fr-FR" sz="1200" dirty="0"/>
              <a:t>, </a:t>
            </a:r>
            <a:r>
              <a:rPr lang="fr-FR" sz="1200" dirty="0" err="1"/>
              <a:t>verbessert</a:t>
            </a:r>
            <a:r>
              <a:rPr lang="fr-FR" sz="1200" dirty="0"/>
              <a:t> </a:t>
            </a:r>
          </a:p>
          <a:p>
            <a:pPr marL="285750" indent="-285750">
              <a:buFontTx/>
              <a:buChar char="-"/>
            </a:pPr>
            <a:endParaRPr lang="fr-FR" sz="1200" dirty="0"/>
          </a:p>
          <a:p>
            <a:pPr marL="285750" indent="-285750">
              <a:buFontTx/>
              <a:buChar char="-"/>
            </a:pPr>
            <a:endParaRPr lang="fr-FR" sz="1200" dirty="0"/>
          </a:p>
          <a:p>
            <a:pPr marL="285750" indent="-285750">
              <a:buFontTx/>
              <a:buChar char="-"/>
            </a:pPr>
            <a:endParaRPr lang="fr-FR" sz="1200" dirty="0"/>
          </a:p>
          <a:p>
            <a:endParaRPr lang="fr-FR" sz="1200" dirty="0"/>
          </a:p>
          <a:p>
            <a:pPr marL="285750" indent="-285750">
              <a:buFontTx/>
              <a:buChar char="-"/>
            </a:pPr>
            <a:endParaRPr lang="fr-FR" sz="1200" dirty="0"/>
          </a:p>
          <a:p>
            <a:pPr marL="285750" indent="-285750">
              <a:buFontTx/>
              <a:buChar char="-"/>
            </a:pPr>
            <a:r>
              <a:rPr lang="fr-FR" sz="1200" dirty="0" err="1"/>
              <a:t>Vorauszahlung</a:t>
            </a:r>
            <a:r>
              <a:rPr lang="fr-FR" sz="1200" dirty="0"/>
              <a:t> </a:t>
            </a:r>
          </a:p>
          <a:p>
            <a:pPr marL="285750" indent="-285750">
              <a:buFontTx/>
              <a:buChar char="-"/>
            </a:pPr>
            <a:r>
              <a:rPr lang="fr-FR" sz="1200" dirty="0" err="1"/>
              <a:t>Autokauf</a:t>
            </a:r>
            <a:r>
              <a:rPr lang="fr-FR" sz="1200" dirty="0"/>
              <a:t> </a:t>
            </a:r>
          </a:p>
          <a:p>
            <a:pPr marL="285750" indent="-285750">
              <a:buFontTx/>
              <a:buChar char="-"/>
            </a:pPr>
            <a:r>
              <a:rPr lang="fr-FR" sz="1200" dirty="0"/>
              <a:t>Batterie </a:t>
            </a:r>
            <a:r>
              <a:rPr lang="fr-FR" sz="1200" dirty="0" err="1"/>
              <a:t>mieten</a:t>
            </a:r>
            <a:endParaRPr lang="fr-FR" sz="1200" dirty="0"/>
          </a:p>
          <a:p>
            <a:pPr marL="285750" indent="-285750">
              <a:buFontTx/>
              <a:buChar char="-"/>
            </a:pPr>
            <a:r>
              <a:rPr lang="fr-FR" sz="1200" dirty="0" err="1"/>
              <a:t>Wartung</a:t>
            </a:r>
            <a:r>
              <a:rPr lang="fr-FR" sz="1200" dirty="0"/>
              <a:t> / </a:t>
            </a:r>
            <a:r>
              <a:rPr lang="fr-FR" sz="1200" dirty="0" err="1"/>
              <a:t>Reiningung</a:t>
            </a:r>
            <a:r>
              <a:rPr lang="fr-FR" sz="1200" dirty="0"/>
              <a:t> </a:t>
            </a:r>
          </a:p>
          <a:p>
            <a:pPr marL="285750" indent="-285750">
              <a:buFontTx/>
              <a:buChar char="-"/>
            </a:pPr>
            <a:r>
              <a:rPr lang="fr-FR" sz="1200" dirty="0" err="1"/>
              <a:t>dauer</a:t>
            </a:r>
            <a:r>
              <a:rPr lang="fr-FR" sz="1200" dirty="0"/>
              <a:t> bis </a:t>
            </a:r>
            <a:r>
              <a:rPr lang="fr-FR" sz="1200" dirty="0" err="1"/>
              <a:t>zur</a:t>
            </a:r>
            <a:r>
              <a:rPr lang="fr-FR" sz="1200" dirty="0"/>
              <a:t> </a:t>
            </a:r>
            <a:r>
              <a:rPr lang="fr-FR" sz="1200" dirty="0" err="1"/>
              <a:t>Lieferung</a:t>
            </a:r>
            <a:r>
              <a:rPr lang="fr-FR" sz="1200" dirty="0"/>
              <a:t>  ca. 1 </a:t>
            </a:r>
            <a:r>
              <a:rPr lang="fr-FR" sz="1200" dirty="0" err="1"/>
              <a:t>Jahr</a:t>
            </a:r>
            <a:endParaRPr lang="fr-FR" sz="1200" dirty="0"/>
          </a:p>
          <a:p>
            <a:pPr marL="285750" indent="-285750">
              <a:buFontTx/>
              <a:buChar char="-"/>
            </a:pPr>
            <a:r>
              <a:rPr lang="fr-FR" sz="1200" dirty="0" err="1"/>
              <a:t>Ladezeit</a:t>
            </a:r>
            <a:endParaRPr lang="fr-FR" sz="1200" dirty="0"/>
          </a:p>
          <a:p>
            <a:pPr marL="285750" indent="-285750">
              <a:buFontTx/>
              <a:buChar char="-"/>
            </a:pPr>
            <a:r>
              <a:rPr lang="fr-FR" sz="1200" dirty="0" err="1"/>
              <a:t>elektrizität</a:t>
            </a:r>
            <a:r>
              <a:rPr lang="fr-FR" sz="1200" dirty="0"/>
              <a:t> </a:t>
            </a:r>
            <a:br>
              <a:rPr lang="fr-FR" sz="1200" dirty="0"/>
            </a:b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3364259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F8C50A-CC0A-2B45-AD93-4167B329B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Kundensegmentierung</a:t>
            </a:r>
            <a:endParaRPr lang="en-GB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D081B8D-0DEF-E441-A48C-5787B02EE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Hollet Nathan - Fues Jean - Aude Luka - Dantoing Nicolas</a:t>
            </a:r>
            <a:endParaRPr lang="fr-FR" noProof="0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45F1A10-BE57-BB4A-9BBE-1BB43E8A0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AEAE4A8-A6E5-453E-B946-FB774B73F48C}" type="slidenum">
              <a:rPr lang="fr-FR" noProof="0" smtClean="0"/>
              <a:t>2</a:t>
            </a:fld>
            <a:endParaRPr lang="fr-FR" noProof="0" dirty="0"/>
          </a:p>
        </p:txBody>
      </p:sp>
      <p:graphicFrame>
        <p:nvGraphicFramePr>
          <p:cNvPr id="6" name="Espace réservé du contenu 5">
            <a:extLst>
              <a:ext uri="{FF2B5EF4-FFF2-40B4-BE49-F238E27FC236}">
                <a16:creationId xmlns:a16="http://schemas.microsoft.com/office/drawing/2014/main" id="{C50B0104-3938-5A42-BBD8-A7E03FE6C43C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335361" y="1412776"/>
          <a:ext cx="4737721" cy="37444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Graphique 6">
            <a:extLst>
              <a:ext uri="{FF2B5EF4-FFF2-40B4-BE49-F238E27FC236}">
                <a16:creationId xmlns:a16="http://schemas.microsoft.com/office/drawing/2014/main" id="{CF182A77-10A6-3445-8806-ACB5CE744CD9}"/>
              </a:ext>
            </a:extLst>
          </p:cNvPr>
          <p:cNvGraphicFramePr/>
          <p:nvPr>
            <p:extLst/>
          </p:nvPr>
        </p:nvGraphicFramePr>
        <p:xfrm>
          <a:off x="6528048" y="1195928"/>
          <a:ext cx="4982344" cy="38172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403940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F8C50A-CC0A-2B45-AD93-4167B329B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Kundensegmentierung</a:t>
            </a:r>
            <a:endParaRPr lang="en-GB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D081B8D-0DEF-E441-A48C-5787B02EE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Hollet Nathan - Fues Jean - Aude Luka - Dantoing Nicolas</a:t>
            </a:r>
            <a:endParaRPr lang="fr-FR" noProof="0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45F1A10-BE57-BB4A-9BBE-1BB43E8A0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AEAE4A8-A6E5-453E-B946-FB774B73F48C}" type="slidenum">
              <a:rPr lang="fr-FR" noProof="0" smtClean="0"/>
              <a:t>3</a:t>
            </a:fld>
            <a:endParaRPr lang="fr-FR" noProof="0" dirty="0"/>
          </a:p>
        </p:txBody>
      </p:sp>
      <p:graphicFrame>
        <p:nvGraphicFramePr>
          <p:cNvPr id="8" name="Graphique 7">
            <a:extLst>
              <a:ext uri="{FF2B5EF4-FFF2-40B4-BE49-F238E27FC236}">
                <a16:creationId xmlns:a16="http://schemas.microsoft.com/office/drawing/2014/main" id="{008582B1-A711-7547-9E95-B7FA4688CC00}"/>
              </a:ext>
            </a:extLst>
          </p:cNvPr>
          <p:cNvGraphicFramePr/>
          <p:nvPr>
            <p:extLst/>
          </p:nvPr>
        </p:nvGraphicFramePr>
        <p:xfrm>
          <a:off x="335360" y="1181104"/>
          <a:ext cx="5320258" cy="49121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Graphique 8">
            <a:extLst>
              <a:ext uri="{FF2B5EF4-FFF2-40B4-BE49-F238E27FC236}">
                <a16:creationId xmlns:a16="http://schemas.microsoft.com/office/drawing/2014/main" id="{5A71B1E0-1592-7545-A047-1D526100D026}"/>
              </a:ext>
            </a:extLst>
          </p:cNvPr>
          <p:cNvGraphicFramePr/>
          <p:nvPr>
            <p:extLst/>
          </p:nvPr>
        </p:nvGraphicFramePr>
        <p:xfrm>
          <a:off x="6407809" y="1309448"/>
          <a:ext cx="4990678" cy="47103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617577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E323BE-58DF-DF40-8047-539B0270B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Kundensegmentierung</a:t>
            </a:r>
            <a:endParaRPr lang="en-GB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DD516AF-47D1-0048-9814-BAAA18EE1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Hollet Nathan - Fues Jean - Aude Luka - Dantoing Nicolas</a:t>
            </a:r>
            <a:endParaRPr lang="fr-FR" noProof="0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9CD8555-0E12-554D-92D1-CBFE09106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AEAE4A8-A6E5-453E-B946-FB774B73F48C}" type="slidenum">
              <a:rPr lang="fr-FR" noProof="0" smtClean="0"/>
              <a:t>4</a:t>
            </a:fld>
            <a:endParaRPr lang="fr-FR" noProof="0" dirty="0"/>
          </a:p>
        </p:txBody>
      </p:sp>
      <p:graphicFrame>
        <p:nvGraphicFramePr>
          <p:cNvPr id="6" name="Espace réservé du contenu 5">
            <a:extLst>
              <a:ext uri="{FF2B5EF4-FFF2-40B4-BE49-F238E27FC236}">
                <a16:creationId xmlns:a16="http://schemas.microsoft.com/office/drawing/2014/main" id="{D5565B85-1755-DC49-A41F-9054EA4F323B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194372" y="1268760"/>
          <a:ext cx="5461247" cy="51125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Graphique 6">
            <a:extLst>
              <a:ext uri="{FF2B5EF4-FFF2-40B4-BE49-F238E27FC236}">
                <a16:creationId xmlns:a16="http://schemas.microsoft.com/office/drawing/2014/main" id="{75E4BE54-7AFC-574A-AFBF-51F5DFE02A29}"/>
              </a:ext>
            </a:extLst>
          </p:cNvPr>
          <p:cNvGraphicFramePr/>
          <p:nvPr>
            <p:extLst/>
          </p:nvPr>
        </p:nvGraphicFramePr>
        <p:xfrm>
          <a:off x="5879976" y="1158954"/>
          <a:ext cx="5486400" cy="52693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153366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158</Words>
  <Application>Microsoft Office PowerPoint</Application>
  <PresentationFormat>Grand écran</PresentationFormat>
  <Paragraphs>37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Thème Office</vt:lpstr>
      <vt:lpstr>Nettonutzen</vt:lpstr>
      <vt:lpstr>Kundensegmentierung</vt:lpstr>
      <vt:lpstr>Kundensegmentierung</vt:lpstr>
      <vt:lpstr>Kundensegmentierung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Nettonutzen</dc:title>
  <dc:creator>Aude Luka (s)</dc:creator>
  <cp:lastModifiedBy>Aude Luka (s)</cp:lastModifiedBy>
  <cp:revision>1</cp:revision>
  <dcterms:created xsi:type="dcterms:W3CDTF">2018-04-14T21:15:11Z</dcterms:created>
  <dcterms:modified xsi:type="dcterms:W3CDTF">2018-04-14T21:15:48Z</dcterms:modified>
</cp:coreProperties>
</file>