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Josefin Slab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380BEA-6C4F-42D8-BF71-ABEFFEB3D134}">
  <a:tblStyle styleId="{E0380BEA-6C4F-42D8-BF71-ABEFFEB3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bold.fntdata"/><Relationship Id="rId22" Type="http://schemas.openxmlformats.org/officeDocument/2006/relationships/font" Target="fonts/JosefinSlabSemiBold-boldItalic.fntdata"/><Relationship Id="rId21" Type="http://schemas.openxmlformats.org/officeDocument/2006/relationships/font" Target="fonts/JosefinSlab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1492eccf8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1492eccf8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39e3565a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39e3565a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e29f085d7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e29f085d7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1492eccf8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1492eccf8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e1886a29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e1886a29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e1886a29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e1886a29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1886a29a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1886a29a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38dc7bb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38dc7bb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e38dc7bb6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e38dc7bb6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38dc7bb6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38dc7bb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39e3565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39e3565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8064c9c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8064c9c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5"/>
            <a:ext cx="5915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GROUP 1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Circuit Presentation</a:t>
            </a:r>
            <a:endParaRPr sz="4200"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25" y="3288800"/>
            <a:ext cx="59154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Final Project in Logic Design and Digital Computer Circuits</a:t>
            </a:r>
            <a:endParaRPr i="1"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3" name="Google Shape;893;p31"/>
          <p:cNvSpPr txBox="1"/>
          <p:nvPr>
            <p:ph idx="1" type="subTitle"/>
          </p:nvPr>
        </p:nvSpPr>
        <p:spPr>
          <a:xfrm>
            <a:off x="185225" y="627300"/>
            <a:ext cx="1682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BSCS 2-2</a:t>
            </a:r>
            <a:endParaRPr i="1"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0"/>
          <p:cNvSpPr txBox="1"/>
          <p:nvPr>
            <p:ph idx="1" type="body"/>
          </p:nvPr>
        </p:nvSpPr>
        <p:spPr>
          <a:xfrm>
            <a:off x="706725" y="669150"/>
            <a:ext cx="4895400" cy="3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that;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R1 = .010 MΩ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= .100 MΩ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Solve the value of the Capacitor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s = 0.693 x (.010 MΩ + (2 x .100 MΩ) x C1 µF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s = 0.693 x (.010 + .200) x C1 µF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s = 0.693 x (.21) x C1 µF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s = .14553 x C1 µF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C1 µF = 6.871435443 µF</a:t>
            </a: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17" name="Google Shape;1017;p40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18" name="Google Shape;1018;p40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29" name="Google Shape;1029;p40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TINKERCAD CIRCUIT</a:t>
            </a:r>
            <a:endParaRPr/>
          </a:p>
        </p:txBody>
      </p:sp>
      <p:pic>
        <p:nvPicPr>
          <p:cNvPr id="1035" name="Google Shape;1035;p41"/>
          <p:cNvPicPr preferRelativeResize="0"/>
          <p:nvPr/>
        </p:nvPicPr>
        <p:blipFill rotWithShape="1">
          <a:blip r:embed="rId3">
            <a:alphaModFix/>
          </a:blip>
          <a:srcRect b="0" l="0" r="8340" t="0"/>
          <a:stretch/>
        </p:blipFill>
        <p:spPr>
          <a:xfrm>
            <a:off x="711800" y="1207175"/>
            <a:ext cx="7720400" cy="34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42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1041" name="Google Shape;1041;p42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1042" name="Google Shape;1042;p42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rect b="b" l="l" r="r" t="t"/>
                <a:pathLst>
                  <a:path extrusionOk="0" h="9884" w="20326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rect b="b" l="l" r="r" t="t"/>
                <a:pathLst>
                  <a:path extrusionOk="0" h="1541" w="23375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42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1045" name="Google Shape;1045;p42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rect b="b" l="l" r="r" t="t"/>
                <a:pathLst>
                  <a:path extrusionOk="0" h="45602" w="73172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 flipH="1" rot="10800000">
                <a:off x="6636211" y="1325532"/>
                <a:ext cx="111118" cy="93444"/>
              </a:xfrm>
              <a:custGeom>
                <a:rect b="b" l="l" r="r" t="t"/>
                <a:pathLst>
                  <a:path extrusionOk="0" h="997" w="1148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7" name="Google Shape;1047;p42"/>
          <p:cNvSpPr txBox="1"/>
          <p:nvPr>
            <p:ph type="title"/>
          </p:nvPr>
        </p:nvSpPr>
        <p:spPr>
          <a:xfrm>
            <a:off x="729400" y="1775750"/>
            <a:ext cx="36828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 FOR LISTENING!</a:t>
            </a:r>
            <a:endParaRPr sz="3800"/>
          </a:p>
        </p:txBody>
      </p:sp>
      <p:pic>
        <p:nvPicPr>
          <p:cNvPr id="1048" name="Google Shape;10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04" y="1692300"/>
            <a:ext cx="3126934" cy="175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43"/>
          <p:cNvGrpSpPr/>
          <p:nvPr/>
        </p:nvGrpSpPr>
        <p:grpSpPr>
          <a:xfrm>
            <a:off x="853100" y="2861100"/>
            <a:ext cx="407400" cy="407400"/>
            <a:chOff x="853100" y="2784900"/>
            <a:chExt cx="407400" cy="407400"/>
          </a:xfrm>
        </p:grpSpPr>
        <p:sp>
          <p:nvSpPr>
            <p:cNvPr id="1054" name="Google Shape;1054;p43"/>
            <p:cNvSpPr/>
            <p:nvPr/>
          </p:nvSpPr>
          <p:spPr>
            <a:xfrm>
              <a:off x="853100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970844" y="2843032"/>
              <a:ext cx="176637" cy="293111"/>
            </a:xfrm>
            <a:custGeom>
              <a:rect b="b" l="l" r="r" t="t"/>
              <a:pathLst>
                <a:path extrusionOk="0" h="14377" w="8664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3"/>
          <p:cNvGrpSpPr/>
          <p:nvPr/>
        </p:nvGrpSpPr>
        <p:grpSpPr>
          <a:xfrm>
            <a:off x="1894200" y="2861100"/>
            <a:ext cx="407400" cy="407400"/>
            <a:chOff x="1894200" y="2784900"/>
            <a:chExt cx="407400" cy="407400"/>
          </a:xfrm>
        </p:grpSpPr>
        <p:sp>
          <p:nvSpPr>
            <p:cNvPr id="1057" name="Google Shape;1057;p43"/>
            <p:cNvSpPr/>
            <p:nvPr/>
          </p:nvSpPr>
          <p:spPr>
            <a:xfrm>
              <a:off x="1894200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8" name="Google Shape;1058;p43"/>
            <p:cNvGrpSpPr/>
            <p:nvPr/>
          </p:nvGrpSpPr>
          <p:grpSpPr>
            <a:xfrm>
              <a:off x="1941926" y="2832667"/>
              <a:ext cx="311935" cy="311915"/>
              <a:chOff x="860977" y="2620616"/>
              <a:chExt cx="319311" cy="319290"/>
            </a:xfrm>
          </p:grpSpPr>
          <p:sp>
            <p:nvSpPr>
              <p:cNvPr id="1059" name="Google Shape;1059;p4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2" name="Google Shape;1062;p43"/>
          <p:cNvGrpSpPr/>
          <p:nvPr/>
        </p:nvGrpSpPr>
        <p:grpSpPr>
          <a:xfrm>
            <a:off x="2414775" y="2861188"/>
            <a:ext cx="407400" cy="407400"/>
            <a:chOff x="2414775" y="2784988"/>
            <a:chExt cx="407400" cy="407400"/>
          </a:xfrm>
        </p:grpSpPr>
        <p:sp>
          <p:nvSpPr>
            <p:cNvPr id="1063" name="Google Shape;1063;p43"/>
            <p:cNvSpPr/>
            <p:nvPr/>
          </p:nvSpPr>
          <p:spPr>
            <a:xfrm>
              <a:off x="2414775" y="2784988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43"/>
            <p:cNvGrpSpPr/>
            <p:nvPr/>
          </p:nvGrpSpPr>
          <p:grpSpPr>
            <a:xfrm>
              <a:off x="2475222" y="2833462"/>
              <a:ext cx="286488" cy="310321"/>
              <a:chOff x="1385007" y="2621430"/>
              <a:chExt cx="293262" cy="317659"/>
            </a:xfrm>
          </p:grpSpPr>
          <p:sp>
            <p:nvSpPr>
              <p:cNvPr id="1065" name="Google Shape;1065;p4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8" name="Google Shape;1068;p43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9" name="Google Shape;1069;p43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 I  yourcompany.com</a:t>
            </a:r>
            <a:endParaRPr/>
          </a:p>
        </p:txBody>
      </p:sp>
      <p:grpSp>
        <p:nvGrpSpPr>
          <p:cNvPr id="1070" name="Google Shape;1070;p43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1071" name="Google Shape;1071;p43"/>
            <p:cNvCxnSpPr/>
            <p:nvPr/>
          </p:nvCxnSpPr>
          <p:spPr>
            <a:xfrm flipH="1" rot="-5400000">
              <a:off x="6118938" y="1658925"/>
              <a:ext cx="831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72" name="Google Shape;1072;p43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073" name="Google Shape;1073;p43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074" name="Google Shape;1074;p43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43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76" name="Google Shape;1076;p43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077" name="Google Shape;1077;p43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43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43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43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43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43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43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43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5" name="Google Shape;1085;p43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86" name="Google Shape;1086;p43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087" name="Google Shape;1087;p43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088" name="Google Shape;1088;p43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9" name="Google Shape;1089;p43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0" name="Google Shape;1090;p43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1" name="Google Shape;1091;p43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92" name="Google Shape;1092;p43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3" name="Google Shape;1093;p43"/>
          <p:cNvSpPr txBox="1"/>
          <p:nvPr/>
        </p:nvSpPr>
        <p:spPr>
          <a:xfrm>
            <a:off x="719775" y="4292300"/>
            <a:ext cx="385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94" name="Google Shape;1094;p43"/>
          <p:cNvGrpSpPr/>
          <p:nvPr/>
        </p:nvGrpSpPr>
        <p:grpSpPr>
          <a:xfrm>
            <a:off x="1373638" y="2861100"/>
            <a:ext cx="407400" cy="407400"/>
            <a:chOff x="1373638" y="2784900"/>
            <a:chExt cx="407400" cy="407400"/>
          </a:xfrm>
        </p:grpSpPr>
        <p:sp>
          <p:nvSpPr>
            <p:cNvPr id="1095" name="Google Shape;1095;p43"/>
            <p:cNvSpPr/>
            <p:nvPr/>
          </p:nvSpPr>
          <p:spPr>
            <a:xfrm>
              <a:off x="1373638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480250" y="2873999"/>
              <a:ext cx="194175" cy="316200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"/>
          <p:cNvSpPr txBox="1"/>
          <p:nvPr>
            <p:ph type="title"/>
          </p:nvPr>
        </p:nvSpPr>
        <p:spPr>
          <a:xfrm>
            <a:off x="1697975" y="539700"/>
            <a:ext cx="6725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MEMBERS</a:t>
            </a:r>
            <a:endParaRPr/>
          </a:p>
        </p:txBody>
      </p:sp>
      <p:sp>
        <p:nvSpPr>
          <p:cNvPr id="899" name="Google Shape;899;p32"/>
          <p:cNvSpPr txBox="1"/>
          <p:nvPr>
            <p:ph idx="1" type="body"/>
          </p:nvPr>
        </p:nvSpPr>
        <p:spPr>
          <a:xfrm>
            <a:off x="807425" y="2417650"/>
            <a:ext cx="2015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Nathanael A. Almazan</a:t>
            </a:r>
            <a:endParaRPr sz="1400"/>
          </a:p>
        </p:txBody>
      </p:sp>
      <p:sp>
        <p:nvSpPr>
          <p:cNvPr id="900" name="Google Shape;900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50" y="1298301"/>
            <a:ext cx="1119350" cy="11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75" y="1298301"/>
            <a:ext cx="1119350" cy="11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200" y="1298301"/>
            <a:ext cx="1119350" cy="11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575" y="3102300"/>
            <a:ext cx="1119350" cy="11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00" y="3102300"/>
            <a:ext cx="1119350" cy="11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2"/>
          <p:cNvSpPr txBox="1"/>
          <p:nvPr>
            <p:ph idx="1" type="body"/>
          </p:nvPr>
        </p:nvSpPr>
        <p:spPr>
          <a:xfrm>
            <a:off x="2195550" y="4221650"/>
            <a:ext cx="2015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Trisha Mae M. Erandio</a:t>
            </a:r>
            <a:endParaRPr sz="1400"/>
          </a:p>
        </p:txBody>
      </p:sp>
      <p:sp>
        <p:nvSpPr>
          <p:cNvPr id="907" name="Google Shape;907;p32"/>
          <p:cNvSpPr txBox="1"/>
          <p:nvPr>
            <p:ph idx="1" type="body"/>
          </p:nvPr>
        </p:nvSpPr>
        <p:spPr>
          <a:xfrm>
            <a:off x="5060675" y="4221650"/>
            <a:ext cx="2015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Claire Zeni M. Guanla</a:t>
            </a:r>
            <a:r>
              <a:rPr lang="en" sz="1400"/>
              <a:t>o</a:t>
            </a:r>
            <a:endParaRPr sz="1400"/>
          </a:p>
        </p:txBody>
      </p:sp>
      <p:sp>
        <p:nvSpPr>
          <p:cNvPr id="908" name="Google Shape;908;p32"/>
          <p:cNvSpPr txBox="1"/>
          <p:nvPr>
            <p:ph idx="1" type="body"/>
          </p:nvPr>
        </p:nvSpPr>
        <p:spPr>
          <a:xfrm>
            <a:off x="3564300" y="2417650"/>
            <a:ext cx="2015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Christian Roed P. Boyles</a:t>
            </a:r>
            <a:endParaRPr sz="1400"/>
          </a:p>
        </p:txBody>
      </p:sp>
      <p:sp>
        <p:nvSpPr>
          <p:cNvPr id="909" name="Google Shape;909;p32"/>
          <p:cNvSpPr txBox="1"/>
          <p:nvPr>
            <p:ph idx="1" type="body"/>
          </p:nvPr>
        </p:nvSpPr>
        <p:spPr>
          <a:xfrm>
            <a:off x="6321175" y="2417650"/>
            <a:ext cx="2015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Kenneth M. Soria</a:t>
            </a:r>
            <a:endParaRPr sz="1400"/>
          </a:p>
        </p:txBody>
      </p:sp>
      <p:grpSp>
        <p:nvGrpSpPr>
          <p:cNvPr id="910" name="Google Shape;910;p32"/>
          <p:cNvGrpSpPr/>
          <p:nvPr/>
        </p:nvGrpSpPr>
        <p:grpSpPr>
          <a:xfrm rot="5400000">
            <a:off x="979734" y="352647"/>
            <a:ext cx="289868" cy="852000"/>
            <a:chOff x="456616" y="2161476"/>
            <a:chExt cx="289868" cy="852000"/>
          </a:xfrm>
        </p:grpSpPr>
        <p:sp>
          <p:nvSpPr>
            <p:cNvPr id="911" name="Google Shape;911;p3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3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21" name="Google Shape;921;p33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3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24" name="Google Shape;924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3"/>
          <p:cNvGrpSpPr/>
          <p:nvPr/>
        </p:nvGrpSpPr>
        <p:grpSpPr>
          <a:xfrm rot="5400000">
            <a:off x="979734" y="178234"/>
            <a:ext cx="289868" cy="852000"/>
            <a:chOff x="456616" y="2161476"/>
            <a:chExt cx="289868" cy="852000"/>
          </a:xfrm>
        </p:grpSpPr>
        <p:sp>
          <p:nvSpPr>
            <p:cNvPr id="927" name="Google Shape;927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2" name="Google Shape;9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96" y="1311738"/>
            <a:ext cx="6817720" cy="2520027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3"/>
          <p:cNvSpPr txBox="1"/>
          <p:nvPr>
            <p:ph type="title"/>
          </p:nvPr>
        </p:nvSpPr>
        <p:spPr>
          <a:xfrm>
            <a:off x="980275" y="365288"/>
            <a:ext cx="3878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34"/>
          <p:cNvGrpSpPr/>
          <p:nvPr/>
        </p:nvGrpSpPr>
        <p:grpSpPr>
          <a:xfrm rot="5400000">
            <a:off x="2875284" y="286172"/>
            <a:ext cx="289868" cy="852000"/>
            <a:chOff x="456616" y="2161476"/>
            <a:chExt cx="289868" cy="852000"/>
          </a:xfrm>
        </p:grpSpPr>
        <p:sp>
          <p:nvSpPr>
            <p:cNvPr id="939" name="Google Shape;939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34"/>
          <p:cNvSpPr txBox="1"/>
          <p:nvPr>
            <p:ph type="title"/>
          </p:nvPr>
        </p:nvSpPr>
        <p:spPr>
          <a:xfrm>
            <a:off x="3384275" y="353225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</a:t>
            </a:r>
            <a:endParaRPr/>
          </a:p>
        </p:txBody>
      </p:sp>
      <p:pic>
        <p:nvPicPr>
          <p:cNvPr id="945" name="Google Shape;9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4" y="1384650"/>
            <a:ext cx="8092718" cy="299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0" name="Google Shape;950;p35"/>
          <p:cNvGraphicFramePr/>
          <p:nvPr/>
        </p:nvGraphicFramePr>
        <p:xfrm>
          <a:off x="775863" y="17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{E0380BEA-6C4F-42D8-BF71-ABEFFEB3D134}</a:tableStyleId>
              </a:tblPr>
              <a:tblGrid>
                <a:gridCol w="590650"/>
                <a:gridCol w="616650"/>
                <a:gridCol w="772675"/>
                <a:gridCol w="928625"/>
                <a:gridCol w="928600"/>
                <a:gridCol w="1630525"/>
                <a:gridCol w="2124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(AB)’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(AB)’)’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((AB)’B)’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F1 = ((AB)’(AB)’)’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F2 =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(A(AB)’)’((AB)’B)’)’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1" name="Google Shape;951;p35"/>
          <p:cNvSpPr txBox="1"/>
          <p:nvPr>
            <p:ph type="title"/>
          </p:nvPr>
        </p:nvSpPr>
        <p:spPr>
          <a:xfrm>
            <a:off x="2740350" y="625925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6"/>
          <p:cNvSpPr txBox="1"/>
          <p:nvPr>
            <p:ph idx="4294967295" type="title"/>
          </p:nvPr>
        </p:nvSpPr>
        <p:spPr>
          <a:xfrm>
            <a:off x="459850" y="303675"/>
            <a:ext cx="39648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TINKERCAD CIRCUIT</a:t>
            </a:r>
            <a:endParaRPr/>
          </a:p>
        </p:txBody>
      </p:sp>
      <p:pic>
        <p:nvPicPr>
          <p:cNvPr id="957" name="Google Shape;957;p36"/>
          <p:cNvPicPr preferRelativeResize="0"/>
          <p:nvPr/>
        </p:nvPicPr>
        <p:blipFill rotWithShape="1">
          <a:blip r:embed="rId3">
            <a:alphaModFix/>
          </a:blip>
          <a:srcRect b="0" l="0" r="0" t="20274"/>
          <a:stretch/>
        </p:blipFill>
        <p:spPr>
          <a:xfrm>
            <a:off x="152400" y="1437700"/>
            <a:ext cx="8839202" cy="28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7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Displaying 0-8 in 7-segment Decoder</a:t>
            </a:r>
            <a:endParaRPr sz="4300"/>
          </a:p>
        </p:txBody>
      </p:sp>
      <p:grpSp>
        <p:nvGrpSpPr>
          <p:cNvPr id="963" name="Google Shape;963;p37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964" name="Google Shape;964;p37"/>
            <p:cNvGrpSpPr/>
            <p:nvPr/>
          </p:nvGrpSpPr>
          <p:grpSpPr>
            <a:xfrm flipH="1" rot="-2700000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965" name="Google Shape;965;p37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rect b="b" l="l" r="r" t="t"/>
                <a:pathLst>
                  <a:path extrusionOk="0" fill="none" h="5198" w="70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rect b="b" l="l" r="r" t="t"/>
                <a:pathLst>
                  <a:path extrusionOk="0" fill="none" h="40427" w="3988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rect b="b" l="l" r="r" t="t"/>
                <a:pathLst>
                  <a:path extrusionOk="0" fill="none" h="700" w="5198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cap="flat" cmpd="sng" w="123100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37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969" name="Google Shape;969;p37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rect b="b" l="l" r="r" t="t"/>
                <a:pathLst>
                  <a:path extrusionOk="0" fill="none" h="92130" w="92161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rect b="b" l="l" r="r" t="t"/>
                <a:pathLst>
                  <a:path extrusionOk="0" h="2003" w="2413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rect b="b" l="l" r="r" t="t"/>
                <a:pathLst>
                  <a:path extrusionOk="0" h="1983" w="242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rect b="b" l="l" r="r" t="t"/>
                <a:pathLst>
                  <a:path extrusionOk="0" h="1983" w="2243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4" name="Google Shape;974;p37"/>
            <p:cNvSpPr/>
            <p:nvPr/>
          </p:nvSpPr>
          <p:spPr>
            <a:xfrm>
              <a:off x="6615621" y="2219307"/>
              <a:ext cx="2654142" cy="611358"/>
            </a:xfrm>
            <a:custGeom>
              <a:rect b="b" l="l" r="r" t="t"/>
              <a:pathLst>
                <a:path extrusionOk="0" fill="none" h="18785" w="81553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8125138" y="2550672"/>
              <a:ext cx="39607" cy="39607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7635482" y="1707875"/>
              <a:ext cx="1022922" cy="1022889"/>
            </a:xfrm>
            <a:custGeom>
              <a:rect b="b" l="l" r="r" t="t"/>
              <a:pathLst>
                <a:path extrusionOk="0" fill="none" h="31430" w="31431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7949075" y="2021471"/>
              <a:ext cx="347255" cy="347255"/>
            </a:xfrm>
            <a:custGeom>
              <a:rect b="b" l="l" r="r" t="t"/>
              <a:pathLst>
                <a:path extrusionOk="0" fill="none" h="10670" w="1067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cap="flat" cmpd="sng" w="326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371009" y="2406273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403651" y="2439892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6440263" y="2476504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7136942" y="2523986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83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7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983" name="Google Shape;983;p37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8"/>
          <p:cNvSpPr txBox="1"/>
          <p:nvPr>
            <p:ph type="title"/>
          </p:nvPr>
        </p:nvSpPr>
        <p:spPr>
          <a:xfrm>
            <a:off x="713263" y="465325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DIAGRAM</a:t>
            </a:r>
            <a:endParaRPr/>
          </a:p>
        </p:txBody>
      </p:sp>
      <p:pic>
        <p:nvPicPr>
          <p:cNvPr id="990" name="Google Shape;9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50" y="1095675"/>
            <a:ext cx="6691524" cy="36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9"/>
          <p:cNvSpPr txBox="1"/>
          <p:nvPr>
            <p:ph type="title"/>
          </p:nvPr>
        </p:nvSpPr>
        <p:spPr>
          <a:xfrm>
            <a:off x="706725" y="980400"/>
            <a:ext cx="52671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1-SECOND DELAY FORMULA</a:t>
            </a:r>
            <a:endParaRPr/>
          </a:p>
        </p:txBody>
      </p:sp>
      <p:sp>
        <p:nvSpPr>
          <p:cNvPr id="996" name="Google Shape;996;p39"/>
          <p:cNvSpPr txBox="1"/>
          <p:nvPr>
            <p:ph idx="1" type="body"/>
          </p:nvPr>
        </p:nvSpPr>
        <p:spPr>
          <a:xfrm>
            <a:off x="706725" y="1832325"/>
            <a:ext cx="48954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1 second Time Period (T) = 0.693 x (R1 MΩ + (2 x R2 MΩ) x C1 µF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where;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R1 = Resistor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R2 = Resistor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C1 = Capacitor</a:t>
            </a:r>
            <a:endParaRPr/>
          </a:p>
        </p:txBody>
      </p:sp>
      <p:grpSp>
        <p:nvGrpSpPr>
          <p:cNvPr id="997" name="Google Shape;997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98" name="Google Shape;998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99" name="Google Shape;999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10" name="Google Shape;1010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