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62" r:id="rId4"/>
    <p:sldId id="257" r:id="rId5"/>
    <p:sldId id="288" r:id="rId6"/>
    <p:sldId id="258" r:id="rId7"/>
    <p:sldId id="259" r:id="rId8"/>
    <p:sldId id="260" r:id="rId9"/>
    <p:sldId id="289"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61" r:id="rId30"/>
    <p:sldId id="263" r:id="rId31"/>
    <p:sldId id="264" r:id="rId32"/>
    <p:sldId id="265" r:id="rId33"/>
    <p:sldId id="286"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F21D7B-004B-4F89-BF4E-C0E792DC444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780497D-6B42-4994-8F7D-509577301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06FCC4E-4D4A-44A7-8809-AC3D3988C50D}"/>
              </a:ext>
            </a:extLst>
          </p:cNvPr>
          <p:cNvSpPr>
            <a:spLocks noGrp="1"/>
          </p:cNvSpPr>
          <p:nvPr>
            <p:ph type="dt" sz="half" idx="10"/>
          </p:nvPr>
        </p:nvSpPr>
        <p:spPr/>
        <p:txBody>
          <a:bodyPr/>
          <a:lstStyle/>
          <a:p>
            <a:fld id="{351B334B-FEC6-41B4-A334-E61B655DFCE0}" type="datetimeFigureOut">
              <a:rPr lang="fr-FR" smtClean="0"/>
              <a:t>10/04/2022</a:t>
            </a:fld>
            <a:endParaRPr lang="fr-FR"/>
          </a:p>
        </p:txBody>
      </p:sp>
      <p:sp>
        <p:nvSpPr>
          <p:cNvPr id="5" name="Espace réservé du pied de page 4">
            <a:extLst>
              <a:ext uri="{FF2B5EF4-FFF2-40B4-BE49-F238E27FC236}">
                <a16:creationId xmlns:a16="http://schemas.microsoft.com/office/drawing/2014/main" id="{C9B630FD-891F-474F-97E7-329D0363B59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6D00889-078C-4D02-B157-32641ACADC23}"/>
              </a:ext>
            </a:extLst>
          </p:cNvPr>
          <p:cNvSpPr>
            <a:spLocks noGrp="1"/>
          </p:cNvSpPr>
          <p:nvPr>
            <p:ph type="sldNum" sz="quarter" idx="12"/>
          </p:nvPr>
        </p:nvSpPr>
        <p:spPr/>
        <p:txBody>
          <a:bodyPr/>
          <a:lstStyle/>
          <a:p>
            <a:fld id="{31B0D2B1-9AEB-4364-80D5-4D53FF510491}" type="slidenum">
              <a:rPr lang="fr-FR" smtClean="0"/>
              <a:t>‹N°›</a:t>
            </a:fld>
            <a:endParaRPr lang="fr-FR"/>
          </a:p>
        </p:txBody>
      </p:sp>
    </p:spTree>
    <p:extLst>
      <p:ext uri="{BB962C8B-B14F-4D97-AF65-F5344CB8AC3E}">
        <p14:creationId xmlns:p14="http://schemas.microsoft.com/office/powerpoint/2010/main" val="80539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13646D-FC65-4B40-9E1C-630F688C367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12B1CCF-E2E8-4053-9B8E-C62C1773311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45537A-1CB0-4A8D-BE93-5F8F4EA66026}"/>
              </a:ext>
            </a:extLst>
          </p:cNvPr>
          <p:cNvSpPr>
            <a:spLocks noGrp="1"/>
          </p:cNvSpPr>
          <p:nvPr>
            <p:ph type="dt" sz="half" idx="10"/>
          </p:nvPr>
        </p:nvSpPr>
        <p:spPr/>
        <p:txBody>
          <a:bodyPr/>
          <a:lstStyle/>
          <a:p>
            <a:fld id="{351B334B-FEC6-41B4-A334-E61B655DFCE0}" type="datetimeFigureOut">
              <a:rPr lang="fr-FR" smtClean="0"/>
              <a:t>10/04/2022</a:t>
            </a:fld>
            <a:endParaRPr lang="fr-FR"/>
          </a:p>
        </p:txBody>
      </p:sp>
      <p:sp>
        <p:nvSpPr>
          <p:cNvPr id="5" name="Espace réservé du pied de page 4">
            <a:extLst>
              <a:ext uri="{FF2B5EF4-FFF2-40B4-BE49-F238E27FC236}">
                <a16:creationId xmlns:a16="http://schemas.microsoft.com/office/drawing/2014/main" id="{93E293EA-1D9B-4156-92B9-B45C41ED03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50CBF87-B76A-4299-90D3-97CEE73758AB}"/>
              </a:ext>
            </a:extLst>
          </p:cNvPr>
          <p:cNvSpPr>
            <a:spLocks noGrp="1"/>
          </p:cNvSpPr>
          <p:nvPr>
            <p:ph type="sldNum" sz="quarter" idx="12"/>
          </p:nvPr>
        </p:nvSpPr>
        <p:spPr/>
        <p:txBody>
          <a:bodyPr/>
          <a:lstStyle/>
          <a:p>
            <a:fld id="{31B0D2B1-9AEB-4364-80D5-4D53FF510491}" type="slidenum">
              <a:rPr lang="fr-FR" smtClean="0"/>
              <a:t>‹N°›</a:t>
            </a:fld>
            <a:endParaRPr lang="fr-FR"/>
          </a:p>
        </p:txBody>
      </p:sp>
    </p:spTree>
    <p:extLst>
      <p:ext uri="{BB962C8B-B14F-4D97-AF65-F5344CB8AC3E}">
        <p14:creationId xmlns:p14="http://schemas.microsoft.com/office/powerpoint/2010/main" val="360764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08FE136-5936-45F7-9FFB-0D6C80CCAFF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C8AB5D2-91BB-42B4-9205-46024E83302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4AFE7A-31A7-449A-8809-A41A64594EDC}"/>
              </a:ext>
            </a:extLst>
          </p:cNvPr>
          <p:cNvSpPr>
            <a:spLocks noGrp="1"/>
          </p:cNvSpPr>
          <p:nvPr>
            <p:ph type="dt" sz="half" idx="10"/>
          </p:nvPr>
        </p:nvSpPr>
        <p:spPr/>
        <p:txBody>
          <a:bodyPr/>
          <a:lstStyle/>
          <a:p>
            <a:fld id="{351B334B-FEC6-41B4-A334-E61B655DFCE0}" type="datetimeFigureOut">
              <a:rPr lang="fr-FR" smtClean="0"/>
              <a:t>10/04/2022</a:t>
            </a:fld>
            <a:endParaRPr lang="fr-FR"/>
          </a:p>
        </p:txBody>
      </p:sp>
      <p:sp>
        <p:nvSpPr>
          <p:cNvPr id="5" name="Espace réservé du pied de page 4">
            <a:extLst>
              <a:ext uri="{FF2B5EF4-FFF2-40B4-BE49-F238E27FC236}">
                <a16:creationId xmlns:a16="http://schemas.microsoft.com/office/drawing/2014/main" id="{FA9EB42A-BD8F-4794-B493-D64A8CAD509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5C77C3B-7137-4FE0-A656-EC9799367511}"/>
              </a:ext>
            </a:extLst>
          </p:cNvPr>
          <p:cNvSpPr>
            <a:spLocks noGrp="1"/>
          </p:cNvSpPr>
          <p:nvPr>
            <p:ph type="sldNum" sz="quarter" idx="12"/>
          </p:nvPr>
        </p:nvSpPr>
        <p:spPr/>
        <p:txBody>
          <a:bodyPr/>
          <a:lstStyle/>
          <a:p>
            <a:fld id="{31B0D2B1-9AEB-4364-80D5-4D53FF510491}" type="slidenum">
              <a:rPr lang="fr-FR" smtClean="0"/>
              <a:t>‹N°›</a:t>
            </a:fld>
            <a:endParaRPr lang="fr-FR"/>
          </a:p>
        </p:txBody>
      </p:sp>
    </p:spTree>
    <p:extLst>
      <p:ext uri="{BB962C8B-B14F-4D97-AF65-F5344CB8AC3E}">
        <p14:creationId xmlns:p14="http://schemas.microsoft.com/office/powerpoint/2010/main" val="95493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57C841-86D8-4A91-BCE7-D0278376011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10535D4-57BD-4F11-BF43-3A483291D13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2287C60-CAEF-4103-A663-3793E53E6154}"/>
              </a:ext>
            </a:extLst>
          </p:cNvPr>
          <p:cNvSpPr>
            <a:spLocks noGrp="1"/>
          </p:cNvSpPr>
          <p:nvPr>
            <p:ph type="dt" sz="half" idx="10"/>
          </p:nvPr>
        </p:nvSpPr>
        <p:spPr/>
        <p:txBody>
          <a:bodyPr/>
          <a:lstStyle/>
          <a:p>
            <a:fld id="{351B334B-FEC6-41B4-A334-E61B655DFCE0}" type="datetimeFigureOut">
              <a:rPr lang="fr-FR" smtClean="0"/>
              <a:t>10/04/2022</a:t>
            </a:fld>
            <a:endParaRPr lang="fr-FR"/>
          </a:p>
        </p:txBody>
      </p:sp>
      <p:sp>
        <p:nvSpPr>
          <p:cNvPr id="5" name="Espace réservé du pied de page 4">
            <a:extLst>
              <a:ext uri="{FF2B5EF4-FFF2-40B4-BE49-F238E27FC236}">
                <a16:creationId xmlns:a16="http://schemas.microsoft.com/office/drawing/2014/main" id="{C9FF1700-9C98-40F8-8A22-2473E00BAB0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D5FA78-17CE-4ADA-8611-E15AB69457FE}"/>
              </a:ext>
            </a:extLst>
          </p:cNvPr>
          <p:cNvSpPr>
            <a:spLocks noGrp="1"/>
          </p:cNvSpPr>
          <p:nvPr>
            <p:ph type="sldNum" sz="quarter" idx="12"/>
          </p:nvPr>
        </p:nvSpPr>
        <p:spPr/>
        <p:txBody>
          <a:bodyPr/>
          <a:lstStyle/>
          <a:p>
            <a:fld id="{31B0D2B1-9AEB-4364-80D5-4D53FF510491}" type="slidenum">
              <a:rPr lang="fr-FR" smtClean="0"/>
              <a:t>‹N°›</a:t>
            </a:fld>
            <a:endParaRPr lang="fr-FR"/>
          </a:p>
        </p:txBody>
      </p:sp>
    </p:spTree>
    <p:extLst>
      <p:ext uri="{BB962C8B-B14F-4D97-AF65-F5344CB8AC3E}">
        <p14:creationId xmlns:p14="http://schemas.microsoft.com/office/powerpoint/2010/main" val="346346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76EA72-A05D-4A58-AB64-3EABF9D6810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28B1E4A-4E47-42C2-BA79-CAB07D20C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BB2962E-3327-4109-8F0E-555FB22A7FFC}"/>
              </a:ext>
            </a:extLst>
          </p:cNvPr>
          <p:cNvSpPr>
            <a:spLocks noGrp="1"/>
          </p:cNvSpPr>
          <p:nvPr>
            <p:ph type="dt" sz="half" idx="10"/>
          </p:nvPr>
        </p:nvSpPr>
        <p:spPr/>
        <p:txBody>
          <a:bodyPr/>
          <a:lstStyle/>
          <a:p>
            <a:fld id="{351B334B-FEC6-41B4-A334-E61B655DFCE0}" type="datetimeFigureOut">
              <a:rPr lang="fr-FR" smtClean="0"/>
              <a:t>10/04/2022</a:t>
            </a:fld>
            <a:endParaRPr lang="fr-FR"/>
          </a:p>
        </p:txBody>
      </p:sp>
      <p:sp>
        <p:nvSpPr>
          <p:cNvPr id="5" name="Espace réservé du pied de page 4">
            <a:extLst>
              <a:ext uri="{FF2B5EF4-FFF2-40B4-BE49-F238E27FC236}">
                <a16:creationId xmlns:a16="http://schemas.microsoft.com/office/drawing/2014/main" id="{055794F6-B9DC-42C1-81FF-756DE298C2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CDBE86-DED7-4AE0-AB8D-88E7B17E1167}"/>
              </a:ext>
            </a:extLst>
          </p:cNvPr>
          <p:cNvSpPr>
            <a:spLocks noGrp="1"/>
          </p:cNvSpPr>
          <p:nvPr>
            <p:ph type="sldNum" sz="quarter" idx="12"/>
          </p:nvPr>
        </p:nvSpPr>
        <p:spPr/>
        <p:txBody>
          <a:bodyPr/>
          <a:lstStyle/>
          <a:p>
            <a:fld id="{31B0D2B1-9AEB-4364-80D5-4D53FF510491}" type="slidenum">
              <a:rPr lang="fr-FR" smtClean="0"/>
              <a:t>‹N°›</a:t>
            </a:fld>
            <a:endParaRPr lang="fr-FR"/>
          </a:p>
        </p:txBody>
      </p:sp>
    </p:spTree>
    <p:extLst>
      <p:ext uri="{BB962C8B-B14F-4D97-AF65-F5344CB8AC3E}">
        <p14:creationId xmlns:p14="http://schemas.microsoft.com/office/powerpoint/2010/main" val="407279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D7E1DF-FA92-4688-8BA5-EA205324C9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1D51045-6983-481E-902E-9C33740BCEE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12E29F1-4BA0-4D5C-B4A0-4B08F1D724E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2708D53-61A3-4EE5-A31C-A2EA6D22895F}"/>
              </a:ext>
            </a:extLst>
          </p:cNvPr>
          <p:cNvSpPr>
            <a:spLocks noGrp="1"/>
          </p:cNvSpPr>
          <p:nvPr>
            <p:ph type="dt" sz="half" idx="10"/>
          </p:nvPr>
        </p:nvSpPr>
        <p:spPr/>
        <p:txBody>
          <a:bodyPr/>
          <a:lstStyle/>
          <a:p>
            <a:fld id="{351B334B-FEC6-41B4-A334-E61B655DFCE0}" type="datetimeFigureOut">
              <a:rPr lang="fr-FR" smtClean="0"/>
              <a:t>10/04/2022</a:t>
            </a:fld>
            <a:endParaRPr lang="fr-FR"/>
          </a:p>
        </p:txBody>
      </p:sp>
      <p:sp>
        <p:nvSpPr>
          <p:cNvPr id="6" name="Espace réservé du pied de page 5">
            <a:extLst>
              <a:ext uri="{FF2B5EF4-FFF2-40B4-BE49-F238E27FC236}">
                <a16:creationId xmlns:a16="http://schemas.microsoft.com/office/drawing/2014/main" id="{AB94B33C-887A-493A-8BF4-5447FD4623A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18783C-309D-4353-BB6A-8F75DB0DBAC9}"/>
              </a:ext>
            </a:extLst>
          </p:cNvPr>
          <p:cNvSpPr>
            <a:spLocks noGrp="1"/>
          </p:cNvSpPr>
          <p:nvPr>
            <p:ph type="sldNum" sz="quarter" idx="12"/>
          </p:nvPr>
        </p:nvSpPr>
        <p:spPr/>
        <p:txBody>
          <a:bodyPr/>
          <a:lstStyle/>
          <a:p>
            <a:fld id="{31B0D2B1-9AEB-4364-80D5-4D53FF510491}" type="slidenum">
              <a:rPr lang="fr-FR" smtClean="0"/>
              <a:t>‹N°›</a:t>
            </a:fld>
            <a:endParaRPr lang="fr-FR"/>
          </a:p>
        </p:txBody>
      </p:sp>
    </p:spTree>
    <p:extLst>
      <p:ext uri="{BB962C8B-B14F-4D97-AF65-F5344CB8AC3E}">
        <p14:creationId xmlns:p14="http://schemas.microsoft.com/office/powerpoint/2010/main" val="271552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707DD8-4CC4-473C-85FE-7D525C87702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FECD37D-41BE-4E07-BD19-5E7C6AEC3A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E72A332-6D06-400D-807D-919271B59AA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04A6AEA-CB6A-4FA1-B8A1-D200715F4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C01DF7-AA8A-4664-96F2-8E1FA3F5D0D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03C5137-C7B8-4C6A-9C98-79A699FC8FE8}"/>
              </a:ext>
            </a:extLst>
          </p:cNvPr>
          <p:cNvSpPr>
            <a:spLocks noGrp="1"/>
          </p:cNvSpPr>
          <p:nvPr>
            <p:ph type="dt" sz="half" idx="10"/>
          </p:nvPr>
        </p:nvSpPr>
        <p:spPr/>
        <p:txBody>
          <a:bodyPr/>
          <a:lstStyle/>
          <a:p>
            <a:fld id="{351B334B-FEC6-41B4-A334-E61B655DFCE0}" type="datetimeFigureOut">
              <a:rPr lang="fr-FR" smtClean="0"/>
              <a:t>10/04/2022</a:t>
            </a:fld>
            <a:endParaRPr lang="fr-FR"/>
          </a:p>
        </p:txBody>
      </p:sp>
      <p:sp>
        <p:nvSpPr>
          <p:cNvPr id="8" name="Espace réservé du pied de page 7">
            <a:extLst>
              <a:ext uri="{FF2B5EF4-FFF2-40B4-BE49-F238E27FC236}">
                <a16:creationId xmlns:a16="http://schemas.microsoft.com/office/drawing/2014/main" id="{100CE559-80BF-4EDF-A135-D8EA7DDF01D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E73BA51-6118-438F-8EDE-3CA9A2EBE869}"/>
              </a:ext>
            </a:extLst>
          </p:cNvPr>
          <p:cNvSpPr>
            <a:spLocks noGrp="1"/>
          </p:cNvSpPr>
          <p:nvPr>
            <p:ph type="sldNum" sz="quarter" idx="12"/>
          </p:nvPr>
        </p:nvSpPr>
        <p:spPr/>
        <p:txBody>
          <a:bodyPr/>
          <a:lstStyle/>
          <a:p>
            <a:fld id="{31B0D2B1-9AEB-4364-80D5-4D53FF510491}" type="slidenum">
              <a:rPr lang="fr-FR" smtClean="0"/>
              <a:t>‹N°›</a:t>
            </a:fld>
            <a:endParaRPr lang="fr-FR"/>
          </a:p>
        </p:txBody>
      </p:sp>
    </p:spTree>
    <p:extLst>
      <p:ext uri="{BB962C8B-B14F-4D97-AF65-F5344CB8AC3E}">
        <p14:creationId xmlns:p14="http://schemas.microsoft.com/office/powerpoint/2010/main" val="1195183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BA3557-5547-4433-B3D3-3A3F2BAD0CD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7CFD924-21FC-45FA-B56C-A09A021A1360}"/>
              </a:ext>
            </a:extLst>
          </p:cNvPr>
          <p:cNvSpPr>
            <a:spLocks noGrp="1"/>
          </p:cNvSpPr>
          <p:nvPr>
            <p:ph type="dt" sz="half" idx="10"/>
          </p:nvPr>
        </p:nvSpPr>
        <p:spPr/>
        <p:txBody>
          <a:bodyPr/>
          <a:lstStyle/>
          <a:p>
            <a:fld id="{351B334B-FEC6-41B4-A334-E61B655DFCE0}" type="datetimeFigureOut">
              <a:rPr lang="fr-FR" smtClean="0"/>
              <a:t>10/04/2022</a:t>
            </a:fld>
            <a:endParaRPr lang="fr-FR"/>
          </a:p>
        </p:txBody>
      </p:sp>
      <p:sp>
        <p:nvSpPr>
          <p:cNvPr id="4" name="Espace réservé du pied de page 3">
            <a:extLst>
              <a:ext uri="{FF2B5EF4-FFF2-40B4-BE49-F238E27FC236}">
                <a16:creationId xmlns:a16="http://schemas.microsoft.com/office/drawing/2014/main" id="{CBA39DDD-6AAE-4583-A7D5-46034D6E88E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3C1308F-9061-4E14-8698-B441EA3EE706}"/>
              </a:ext>
            </a:extLst>
          </p:cNvPr>
          <p:cNvSpPr>
            <a:spLocks noGrp="1"/>
          </p:cNvSpPr>
          <p:nvPr>
            <p:ph type="sldNum" sz="quarter" idx="12"/>
          </p:nvPr>
        </p:nvSpPr>
        <p:spPr/>
        <p:txBody>
          <a:bodyPr/>
          <a:lstStyle/>
          <a:p>
            <a:fld id="{31B0D2B1-9AEB-4364-80D5-4D53FF510491}" type="slidenum">
              <a:rPr lang="fr-FR" smtClean="0"/>
              <a:t>‹N°›</a:t>
            </a:fld>
            <a:endParaRPr lang="fr-FR"/>
          </a:p>
        </p:txBody>
      </p:sp>
    </p:spTree>
    <p:extLst>
      <p:ext uri="{BB962C8B-B14F-4D97-AF65-F5344CB8AC3E}">
        <p14:creationId xmlns:p14="http://schemas.microsoft.com/office/powerpoint/2010/main" val="329368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A20335E-1FF8-4B82-95DA-6CFF65351289}"/>
              </a:ext>
            </a:extLst>
          </p:cNvPr>
          <p:cNvSpPr>
            <a:spLocks noGrp="1"/>
          </p:cNvSpPr>
          <p:nvPr>
            <p:ph type="dt" sz="half" idx="10"/>
          </p:nvPr>
        </p:nvSpPr>
        <p:spPr/>
        <p:txBody>
          <a:bodyPr/>
          <a:lstStyle/>
          <a:p>
            <a:fld id="{351B334B-FEC6-41B4-A334-E61B655DFCE0}" type="datetimeFigureOut">
              <a:rPr lang="fr-FR" smtClean="0"/>
              <a:t>10/04/2022</a:t>
            </a:fld>
            <a:endParaRPr lang="fr-FR"/>
          </a:p>
        </p:txBody>
      </p:sp>
      <p:sp>
        <p:nvSpPr>
          <p:cNvPr id="3" name="Espace réservé du pied de page 2">
            <a:extLst>
              <a:ext uri="{FF2B5EF4-FFF2-40B4-BE49-F238E27FC236}">
                <a16:creationId xmlns:a16="http://schemas.microsoft.com/office/drawing/2014/main" id="{F08DF6A7-95F7-453B-8199-97FF5FA8723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158FDD5-F5C2-43C7-81E0-5F64F0103235}"/>
              </a:ext>
            </a:extLst>
          </p:cNvPr>
          <p:cNvSpPr>
            <a:spLocks noGrp="1"/>
          </p:cNvSpPr>
          <p:nvPr>
            <p:ph type="sldNum" sz="quarter" idx="12"/>
          </p:nvPr>
        </p:nvSpPr>
        <p:spPr/>
        <p:txBody>
          <a:bodyPr/>
          <a:lstStyle/>
          <a:p>
            <a:fld id="{31B0D2B1-9AEB-4364-80D5-4D53FF510491}" type="slidenum">
              <a:rPr lang="fr-FR" smtClean="0"/>
              <a:t>‹N°›</a:t>
            </a:fld>
            <a:endParaRPr lang="fr-FR"/>
          </a:p>
        </p:txBody>
      </p:sp>
    </p:spTree>
    <p:extLst>
      <p:ext uri="{BB962C8B-B14F-4D97-AF65-F5344CB8AC3E}">
        <p14:creationId xmlns:p14="http://schemas.microsoft.com/office/powerpoint/2010/main" val="69697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1B9BE5-5B84-4D29-955A-399443B4414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8EB2323-8B12-4326-A29A-A1DB75308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8BEEF98-5CCB-445B-88DB-8F51221FB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C4D0D7C-312F-4C15-AE8D-D20DA31C8320}"/>
              </a:ext>
            </a:extLst>
          </p:cNvPr>
          <p:cNvSpPr>
            <a:spLocks noGrp="1"/>
          </p:cNvSpPr>
          <p:nvPr>
            <p:ph type="dt" sz="half" idx="10"/>
          </p:nvPr>
        </p:nvSpPr>
        <p:spPr/>
        <p:txBody>
          <a:bodyPr/>
          <a:lstStyle/>
          <a:p>
            <a:fld id="{351B334B-FEC6-41B4-A334-E61B655DFCE0}" type="datetimeFigureOut">
              <a:rPr lang="fr-FR" smtClean="0"/>
              <a:t>10/04/2022</a:t>
            </a:fld>
            <a:endParaRPr lang="fr-FR"/>
          </a:p>
        </p:txBody>
      </p:sp>
      <p:sp>
        <p:nvSpPr>
          <p:cNvPr id="6" name="Espace réservé du pied de page 5">
            <a:extLst>
              <a:ext uri="{FF2B5EF4-FFF2-40B4-BE49-F238E27FC236}">
                <a16:creationId xmlns:a16="http://schemas.microsoft.com/office/drawing/2014/main" id="{B88D907E-7087-40F6-98BD-CFBC728358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84460A-F2C1-4AF7-ACE9-4F39A754A119}"/>
              </a:ext>
            </a:extLst>
          </p:cNvPr>
          <p:cNvSpPr>
            <a:spLocks noGrp="1"/>
          </p:cNvSpPr>
          <p:nvPr>
            <p:ph type="sldNum" sz="quarter" idx="12"/>
          </p:nvPr>
        </p:nvSpPr>
        <p:spPr/>
        <p:txBody>
          <a:bodyPr/>
          <a:lstStyle/>
          <a:p>
            <a:fld id="{31B0D2B1-9AEB-4364-80D5-4D53FF510491}" type="slidenum">
              <a:rPr lang="fr-FR" smtClean="0"/>
              <a:t>‹N°›</a:t>
            </a:fld>
            <a:endParaRPr lang="fr-FR"/>
          </a:p>
        </p:txBody>
      </p:sp>
    </p:spTree>
    <p:extLst>
      <p:ext uri="{BB962C8B-B14F-4D97-AF65-F5344CB8AC3E}">
        <p14:creationId xmlns:p14="http://schemas.microsoft.com/office/powerpoint/2010/main" val="228410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A03943-9502-4229-9E2A-396756A663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F5768A9-9F02-40A0-9A8A-91209A201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480A3E3-57AF-4EC1-8179-D745FE14E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7A11321-809D-47A5-AEA3-185117902FC5}"/>
              </a:ext>
            </a:extLst>
          </p:cNvPr>
          <p:cNvSpPr>
            <a:spLocks noGrp="1"/>
          </p:cNvSpPr>
          <p:nvPr>
            <p:ph type="dt" sz="half" idx="10"/>
          </p:nvPr>
        </p:nvSpPr>
        <p:spPr/>
        <p:txBody>
          <a:bodyPr/>
          <a:lstStyle/>
          <a:p>
            <a:fld id="{351B334B-FEC6-41B4-A334-E61B655DFCE0}" type="datetimeFigureOut">
              <a:rPr lang="fr-FR" smtClean="0"/>
              <a:t>10/04/2022</a:t>
            </a:fld>
            <a:endParaRPr lang="fr-FR"/>
          </a:p>
        </p:txBody>
      </p:sp>
      <p:sp>
        <p:nvSpPr>
          <p:cNvPr id="6" name="Espace réservé du pied de page 5">
            <a:extLst>
              <a:ext uri="{FF2B5EF4-FFF2-40B4-BE49-F238E27FC236}">
                <a16:creationId xmlns:a16="http://schemas.microsoft.com/office/drawing/2014/main" id="{4DE90A84-8461-40D1-8727-1AD99C2D272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AC10DF3-E139-4CE2-B0F5-A9C20D36031C}"/>
              </a:ext>
            </a:extLst>
          </p:cNvPr>
          <p:cNvSpPr>
            <a:spLocks noGrp="1"/>
          </p:cNvSpPr>
          <p:nvPr>
            <p:ph type="sldNum" sz="quarter" idx="12"/>
          </p:nvPr>
        </p:nvSpPr>
        <p:spPr/>
        <p:txBody>
          <a:bodyPr/>
          <a:lstStyle/>
          <a:p>
            <a:fld id="{31B0D2B1-9AEB-4364-80D5-4D53FF510491}" type="slidenum">
              <a:rPr lang="fr-FR" smtClean="0"/>
              <a:t>‹N°›</a:t>
            </a:fld>
            <a:endParaRPr lang="fr-FR"/>
          </a:p>
        </p:txBody>
      </p:sp>
    </p:spTree>
    <p:extLst>
      <p:ext uri="{BB962C8B-B14F-4D97-AF65-F5344CB8AC3E}">
        <p14:creationId xmlns:p14="http://schemas.microsoft.com/office/powerpoint/2010/main" val="366909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CC86064-4F52-48CD-A83E-5454F3C5B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BF542E9-0C4A-444E-801F-496970B48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9E3DD7-9CBD-4FC6-A2CA-85CB3A040A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B334B-FEC6-41B4-A334-E61B655DFCE0}" type="datetimeFigureOut">
              <a:rPr lang="fr-FR" smtClean="0"/>
              <a:t>10/04/2022</a:t>
            </a:fld>
            <a:endParaRPr lang="fr-FR"/>
          </a:p>
        </p:txBody>
      </p:sp>
      <p:sp>
        <p:nvSpPr>
          <p:cNvPr id="5" name="Espace réservé du pied de page 4">
            <a:extLst>
              <a:ext uri="{FF2B5EF4-FFF2-40B4-BE49-F238E27FC236}">
                <a16:creationId xmlns:a16="http://schemas.microsoft.com/office/drawing/2014/main" id="{0EF3CACB-B844-486E-BAF7-031AE9866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ABC2D91-81CC-4231-8CC4-A317187C9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0D2B1-9AEB-4364-80D5-4D53FF510491}" type="slidenum">
              <a:rPr lang="fr-FR" smtClean="0"/>
              <a:t>‹N°›</a:t>
            </a:fld>
            <a:endParaRPr lang="fr-FR"/>
          </a:p>
        </p:txBody>
      </p:sp>
    </p:spTree>
    <p:extLst>
      <p:ext uri="{BB962C8B-B14F-4D97-AF65-F5344CB8AC3E}">
        <p14:creationId xmlns:p14="http://schemas.microsoft.com/office/powerpoint/2010/main" val="1796608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dmin@test.fr" TargetMode="External"/><Relationship Id="rId2" Type="http://schemas.openxmlformats.org/officeDocument/2006/relationships/hyperlink" Target="mailto:user@test.f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6FC04-4A75-462E-B256-4E486F946F06}"/>
              </a:ext>
            </a:extLst>
          </p:cNvPr>
          <p:cNvSpPr>
            <a:spLocks noGrp="1"/>
          </p:cNvSpPr>
          <p:nvPr>
            <p:ph type="ctrTitle"/>
          </p:nvPr>
        </p:nvSpPr>
        <p:spPr>
          <a:xfrm>
            <a:off x="0" y="868362"/>
            <a:ext cx="12191999" cy="2387600"/>
          </a:xfrm>
        </p:spPr>
        <p:txBody>
          <a:bodyPr>
            <a:normAutofit fontScale="90000"/>
          </a:bodyPr>
          <a:lstStyle/>
          <a:p>
            <a:r>
              <a:rPr lang="fr-FR" b="1" dirty="0" err="1">
                <a:solidFill>
                  <a:schemeClr val="accent1"/>
                </a:solidFill>
                <a:latin typeface="+mn-lt"/>
              </a:rPr>
              <a:t>Storieshelper</a:t>
            </a:r>
            <a:r>
              <a:rPr lang="fr-FR" b="1" dirty="0">
                <a:solidFill>
                  <a:schemeClr val="accent1"/>
                </a:solidFill>
                <a:latin typeface="+mn-lt"/>
              </a:rPr>
              <a:t> </a:t>
            </a:r>
            <a:br>
              <a:rPr lang="fr-FR" b="1" dirty="0">
                <a:solidFill>
                  <a:schemeClr val="accent1"/>
                </a:solidFill>
                <a:latin typeface="+mn-lt"/>
              </a:rPr>
            </a:br>
            <a:r>
              <a:rPr lang="fr-FR" b="1" dirty="0">
                <a:solidFill>
                  <a:schemeClr val="accent1"/>
                </a:solidFill>
                <a:latin typeface="+mn-lt"/>
              </a:rPr>
              <a:t>– </a:t>
            </a:r>
            <a:br>
              <a:rPr lang="fr-FR" b="1" dirty="0">
                <a:solidFill>
                  <a:schemeClr val="accent1"/>
                </a:solidFill>
                <a:latin typeface="+mn-lt"/>
              </a:rPr>
            </a:br>
            <a:r>
              <a:rPr lang="fr-FR" b="1" dirty="0">
                <a:solidFill>
                  <a:schemeClr val="accent1"/>
                </a:solidFill>
                <a:latin typeface="+mn-lt"/>
              </a:rPr>
              <a:t>Documentation fonctionnelle</a:t>
            </a:r>
          </a:p>
        </p:txBody>
      </p:sp>
    </p:spTree>
    <p:extLst>
      <p:ext uri="{BB962C8B-B14F-4D97-AF65-F5344CB8AC3E}">
        <p14:creationId xmlns:p14="http://schemas.microsoft.com/office/powerpoint/2010/main" val="1603185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C0D16A-C22D-4217-890B-9DF96B3250DD}"/>
              </a:ext>
            </a:extLst>
          </p:cNvPr>
          <p:cNvSpPr>
            <a:spLocks noGrp="1"/>
          </p:cNvSpPr>
          <p:nvPr>
            <p:ph type="title"/>
          </p:nvPr>
        </p:nvSpPr>
        <p:spPr/>
        <p:txBody>
          <a:bodyPr>
            <a:normAutofit/>
          </a:bodyPr>
          <a:lstStyle/>
          <a:p>
            <a:pPr algn="ctr"/>
            <a:r>
              <a:rPr lang="fr-FR" b="1" u="sng" dirty="0">
                <a:solidFill>
                  <a:schemeClr val="accent1"/>
                </a:solidFill>
              </a:rPr>
              <a:t>Interface Administrateur</a:t>
            </a:r>
          </a:p>
        </p:txBody>
      </p:sp>
      <p:sp>
        <p:nvSpPr>
          <p:cNvPr id="3" name="Espace réservé du contenu 2">
            <a:extLst>
              <a:ext uri="{FF2B5EF4-FFF2-40B4-BE49-F238E27FC236}">
                <a16:creationId xmlns:a16="http://schemas.microsoft.com/office/drawing/2014/main" id="{76D498B2-D8F9-40C8-A75D-E1E373C62557}"/>
              </a:ext>
            </a:extLst>
          </p:cNvPr>
          <p:cNvSpPr>
            <a:spLocks noGrp="1"/>
          </p:cNvSpPr>
          <p:nvPr>
            <p:ph idx="1"/>
          </p:nvPr>
        </p:nvSpPr>
        <p:spPr/>
        <p:txBody>
          <a:bodyPr>
            <a:normAutofit lnSpcReduction="10000"/>
          </a:bodyPr>
          <a:lstStyle/>
          <a:p>
            <a:pPr marL="0" indent="0">
              <a:buNone/>
            </a:pPr>
            <a:r>
              <a:rPr lang="fr-FR" b="1" u="sng" dirty="0">
                <a:solidFill>
                  <a:srgbClr val="FF0000"/>
                </a:solidFill>
              </a:rPr>
              <a:t>Sommaire</a:t>
            </a:r>
            <a:r>
              <a:rPr lang="fr-FR" dirty="0"/>
              <a:t> </a:t>
            </a:r>
            <a:r>
              <a:rPr lang="fr-FR" dirty="0">
                <a:solidFill>
                  <a:srgbClr val="FF0000"/>
                </a:solidFill>
              </a:rPr>
              <a:t>:</a:t>
            </a:r>
          </a:p>
          <a:p>
            <a:r>
              <a:rPr lang="fr-FR" sz="2000" dirty="0"/>
              <a:t>Accueil administrateur</a:t>
            </a:r>
          </a:p>
          <a:p>
            <a:r>
              <a:rPr lang="fr-FR" sz="2000" dirty="0"/>
              <a:t>Sous-menu collaborateurs</a:t>
            </a:r>
          </a:p>
          <a:p>
            <a:r>
              <a:rPr lang="fr-FR" sz="2000" dirty="0"/>
              <a:t>Sous-menu projets</a:t>
            </a:r>
          </a:p>
          <a:p>
            <a:r>
              <a:rPr lang="fr-FR" sz="2000" dirty="0"/>
              <a:t>Gestion de l’organisation</a:t>
            </a:r>
          </a:p>
          <a:p>
            <a:r>
              <a:rPr lang="fr-FR" sz="2000" dirty="0"/>
              <a:t>Liste des membres</a:t>
            </a:r>
          </a:p>
          <a:p>
            <a:r>
              <a:rPr lang="fr-FR" sz="2000" dirty="0"/>
              <a:t>Liste des projets</a:t>
            </a:r>
          </a:p>
          <a:p>
            <a:r>
              <a:rPr lang="fr-FR" sz="2000" dirty="0"/>
              <a:t>Détails du projet</a:t>
            </a:r>
          </a:p>
          <a:p>
            <a:r>
              <a:rPr lang="fr-FR" sz="2000" dirty="0"/>
              <a:t>Création de projet</a:t>
            </a:r>
          </a:p>
          <a:p>
            <a:r>
              <a:rPr lang="fr-FR" sz="2000" dirty="0"/>
              <a:t>Inscription d’utilisateur</a:t>
            </a:r>
          </a:p>
          <a:p>
            <a:r>
              <a:rPr lang="fr-FR" sz="2000" dirty="0"/>
              <a:t>Tableau de l’équipe</a:t>
            </a:r>
          </a:p>
          <a:p>
            <a:endParaRPr lang="fr-FR" sz="2000" dirty="0"/>
          </a:p>
          <a:p>
            <a:endParaRPr lang="fr-FR" sz="2000" dirty="0"/>
          </a:p>
          <a:p>
            <a:endParaRPr lang="fr-FR" sz="2800" dirty="0"/>
          </a:p>
          <a:p>
            <a:endParaRPr lang="fr-FR" dirty="0"/>
          </a:p>
        </p:txBody>
      </p:sp>
    </p:spTree>
    <p:extLst>
      <p:ext uri="{BB962C8B-B14F-4D97-AF65-F5344CB8AC3E}">
        <p14:creationId xmlns:p14="http://schemas.microsoft.com/office/powerpoint/2010/main" val="75450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56F53-71E6-40B5-9C3A-E3C8D68D427F}"/>
              </a:ext>
            </a:extLst>
          </p:cNvPr>
          <p:cNvSpPr>
            <a:spLocks noGrp="1"/>
          </p:cNvSpPr>
          <p:nvPr>
            <p:ph type="title"/>
          </p:nvPr>
        </p:nvSpPr>
        <p:spPr>
          <a:xfrm>
            <a:off x="838200" y="18255"/>
            <a:ext cx="10515600" cy="519073"/>
          </a:xfrm>
        </p:spPr>
        <p:txBody>
          <a:bodyPr>
            <a:noAutofit/>
          </a:bodyPr>
          <a:lstStyle/>
          <a:p>
            <a:pPr algn="ctr"/>
            <a:r>
              <a:rPr lang="fr-FR" sz="4000" b="1" u="sng" dirty="0">
                <a:solidFill>
                  <a:schemeClr val="accent2"/>
                </a:solidFill>
              </a:rPr>
              <a:t>Accueil administrateur</a:t>
            </a:r>
          </a:p>
        </p:txBody>
      </p:sp>
      <p:pic>
        <p:nvPicPr>
          <p:cNvPr id="5" name="Image 4">
            <a:extLst>
              <a:ext uri="{FF2B5EF4-FFF2-40B4-BE49-F238E27FC236}">
                <a16:creationId xmlns:a16="http://schemas.microsoft.com/office/drawing/2014/main" id="{7909A7D4-297D-49B2-A7E7-E62DC9074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6" y="656045"/>
            <a:ext cx="12009748" cy="5803663"/>
          </a:xfrm>
          <a:prstGeom prst="rect">
            <a:avLst/>
          </a:prstGeom>
        </p:spPr>
      </p:pic>
    </p:spTree>
    <p:extLst>
      <p:ext uri="{BB962C8B-B14F-4D97-AF65-F5344CB8AC3E}">
        <p14:creationId xmlns:p14="http://schemas.microsoft.com/office/powerpoint/2010/main" val="90780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6C33960-1452-4787-90E0-2DBF95FCC2CA}"/>
              </a:ext>
            </a:extLst>
          </p:cNvPr>
          <p:cNvSpPr>
            <a:spLocks noGrp="1"/>
          </p:cNvSpPr>
          <p:nvPr>
            <p:ph idx="1"/>
          </p:nvPr>
        </p:nvSpPr>
        <p:spPr>
          <a:xfrm>
            <a:off x="838200" y="311085"/>
            <a:ext cx="10515600" cy="5865878"/>
          </a:xfrm>
        </p:spPr>
        <p:txBody>
          <a:bodyPr/>
          <a:lstStyle/>
          <a:p>
            <a:pPr marL="0" indent="0">
              <a:buNone/>
            </a:pPr>
            <a:r>
              <a:rPr lang="fr-FR" sz="1800" dirty="0">
                <a:effectLst/>
                <a:ea typeface="Calibri" panose="020F0502020204030204" pitchFamily="34" charset="0"/>
                <a:cs typeface="Times New Roman" panose="02020603050405020304" pitchFamily="18" charset="0"/>
              </a:rPr>
              <a:t>Page d’accueil présentant les différents menus.</a:t>
            </a:r>
          </a:p>
          <a:p>
            <a:pPr marL="0" indent="0">
              <a:buNone/>
            </a:pPr>
            <a:r>
              <a:rPr lang="fr-FR" sz="2000" b="1" u="sng" dirty="0">
                <a:solidFill>
                  <a:srgbClr val="FF0000"/>
                </a:solidFill>
              </a:rPr>
              <a:t>Description des différentes vignettes</a:t>
            </a:r>
            <a:r>
              <a:rPr lang="fr-FR" sz="2000" b="1" dirty="0">
                <a:solidFill>
                  <a:srgbClr val="FF0000"/>
                </a:solidFill>
              </a:rPr>
              <a:t> :</a:t>
            </a:r>
          </a:p>
          <a:p>
            <a:pPr marL="342900" indent="-342900">
              <a:buFont typeface="+mj-lt"/>
              <a:buAutoNum type="arabicPeriod"/>
            </a:pPr>
            <a:r>
              <a:rPr lang="fr-FR" sz="1800" dirty="0">
                <a:effectLst/>
                <a:ea typeface="Calibri" panose="020F0502020204030204" pitchFamily="34" charset="0"/>
                <a:cs typeface="Times New Roman" panose="02020603050405020304" pitchFamily="18" charset="0"/>
              </a:rPr>
              <a:t>Bouton de réduction de barre de navigation latérale</a:t>
            </a:r>
          </a:p>
          <a:p>
            <a:pPr marL="342900" indent="-342900">
              <a:buFont typeface="+mj-lt"/>
              <a:buAutoNum type="arabicPeriod"/>
            </a:pPr>
            <a:r>
              <a:rPr lang="fr-FR" sz="1800" dirty="0">
                <a:ea typeface="Calibri" panose="020F0502020204030204" pitchFamily="34" charset="0"/>
                <a:cs typeface="Times New Roman" panose="02020603050405020304" pitchFamily="18" charset="0"/>
              </a:rPr>
              <a:t>Barre de navigation latéral, celle-ci contient les différents menus et pages</a:t>
            </a:r>
          </a:p>
          <a:p>
            <a:pPr marL="342900" indent="-342900">
              <a:buFont typeface="+mj-lt"/>
              <a:buAutoNum type="arabicPeriod"/>
            </a:pPr>
            <a:r>
              <a:rPr lang="fr-FR" sz="1800" dirty="0">
                <a:effectLst/>
                <a:ea typeface="Calibri" panose="020F0502020204030204" pitchFamily="34" charset="0"/>
                <a:cs typeface="Times New Roman" panose="02020603050405020304" pitchFamily="18" charset="0"/>
              </a:rPr>
              <a:t>Bouton de déconnexion</a:t>
            </a:r>
            <a:endParaRPr lang="fr-FR" sz="1800" dirty="0">
              <a:ea typeface="Calibri" panose="020F0502020204030204" pitchFamily="34" charset="0"/>
              <a:cs typeface="Times New Roman" panose="02020603050405020304" pitchFamily="18" charset="0"/>
            </a:endParaRPr>
          </a:p>
          <a:p>
            <a:pPr marL="342900" indent="-342900">
              <a:buFont typeface="+mj-lt"/>
              <a:buAutoNum type="arabicPeriod"/>
            </a:pPr>
            <a:r>
              <a:rPr lang="fr-FR" sz="1800" dirty="0">
                <a:effectLst/>
                <a:ea typeface="Calibri" panose="020F0502020204030204" pitchFamily="34" charset="0"/>
                <a:cs typeface="Times New Roman" panose="02020603050405020304" pitchFamily="18" charset="0"/>
              </a:rPr>
              <a:t>Vignettes représentant les différents menus</a:t>
            </a:r>
          </a:p>
          <a:p>
            <a:pPr marL="342900" indent="-342900">
              <a:buFont typeface="+mj-lt"/>
              <a:buAutoNum type="arabicPeriod"/>
            </a:pPr>
            <a:r>
              <a:rPr lang="fr-FR" sz="1800" dirty="0"/>
              <a:t>Notification / toast d’erreur avec envoi du formulaire avec des informations incorrectes</a:t>
            </a:r>
          </a:p>
          <a:p>
            <a:pPr marL="342900" indent="-342900">
              <a:buFont typeface="+mj-lt"/>
              <a:buAutoNum type="arabicPeriod"/>
            </a:pPr>
            <a:endParaRPr lang="fr-FR" sz="1800" dirty="0">
              <a:effectLst/>
              <a:latin typeface="Bahnschrift" panose="020B0502040204020203"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4082458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73D4BD-D96F-4D5C-B3EB-AC57E7BDCE1A}"/>
              </a:ext>
            </a:extLst>
          </p:cNvPr>
          <p:cNvSpPr>
            <a:spLocks noGrp="1"/>
          </p:cNvSpPr>
          <p:nvPr>
            <p:ph type="title"/>
          </p:nvPr>
        </p:nvSpPr>
        <p:spPr>
          <a:xfrm>
            <a:off x="838200" y="18256"/>
            <a:ext cx="10515600" cy="662781"/>
          </a:xfrm>
        </p:spPr>
        <p:txBody>
          <a:bodyPr>
            <a:normAutofit/>
          </a:bodyPr>
          <a:lstStyle/>
          <a:p>
            <a:pPr algn="ctr"/>
            <a:r>
              <a:rPr lang="fr-FR" sz="4000" b="1" u="sng" dirty="0">
                <a:solidFill>
                  <a:schemeClr val="accent2"/>
                </a:solidFill>
              </a:rPr>
              <a:t>Sous-menu collaborateurs</a:t>
            </a:r>
            <a:endParaRPr lang="fr-FR" dirty="0"/>
          </a:p>
        </p:txBody>
      </p:sp>
      <p:pic>
        <p:nvPicPr>
          <p:cNvPr id="5" name="Image 4">
            <a:extLst>
              <a:ext uri="{FF2B5EF4-FFF2-40B4-BE49-F238E27FC236}">
                <a16:creationId xmlns:a16="http://schemas.microsoft.com/office/drawing/2014/main" id="{CFA7C85E-86D2-460E-A686-BBC51B190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6" y="681037"/>
            <a:ext cx="12009748" cy="5834568"/>
          </a:xfrm>
          <a:prstGeom prst="rect">
            <a:avLst/>
          </a:prstGeom>
        </p:spPr>
      </p:pic>
    </p:spTree>
    <p:extLst>
      <p:ext uri="{BB962C8B-B14F-4D97-AF65-F5344CB8AC3E}">
        <p14:creationId xmlns:p14="http://schemas.microsoft.com/office/powerpoint/2010/main" val="146787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F98C59-AB1A-4816-AFA1-3572A2697DDA}"/>
              </a:ext>
            </a:extLst>
          </p:cNvPr>
          <p:cNvSpPr>
            <a:spLocks noGrp="1"/>
          </p:cNvSpPr>
          <p:nvPr>
            <p:ph type="title"/>
          </p:nvPr>
        </p:nvSpPr>
        <p:spPr>
          <a:xfrm>
            <a:off x="838200" y="18256"/>
            <a:ext cx="10515600" cy="519072"/>
          </a:xfrm>
        </p:spPr>
        <p:txBody>
          <a:bodyPr>
            <a:noAutofit/>
          </a:bodyPr>
          <a:lstStyle/>
          <a:p>
            <a:pPr algn="ctr"/>
            <a:r>
              <a:rPr lang="fr-FR" sz="4000" b="1" u="sng" dirty="0">
                <a:solidFill>
                  <a:schemeClr val="accent2"/>
                </a:solidFill>
              </a:rPr>
              <a:t>Sous-menu projet</a:t>
            </a:r>
          </a:p>
        </p:txBody>
      </p:sp>
      <p:pic>
        <p:nvPicPr>
          <p:cNvPr id="5" name="Image 4">
            <a:extLst>
              <a:ext uri="{FF2B5EF4-FFF2-40B4-BE49-F238E27FC236}">
                <a16:creationId xmlns:a16="http://schemas.microsoft.com/office/drawing/2014/main" id="{CDD03058-125F-48CC-9BFC-217761187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39" y="603316"/>
            <a:ext cx="12000322" cy="5802146"/>
          </a:xfrm>
          <a:prstGeom prst="rect">
            <a:avLst/>
          </a:prstGeom>
        </p:spPr>
      </p:pic>
    </p:spTree>
    <p:extLst>
      <p:ext uri="{BB962C8B-B14F-4D97-AF65-F5344CB8AC3E}">
        <p14:creationId xmlns:p14="http://schemas.microsoft.com/office/powerpoint/2010/main" val="49828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72B8AB-42EC-4303-B718-4DD87B5148E7}"/>
              </a:ext>
            </a:extLst>
          </p:cNvPr>
          <p:cNvSpPr>
            <a:spLocks noGrp="1"/>
          </p:cNvSpPr>
          <p:nvPr>
            <p:ph type="title"/>
          </p:nvPr>
        </p:nvSpPr>
        <p:spPr>
          <a:xfrm>
            <a:off x="838200" y="0"/>
            <a:ext cx="10515600" cy="577555"/>
          </a:xfrm>
        </p:spPr>
        <p:txBody>
          <a:bodyPr>
            <a:noAutofit/>
          </a:bodyPr>
          <a:lstStyle/>
          <a:p>
            <a:pPr algn="ctr"/>
            <a:r>
              <a:rPr lang="fr-FR" sz="4000" b="1" u="sng" dirty="0">
                <a:solidFill>
                  <a:schemeClr val="accent2"/>
                </a:solidFill>
              </a:rPr>
              <a:t>Gestion de l’organisation</a:t>
            </a:r>
          </a:p>
        </p:txBody>
      </p:sp>
      <p:pic>
        <p:nvPicPr>
          <p:cNvPr id="5" name="Image 4">
            <a:extLst>
              <a:ext uri="{FF2B5EF4-FFF2-40B4-BE49-F238E27FC236}">
                <a16:creationId xmlns:a16="http://schemas.microsoft.com/office/drawing/2014/main" id="{2B264387-3420-4C4C-8713-666041059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2" y="650448"/>
            <a:ext cx="12037716" cy="5839331"/>
          </a:xfrm>
          <a:prstGeom prst="rect">
            <a:avLst/>
          </a:prstGeom>
        </p:spPr>
      </p:pic>
    </p:spTree>
    <p:extLst>
      <p:ext uri="{BB962C8B-B14F-4D97-AF65-F5344CB8AC3E}">
        <p14:creationId xmlns:p14="http://schemas.microsoft.com/office/powerpoint/2010/main" val="3412792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3ACFE71-B70B-4F06-BB1E-A91A90C853D2}"/>
              </a:ext>
            </a:extLst>
          </p:cNvPr>
          <p:cNvSpPr>
            <a:spLocks noGrp="1"/>
          </p:cNvSpPr>
          <p:nvPr>
            <p:ph idx="1"/>
          </p:nvPr>
        </p:nvSpPr>
        <p:spPr>
          <a:xfrm>
            <a:off x="838200" y="273377"/>
            <a:ext cx="10515600" cy="5903586"/>
          </a:xfrm>
        </p:spPr>
        <p:txBody>
          <a:bodyPr/>
          <a:lstStyle/>
          <a:p>
            <a:pPr marL="0" indent="0">
              <a:buNone/>
            </a:pPr>
            <a:r>
              <a:rPr lang="fr-FR" sz="1800" dirty="0">
                <a:effectLst/>
                <a:ea typeface="Calibri" panose="020F0502020204030204" pitchFamily="34" charset="0"/>
                <a:cs typeface="Times New Roman" panose="02020603050405020304" pitchFamily="18" charset="0"/>
              </a:rPr>
              <a:t>Cette page permet à l’administrateur de supprimer l’organisation ainsi que de modifier certaines informations de son profil ou de le supprimer.</a:t>
            </a:r>
          </a:p>
          <a:p>
            <a:pPr marL="0" indent="0">
              <a:buNone/>
            </a:pPr>
            <a:r>
              <a:rPr lang="fr-FR" sz="2000" b="1" u="sng" dirty="0">
                <a:solidFill>
                  <a:srgbClr val="FF0000"/>
                </a:solidFill>
              </a:rPr>
              <a:t>Description des différentes vignettes</a:t>
            </a:r>
            <a:r>
              <a:rPr lang="fr-FR" sz="2000" b="1" dirty="0">
                <a:solidFill>
                  <a:srgbClr val="FF0000"/>
                </a:solidFill>
              </a:rPr>
              <a:t> :</a:t>
            </a:r>
          </a:p>
          <a:p>
            <a:pPr marL="342900" indent="-342900">
              <a:buFont typeface="+mj-lt"/>
              <a:buAutoNum type="arabicPeriod"/>
            </a:pPr>
            <a:r>
              <a:rPr lang="fr-FR" sz="1800" dirty="0">
                <a:effectLst/>
                <a:ea typeface="Calibri" panose="020F0502020204030204" pitchFamily="34" charset="0"/>
                <a:cs typeface="Times New Roman" panose="02020603050405020304" pitchFamily="18" charset="0"/>
              </a:rPr>
              <a:t>Section gauche où les différentes confirmations et formulaire se présentent.</a:t>
            </a:r>
          </a:p>
          <a:p>
            <a:pPr marL="342900" indent="-342900">
              <a:buFont typeface="+mj-lt"/>
              <a:buAutoNum type="arabicPeriod"/>
            </a:pPr>
            <a:r>
              <a:rPr lang="fr-FR" sz="1800" dirty="0">
                <a:effectLst/>
                <a:ea typeface="Calibri" panose="020F0502020204030204" pitchFamily="34" charset="0"/>
                <a:cs typeface="Times New Roman" panose="02020603050405020304" pitchFamily="18" charset="0"/>
              </a:rPr>
              <a:t>Section Organisation, dans laquelle certaines informations sont affichées ainsi que la possibilité de supprimer l’organisation</a:t>
            </a:r>
          </a:p>
          <a:p>
            <a:pPr marL="342900" indent="-342900">
              <a:buFont typeface="+mj-lt"/>
              <a:buAutoNum type="arabicPeriod"/>
            </a:pPr>
            <a:r>
              <a:rPr lang="fr-FR" sz="1800" dirty="0">
                <a:effectLst/>
                <a:ea typeface="Calibri" panose="020F0502020204030204" pitchFamily="34" charset="0"/>
                <a:cs typeface="Times New Roman" panose="02020603050405020304" pitchFamily="18" charset="0"/>
              </a:rPr>
              <a:t>Section profil, qui permet de modifier les différentes informations du compte de l’administrateur authentifié ou  de le supprimer</a:t>
            </a:r>
          </a:p>
          <a:p>
            <a:endParaRPr lang="fr-FR" dirty="0"/>
          </a:p>
        </p:txBody>
      </p:sp>
    </p:spTree>
    <p:extLst>
      <p:ext uri="{BB962C8B-B14F-4D97-AF65-F5344CB8AC3E}">
        <p14:creationId xmlns:p14="http://schemas.microsoft.com/office/powerpoint/2010/main" val="2127440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107AE6-E255-47E0-923A-9F19569A6CE3}"/>
              </a:ext>
            </a:extLst>
          </p:cNvPr>
          <p:cNvSpPr>
            <a:spLocks noGrp="1"/>
          </p:cNvSpPr>
          <p:nvPr>
            <p:ph type="title"/>
          </p:nvPr>
        </p:nvSpPr>
        <p:spPr>
          <a:xfrm>
            <a:off x="838200" y="18256"/>
            <a:ext cx="10515600" cy="662782"/>
          </a:xfrm>
        </p:spPr>
        <p:txBody>
          <a:bodyPr>
            <a:normAutofit fontScale="90000"/>
          </a:bodyPr>
          <a:lstStyle/>
          <a:p>
            <a:pPr algn="ctr"/>
            <a:r>
              <a:rPr lang="fr-FR" b="1" u="sng" dirty="0">
                <a:solidFill>
                  <a:schemeClr val="accent2"/>
                </a:solidFill>
              </a:rPr>
              <a:t>Liste des membres</a:t>
            </a:r>
          </a:p>
        </p:txBody>
      </p:sp>
      <p:pic>
        <p:nvPicPr>
          <p:cNvPr id="4" name="Image 3">
            <a:extLst>
              <a:ext uri="{FF2B5EF4-FFF2-40B4-BE49-F238E27FC236}">
                <a16:creationId xmlns:a16="http://schemas.microsoft.com/office/drawing/2014/main" id="{76CAD5DE-F4EE-44B4-AE2A-0A9497193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51" y="828353"/>
            <a:ext cx="11937898" cy="5800722"/>
          </a:xfrm>
          <a:prstGeom prst="rect">
            <a:avLst/>
          </a:prstGeom>
        </p:spPr>
      </p:pic>
    </p:spTree>
    <p:extLst>
      <p:ext uri="{BB962C8B-B14F-4D97-AF65-F5344CB8AC3E}">
        <p14:creationId xmlns:p14="http://schemas.microsoft.com/office/powerpoint/2010/main" val="4242526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20E7D1D0-4F74-41B3-A6FD-8F211AD3D8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5171" y="73048"/>
            <a:ext cx="4392285" cy="2189385"/>
          </a:xfrm>
        </p:spPr>
      </p:pic>
      <p:sp>
        <p:nvSpPr>
          <p:cNvPr id="7" name="ZoneTexte 6">
            <a:extLst>
              <a:ext uri="{FF2B5EF4-FFF2-40B4-BE49-F238E27FC236}">
                <a16:creationId xmlns:a16="http://schemas.microsoft.com/office/drawing/2014/main" id="{E5B7EB98-8E7A-48AA-823D-E0DF8536F50B}"/>
              </a:ext>
            </a:extLst>
          </p:cNvPr>
          <p:cNvSpPr txBox="1"/>
          <p:nvPr/>
        </p:nvSpPr>
        <p:spPr>
          <a:xfrm>
            <a:off x="292231" y="414779"/>
            <a:ext cx="7117237" cy="5693866"/>
          </a:xfrm>
          <a:prstGeom prst="rect">
            <a:avLst/>
          </a:prstGeom>
          <a:noFill/>
        </p:spPr>
        <p:txBody>
          <a:bodyPr wrap="square" rtlCol="0">
            <a:spAutoFit/>
          </a:bodyPr>
          <a:lstStyle/>
          <a:p>
            <a:r>
              <a:rPr lang="fr-FR" sz="1800" dirty="0">
                <a:effectLst/>
                <a:ea typeface="Calibri" panose="020F0502020204030204" pitchFamily="34" charset="0"/>
                <a:cs typeface="Times New Roman" panose="02020603050405020304" pitchFamily="18" charset="0"/>
              </a:rPr>
              <a:t>Cette page permet de visualiser les différents membres de l’organisation. L’administrateur a donc la possibilité depuis cette page de modifier certaines informations des utilisateurs ainsi que de supprimer leur compte.</a:t>
            </a:r>
          </a:p>
          <a:p>
            <a:pPr marL="0" indent="0">
              <a:buNone/>
            </a:pPr>
            <a:endParaRPr lang="fr-FR" sz="2000" b="1" u="sng" dirty="0">
              <a:solidFill>
                <a:srgbClr val="FF0000"/>
              </a:solidFill>
            </a:endParaRPr>
          </a:p>
          <a:p>
            <a:pPr marL="0" indent="0">
              <a:buNone/>
            </a:pPr>
            <a:r>
              <a:rPr lang="fr-FR" sz="2000" b="1" u="sng" dirty="0">
                <a:solidFill>
                  <a:srgbClr val="FF0000"/>
                </a:solidFill>
              </a:rPr>
              <a:t>Description des différentes vignettes</a:t>
            </a:r>
            <a:r>
              <a:rPr lang="fr-FR" sz="2000" b="1" dirty="0">
                <a:solidFill>
                  <a:srgbClr val="FF0000"/>
                </a:solidFill>
              </a:rPr>
              <a:t> :</a:t>
            </a:r>
          </a:p>
          <a:p>
            <a:endParaRPr lang="fr-FR" dirty="0"/>
          </a:p>
          <a:p>
            <a:pPr marL="342900" indent="-342900">
              <a:buFont typeface="+mj-lt"/>
              <a:buAutoNum type="arabicPeriod"/>
            </a:pPr>
            <a:r>
              <a:rPr lang="fr-FR" dirty="0"/>
              <a:t>Les lignes représentent chacune un utilisateur appartenant à l’organisation, ici le nom, le prénom, l’adresse email et les droits.</a:t>
            </a:r>
          </a:p>
          <a:p>
            <a:pPr marL="342900" indent="-342900">
              <a:buFont typeface="+mj-lt"/>
              <a:buAutoNum type="arabicPeriod"/>
            </a:pPr>
            <a:r>
              <a:rPr lang="fr-FR" dirty="0"/>
              <a:t>Compteur du nombre de membres appartenant à l’organisation.</a:t>
            </a:r>
          </a:p>
          <a:p>
            <a:pPr marL="342900" indent="-342900">
              <a:buFont typeface="+mj-lt"/>
              <a:buAutoNum type="arabicPeriod"/>
            </a:pPr>
            <a:r>
              <a:rPr lang="fr-FR" dirty="0"/>
              <a:t>Bouton de suppression de l’utilisateur. Une modale de confirmation s’affiche.</a:t>
            </a:r>
          </a:p>
          <a:p>
            <a:pPr marL="342900" indent="-342900">
              <a:buFont typeface="+mj-lt"/>
              <a:buAutoNum type="arabicPeriod"/>
            </a:pPr>
            <a:r>
              <a:rPr lang="fr-FR" dirty="0"/>
              <a:t>Bouton de confirmation du formulaire de mise à jour des informations de l’utilisateur.</a:t>
            </a:r>
          </a:p>
          <a:p>
            <a:pPr marL="342900" indent="-342900">
              <a:buFont typeface="+mj-lt"/>
              <a:buAutoNum type="arabicPeriod"/>
            </a:pPr>
            <a:r>
              <a:rPr lang="fr-FR" dirty="0"/>
              <a:t>Barre de recherche pour filtrer les utilisateurs, prend en compte le nom, le prénom, les droits et l’adresse email de l’utilisateur.</a:t>
            </a:r>
          </a:p>
          <a:p>
            <a:pPr marL="342900" indent="-342900">
              <a:buFont typeface="+mj-lt"/>
              <a:buAutoNum type="arabicPeriod"/>
            </a:pPr>
            <a:r>
              <a:rPr lang="fr-FR" dirty="0"/>
              <a:t>Bouton pour charger plus d’utilisateurs, ajoute 30 utilisateurs en plus.</a:t>
            </a:r>
          </a:p>
          <a:p>
            <a:pPr marL="342900" indent="-342900">
              <a:buFont typeface="+mj-lt"/>
              <a:buAutoNum type="arabicPeriod"/>
            </a:pPr>
            <a:endParaRPr lang="fr-FR" dirty="0"/>
          </a:p>
          <a:p>
            <a:pPr marL="342900" indent="-342900">
              <a:buFont typeface="+mj-lt"/>
              <a:buAutoNum type="arabicPeriod"/>
            </a:pPr>
            <a:endParaRPr lang="fr-FR" dirty="0"/>
          </a:p>
          <a:p>
            <a:pPr marL="342900" indent="-342900">
              <a:buFont typeface="+mj-lt"/>
              <a:buAutoNum type="arabicPeriod"/>
            </a:pPr>
            <a:endParaRPr lang="fr-FR" dirty="0"/>
          </a:p>
        </p:txBody>
      </p:sp>
    </p:spTree>
    <p:extLst>
      <p:ext uri="{BB962C8B-B14F-4D97-AF65-F5344CB8AC3E}">
        <p14:creationId xmlns:p14="http://schemas.microsoft.com/office/powerpoint/2010/main" val="2794454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799CF-ACBB-47DC-9953-369EA4D2B300}"/>
              </a:ext>
            </a:extLst>
          </p:cNvPr>
          <p:cNvSpPr>
            <a:spLocks noGrp="1"/>
          </p:cNvSpPr>
          <p:nvPr>
            <p:ph type="title"/>
          </p:nvPr>
        </p:nvSpPr>
        <p:spPr>
          <a:xfrm>
            <a:off x="838200" y="0"/>
            <a:ext cx="10515600" cy="549275"/>
          </a:xfrm>
        </p:spPr>
        <p:txBody>
          <a:bodyPr>
            <a:noAutofit/>
          </a:bodyPr>
          <a:lstStyle/>
          <a:p>
            <a:pPr algn="ctr"/>
            <a:r>
              <a:rPr lang="fr-FR" sz="4000" b="1" u="sng" dirty="0">
                <a:solidFill>
                  <a:schemeClr val="accent2"/>
                </a:solidFill>
              </a:rPr>
              <a:t>Liste des projets</a:t>
            </a:r>
          </a:p>
        </p:txBody>
      </p:sp>
      <p:pic>
        <p:nvPicPr>
          <p:cNvPr id="7" name="Image 6">
            <a:extLst>
              <a:ext uri="{FF2B5EF4-FFF2-40B4-BE49-F238E27FC236}">
                <a16:creationId xmlns:a16="http://schemas.microsoft.com/office/drawing/2014/main" id="{926C5EEE-AE8B-4E6B-B065-BCBA78DDC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70" y="622473"/>
            <a:ext cx="11962260" cy="5778327"/>
          </a:xfrm>
          <a:prstGeom prst="rect">
            <a:avLst/>
          </a:prstGeom>
        </p:spPr>
      </p:pic>
    </p:spTree>
    <p:extLst>
      <p:ext uri="{BB962C8B-B14F-4D97-AF65-F5344CB8AC3E}">
        <p14:creationId xmlns:p14="http://schemas.microsoft.com/office/powerpoint/2010/main" val="329909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B79595-1F5F-43E1-8ABA-A9EB03C05BC2}"/>
              </a:ext>
            </a:extLst>
          </p:cNvPr>
          <p:cNvSpPr>
            <a:spLocks noGrp="1"/>
          </p:cNvSpPr>
          <p:nvPr>
            <p:ph type="title"/>
          </p:nvPr>
        </p:nvSpPr>
        <p:spPr>
          <a:xfrm>
            <a:off x="838200" y="18256"/>
            <a:ext cx="10515600" cy="662782"/>
          </a:xfrm>
        </p:spPr>
        <p:txBody>
          <a:bodyPr>
            <a:normAutofit/>
          </a:bodyPr>
          <a:lstStyle/>
          <a:p>
            <a:pPr algn="ctr"/>
            <a:r>
              <a:rPr lang="fr-FR" sz="4000" b="1" u="sng" dirty="0">
                <a:solidFill>
                  <a:schemeClr val="accent2"/>
                </a:solidFill>
              </a:rPr>
              <a:t>Accès à l’application</a:t>
            </a:r>
          </a:p>
        </p:txBody>
      </p:sp>
      <p:sp>
        <p:nvSpPr>
          <p:cNvPr id="3" name="Espace réservé du contenu 2">
            <a:extLst>
              <a:ext uri="{FF2B5EF4-FFF2-40B4-BE49-F238E27FC236}">
                <a16:creationId xmlns:a16="http://schemas.microsoft.com/office/drawing/2014/main" id="{DBE0E98D-D0E3-453C-9655-7B6A8D0E8A88}"/>
              </a:ext>
            </a:extLst>
          </p:cNvPr>
          <p:cNvSpPr>
            <a:spLocks noGrp="1"/>
          </p:cNvSpPr>
          <p:nvPr>
            <p:ph idx="1"/>
          </p:nvPr>
        </p:nvSpPr>
        <p:spPr>
          <a:xfrm>
            <a:off x="838200" y="810705"/>
            <a:ext cx="10515600" cy="5366258"/>
          </a:xfrm>
        </p:spPr>
        <p:txBody>
          <a:bodyPr/>
          <a:lstStyle/>
          <a:p>
            <a:pPr marL="0" indent="0">
              <a:buNone/>
            </a:pPr>
            <a:r>
              <a:rPr lang="fr-FR" b="1" u="sng" dirty="0"/>
              <a:t>Accès utilisateur de test</a:t>
            </a:r>
          </a:p>
          <a:p>
            <a:pPr marL="0" indent="0">
              <a:buNone/>
            </a:pPr>
            <a:r>
              <a:rPr lang="fr-FR" dirty="0"/>
              <a:t>Login : </a:t>
            </a:r>
            <a:r>
              <a:rPr lang="fr-FR" dirty="0">
                <a:hlinkClick r:id="rId2"/>
              </a:rPr>
              <a:t>user@test.fr</a:t>
            </a:r>
            <a:endParaRPr lang="fr-FR" dirty="0"/>
          </a:p>
          <a:p>
            <a:pPr marL="0" indent="0">
              <a:buNone/>
            </a:pPr>
            <a:r>
              <a:rPr lang="fr-FR" dirty="0"/>
              <a:t>Mot de passe : </a:t>
            </a:r>
            <a:r>
              <a:rPr lang="fr-FR" dirty="0" err="1"/>
              <a:t>password</a:t>
            </a:r>
            <a:endParaRPr lang="fr-FR" dirty="0"/>
          </a:p>
          <a:p>
            <a:pPr marL="0" indent="0">
              <a:buNone/>
            </a:pPr>
            <a:endParaRPr lang="fr-FR" dirty="0"/>
          </a:p>
          <a:p>
            <a:pPr marL="0" indent="0">
              <a:buNone/>
            </a:pPr>
            <a:r>
              <a:rPr lang="fr-FR" b="1" u="sng" dirty="0"/>
              <a:t>Accès administrateur de test</a:t>
            </a:r>
          </a:p>
          <a:p>
            <a:pPr marL="0" indent="0">
              <a:buNone/>
            </a:pPr>
            <a:r>
              <a:rPr lang="fr-FR" dirty="0"/>
              <a:t>Login : </a:t>
            </a:r>
            <a:r>
              <a:rPr lang="fr-FR" dirty="0">
                <a:hlinkClick r:id="rId3"/>
              </a:rPr>
              <a:t>admin@test.fr</a:t>
            </a:r>
            <a:endParaRPr lang="fr-FR" dirty="0"/>
          </a:p>
          <a:p>
            <a:pPr marL="0" indent="0">
              <a:buNone/>
            </a:pPr>
            <a:r>
              <a:rPr lang="fr-FR" dirty="0"/>
              <a:t>Mot de passe : </a:t>
            </a:r>
            <a:r>
              <a:rPr lang="fr-FR" dirty="0" err="1"/>
              <a:t>password</a:t>
            </a:r>
            <a:endParaRPr lang="fr-FR" dirty="0"/>
          </a:p>
        </p:txBody>
      </p:sp>
    </p:spTree>
    <p:extLst>
      <p:ext uri="{BB962C8B-B14F-4D97-AF65-F5344CB8AC3E}">
        <p14:creationId xmlns:p14="http://schemas.microsoft.com/office/powerpoint/2010/main" val="177196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A03E23B-0AEB-4618-9F0A-3561E77B65BE}"/>
              </a:ext>
            </a:extLst>
          </p:cNvPr>
          <p:cNvSpPr>
            <a:spLocks noGrp="1"/>
          </p:cNvSpPr>
          <p:nvPr>
            <p:ph idx="1"/>
          </p:nvPr>
        </p:nvSpPr>
        <p:spPr>
          <a:xfrm>
            <a:off x="838200" y="179109"/>
            <a:ext cx="10515600" cy="5997854"/>
          </a:xfrm>
        </p:spPr>
        <p:txBody>
          <a:bodyPr/>
          <a:lstStyle/>
          <a:p>
            <a:pPr marL="0" indent="0">
              <a:buNone/>
            </a:pPr>
            <a:r>
              <a:rPr lang="fr-FR" sz="1800" dirty="0">
                <a:effectLst/>
                <a:ea typeface="Calibri" panose="020F0502020204030204" pitchFamily="34" charset="0"/>
                <a:cs typeface="Times New Roman" panose="02020603050405020304" pitchFamily="18" charset="0"/>
              </a:rPr>
              <a:t>Cette page permet de visualiser les différents projets de l’organisation</a:t>
            </a:r>
          </a:p>
          <a:p>
            <a:pPr marL="0" indent="0">
              <a:buNone/>
            </a:pPr>
            <a:r>
              <a:rPr lang="fr-FR" sz="2000" b="1" u="sng" dirty="0">
                <a:solidFill>
                  <a:srgbClr val="FF0000"/>
                </a:solidFill>
              </a:rPr>
              <a:t>Description des différentes vignettes</a:t>
            </a:r>
            <a:r>
              <a:rPr lang="fr-FR" sz="2000" b="1" dirty="0">
                <a:solidFill>
                  <a:srgbClr val="FF0000"/>
                </a:solidFill>
              </a:rPr>
              <a:t> :</a:t>
            </a:r>
          </a:p>
          <a:p>
            <a:pPr marL="342900" indent="-342900">
              <a:buFont typeface="+mj-lt"/>
              <a:buAutoNum type="arabicPeriod"/>
            </a:pPr>
            <a:r>
              <a:rPr lang="fr-FR" sz="1800" dirty="0">
                <a:effectLst/>
                <a:ea typeface="Calibri" panose="020F0502020204030204" pitchFamily="34" charset="0"/>
                <a:cs typeface="Times New Roman" panose="02020603050405020304" pitchFamily="18" charset="0"/>
              </a:rPr>
              <a:t>Les lignes représentent chacune un projet de l’organisation, certaines de leurs informations y sont affichées, ici le nom, le type et l’état (ouvert / archivé).</a:t>
            </a:r>
          </a:p>
          <a:p>
            <a:pPr marL="342900" indent="-342900">
              <a:buFont typeface="+mj-lt"/>
              <a:buAutoNum type="arabicPeriod"/>
            </a:pPr>
            <a:r>
              <a:rPr lang="fr-FR" sz="1800" dirty="0">
                <a:effectLst/>
                <a:ea typeface="Calibri" panose="020F0502020204030204" pitchFamily="34" charset="0"/>
                <a:cs typeface="Times New Roman" panose="02020603050405020304" pitchFamily="18" charset="0"/>
              </a:rPr>
              <a:t>Lien redirigeant ver</a:t>
            </a:r>
            <a:r>
              <a:rPr lang="fr-FR" sz="1800" dirty="0">
                <a:ea typeface="Calibri" panose="020F0502020204030204" pitchFamily="34" charset="0"/>
                <a:cs typeface="Times New Roman" panose="02020603050405020304" pitchFamily="18" charset="0"/>
              </a:rPr>
              <a:t>s la de détails du projet concerné.</a:t>
            </a:r>
          </a:p>
          <a:p>
            <a:pPr marL="342900" indent="-342900">
              <a:buFont typeface="+mj-lt"/>
              <a:buAutoNum type="arabicPeriod"/>
            </a:pPr>
            <a:r>
              <a:rPr lang="fr-FR" sz="1800" dirty="0">
                <a:effectLst/>
                <a:ea typeface="Calibri" panose="020F0502020204030204" pitchFamily="34" charset="0"/>
                <a:cs typeface="Times New Roman" panose="02020603050405020304" pitchFamily="18" charset="0"/>
              </a:rPr>
              <a:t>Bouton de suppression du projet</a:t>
            </a:r>
            <a:r>
              <a:rPr lang="fr-FR" sz="1800" dirty="0">
                <a:ea typeface="Calibri" panose="020F0502020204030204" pitchFamily="34" charset="0"/>
                <a:cs typeface="Times New Roman" panose="02020603050405020304" pitchFamily="18" charset="0"/>
              </a:rPr>
              <a:t>. (Une demande de confirmation s’affiche après avoir cliqué)</a:t>
            </a:r>
          </a:p>
          <a:p>
            <a:pPr marL="342900" indent="-342900">
              <a:buFont typeface="+mj-lt"/>
              <a:buAutoNum type="arabicPeriod"/>
            </a:pPr>
            <a:r>
              <a:rPr lang="fr-FR" sz="1800" dirty="0">
                <a:effectLst/>
                <a:ea typeface="Calibri" panose="020F0502020204030204" pitchFamily="34" charset="0"/>
                <a:cs typeface="Times New Roman" panose="02020603050405020304" pitchFamily="18" charset="0"/>
              </a:rPr>
              <a:t>Barre de recherche</a:t>
            </a:r>
            <a:r>
              <a:rPr lang="fr-FR" sz="1800" dirty="0">
                <a:ea typeface="Calibri" panose="020F0502020204030204" pitchFamily="34" charset="0"/>
                <a:cs typeface="Times New Roman" panose="02020603050405020304" pitchFamily="18" charset="0"/>
              </a:rPr>
              <a:t> permettant de filtrer les projets. Le nom, le type et l’état sont pris en compte.</a:t>
            </a:r>
            <a:endParaRPr lang="fr-FR" sz="1800" dirty="0">
              <a:effectLst/>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4116700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01F1B6-4967-496F-84D9-1C429EC850F3}"/>
              </a:ext>
            </a:extLst>
          </p:cNvPr>
          <p:cNvSpPr>
            <a:spLocks noGrp="1"/>
          </p:cNvSpPr>
          <p:nvPr>
            <p:ph type="title"/>
          </p:nvPr>
        </p:nvSpPr>
        <p:spPr>
          <a:xfrm>
            <a:off x="838200" y="0"/>
            <a:ext cx="10515600" cy="669303"/>
          </a:xfrm>
        </p:spPr>
        <p:txBody>
          <a:bodyPr>
            <a:noAutofit/>
          </a:bodyPr>
          <a:lstStyle/>
          <a:p>
            <a:pPr algn="ctr"/>
            <a:r>
              <a:rPr lang="fr-FR" sz="4000" b="1" u="sng" dirty="0">
                <a:solidFill>
                  <a:schemeClr val="accent2"/>
                </a:solidFill>
              </a:rPr>
              <a:t>Détails du projet</a:t>
            </a:r>
          </a:p>
        </p:txBody>
      </p:sp>
      <p:pic>
        <p:nvPicPr>
          <p:cNvPr id="4" name="Image 3">
            <a:extLst>
              <a:ext uri="{FF2B5EF4-FFF2-40B4-BE49-F238E27FC236}">
                <a16:creationId xmlns:a16="http://schemas.microsoft.com/office/drawing/2014/main" id="{F7491159-204A-423C-88B4-A130E7E31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9" y="669303"/>
            <a:ext cx="12056882" cy="5824246"/>
          </a:xfrm>
          <a:prstGeom prst="rect">
            <a:avLst/>
          </a:prstGeom>
        </p:spPr>
      </p:pic>
    </p:spTree>
    <p:extLst>
      <p:ext uri="{BB962C8B-B14F-4D97-AF65-F5344CB8AC3E}">
        <p14:creationId xmlns:p14="http://schemas.microsoft.com/office/powerpoint/2010/main" val="1711492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2314045-BA56-42CC-9004-D5A59A5E51FF}"/>
              </a:ext>
            </a:extLst>
          </p:cNvPr>
          <p:cNvSpPr>
            <a:spLocks noGrp="1"/>
          </p:cNvSpPr>
          <p:nvPr>
            <p:ph idx="1"/>
          </p:nvPr>
        </p:nvSpPr>
        <p:spPr>
          <a:xfrm>
            <a:off x="838200" y="245097"/>
            <a:ext cx="10515600" cy="5931866"/>
          </a:xfrm>
        </p:spPr>
        <p:txBody>
          <a:bodyPr>
            <a:normAutofit fontScale="92500" lnSpcReduction="10000"/>
          </a:bodyPr>
          <a:lstStyle/>
          <a:p>
            <a:pPr marL="0" indent="0">
              <a:buNone/>
            </a:pPr>
            <a:r>
              <a:rPr lang="fr-FR" sz="1800" dirty="0">
                <a:effectLst/>
                <a:ea typeface="Calibri" panose="020F0502020204030204" pitchFamily="34" charset="0"/>
                <a:cs typeface="Times New Roman" panose="02020603050405020304" pitchFamily="18" charset="0"/>
              </a:rPr>
              <a:t>Cette page permet à l’administrateur de visualiser le détail d’un projet. </a:t>
            </a:r>
          </a:p>
          <a:p>
            <a:pPr marL="0" indent="0">
              <a:buNone/>
            </a:pPr>
            <a:r>
              <a:rPr lang="fr-FR" sz="2000" b="1" u="sng" dirty="0">
                <a:solidFill>
                  <a:srgbClr val="FF0000"/>
                </a:solidFill>
              </a:rPr>
              <a:t>Description des différentes vignettes</a:t>
            </a:r>
            <a:r>
              <a:rPr lang="fr-FR" sz="2000" b="1" dirty="0">
                <a:solidFill>
                  <a:srgbClr val="FF0000"/>
                </a:solidFill>
              </a:rPr>
              <a:t> :</a:t>
            </a:r>
          </a:p>
          <a:p>
            <a:pPr marL="342900" indent="-342900">
              <a:buFont typeface="+mj-lt"/>
              <a:buAutoNum type="arabicPeriod"/>
            </a:pPr>
            <a:r>
              <a:rPr lang="fr-FR" sz="1800" dirty="0"/>
              <a:t>Section gauche (projet) dans laquelle les différentes informations du projet ainsi que ses options sont disposées.</a:t>
            </a:r>
          </a:p>
          <a:p>
            <a:pPr marL="342900" indent="-342900">
              <a:buFont typeface="+mj-lt"/>
              <a:buAutoNum type="arabicPeriod"/>
            </a:pPr>
            <a:r>
              <a:rPr lang="fr-FR" sz="1800" dirty="0"/>
              <a:t>Bouton « création des équipes » permettant de changer la section droite de modification d’équipe vers la création d’équipe.</a:t>
            </a:r>
          </a:p>
          <a:p>
            <a:pPr marL="342900" indent="-342900">
              <a:buFont typeface="+mj-lt"/>
              <a:buAutoNum type="arabicPeriod"/>
            </a:pPr>
            <a:r>
              <a:rPr lang="fr-FR" sz="1800" dirty="0"/>
              <a:t>Bouton de confirmation du formulaire de mise à jour des informations du projet.</a:t>
            </a:r>
          </a:p>
          <a:p>
            <a:pPr marL="342900" indent="-342900">
              <a:buFont typeface="+mj-lt"/>
              <a:buAutoNum type="arabicPeriod"/>
            </a:pPr>
            <a:r>
              <a:rPr lang="fr-FR" sz="1800" dirty="0"/>
              <a:t>Lien vers le tableau de l’équipe préalablement sélectionnée.</a:t>
            </a:r>
          </a:p>
          <a:p>
            <a:pPr marL="342900" indent="-342900">
              <a:buFont typeface="+mj-lt"/>
              <a:buAutoNum type="arabicPeriod"/>
            </a:pPr>
            <a:r>
              <a:rPr lang="fr-FR" sz="1800" dirty="0"/>
              <a:t>Bouton d’archivage du projet, si celui-ci est déjà archivé le bouton sera vers et permettra de le désarchiver.</a:t>
            </a:r>
          </a:p>
          <a:p>
            <a:pPr marL="342900" indent="-342900">
              <a:buFont typeface="+mj-lt"/>
              <a:buAutoNum type="arabicPeriod"/>
            </a:pPr>
            <a:r>
              <a:rPr lang="fr-FR" sz="1800" dirty="0"/>
              <a:t>Section des équipes préexistantes, l’équipe grisée est une équipe archivée. À la sélection d’une équipe, ses membres s’affichent dans la section de droite.</a:t>
            </a:r>
          </a:p>
          <a:p>
            <a:pPr marL="342900" indent="-342900">
              <a:buFont typeface="+mj-lt"/>
              <a:buAutoNum type="arabicPeriod"/>
            </a:pPr>
            <a:r>
              <a:rPr lang="fr-FR" sz="1800" dirty="0"/>
              <a:t>Bouton de mise à jour de l’équipe permettant l’enregistrement du changement de ses membres ainsi que de son nom.</a:t>
            </a:r>
          </a:p>
          <a:p>
            <a:pPr marL="342900" indent="-342900">
              <a:buFont typeface="+mj-lt"/>
              <a:buAutoNum type="arabicPeriod"/>
            </a:pPr>
            <a:r>
              <a:rPr lang="fr-FR" sz="1800" dirty="0"/>
              <a:t>Bouton de suppression de l’équipe.</a:t>
            </a:r>
          </a:p>
          <a:p>
            <a:pPr marL="342900" indent="-342900">
              <a:buFont typeface="+mj-lt"/>
              <a:buAutoNum type="arabicPeriod"/>
            </a:pPr>
            <a:r>
              <a:rPr lang="fr-FR" sz="1800" dirty="0"/>
              <a:t>Bouton d’archivage de l’équipe.</a:t>
            </a:r>
          </a:p>
          <a:p>
            <a:pPr marL="342900" indent="-342900">
              <a:buFont typeface="+mj-lt"/>
              <a:buAutoNum type="arabicPeriod"/>
            </a:pPr>
            <a:r>
              <a:rPr lang="fr-FR" sz="1800" dirty="0"/>
              <a:t>Section des membres affectés à l’équipe sélectionnée, pour désattribuer un membre il faut sélectionner l’équipe puis cliquer sur le bouton « retirer » et mettre à jour l’équipe.</a:t>
            </a:r>
          </a:p>
          <a:p>
            <a:pPr marL="342900" indent="-342900">
              <a:buFont typeface="+mj-lt"/>
              <a:buAutoNum type="arabicPeriod"/>
            </a:pPr>
            <a:r>
              <a:rPr lang="fr-FR" sz="1800" dirty="0"/>
              <a:t>Section des membres disponibles (membres non affectés à une équipe appartenant à ce projet).</a:t>
            </a:r>
          </a:p>
          <a:p>
            <a:pPr marL="342900" indent="-342900">
              <a:buFont typeface="+mj-lt"/>
              <a:buAutoNum type="arabicPeriod"/>
            </a:pPr>
            <a:r>
              <a:rPr lang="fr-FR" sz="1800" dirty="0"/>
              <a:t>Barre de recherche permettant de filtrer les utilisateurs libres. Prend en compte le nom et le prénom.</a:t>
            </a:r>
          </a:p>
          <a:p>
            <a:pPr marL="342900" indent="-342900">
              <a:buFont typeface="+mj-lt"/>
              <a:buAutoNum type="arabicPeriod"/>
            </a:pPr>
            <a:r>
              <a:rPr lang="fr-FR" sz="1800" dirty="0"/>
              <a:t>Bouton pour recharger plus d’utilisateurs, ajoute 30 utilisateurs supplémentaires.</a:t>
            </a:r>
          </a:p>
        </p:txBody>
      </p:sp>
    </p:spTree>
    <p:extLst>
      <p:ext uri="{BB962C8B-B14F-4D97-AF65-F5344CB8AC3E}">
        <p14:creationId xmlns:p14="http://schemas.microsoft.com/office/powerpoint/2010/main" val="915508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B5D91D-1ADD-4896-A0BB-765465717694}"/>
              </a:ext>
            </a:extLst>
          </p:cNvPr>
          <p:cNvSpPr>
            <a:spLocks noGrp="1"/>
          </p:cNvSpPr>
          <p:nvPr>
            <p:ph type="title"/>
          </p:nvPr>
        </p:nvSpPr>
        <p:spPr>
          <a:xfrm>
            <a:off x="838200" y="18256"/>
            <a:ext cx="10515600" cy="662782"/>
          </a:xfrm>
        </p:spPr>
        <p:txBody>
          <a:bodyPr>
            <a:normAutofit/>
          </a:bodyPr>
          <a:lstStyle/>
          <a:p>
            <a:pPr algn="ctr"/>
            <a:r>
              <a:rPr lang="fr-FR" sz="4000" b="1" u="sng" dirty="0">
                <a:solidFill>
                  <a:schemeClr val="accent2"/>
                </a:solidFill>
              </a:rPr>
              <a:t>Création de projet</a:t>
            </a:r>
          </a:p>
        </p:txBody>
      </p:sp>
      <p:pic>
        <p:nvPicPr>
          <p:cNvPr id="5" name="Image 4">
            <a:extLst>
              <a:ext uri="{FF2B5EF4-FFF2-40B4-BE49-F238E27FC236}">
                <a16:creationId xmlns:a16="http://schemas.microsoft.com/office/drawing/2014/main" id="{D601F896-C0DB-4081-9A81-F7CBBB82A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84" y="681038"/>
            <a:ext cx="11260631" cy="5465238"/>
          </a:xfrm>
          <a:prstGeom prst="rect">
            <a:avLst/>
          </a:prstGeom>
        </p:spPr>
      </p:pic>
      <p:sp>
        <p:nvSpPr>
          <p:cNvPr id="6" name="ZoneTexte 5">
            <a:extLst>
              <a:ext uri="{FF2B5EF4-FFF2-40B4-BE49-F238E27FC236}">
                <a16:creationId xmlns:a16="http://schemas.microsoft.com/office/drawing/2014/main" id="{34D85F8D-1C12-4BE9-9C7A-5639EC04CFC2}"/>
              </a:ext>
            </a:extLst>
          </p:cNvPr>
          <p:cNvSpPr txBox="1"/>
          <p:nvPr/>
        </p:nvSpPr>
        <p:spPr>
          <a:xfrm>
            <a:off x="465684" y="6162727"/>
            <a:ext cx="9260099" cy="646331"/>
          </a:xfrm>
          <a:prstGeom prst="rect">
            <a:avLst/>
          </a:prstGeom>
          <a:noFill/>
        </p:spPr>
        <p:txBody>
          <a:bodyPr wrap="none" rtlCol="0">
            <a:spAutoFit/>
          </a:bodyPr>
          <a:lstStyle/>
          <a:p>
            <a:r>
              <a:rPr lang="fr-FR" sz="1800" dirty="0">
                <a:effectLst/>
                <a:ea typeface="Calibri" panose="020F0502020204030204" pitchFamily="34" charset="0"/>
                <a:cs typeface="Times New Roman" panose="02020603050405020304" pitchFamily="18" charset="0"/>
              </a:rPr>
              <a:t>Cette Page permet de créer des projets. Une fois créé il sera accessible depuis la liste des projets.</a:t>
            </a:r>
          </a:p>
          <a:p>
            <a:endParaRPr lang="fr-FR" dirty="0"/>
          </a:p>
        </p:txBody>
      </p:sp>
    </p:spTree>
    <p:extLst>
      <p:ext uri="{BB962C8B-B14F-4D97-AF65-F5344CB8AC3E}">
        <p14:creationId xmlns:p14="http://schemas.microsoft.com/office/powerpoint/2010/main" val="2985393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2D2006-1F26-4500-A829-0F0E1C721E98}"/>
              </a:ext>
            </a:extLst>
          </p:cNvPr>
          <p:cNvSpPr>
            <a:spLocks noGrp="1"/>
          </p:cNvSpPr>
          <p:nvPr>
            <p:ph type="title"/>
          </p:nvPr>
        </p:nvSpPr>
        <p:spPr>
          <a:xfrm>
            <a:off x="838200" y="18256"/>
            <a:ext cx="10515600" cy="509645"/>
          </a:xfrm>
        </p:spPr>
        <p:txBody>
          <a:bodyPr>
            <a:noAutofit/>
          </a:bodyPr>
          <a:lstStyle/>
          <a:p>
            <a:pPr algn="ctr"/>
            <a:r>
              <a:rPr lang="fr-FR" sz="4000" b="1" u="sng" dirty="0">
                <a:solidFill>
                  <a:schemeClr val="accent2"/>
                </a:solidFill>
              </a:rPr>
              <a:t>Inscription d’un collaborateur</a:t>
            </a:r>
          </a:p>
        </p:txBody>
      </p:sp>
      <p:pic>
        <p:nvPicPr>
          <p:cNvPr id="5" name="Image 4">
            <a:extLst>
              <a:ext uri="{FF2B5EF4-FFF2-40B4-BE49-F238E27FC236}">
                <a16:creationId xmlns:a16="http://schemas.microsoft.com/office/drawing/2014/main" id="{58984F6F-3931-45B1-AFCD-AB7139189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49" y="565608"/>
            <a:ext cx="10843302" cy="5248408"/>
          </a:xfrm>
          <a:prstGeom prst="rect">
            <a:avLst/>
          </a:prstGeom>
        </p:spPr>
      </p:pic>
      <p:sp>
        <p:nvSpPr>
          <p:cNvPr id="7" name="ZoneTexte 6">
            <a:extLst>
              <a:ext uri="{FF2B5EF4-FFF2-40B4-BE49-F238E27FC236}">
                <a16:creationId xmlns:a16="http://schemas.microsoft.com/office/drawing/2014/main" id="{3C755FEB-AFA8-4714-80A4-45634C47A34C}"/>
              </a:ext>
            </a:extLst>
          </p:cNvPr>
          <p:cNvSpPr txBox="1"/>
          <p:nvPr/>
        </p:nvSpPr>
        <p:spPr>
          <a:xfrm>
            <a:off x="674350" y="5839974"/>
            <a:ext cx="10843302" cy="1200329"/>
          </a:xfrm>
          <a:prstGeom prst="rect">
            <a:avLst/>
          </a:prstGeom>
          <a:noFill/>
        </p:spPr>
        <p:txBody>
          <a:bodyPr wrap="square" rtlCol="0">
            <a:spAutoFit/>
          </a:bodyPr>
          <a:lstStyle/>
          <a:p>
            <a:r>
              <a:rPr lang="fr-FR" sz="1800" dirty="0">
                <a:effectLst/>
                <a:ea typeface="Calibri" panose="020F0502020204030204" pitchFamily="34" charset="0"/>
                <a:cs typeface="Times New Roman" panose="02020603050405020304" pitchFamily="18" charset="0"/>
              </a:rPr>
              <a:t>Cette page permet la création de compte utilisateur lié à l’organisation.</a:t>
            </a:r>
          </a:p>
          <a:p>
            <a:r>
              <a:rPr lang="fr-FR" sz="1800" dirty="0">
                <a:effectLst/>
                <a:ea typeface="Calibri" panose="020F0502020204030204" pitchFamily="34" charset="0"/>
                <a:cs typeface="Times New Roman" panose="02020603050405020304" pitchFamily="18" charset="0"/>
              </a:rPr>
              <a:t>À l’inscription un email de confirmation est envoyé à l’adresse email renseignée contenant un mot de passe temporaire généré aléatoirement que l’utilisateur utilisera pour sa première connexion.</a:t>
            </a:r>
          </a:p>
          <a:p>
            <a:endParaRPr lang="fr-FR" dirty="0"/>
          </a:p>
        </p:txBody>
      </p:sp>
    </p:spTree>
    <p:extLst>
      <p:ext uri="{BB962C8B-B14F-4D97-AF65-F5344CB8AC3E}">
        <p14:creationId xmlns:p14="http://schemas.microsoft.com/office/powerpoint/2010/main" val="3528692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F15901-9299-4A83-9339-6DEAEF618C04}"/>
              </a:ext>
            </a:extLst>
          </p:cNvPr>
          <p:cNvSpPr>
            <a:spLocks noGrp="1"/>
          </p:cNvSpPr>
          <p:nvPr>
            <p:ph type="title"/>
          </p:nvPr>
        </p:nvSpPr>
        <p:spPr>
          <a:xfrm>
            <a:off x="838200" y="18256"/>
            <a:ext cx="10515600" cy="662782"/>
          </a:xfrm>
        </p:spPr>
        <p:txBody>
          <a:bodyPr>
            <a:normAutofit/>
          </a:bodyPr>
          <a:lstStyle/>
          <a:p>
            <a:pPr algn="ctr"/>
            <a:r>
              <a:rPr lang="fr-FR" sz="4000" b="1" u="sng" dirty="0">
                <a:solidFill>
                  <a:schemeClr val="accent2"/>
                </a:solidFill>
              </a:rPr>
              <a:t>Tableau de l’équipe</a:t>
            </a:r>
          </a:p>
        </p:txBody>
      </p:sp>
      <p:pic>
        <p:nvPicPr>
          <p:cNvPr id="5" name="Image 4">
            <a:extLst>
              <a:ext uri="{FF2B5EF4-FFF2-40B4-BE49-F238E27FC236}">
                <a16:creationId xmlns:a16="http://schemas.microsoft.com/office/drawing/2014/main" id="{63267B32-1BF6-453D-9C7C-1FFC8AD7E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198"/>
            <a:ext cx="12192000" cy="5917829"/>
          </a:xfrm>
          <a:prstGeom prst="rect">
            <a:avLst/>
          </a:prstGeom>
        </p:spPr>
      </p:pic>
    </p:spTree>
    <p:extLst>
      <p:ext uri="{BB962C8B-B14F-4D97-AF65-F5344CB8AC3E}">
        <p14:creationId xmlns:p14="http://schemas.microsoft.com/office/powerpoint/2010/main" val="2612147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723D48D-7EA0-460B-A152-020FBDBE03BD}"/>
              </a:ext>
            </a:extLst>
          </p:cNvPr>
          <p:cNvSpPr>
            <a:spLocks noGrp="1"/>
          </p:cNvSpPr>
          <p:nvPr>
            <p:ph idx="1"/>
          </p:nvPr>
        </p:nvSpPr>
        <p:spPr>
          <a:xfrm>
            <a:off x="838200" y="311085"/>
            <a:ext cx="10515600" cy="5865878"/>
          </a:xfrm>
        </p:spPr>
        <p:txBody>
          <a:bodyPr>
            <a:normAutofit/>
          </a:bodyPr>
          <a:lstStyle/>
          <a:p>
            <a:pPr marL="0" indent="0">
              <a:buNone/>
            </a:pPr>
            <a:r>
              <a:rPr lang="fr-FR" sz="1800" dirty="0">
                <a:effectLst/>
                <a:ea typeface="Calibri" panose="020F0502020204030204" pitchFamily="34" charset="0"/>
                <a:cs typeface="Times New Roman" panose="02020603050405020304" pitchFamily="18" charset="0"/>
              </a:rPr>
              <a:t>Cette page permet de visualiser le tableau regroupant toutes les tâches et colonnes de son équipe. Toutes les actions sont effectuées de manière asynchrone : création / modification / suppression des éléments du DOM après confirmation de l’</a:t>
            </a:r>
            <a:r>
              <a:rPr lang="fr-FR" sz="1800" dirty="0">
                <a:ea typeface="Calibri" panose="020F0502020204030204" pitchFamily="34" charset="0"/>
                <a:cs typeface="Times New Roman" panose="02020603050405020304" pitchFamily="18" charset="0"/>
              </a:rPr>
              <a:t>e</a:t>
            </a:r>
            <a:r>
              <a:rPr lang="fr-FR" sz="1800" dirty="0">
                <a:effectLst/>
                <a:ea typeface="Calibri" panose="020F0502020204030204" pitchFamily="34" charset="0"/>
                <a:cs typeface="Times New Roman" panose="02020603050405020304" pitchFamily="18" charset="0"/>
              </a:rPr>
              <a:t>xécution de la requête AJAX.</a:t>
            </a:r>
          </a:p>
          <a:p>
            <a:pPr marL="0" indent="0">
              <a:buNone/>
            </a:pPr>
            <a:r>
              <a:rPr lang="fr-FR" sz="2000" b="1" u="sng" dirty="0">
                <a:solidFill>
                  <a:srgbClr val="FF0000"/>
                </a:solidFill>
              </a:rPr>
              <a:t>Description des différentes vignettes</a:t>
            </a:r>
            <a:r>
              <a:rPr lang="fr-FR" sz="2000" b="1" dirty="0">
                <a:solidFill>
                  <a:srgbClr val="FF0000"/>
                </a:solidFill>
              </a:rPr>
              <a:t> :</a:t>
            </a:r>
          </a:p>
          <a:p>
            <a:pPr marL="342900" indent="-342900">
              <a:buFont typeface="+mj-lt"/>
              <a:buAutoNum type="arabicPeriod"/>
            </a:pPr>
            <a:r>
              <a:rPr lang="fr-FR" sz="1800" dirty="0"/>
              <a:t>Bouton de retour, pour quitter le tableau et retourner sur les détails du projet.</a:t>
            </a:r>
          </a:p>
          <a:p>
            <a:pPr marL="342900" indent="-342900">
              <a:buFont typeface="+mj-lt"/>
              <a:buAutoNum type="arabicPeriod"/>
            </a:pPr>
            <a:r>
              <a:rPr lang="fr-FR" sz="1800" dirty="0"/>
              <a:t>Colonne, celle-ci contient les tâches. Cliquer sur la partie supérieure contenant le nom de la colonne permet d’afficher ses détails dans la section de droite.</a:t>
            </a:r>
          </a:p>
          <a:p>
            <a:pPr marL="342900" indent="-342900">
              <a:buFont typeface="+mj-lt"/>
              <a:buAutoNum type="arabicPeriod"/>
            </a:pPr>
            <a:r>
              <a:rPr lang="fr-FR" sz="1800" dirty="0"/>
              <a:t>Bouton de création d’une nouvelle tâche.</a:t>
            </a:r>
          </a:p>
          <a:p>
            <a:pPr marL="342900" indent="-342900">
              <a:buFont typeface="+mj-lt"/>
              <a:buAutoNum type="arabicPeriod"/>
            </a:pPr>
            <a:r>
              <a:rPr lang="fr-FR" sz="1800" dirty="0"/>
              <a:t>Bouton de suppression de la colonne.</a:t>
            </a:r>
          </a:p>
          <a:p>
            <a:pPr marL="342900" indent="-342900">
              <a:buFont typeface="+mj-lt"/>
              <a:buAutoNum type="arabicPeriod"/>
            </a:pPr>
            <a:r>
              <a:rPr lang="fr-FR" sz="1800" dirty="0"/>
              <a:t>Vignette affichant le pseudo de l’utilisateur ayant créé la tâche. Celle-ci est rouge si l’auteur est administrateur et gris c’est un utilisateur.</a:t>
            </a:r>
          </a:p>
          <a:p>
            <a:pPr marL="342900" indent="-342900">
              <a:buFont typeface="+mj-lt"/>
              <a:buAutoNum type="arabicPeriod"/>
            </a:pPr>
            <a:r>
              <a:rPr lang="fr-FR" sz="1800" dirty="0"/>
              <a:t>Tâche. En premier lieu elle contient sa description mais en cliquant dessus le différentes options ainsi que ses détails s’affichent en dessous de la tâche et dans la section droite.</a:t>
            </a:r>
          </a:p>
          <a:p>
            <a:pPr marL="342900" indent="-342900">
              <a:buFont typeface="+mj-lt"/>
              <a:buAutoNum type="arabicPeriod"/>
            </a:pPr>
            <a:r>
              <a:rPr lang="fr-FR" sz="1800" dirty="0"/>
              <a:t>Bouton de mise à jour de la description de la tâche.</a:t>
            </a:r>
          </a:p>
          <a:p>
            <a:pPr marL="342900" indent="-342900">
              <a:buFont typeface="+mj-lt"/>
              <a:buAutoNum type="arabicPeriod"/>
            </a:pPr>
            <a:r>
              <a:rPr lang="fr-FR" sz="1800" dirty="0"/>
              <a:t>Bouton de suppression de la tâche.</a:t>
            </a:r>
          </a:p>
          <a:p>
            <a:pPr marL="342900" indent="-342900">
              <a:buFont typeface="+mj-lt"/>
              <a:buAutoNum type="arabicPeriod"/>
            </a:pPr>
            <a:r>
              <a:rPr lang="fr-FR" sz="1800" dirty="0"/>
              <a:t>Boutons de déplacements horizontaux de la tâche permettant le changement de colonne.</a:t>
            </a:r>
          </a:p>
        </p:txBody>
      </p:sp>
    </p:spTree>
    <p:extLst>
      <p:ext uri="{BB962C8B-B14F-4D97-AF65-F5344CB8AC3E}">
        <p14:creationId xmlns:p14="http://schemas.microsoft.com/office/powerpoint/2010/main" val="912412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0BBBB12-1A0D-4579-BCCD-D50183698104}"/>
              </a:ext>
            </a:extLst>
          </p:cNvPr>
          <p:cNvSpPr>
            <a:spLocks noGrp="1"/>
          </p:cNvSpPr>
          <p:nvPr>
            <p:ph idx="1"/>
          </p:nvPr>
        </p:nvSpPr>
        <p:spPr>
          <a:xfrm>
            <a:off x="838200" y="367645"/>
            <a:ext cx="10515600" cy="5809318"/>
          </a:xfrm>
        </p:spPr>
        <p:txBody>
          <a:bodyPr>
            <a:normAutofit fontScale="92500" lnSpcReduction="10000"/>
          </a:bodyPr>
          <a:lstStyle/>
          <a:p>
            <a:pPr marL="342900" indent="-342900">
              <a:buFont typeface="+mj-lt"/>
              <a:buAutoNum type="arabicPeriod" startAt="10"/>
            </a:pPr>
            <a:r>
              <a:rPr lang="fr-FR" sz="1800" dirty="0"/>
              <a:t>Bouton d’archivage de la tâche.</a:t>
            </a:r>
          </a:p>
          <a:p>
            <a:pPr marL="342900" indent="-342900">
              <a:buFont typeface="+mj-lt"/>
              <a:buAutoNum type="arabicPeriod" startAt="10"/>
            </a:pPr>
            <a:r>
              <a:rPr lang="fr-FR" sz="1800" dirty="0"/>
              <a:t>Bouton de réduction de la section droite. Celui-ci est remplacé par un bouton de développement si la section est réduite.</a:t>
            </a:r>
          </a:p>
          <a:p>
            <a:pPr marL="342900" indent="-342900">
              <a:buFont typeface="+mj-lt"/>
              <a:buAutoNum type="arabicPeriod" startAt="10"/>
            </a:pPr>
            <a:r>
              <a:rPr lang="fr-FR" sz="1800" dirty="0"/>
              <a:t>Bouton d’archivage du tableau.</a:t>
            </a:r>
          </a:p>
          <a:p>
            <a:pPr marL="342900" indent="-342900">
              <a:buFont typeface="+mj-lt"/>
              <a:buAutoNum type="arabicPeriod" startAt="10"/>
            </a:pPr>
            <a:r>
              <a:rPr lang="fr-FR" sz="1800" dirty="0"/>
              <a:t>Bouton d’accès à la modale de désarchivage des tâches</a:t>
            </a:r>
          </a:p>
          <a:p>
            <a:pPr marL="342900" indent="-342900">
              <a:buFont typeface="+mj-lt"/>
              <a:buAutoNum type="arabicPeriod" startAt="10"/>
            </a:pPr>
            <a:r>
              <a:rPr lang="fr-FR" sz="1800" dirty="0"/>
              <a:t>Bouton de création d’une nouvelle colonne, au clic le formulaire de création s’affichera dans la section de droite.</a:t>
            </a:r>
          </a:p>
          <a:p>
            <a:pPr marL="342900" indent="-342900">
              <a:buFont typeface="+mj-lt"/>
              <a:buAutoNum type="arabicPeriod" startAt="10"/>
            </a:pPr>
            <a:r>
              <a:rPr lang="fr-FR" sz="1800" dirty="0"/>
              <a:t>Boutons de déplacements verticaux de la tâche. Ils permettent de modifier l’importance d’une tâche, celle-ci étant décroissante du haut vers le bas.</a:t>
            </a:r>
          </a:p>
          <a:p>
            <a:pPr marL="342900" indent="-342900">
              <a:buFont typeface="+mj-lt"/>
              <a:buAutoNum type="arabicPeriod" startAt="10"/>
            </a:pPr>
            <a:r>
              <a:rPr lang="fr-FR" sz="1800" dirty="0"/>
              <a:t>Zone des commentaires. Les membres d’une équipe ainsi que les administrateurs ont la possibilité d’écrire des commentaires liés à une tâche. Le pseudonyme de l’auteur y est inscrit en dessous ainsi que la date de l’heure de sa publication.</a:t>
            </a:r>
          </a:p>
          <a:p>
            <a:pPr marL="342900" indent="-342900">
              <a:buFont typeface="+mj-lt"/>
              <a:buAutoNum type="arabicPeriod" startAt="10"/>
            </a:pPr>
            <a:r>
              <a:rPr lang="fr-FR" sz="1800" dirty="0"/>
              <a:t>Bouton de création de commentaire.</a:t>
            </a:r>
          </a:p>
          <a:p>
            <a:pPr marL="342900" indent="-342900">
              <a:buFont typeface="+mj-lt"/>
              <a:buAutoNum type="arabicPeriod" startAt="10"/>
            </a:pPr>
            <a:r>
              <a:rPr lang="fr-FR" sz="1800" dirty="0"/>
              <a:t>Bouton de changement mode des zone « affectation des membres à une tâche » et « membre de l’équipe disponibles »</a:t>
            </a:r>
          </a:p>
          <a:p>
            <a:pPr marL="342900" indent="-342900">
              <a:buFont typeface="+mj-lt"/>
              <a:buAutoNum type="arabicPeriod" startAt="10"/>
            </a:pPr>
            <a:r>
              <a:rPr lang="fr-FR" sz="1800" dirty="0"/>
              <a:t>Vignette représentant un utilisateur membre de l’équipe, ici un membre affecté à la tâche sélectionnée.</a:t>
            </a:r>
          </a:p>
          <a:p>
            <a:pPr marL="342900" indent="-342900">
              <a:buFont typeface="+mj-lt"/>
              <a:buAutoNum type="arabicPeriod" startAt="10"/>
            </a:pPr>
            <a:r>
              <a:rPr lang="fr-FR" sz="1800" dirty="0"/>
              <a:t>Bouton de dé-attribution d’utilisateur d’une tâche. Si le membre sélectionné n’est pas attribué à la tâche, le bouton sera vers et proposera l’affectation de l’utilisateur à la tâche.</a:t>
            </a:r>
          </a:p>
          <a:p>
            <a:pPr marL="342900" indent="-342900">
              <a:buFont typeface="+mj-lt"/>
              <a:buAutoNum type="arabicPeriod" startAt="10"/>
            </a:pPr>
            <a:r>
              <a:rPr lang="fr-FR" sz="1800" dirty="0"/>
              <a:t>Bouton de terminaison de la tâche. Au clic l’état de la tâche passera à terminée et celle-ci ne sera plus dé-archivable.</a:t>
            </a:r>
          </a:p>
          <a:p>
            <a:pPr marL="342900" indent="-342900">
              <a:buFont typeface="+mj-lt"/>
              <a:buAutoNum type="arabicPeriod" startAt="10"/>
            </a:pPr>
            <a:endParaRPr lang="fr-FR" sz="1800" dirty="0"/>
          </a:p>
        </p:txBody>
      </p:sp>
    </p:spTree>
    <p:extLst>
      <p:ext uri="{BB962C8B-B14F-4D97-AF65-F5344CB8AC3E}">
        <p14:creationId xmlns:p14="http://schemas.microsoft.com/office/powerpoint/2010/main" val="1835756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9B78E00-3E58-4030-8138-F4E91FC54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58" y="152610"/>
            <a:ext cx="2495898" cy="1914792"/>
          </a:xfrm>
          <a:prstGeom prst="rect">
            <a:avLst/>
          </a:prstGeom>
        </p:spPr>
      </p:pic>
      <p:pic>
        <p:nvPicPr>
          <p:cNvPr id="7" name="Image 6">
            <a:extLst>
              <a:ext uri="{FF2B5EF4-FFF2-40B4-BE49-F238E27FC236}">
                <a16:creationId xmlns:a16="http://schemas.microsoft.com/office/drawing/2014/main" id="{B5E88452-7E59-4101-A11B-A83E0907C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58" y="2952370"/>
            <a:ext cx="2810267" cy="3210373"/>
          </a:xfrm>
          <a:prstGeom prst="rect">
            <a:avLst/>
          </a:prstGeom>
        </p:spPr>
      </p:pic>
      <p:pic>
        <p:nvPicPr>
          <p:cNvPr id="9" name="Image 8">
            <a:extLst>
              <a:ext uri="{FF2B5EF4-FFF2-40B4-BE49-F238E27FC236}">
                <a16:creationId xmlns:a16="http://schemas.microsoft.com/office/drawing/2014/main" id="{C336453A-BF08-4638-9098-E2F850B52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893" y="4572047"/>
            <a:ext cx="2141272" cy="2285953"/>
          </a:xfrm>
          <a:prstGeom prst="rect">
            <a:avLst/>
          </a:prstGeom>
        </p:spPr>
      </p:pic>
      <p:sp>
        <p:nvSpPr>
          <p:cNvPr id="10" name="ZoneTexte 9">
            <a:extLst>
              <a:ext uri="{FF2B5EF4-FFF2-40B4-BE49-F238E27FC236}">
                <a16:creationId xmlns:a16="http://schemas.microsoft.com/office/drawing/2014/main" id="{A34CB6F8-7A8E-421D-A2F9-869B51AC7D82}"/>
              </a:ext>
            </a:extLst>
          </p:cNvPr>
          <p:cNvSpPr txBox="1"/>
          <p:nvPr/>
        </p:nvSpPr>
        <p:spPr>
          <a:xfrm>
            <a:off x="4365591" y="5978077"/>
            <a:ext cx="4496585" cy="369332"/>
          </a:xfrm>
          <a:prstGeom prst="rect">
            <a:avLst/>
          </a:prstGeom>
          <a:noFill/>
        </p:spPr>
        <p:txBody>
          <a:bodyPr wrap="square" rtlCol="0">
            <a:spAutoFit/>
          </a:bodyPr>
          <a:lstStyle/>
          <a:p>
            <a:r>
              <a:rPr lang="fr-FR" dirty="0"/>
              <a:t>À droite le formulaire de création de colonne</a:t>
            </a:r>
          </a:p>
        </p:txBody>
      </p:sp>
      <p:sp>
        <p:nvSpPr>
          <p:cNvPr id="11" name="ZoneTexte 10">
            <a:extLst>
              <a:ext uri="{FF2B5EF4-FFF2-40B4-BE49-F238E27FC236}">
                <a16:creationId xmlns:a16="http://schemas.microsoft.com/office/drawing/2014/main" id="{D434AF59-33BD-43CD-AB04-B6CE224C4E74}"/>
              </a:ext>
            </a:extLst>
          </p:cNvPr>
          <p:cNvSpPr txBox="1"/>
          <p:nvPr/>
        </p:nvSpPr>
        <p:spPr>
          <a:xfrm>
            <a:off x="3254613" y="233592"/>
            <a:ext cx="4786451" cy="1477328"/>
          </a:xfrm>
          <a:prstGeom prst="rect">
            <a:avLst/>
          </a:prstGeom>
          <a:noFill/>
        </p:spPr>
        <p:txBody>
          <a:bodyPr wrap="square" rtlCol="0">
            <a:spAutoFit/>
          </a:bodyPr>
          <a:lstStyle/>
          <a:p>
            <a:pPr marL="342900" indent="-342900">
              <a:buFont typeface="+mj-lt"/>
              <a:buAutoNum type="arabicPeriod" startAt="21"/>
            </a:pPr>
            <a:r>
              <a:rPr lang="fr-FR" dirty="0"/>
              <a:t>Bouton de mise à jour du commentaire qui enregistrera le texte présent dans le champs de commentaire.</a:t>
            </a:r>
          </a:p>
          <a:p>
            <a:pPr marL="342900" indent="-342900">
              <a:buFont typeface="+mj-lt"/>
              <a:buAutoNum type="arabicPeriod" startAt="21"/>
            </a:pPr>
            <a:r>
              <a:rPr lang="fr-FR" dirty="0"/>
              <a:t>Bouton de suppression de commentaire.</a:t>
            </a:r>
          </a:p>
          <a:p>
            <a:endParaRPr lang="fr-FR" dirty="0"/>
          </a:p>
        </p:txBody>
      </p:sp>
      <p:sp>
        <p:nvSpPr>
          <p:cNvPr id="12" name="ZoneTexte 11">
            <a:extLst>
              <a:ext uri="{FF2B5EF4-FFF2-40B4-BE49-F238E27FC236}">
                <a16:creationId xmlns:a16="http://schemas.microsoft.com/office/drawing/2014/main" id="{52B903E1-5999-4CB0-8A72-EE8C741CAA93}"/>
              </a:ext>
            </a:extLst>
          </p:cNvPr>
          <p:cNvSpPr txBox="1"/>
          <p:nvPr/>
        </p:nvSpPr>
        <p:spPr>
          <a:xfrm>
            <a:off x="3254613" y="3093677"/>
            <a:ext cx="5154096" cy="2585323"/>
          </a:xfrm>
          <a:prstGeom prst="rect">
            <a:avLst/>
          </a:prstGeom>
          <a:noFill/>
        </p:spPr>
        <p:txBody>
          <a:bodyPr wrap="square" rtlCol="0">
            <a:spAutoFit/>
          </a:bodyPr>
          <a:lstStyle/>
          <a:p>
            <a:r>
              <a:rPr lang="fr-FR" dirty="0"/>
              <a:t>(section droite du tableau, ici détails de la colonne)</a:t>
            </a:r>
          </a:p>
          <a:p>
            <a:pPr marL="342900" indent="-342900">
              <a:buFont typeface="+mj-lt"/>
              <a:buAutoNum type="arabicPeriod" startAt="23"/>
            </a:pPr>
            <a:r>
              <a:rPr lang="fr-FR" dirty="0"/>
              <a:t>Bouton de mise à jour du titre de la colonne.</a:t>
            </a:r>
          </a:p>
          <a:p>
            <a:pPr marL="342900" indent="-342900">
              <a:buFont typeface="+mj-lt"/>
              <a:buAutoNum type="arabicPeriod" startAt="23"/>
            </a:pPr>
            <a:r>
              <a:rPr lang="fr-FR" dirty="0"/>
              <a:t>Boutons de déplacements horizontaux de la colonne. Les colonnes « open » et « </a:t>
            </a:r>
            <a:r>
              <a:rPr lang="fr-FR" dirty="0" err="1"/>
              <a:t>closed</a:t>
            </a:r>
            <a:r>
              <a:rPr lang="fr-FR" dirty="0"/>
              <a:t> » ne sont pas modifiables.</a:t>
            </a:r>
          </a:p>
          <a:p>
            <a:pPr marL="342900" indent="-342900">
              <a:buFont typeface="+mj-lt"/>
              <a:buAutoNum type="arabicPeriod" startAt="23"/>
            </a:pPr>
            <a:r>
              <a:rPr lang="fr-FR" dirty="0"/>
              <a:t>Bouton de suppression de colonne.</a:t>
            </a:r>
          </a:p>
          <a:p>
            <a:pPr marL="342900" indent="-342900">
              <a:buFont typeface="+mj-lt"/>
              <a:buAutoNum type="arabicPeriod" startAt="23"/>
            </a:pPr>
            <a:endParaRPr lang="fr-FR" dirty="0"/>
          </a:p>
          <a:p>
            <a:pPr marL="342900" indent="-342900">
              <a:buFont typeface="+mj-lt"/>
              <a:buAutoNum type="arabicPeriod" startAt="23"/>
            </a:pPr>
            <a:r>
              <a:rPr lang="fr-FR" dirty="0"/>
              <a:t>Bouton de désarchivage d’une tâche, la modale contient toutes les tâches archivées du tableau.</a:t>
            </a:r>
          </a:p>
        </p:txBody>
      </p:sp>
      <p:pic>
        <p:nvPicPr>
          <p:cNvPr id="3" name="Image 2">
            <a:extLst>
              <a:ext uri="{FF2B5EF4-FFF2-40B4-BE49-F238E27FC236}">
                <a16:creationId xmlns:a16="http://schemas.microsoft.com/office/drawing/2014/main" id="{023B9BF0-C401-4F04-9347-02FEB68682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7334" y="59574"/>
            <a:ext cx="3185749" cy="4474009"/>
          </a:xfrm>
          <a:prstGeom prst="rect">
            <a:avLst/>
          </a:prstGeom>
        </p:spPr>
      </p:pic>
    </p:spTree>
    <p:extLst>
      <p:ext uri="{BB962C8B-B14F-4D97-AF65-F5344CB8AC3E}">
        <p14:creationId xmlns:p14="http://schemas.microsoft.com/office/powerpoint/2010/main" val="1455594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4AFAFC-06D4-49D4-9123-E5F8DCFB87C0}"/>
              </a:ext>
            </a:extLst>
          </p:cNvPr>
          <p:cNvSpPr>
            <a:spLocks noGrp="1"/>
          </p:cNvSpPr>
          <p:nvPr>
            <p:ph type="title"/>
          </p:nvPr>
        </p:nvSpPr>
        <p:spPr/>
        <p:txBody>
          <a:bodyPr/>
          <a:lstStyle/>
          <a:p>
            <a:pPr algn="ctr"/>
            <a:r>
              <a:rPr lang="fr-FR" b="1" u="sng" dirty="0">
                <a:solidFill>
                  <a:schemeClr val="accent1"/>
                </a:solidFill>
              </a:rPr>
              <a:t>Interface Membre</a:t>
            </a:r>
          </a:p>
        </p:txBody>
      </p:sp>
      <p:sp>
        <p:nvSpPr>
          <p:cNvPr id="3" name="Espace réservé du contenu 2">
            <a:extLst>
              <a:ext uri="{FF2B5EF4-FFF2-40B4-BE49-F238E27FC236}">
                <a16:creationId xmlns:a16="http://schemas.microsoft.com/office/drawing/2014/main" id="{5B8DD967-6CE2-417D-9D7B-DB1A0214312E}"/>
              </a:ext>
            </a:extLst>
          </p:cNvPr>
          <p:cNvSpPr>
            <a:spLocks noGrp="1"/>
          </p:cNvSpPr>
          <p:nvPr>
            <p:ph idx="1"/>
          </p:nvPr>
        </p:nvSpPr>
        <p:spPr/>
        <p:txBody>
          <a:bodyPr/>
          <a:lstStyle/>
          <a:p>
            <a:pPr marL="0" indent="0">
              <a:buNone/>
            </a:pPr>
            <a:r>
              <a:rPr lang="fr-FR" b="1" u="sng" dirty="0">
                <a:solidFill>
                  <a:srgbClr val="FF0000"/>
                </a:solidFill>
              </a:rPr>
              <a:t>Sommaire</a:t>
            </a:r>
            <a:r>
              <a:rPr lang="fr-FR" dirty="0"/>
              <a:t> </a:t>
            </a:r>
            <a:r>
              <a:rPr lang="fr-FR" dirty="0">
                <a:solidFill>
                  <a:srgbClr val="FF0000"/>
                </a:solidFill>
              </a:rPr>
              <a:t>:</a:t>
            </a:r>
          </a:p>
          <a:p>
            <a:r>
              <a:rPr lang="fr-FR" sz="2000" dirty="0"/>
              <a:t>Tableau de bord (Accueil)</a:t>
            </a:r>
          </a:p>
          <a:p>
            <a:r>
              <a:rPr lang="fr-FR" sz="2000" dirty="0"/>
              <a:t>Tableau de l’équipe</a:t>
            </a:r>
          </a:p>
          <a:p>
            <a:r>
              <a:rPr lang="fr-FR" sz="2000" dirty="0"/>
              <a:t>Modification de mot de passe</a:t>
            </a:r>
          </a:p>
        </p:txBody>
      </p:sp>
    </p:spTree>
    <p:extLst>
      <p:ext uri="{BB962C8B-B14F-4D97-AF65-F5344CB8AC3E}">
        <p14:creationId xmlns:p14="http://schemas.microsoft.com/office/powerpoint/2010/main" val="198529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FD952C-F46B-42D8-911A-CD50FA02C482}"/>
              </a:ext>
            </a:extLst>
          </p:cNvPr>
          <p:cNvSpPr>
            <a:spLocks noGrp="1"/>
          </p:cNvSpPr>
          <p:nvPr>
            <p:ph type="title"/>
          </p:nvPr>
        </p:nvSpPr>
        <p:spPr/>
        <p:txBody>
          <a:bodyPr/>
          <a:lstStyle/>
          <a:p>
            <a:pPr algn="ctr"/>
            <a:r>
              <a:rPr lang="fr-FR" b="1" u="sng" dirty="0">
                <a:solidFill>
                  <a:schemeClr val="accent1"/>
                </a:solidFill>
              </a:rPr>
              <a:t>Interface visiteur</a:t>
            </a:r>
          </a:p>
        </p:txBody>
      </p:sp>
      <p:sp>
        <p:nvSpPr>
          <p:cNvPr id="3" name="Espace réservé du contenu 2">
            <a:extLst>
              <a:ext uri="{FF2B5EF4-FFF2-40B4-BE49-F238E27FC236}">
                <a16:creationId xmlns:a16="http://schemas.microsoft.com/office/drawing/2014/main" id="{6CBE55FD-5C2D-419A-AA19-9FDE58385E90}"/>
              </a:ext>
            </a:extLst>
          </p:cNvPr>
          <p:cNvSpPr>
            <a:spLocks noGrp="1"/>
          </p:cNvSpPr>
          <p:nvPr>
            <p:ph idx="1"/>
          </p:nvPr>
        </p:nvSpPr>
        <p:spPr/>
        <p:txBody>
          <a:bodyPr/>
          <a:lstStyle/>
          <a:p>
            <a:pPr marL="0" indent="0">
              <a:buNone/>
            </a:pPr>
            <a:r>
              <a:rPr lang="fr-FR" b="1" u="sng" dirty="0">
                <a:solidFill>
                  <a:srgbClr val="FF0000"/>
                </a:solidFill>
              </a:rPr>
              <a:t>Sommaire</a:t>
            </a:r>
            <a:r>
              <a:rPr lang="fr-FR" b="1" dirty="0">
                <a:solidFill>
                  <a:srgbClr val="FF0000"/>
                </a:solidFill>
              </a:rPr>
              <a:t> :</a:t>
            </a:r>
          </a:p>
          <a:p>
            <a:r>
              <a:rPr lang="fr-FR" sz="2000" dirty="0"/>
              <a:t>Formulaire de connexion</a:t>
            </a:r>
          </a:p>
          <a:p>
            <a:r>
              <a:rPr lang="fr-FR" sz="2000" dirty="0"/>
              <a:t>Formulaire d’inscription</a:t>
            </a:r>
          </a:p>
          <a:p>
            <a:r>
              <a:rPr lang="fr-FR" sz="2000" dirty="0"/>
              <a:t>Visionnage des conditions générales d’utilisation</a:t>
            </a:r>
          </a:p>
          <a:p>
            <a:r>
              <a:rPr lang="fr-FR" sz="2000" dirty="0"/>
              <a:t>Page de consentement</a:t>
            </a:r>
          </a:p>
          <a:p>
            <a:endParaRPr lang="fr-FR" dirty="0"/>
          </a:p>
          <a:p>
            <a:endParaRPr lang="fr-FR" dirty="0"/>
          </a:p>
        </p:txBody>
      </p:sp>
    </p:spTree>
    <p:extLst>
      <p:ext uri="{BB962C8B-B14F-4D97-AF65-F5344CB8AC3E}">
        <p14:creationId xmlns:p14="http://schemas.microsoft.com/office/powerpoint/2010/main" val="815597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1F0DF8-220F-4507-982B-AD3B001A4ED4}"/>
              </a:ext>
            </a:extLst>
          </p:cNvPr>
          <p:cNvSpPr>
            <a:spLocks noGrp="1"/>
          </p:cNvSpPr>
          <p:nvPr>
            <p:ph type="title"/>
          </p:nvPr>
        </p:nvSpPr>
        <p:spPr>
          <a:xfrm>
            <a:off x="838200" y="18256"/>
            <a:ext cx="10515600" cy="662782"/>
          </a:xfrm>
        </p:spPr>
        <p:txBody>
          <a:bodyPr>
            <a:normAutofit/>
          </a:bodyPr>
          <a:lstStyle/>
          <a:p>
            <a:pPr algn="ctr"/>
            <a:r>
              <a:rPr lang="fr-FR" sz="4000" b="1" u="sng" dirty="0">
                <a:solidFill>
                  <a:schemeClr val="accent2"/>
                </a:solidFill>
              </a:rPr>
              <a:t>Tableau de bord</a:t>
            </a:r>
          </a:p>
        </p:txBody>
      </p:sp>
      <p:pic>
        <p:nvPicPr>
          <p:cNvPr id="5" name="Image 4">
            <a:extLst>
              <a:ext uri="{FF2B5EF4-FFF2-40B4-BE49-F238E27FC236}">
                <a16:creationId xmlns:a16="http://schemas.microsoft.com/office/drawing/2014/main" id="{A510D2EB-49F9-4B86-A20C-866B2F29F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2" y="750930"/>
            <a:ext cx="12047456" cy="5825351"/>
          </a:xfrm>
          <a:prstGeom prst="rect">
            <a:avLst/>
          </a:prstGeom>
        </p:spPr>
      </p:pic>
    </p:spTree>
    <p:extLst>
      <p:ext uri="{BB962C8B-B14F-4D97-AF65-F5344CB8AC3E}">
        <p14:creationId xmlns:p14="http://schemas.microsoft.com/office/powerpoint/2010/main" val="3729369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75769B4-9DD8-4F45-8455-95640B3CEBE5}"/>
              </a:ext>
            </a:extLst>
          </p:cNvPr>
          <p:cNvSpPr>
            <a:spLocks noGrp="1"/>
          </p:cNvSpPr>
          <p:nvPr>
            <p:ph idx="1"/>
          </p:nvPr>
        </p:nvSpPr>
        <p:spPr>
          <a:xfrm>
            <a:off x="838200" y="311085"/>
            <a:ext cx="10515600" cy="5865878"/>
          </a:xfrm>
        </p:spPr>
        <p:txBody>
          <a:bodyPr/>
          <a:lstStyle/>
          <a:p>
            <a:r>
              <a:rPr lang="fr-FR" sz="1800" dirty="0"/>
              <a:t>Cette page permet à l’utilisateur de voir les différents tableaux auxquels il appartient, ainsi que modifier les informations de son profil. Il a aussi la possibilité de supprimer son compte. En cliquant sur le bouton « Aller sur le tableau » cela va rediriger l’utilisateur vers le tableau de son équipe correspondant au projet. </a:t>
            </a:r>
          </a:p>
          <a:p>
            <a:r>
              <a:rPr lang="fr-FR" sz="2000" b="1" u="sng" dirty="0">
                <a:solidFill>
                  <a:srgbClr val="FF0000"/>
                </a:solidFill>
              </a:rPr>
              <a:t>Description des différentes vignettes</a:t>
            </a:r>
            <a:r>
              <a:rPr lang="fr-FR" sz="2000" b="1" dirty="0">
                <a:solidFill>
                  <a:srgbClr val="FF0000"/>
                </a:solidFill>
              </a:rPr>
              <a:t> :</a:t>
            </a:r>
          </a:p>
          <a:p>
            <a:pPr marL="342900" indent="-342900">
              <a:buFont typeface="+mj-lt"/>
              <a:buAutoNum type="arabicPeriod"/>
            </a:pPr>
            <a:r>
              <a:rPr lang="fr-FR" sz="1800" dirty="0"/>
              <a:t>Liste des différents tableaux d’équipe auxquelles l’utilisateur appartient</a:t>
            </a:r>
          </a:p>
          <a:p>
            <a:pPr marL="342900" indent="-342900">
              <a:buFont typeface="+mj-lt"/>
              <a:buAutoNum type="arabicPeriod"/>
            </a:pPr>
            <a:r>
              <a:rPr lang="fr-FR" sz="1800" dirty="0"/>
              <a:t>Affichage du nombre de membre appartenant à l’équipe</a:t>
            </a:r>
          </a:p>
          <a:p>
            <a:pPr marL="342900" indent="-342900">
              <a:buFont typeface="+mj-lt"/>
              <a:buAutoNum type="arabicPeriod"/>
            </a:pPr>
            <a:r>
              <a:rPr lang="fr-FR" sz="1800" dirty="0"/>
              <a:t>Affichage des tâches auxquelles l’utilisateur est affecté pour ce tableau</a:t>
            </a:r>
          </a:p>
          <a:p>
            <a:pPr marL="342900" indent="-342900">
              <a:buFont typeface="+mj-lt"/>
              <a:buAutoNum type="arabicPeriod"/>
            </a:pPr>
            <a:r>
              <a:rPr lang="fr-FR" sz="1800" dirty="0"/>
              <a:t>Lien pour accéder au tableau correspondant</a:t>
            </a:r>
          </a:p>
          <a:p>
            <a:pPr marL="342900" indent="-342900">
              <a:buFont typeface="+mj-lt"/>
              <a:buAutoNum type="arabicPeriod"/>
            </a:pPr>
            <a:r>
              <a:rPr lang="fr-FR" sz="1800" dirty="0"/>
              <a:t>Notification / toast de bienvenue apparaissant lors de la connexion de l’utilisateur</a:t>
            </a:r>
          </a:p>
          <a:p>
            <a:pPr marL="342900" indent="-342900">
              <a:buFont typeface="+mj-lt"/>
              <a:buAutoNum type="arabicPeriod"/>
            </a:pPr>
            <a:r>
              <a:rPr lang="fr-FR" sz="1800" dirty="0"/>
              <a:t>Formulaire de mise à jour des informations de l’utilisateur</a:t>
            </a:r>
          </a:p>
          <a:p>
            <a:pPr marL="342900" indent="-342900">
              <a:buFont typeface="+mj-lt"/>
              <a:buAutoNum type="arabicPeriod"/>
            </a:pPr>
            <a:r>
              <a:rPr lang="fr-FR" sz="1800" dirty="0"/>
              <a:t>Lien vers la page de modification du mot de passe de l’utilisateur</a:t>
            </a:r>
          </a:p>
          <a:p>
            <a:pPr marL="342900" indent="-342900">
              <a:buFont typeface="+mj-lt"/>
              <a:buAutoNum type="arabicPeriod"/>
            </a:pPr>
            <a:r>
              <a:rPr lang="fr-FR" sz="1800" dirty="0"/>
              <a:t>Bouton de suppression de compte ouvrant une section de confirmation</a:t>
            </a:r>
          </a:p>
        </p:txBody>
      </p:sp>
    </p:spTree>
    <p:extLst>
      <p:ext uri="{BB962C8B-B14F-4D97-AF65-F5344CB8AC3E}">
        <p14:creationId xmlns:p14="http://schemas.microsoft.com/office/powerpoint/2010/main" val="367183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BA6D5-235F-43EF-9511-F66BF41660F9}"/>
              </a:ext>
            </a:extLst>
          </p:cNvPr>
          <p:cNvSpPr>
            <a:spLocks noGrp="1"/>
          </p:cNvSpPr>
          <p:nvPr>
            <p:ph type="title"/>
          </p:nvPr>
        </p:nvSpPr>
        <p:spPr>
          <a:xfrm>
            <a:off x="838200" y="18256"/>
            <a:ext cx="10515600" cy="537926"/>
          </a:xfrm>
        </p:spPr>
        <p:txBody>
          <a:bodyPr>
            <a:noAutofit/>
          </a:bodyPr>
          <a:lstStyle/>
          <a:p>
            <a:pPr algn="ctr"/>
            <a:r>
              <a:rPr lang="fr-FR" sz="4000" b="1" u="sng" dirty="0">
                <a:solidFill>
                  <a:schemeClr val="accent2"/>
                </a:solidFill>
              </a:rPr>
              <a:t>Tableau de l’équipe</a:t>
            </a:r>
          </a:p>
        </p:txBody>
      </p:sp>
      <p:pic>
        <p:nvPicPr>
          <p:cNvPr id="5" name="Image 4">
            <a:extLst>
              <a:ext uri="{FF2B5EF4-FFF2-40B4-BE49-F238E27FC236}">
                <a16:creationId xmlns:a16="http://schemas.microsoft.com/office/drawing/2014/main" id="{D4EEF1D7-89DD-4310-9A28-C70AD744E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48" y="556182"/>
            <a:ext cx="11083552" cy="5365249"/>
          </a:xfrm>
          <a:prstGeom prst="rect">
            <a:avLst/>
          </a:prstGeom>
        </p:spPr>
      </p:pic>
      <p:sp>
        <p:nvSpPr>
          <p:cNvPr id="6" name="ZoneTexte 5">
            <a:extLst>
              <a:ext uri="{FF2B5EF4-FFF2-40B4-BE49-F238E27FC236}">
                <a16:creationId xmlns:a16="http://schemas.microsoft.com/office/drawing/2014/main" id="{330AC966-DA8E-417D-A9F4-300DF6123D40}"/>
              </a:ext>
            </a:extLst>
          </p:cNvPr>
          <p:cNvSpPr txBox="1"/>
          <p:nvPr/>
        </p:nvSpPr>
        <p:spPr>
          <a:xfrm>
            <a:off x="395925" y="5971036"/>
            <a:ext cx="10869105" cy="646331"/>
          </a:xfrm>
          <a:prstGeom prst="rect">
            <a:avLst/>
          </a:prstGeom>
          <a:noFill/>
        </p:spPr>
        <p:txBody>
          <a:bodyPr wrap="square" rtlCol="0">
            <a:spAutoFit/>
          </a:bodyPr>
          <a:lstStyle/>
          <a:p>
            <a:r>
              <a:rPr lang="fr-FR" dirty="0"/>
              <a:t>Cette page est sensiblement la même que le tableau de l’administrateur sauf que l’utilisateur ne peut accéder qu’aux tableaux auxquels il appartient et ne peut pas supprimer les commentaires d’autres utilisateurs.</a:t>
            </a:r>
          </a:p>
        </p:txBody>
      </p:sp>
    </p:spTree>
    <p:extLst>
      <p:ext uri="{BB962C8B-B14F-4D97-AF65-F5344CB8AC3E}">
        <p14:creationId xmlns:p14="http://schemas.microsoft.com/office/powerpoint/2010/main" val="257045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D610BA-E3B3-47C5-99E0-EE13770833F1}"/>
              </a:ext>
            </a:extLst>
          </p:cNvPr>
          <p:cNvSpPr>
            <a:spLocks noGrp="1"/>
          </p:cNvSpPr>
          <p:nvPr>
            <p:ph type="title"/>
          </p:nvPr>
        </p:nvSpPr>
        <p:spPr>
          <a:xfrm>
            <a:off x="838200" y="0"/>
            <a:ext cx="10515600" cy="546755"/>
          </a:xfrm>
        </p:spPr>
        <p:txBody>
          <a:bodyPr>
            <a:noAutofit/>
          </a:bodyPr>
          <a:lstStyle/>
          <a:p>
            <a:pPr algn="ctr"/>
            <a:r>
              <a:rPr lang="fr-FR" sz="4000" b="1" u="sng" dirty="0">
                <a:solidFill>
                  <a:schemeClr val="accent2"/>
                </a:solidFill>
              </a:rPr>
              <a:t>Modification de mot de passe</a:t>
            </a:r>
          </a:p>
        </p:txBody>
      </p:sp>
      <p:pic>
        <p:nvPicPr>
          <p:cNvPr id="5" name="Image 4">
            <a:extLst>
              <a:ext uri="{FF2B5EF4-FFF2-40B4-BE49-F238E27FC236}">
                <a16:creationId xmlns:a16="http://schemas.microsoft.com/office/drawing/2014/main" id="{B8C913BD-EC53-45CF-822B-657510715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65" y="546755"/>
            <a:ext cx="11345252" cy="5506134"/>
          </a:xfrm>
          <a:prstGeom prst="rect">
            <a:avLst/>
          </a:prstGeom>
        </p:spPr>
      </p:pic>
      <p:sp>
        <p:nvSpPr>
          <p:cNvPr id="6" name="ZoneTexte 5">
            <a:extLst>
              <a:ext uri="{FF2B5EF4-FFF2-40B4-BE49-F238E27FC236}">
                <a16:creationId xmlns:a16="http://schemas.microsoft.com/office/drawing/2014/main" id="{FD73E8A8-09BC-4B79-BA5A-492E1C76AC0E}"/>
              </a:ext>
            </a:extLst>
          </p:cNvPr>
          <p:cNvSpPr txBox="1"/>
          <p:nvPr/>
        </p:nvSpPr>
        <p:spPr>
          <a:xfrm>
            <a:off x="339365" y="6082050"/>
            <a:ext cx="11345252" cy="646331"/>
          </a:xfrm>
          <a:prstGeom prst="rect">
            <a:avLst/>
          </a:prstGeom>
          <a:noFill/>
        </p:spPr>
        <p:txBody>
          <a:bodyPr wrap="square" rtlCol="0">
            <a:spAutoFit/>
          </a:bodyPr>
          <a:lstStyle/>
          <a:p>
            <a:r>
              <a:rPr lang="fr-FR" dirty="0"/>
              <a:t>Cette page permet à l’utilisateur de modifier son mot de passe. Certains paramètres sont obligatoires pour la conformité du mot de passe (entre 8 et 100 caractères, une majuscule, une minuscule, un caractère spécial).</a:t>
            </a:r>
          </a:p>
        </p:txBody>
      </p:sp>
    </p:spTree>
    <p:extLst>
      <p:ext uri="{BB962C8B-B14F-4D97-AF65-F5344CB8AC3E}">
        <p14:creationId xmlns:p14="http://schemas.microsoft.com/office/powerpoint/2010/main" val="216424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615A72-CD22-427B-A93D-453103F72355}"/>
              </a:ext>
            </a:extLst>
          </p:cNvPr>
          <p:cNvSpPr>
            <a:spLocks noGrp="1"/>
          </p:cNvSpPr>
          <p:nvPr>
            <p:ph type="title"/>
          </p:nvPr>
        </p:nvSpPr>
        <p:spPr>
          <a:xfrm>
            <a:off x="0" y="84841"/>
            <a:ext cx="12192000" cy="537328"/>
          </a:xfrm>
        </p:spPr>
        <p:txBody>
          <a:bodyPr>
            <a:noAutofit/>
          </a:bodyPr>
          <a:lstStyle/>
          <a:p>
            <a:pPr algn="ctr"/>
            <a:r>
              <a:rPr lang="fr-FR" sz="4000" b="1" u="sng" dirty="0">
                <a:solidFill>
                  <a:schemeClr val="accent2"/>
                </a:solidFill>
              </a:rPr>
              <a:t>Page de connexion</a:t>
            </a:r>
          </a:p>
        </p:txBody>
      </p:sp>
      <p:pic>
        <p:nvPicPr>
          <p:cNvPr id="9" name="Espace réservé du contenu 8">
            <a:extLst>
              <a:ext uri="{FF2B5EF4-FFF2-40B4-BE49-F238E27FC236}">
                <a16:creationId xmlns:a16="http://schemas.microsoft.com/office/drawing/2014/main" id="{CA719B72-C08F-47E1-B572-E531ADE7CB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29" y="716437"/>
            <a:ext cx="12008342" cy="5788058"/>
          </a:xfrm>
        </p:spPr>
      </p:pic>
    </p:spTree>
    <p:extLst>
      <p:ext uri="{BB962C8B-B14F-4D97-AF65-F5344CB8AC3E}">
        <p14:creationId xmlns:p14="http://schemas.microsoft.com/office/powerpoint/2010/main" val="286993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CE3B1F-416D-4C3D-95C8-8B6239BB9FD5}"/>
              </a:ext>
            </a:extLst>
          </p:cNvPr>
          <p:cNvSpPr>
            <a:spLocks noGrp="1"/>
          </p:cNvSpPr>
          <p:nvPr>
            <p:ph type="title"/>
          </p:nvPr>
        </p:nvSpPr>
        <p:spPr>
          <a:xfrm>
            <a:off x="838200" y="18256"/>
            <a:ext cx="10515600" cy="662782"/>
          </a:xfrm>
        </p:spPr>
        <p:txBody>
          <a:bodyPr>
            <a:normAutofit fontScale="90000"/>
          </a:bodyPr>
          <a:lstStyle/>
          <a:p>
            <a:pPr algn="ctr"/>
            <a:r>
              <a:rPr lang="fr-FR" b="1" u="sng" dirty="0">
                <a:solidFill>
                  <a:schemeClr val="accent2"/>
                </a:solidFill>
              </a:rPr>
              <a:t>Page de connexion</a:t>
            </a:r>
            <a:endParaRPr lang="en-GB" b="1" u="sng" dirty="0">
              <a:solidFill>
                <a:schemeClr val="accent2"/>
              </a:solidFill>
            </a:endParaRPr>
          </a:p>
        </p:txBody>
      </p:sp>
      <p:pic>
        <p:nvPicPr>
          <p:cNvPr id="5" name="Image 4">
            <a:extLst>
              <a:ext uri="{FF2B5EF4-FFF2-40B4-BE49-F238E27FC236}">
                <a16:creationId xmlns:a16="http://schemas.microsoft.com/office/drawing/2014/main" id="{9D5F3FE1-458D-41ED-955F-710B84661A52}"/>
              </a:ext>
            </a:extLst>
          </p:cNvPr>
          <p:cNvPicPr>
            <a:picLocks noChangeAspect="1"/>
          </p:cNvPicPr>
          <p:nvPr/>
        </p:nvPicPr>
        <p:blipFill>
          <a:blip r:embed="rId2"/>
          <a:stretch>
            <a:fillRect/>
          </a:stretch>
        </p:blipFill>
        <p:spPr>
          <a:xfrm>
            <a:off x="59035" y="1055802"/>
            <a:ext cx="12073929" cy="5783942"/>
          </a:xfrm>
          <a:prstGeom prst="rect">
            <a:avLst/>
          </a:prstGeom>
        </p:spPr>
      </p:pic>
    </p:spTree>
    <p:extLst>
      <p:ext uri="{BB962C8B-B14F-4D97-AF65-F5344CB8AC3E}">
        <p14:creationId xmlns:p14="http://schemas.microsoft.com/office/powerpoint/2010/main" val="67564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24DC6EE-5E8D-4A52-851F-1A541AE3DB2E}"/>
              </a:ext>
            </a:extLst>
          </p:cNvPr>
          <p:cNvSpPr>
            <a:spLocks noGrp="1"/>
          </p:cNvSpPr>
          <p:nvPr>
            <p:ph idx="1"/>
          </p:nvPr>
        </p:nvSpPr>
        <p:spPr>
          <a:xfrm>
            <a:off x="838200" y="245097"/>
            <a:ext cx="10515600" cy="5931866"/>
          </a:xfrm>
        </p:spPr>
        <p:txBody>
          <a:bodyPr/>
          <a:lstStyle/>
          <a:p>
            <a:pPr marL="0" indent="0">
              <a:lnSpc>
                <a:spcPct val="107000"/>
              </a:lnSpc>
              <a:spcAft>
                <a:spcPts val="800"/>
              </a:spcAft>
              <a:buNone/>
            </a:pPr>
            <a:r>
              <a:rPr lang="fr-FR" sz="1800" dirty="0">
                <a:effectLst/>
                <a:ea typeface="Calibri" panose="020F0502020204030204" pitchFamily="34" charset="0"/>
                <a:cs typeface="Times New Roman" panose="02020603050405020304" pitchFamily="18" charset="0"/>
              </a:rPr>
              <a:t>L’utilisateur peut se connecter en entrant son adresse email ainsi que son mot de passe.</a:t>
            </a:r>
          </a:p>
          <a:p>
            <a:pPr marL="0" indent="0">
              <a:lnSpc>
                <a:spcPct val="107000"/>
              </a:lnSpc>
              <a:spcAft>
                <a:spcPts val="800"/>
              </a:spcAft>
              <a:buNone/>
            </a:pPr>
            <a:r>
              <a:rPr lang="fr-FR" sz="1800" dirty="0">
                <a:effectLst/>
                <a:ea typeface="Calibri" panose="020F0502020204030204" pitchFamily="34" charset="0"/>
                <a:cs typeface="Times New Roman" panose="02020603050405020304" pitchFamily="18" charset="0"/>
              </a:rPr>
              <a:t>Il est possible de cocher la case se souvenir de moi pour ne pas avoir besoin d’entrer ses informations d’authentification à la prochaine connexion.</a:t>
            </a:r>
          </a:p>
          <a:p>
            <a:pPr marL="0" indent="0">
              <a:buNone/>
            </a:pPr>
            <a:r>
              <a:rPr lang="fr-FR" sz="1800" b="1" u="sng" dirty="0">
                <a:solidFill>
                  <a:srgbClr val="FF0000"/>
                </a:solidFill>
              </a:rPr>
              <a:t>Description des différentes vignettes</a:t>
            </a:r>
            <a:r>
              <a:rPr lang="fr-FR" sz="1800" b="1" dirty="0">
                <a:solidFill>
                  <a:srgbClr val="FF0000"/>
                </a:solidFill>
              </a:rPr>
              <a:t> :</a:t>
            </a:r>
          </a:p>
          <a:p>
            <a:pPr marL="342900" indent="-342900">
              <a:buFont typeface="+mj-lt"/>
              <a:buAutoNum type="arabicPeriod"/>
            </a:pPr>
            <a:r>
              <a:rPr lang="fr-FR" sz="1800" dirty="0"/>
              <a:t> Lien vers la page d’accueil du site (connexion)</a:t>
            </a:r>
          </a:p>
          <a:p>
            <a:pPr marL="342900" indent="-342900">
              <a:buFont typeface="+mj-lt"/>
              <a:buAutoNum type="arabicPeriod"/>
            </a:pPr>
            <a:r>
              <a:rPr lang="fr-FR" sz="1800" dirty="0"/>
              <a:t> Bouton de validation du formulaire de connexion</a:t>
            </a:r>
          </a:p>
          <a:p>
            <a:pPr marL="342900" indent="-342900">
              <a:buFont typeface="+mj-lt"/>
              <a:buAutoNum type="arabicPeriod"/>
            </a:pPr>
            <a:r>
              <a:rPr lang="fr-FR" sz="1800" dirty="0"/>
              <a:t>Lien vers la page d’inscription</a:t>
            </a:r>
          </a:p>
          <a:p>
            <a:pPr marL="342900" indent="-342900">
              <a:buFont typeface="+mj-lt"/>
              <a:buAutoNum type="arabicPeriod"/>
            </a:pPr>
            <a:r>
              <a:rPr lang="fr-FR" sz="1800" dirty="0"/>
              <a:t>Pied de page contenant un lien redirigeant vers la page de visionnage des conditions générales d’utilisation.</a:t>
            </a:r>
          </a:p>
          <a:p>
            <a:pPr marL="342900" indent="-342900">
              <a:buFont typeface="+mj-lt"/>
              <a:buAutoNum type="arabicPeriod"/>
            </a:pPr>
            <a:r>
              <a:rPr lang="fr-FR" sz="1800" dirty="0"/>
              <a:t>Notification / toast d’erreur avec envoi du formulaire avec des informations incorrectes</a:t>
            </a:r>
          </a:p>
          <a:p>
            <a:pPr marL="342900" indent="-342900">
              <a:buFont typeface="+mj-lt"/>
              <a:buAutoNum type="arabicPeriod"/>
            </a:pPr>
            <a:endParaRPr lang="fr-FR" sz="1800" dirty="0"/>
          </a:p>
          <a:p>
            <a:pPr marL="342900" indent="-342900">
              <a:buFont typeface="+mj-lt"/>
              <a:buAutoNum type="arabicPeriod"/>
            </a:pPr>
            <a:endParaRPr lang="fr-FR" sz="1800" dirty="0"/>
          </a:p>
        </p:txBody>
      </p:sp>
      <p:pic>
        <p:nvPicPr>
          <p:cNvPr id="4" name="Image 3">
            <a:extLst>
              <a:ext uri="{FF2B5EF4-FFF2-40B4-BE49-F238E27FC236}">
                <a16:creationId xmlns:a16="http://schemas.microsoft.com/office/drawing/2014/main" id="{D855CA91-537E-41A6-A44F-63E35011C363}"/>
              </a:ext>
            </a:extLst>
          </p:cNvPr>
          <p:cNvPicPr>
            <a:picLocks noChangeAspect="1"/>
          </p:cNvPicPr>
          <p:nvPr/>
        </p:nvPicPr>
        <p:blipFill>
          <a:blip r:embed="rId2"/>
          <a:stretch>
            <a:fillRect/>
          </a:stretch>
        </p:blipFill>
        <p:spPr>
          <a:xfrm>
            <a:off x="838200" y="3759200"/>
            <a:ext cx="6599548" cy="3077183"/>
          </a:xfrm>
          <a:prstGeom prst="rect">
            <a:avLst/>
          </a:prstGeom>
        </p:spPr>
      </p:pic>
      <p:sp>
        <p:nvSpPr>
          <p:cNvPr id="5" name="ZoneTexte 4">
            <a:extLst>
              <a:ext uri="{FF2B5EF4-FFF2-40B4-BE49-F238E27FC236}">
                <a16:creationId xmlns:a16="http://schemas.microsoft.com/office/drawing/2014/main" id="{7C4CB384-2D7D-4E78-AE27-9680DC7CC023}"/>
              </a:ext>
            </a:extLst>
          </p:cNvPr>
          <p:cNvSpPr txBox="1"/>
          <p:nvPr/>
        </p:nvSpPr>
        <p:spPr>
          <a:xfrm>
            <a:off x="7532016" y="3921551"/>
            <a:ext cx="4590854" cy="1200329"/>
          </a:xfrm>
          <a:prstGeom prst="rect">
            <a:avLst/>
          </a:prstGeom>
          <a:noFill/>
        </p:spPr>
        <p:txBody>
          <a:bodyPr wrap="square" rtlCol="0">
            <a:spAutoFit/>
          </a:bodyPr>
          <a:lstStyle/>
          <a:p>
            <a:r>
              <a:rPr lang="fr-FR" sz="1800" dirty="0">
                <a:effectLst/>
                <a:ea typeface="Calibri" panose="020F0502020204030204" pitchFamily="34" charset="0"/>
                <a:cs typeface="Times New Roman" panose="02020603050405020304" pitchFamily="18" charset="0"/>
              </a:rPr>
              <a:t>À la connexion, s’il est détecté que l’utilisateur n’a pas donné son consentement pour le traitement de ses données celui-ci est redirigé vers la page « </a:t>
            </a:r>
            <a:r>
              <a:rPr lang="fr-FR" sz="1800" dirty="0" err="1">
                <a:effectLst/>
                <a:ea typeface="Calibri" panose="020F0502020204030204" pitchFamily="34" charset="0"/>
                <a:cs typeface="Times New Roman" panose="02020603050405020304" pitchFamily="18" charset="0"/>
              </a:rPr>
              <a:t>needConsent</a:t>
            </a:r>
            <a:r>
              <a:rPr lang="fr-FR" sz="1800" dirty="0">
                <a:effectLst/>
                <a:ea typeface="Calibri" panose="020F0502020204030204" pitchFamily="34" charset="0"/>
                <a:cs typeface="Times New Roman" panose="02020603050405020304" pitchFamily="18" charset="0"/>
              </a:rPr>
              <a:t> ». </a:t>
            </a:r>
            <a:endParaRPr lang="fr-FR" dirty="0"/>
          </a:p>
        </p:txBody>
      </p:sp>
    </p:spTree>
    <p:extLst>
      <p:ext uri="{BB962C8B-B14F-4D97-AF65-F5344CB8AC3E}">
        <p14:creationId xmlns:p14="http://schemas.microsoft.com/office/powerpoint/2010/main" val="401251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F155DD-E560-48FD-B0A0-46F4683E42B3}"/>
              </a:ext>
            </a:extLst>
          </p:cNvPr>
          <p:cNvSpPr>
            <a:spLocks noGrp="1"/>
          </p:cNvSpPr>
          <p:nvPr>
            <p:ph type="title"/>
          </p:nvPr>
        </p:nvSpPr>
        <p:spPr>
          <a:xfrm>
            <a:off x="838200" y="18255"/>
            <a:ext cx="10515600" cy="566207"/>
          </a:xfrm>
        </p:spPr>
        <p:txBody>
          <a:bodyPr>
            <a:noAutofit/>
          </a:bodyPr>
          <a:lstStyle/>
          <a:p>
            <a:pPr algn="ctr"/>
            <a:r>
              <a:rPr lang="fr-FR" sz="4000" b="1" u="sng" dirty="0">
                <a:solidFill>
                  <a:schemeClr val="accent2"/>
                </a:solidFill>
              </a:rPr>
              <a:t>Page d’inscription</a:t>
            </a:r>
          </a:p>
        </p:txBody>
      </p:sp>
      <p:pic>
        <p:nvPicPr>
          <p:cNvPr id="5" name="Espace réservé du contenu 4">
            <a:extLst>
              <a:ext uri="{FF2B5EF4-FFF2-40B4-BE49-F238E27FC236}">
                <a16:creationId xmlns:a16="http://schemas.microsoft.com/office/drawing/2014/main" id="{0BE38980-D835-48DA-B439-FFB471A3C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04" y="584462"/>
            <a:ext cx="11925791" cy="5757064"/>
          </a:xfrm>
        </p:spPr>
      </p:pic>
    </p:spTree>
    <p:extLst>
      <p:ext uri="{BB962C8B-B14F-4D97-AF65-F5344CB8AC3E}">
        <p14:creationId xmlns:p14="http://schemas.microsoft.com/office/powerpoint/2010/main" val="1803868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314F735-69D1-4036-B3CF-C26469BFA75D}"/>
              </a:ext>
            </a:extLst>
          </p:cNvPr>
          <p:cNvSpPr>
            <a:spLocks noGrp="1"/>
          </p:cNvSpPr>
          <p:nvPr>
            <p:ph idx="1"/>
          </p:nvPr>
        </p:nvSpPr>
        <p:spPr>
          <a:xfrm>
            <a:off x="838200" y="254524"/>
            <a:ext cx="10515600" cy="5922439"/>
          </a:xfrm>
        </p:spPr>
        <p:txBody>
          <a:bodyPr/>
          <a:lstStyle/>
          <a:p>
            <a:pPr marL="0" indent="0">
              <a:buNone/>
            </a:pPr>
            <a:r>
              <a:rPr lang="fr-FR" sz="1800" dirty="0">
                <a:effectLst/>
                <a:ea typeface="Calibri" panose="020F0502020204030204" pitchFamily="34" charset="0"/>
                <a:cs typeface="Times New Roman" panose="02020603050405020304" pitchFamily="18" charset="0"/>
              </a:rPr>
              <a:t>Cette page est réservée à l’inscription des organisations. À l’inscription sera créé une organisation ainsi qu’un compte administrateur associé à l’adresse email renseignée. Il est nécessaire d’accepter le traitement des données pour pouvoir compléter son inscription.</a:t>
            </a:r>
          </a:p>
          <a:p>
            <a:pPr marL="0" indent="0">
              <a:buNone/>
            </a:pPr>
            <a:r>
              <a:rPr lang="fr-FR" sz="2000" b="1" u="sng" dirty="0">
                <a:solidFill>
                  <a:srgbClr val="FF0000"/>
                </a:solidFill>
              </a:rPr>
              <a:t>Description des différentes vignettes</a:t>
            </a:r>
            <a:r>
              <a:rPr lang="fr-FR" sz="2000" b="1" dirty="0">
                <a:solidFill>
                  <a:srgbClr val="FF0000"/>
                </a:solidFill>
              </a:rPr>
              <a:t> :</a:t>
            </a:r>
          </a:p>
          <a:p>
            <a:pPr marL="514350" indent="-514350">
              <a:buFont typeface="+mj-lt"/>
              <a:buAutoNum type="arabicPeriod"/>
            </a:pPr>
            <a:r>
              <a:rPr lang="fr-FR" sz="1800" dirty="0"/>
              <a:t>Case à cocher pour donner son consentement au traitement des données personnelles et aux conditions générales d’utilisation de l’application</a:t>
            </a:r>
          </a:p>
          <a:p>
            <a:pPr marL="514350" indent="-514350">
              <a:buFont typeface="+mj-lt"/>
              <a:buAutoNum type="arabicPeriod"/>
            </a:pPr>
            <a:r>
              <a:rPr lang="fr-FR" sz="1800" dirty="0"/>
              <a:t>Bouton de confirmation du formulaire d’inscription</a:t>
            </a:r>
          </a:p>
          <a:p>
            <a:pPr marL="514350" indent="-514350">
              <a:buFont typeface="+mj-lt"/>
              <a:buAutoNum type="arabicPeriod"/>
            </a:pPr>
            <a:r>
              <a:rPr lang="fr-FR" sz="1800" dirty="0"/>
              <a:t>Lien vers la page de connexion</a:t>
            </a:r>
          </a:p>
        </p:txBody>
      </p:sp>
    </p:spTree>
    <p:extLst>
      <p:ext uri="{BB962C8B-B14F-4D97-AF65-F5344CB8AC3E}">
        <p14:creationId xmlns:p14="http://schemas.microsoft.com/office/powerpoint/2010/main" val="169089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80DD8B-7A1C-4063-A178-C082B9BD40B4}"/>
              </a:ext>
            </a:extLst>
          </p:cNvPr>
          <p:cNvSpPr>
            <a:spLocks noGrp="1"/>
          </p:cNvSpPr>
          <p:nvPr>
            <p:ph type="title"/>
          </p:nvPr>
        </p:nvSpPr>
        <p:spPr>
          <a:xfrm>
            <a:off x="838200" y="18256"/>
            <a:ext cx="10515600" cy="662782"/>
          </a:xfrm>
        </p:spPr>
        <p:txBody>
          <a:bodyPr>
            <a:normAutofit/>
          </a:bodyPr>
          <a:lstStyle/>
          <a:p>
            <a:pPr algn="ctr"/>
            <a:r>
              <a:rPr lang="fr-FR" sz="4000" b="1" u="sng" dirty="0">
                <a:solidFill>
                  <a:schemeClr val="accent2"/>
                </a:solidFill>
              </a:rPr>
              <a:t>Condition générales d’utilisation</a:t>
            </a:r>
            <a:endParaRPr lang="en-GB" sz="4000" b="1" u="sng" dirty="0">
              <a:solidFill>
                <a:schemeClr val="accent2"/>
              </a:solidFill>
            </a:endParaRPr>
          </a:p>
        </p:txBody>
      </p:sp>
      <p:pic>
        <p:nvPicPr>
          <p:cNvPr id="5" name="Image 4">
            <a:extLst>
              <a:ext uri="{FF2B5EF4-FFF2-40B4-BE49-F238E27FC236}">
                <a16:creationId xmlns:a16="http://schemas.microsoft.com/office/drawing/2014/main" id="{ED735E35-5F0E-4910-8E88-3D9FD5BAEE72}"/>
              </a:ext>
            </a:extLst>
          </p:cNvPr>
          <p:cNvPicPr>
            <a:picLocks noChangeAspect="1"/>
          </p:cNvPicPr>
          <p:nvPr/>
        </p:nvPicPr>
        <p:blipFill>
          <a:blip r:embed="rId2"/>
          <a:stretch>
            <a:fillRect/>
          </a:stretch>
        </p:blipFill>
        <p:spPr>
          <a:xfrm>
            <a:off x="58132" y="782555"/>
            <a:ext cx="12075736" cy="5858338"/>
          </a:xfrm>
          <a:prstGeom prst="rect">
            <a:avLst/>
          </a:prstGeom>
        </p:spPr>
      </p:pic>
    </p:spTree>
    <p:extLst>
      <p:ext uri="{BB962C8B-B14F-4D97-AF65-F5344CB8AC3E}">
        <p14:creationId xmlns:p14="http://schemas.microsoft.com/office/powerpoint/2010/main" val="71731960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1731</Words>
  <Application>Microsoft Office PowerPoint</Application>
  <PresentationFormat>Grand écran</PresentationFormat>
  <Paragraphs>156</Paragraphs>
  <Slides>33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Arial</vt:lpstr>
      <vt:lpstr>Bahnschrift</vt:lpstr>
      <vt:lpstr>Calibri</vt:lpstr>
      <vt:lpstr>Calibri Light</vt:lpstr>
      <vt:lpstr>Thème Office</vt:lpstr>
      <vt:lpstr>Storieshelper  –  Documentation fonctionnelle</vt:lpstr>
      <vt:lpstr>Accès à l’application</vt:lpstr>
      <vt:lpstr>Interface visiteur</vt:lpstr>
      <vt:lpstr>Page de connexion</vt:lpstr>
      <vt:lpstr>Page de connexion</vt:lpstr>
      <vt:lpstr>Présentation PowerPoint</vt:lpstr>
      <vt:lpstr>Page d’inscription</vt:lpstr>
      <vt:lpstr>Présentation PowerPoint</vt:lpstr>
      <vt:lpstr>Condition générales d’utilisation</vt:lpstr>
      <vt:lpstr>Interface Administrateur</vt:lpstr>
      <vt:lpstr>Accueil administrateur</vt:lpstr>
      <vt:lpstr>Présentation PowerPoint</vt:lpstr>
      <vt:lpstr>Sous-menu collaborateurs</vt:lpstr>
      <vt:lpstr>Sous-menu projet</vt:lpstr>
      <vt:lpstr>Gestion de l’organisation</vt:lpstr>
      <vt:lpstr>Présentation PowerPoint</vt:lpstr>
      <vt:lpstr>Liste des membres</vt:lpstr>
      <vt:lpstr>Présentation PowerPoint</vt:lpstr>
      <vt:lpstr>Liste des projets</vt:lpstr>
      <vt:lpstr>Présentation PowerPoint</vt:lpstr>
      <vt:lpstr>Détails du projet</vt:lpstr>
      <vt:lpstr>Présentation PowerPoint</vt:lpstr>
      <vt:lpstr>Création de projet</vt:lpstr>
      <vt:lpstr>Inscription d’un collaborateur</vt:lpstr>
      <vt:lpstr>Tableau de l’équipe</vt:lpstr>
      <vt:lpstr>Présentation PowerPoint</vt:lpstr>
      <vt:lpstr>Présentation PowerPoint</vt:lpstr>
      <vt:lpstr>Présentation PowerPoint</vt:lpstr>
      <vt:lpstr>Interface Membre</vt:lpstr>
      <vt:lpstr>Tableau de bord</vt:lpstr>
      <vt:lpstr>Présentation PowerPoint</vt:lpstr>
      <vt:lpstr>Tableau de l’équipe</vt:lpstr>
      <vt:lpstr>Modification de mot de passe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Storieshelper  –  Documentation fonctionnelle</dc:title>
  <dc:creator>corentin maille</dc:creator>
  <cp:lastModifiedBy>corentin maille</cp:lastModifiedBy>
  <cp:revision>93</cp:revision>
  <dcterms:created xsi:type="dcterms:W3CDTF">2022-02-28T16:36:26Z</dcterms:created>
  <dcterms:modified xsi:type="dcterms:W3CDTF">2022-04-10T18:46:42Z</dcterms:modified>
</cp:coreProperties>
</file>