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7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DB1DC-4BBC-4540-8D5F-21A02855B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C126EF-F2A9-48FF-8072-693DE5D6B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25956-94A0-49C9-BF88-FD00D6DB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C76F53-BB15-4C71-AB4A-CA8BAD3C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14B53E-AF6A-4CEA-931A-D5429D3B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43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CC34B-26E8-49C8-BCDC-9D204D3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341AF8-A7B8-4AC8-8BCA-D14184E4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4430F-A1AD-44D0-8092-7892A71A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4CB395-7398-41BB-8E52-6B0C6F24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706A5-4A61-4D48-A1A2-B0DCAC93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50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7A139D-7ACB-4722-A1DD-14C290710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DBC388-EEC7-499A-A051-FF66A239E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A48B98-B216-4B6B-A4A7-5A5AA43F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14716-D6D6-4ED1-AFCB-3B443D01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03913-200E-48DF-9F2F-C2349E28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30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6EE9F-DAF6-4F98-9B61-463FBD15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6744ED-DE36-4EEA-9ED5-B3C152865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B49D7A-B106-46E4-A830-1622A3AB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13A8D-0BF4-4F7F-B222-78B7BB7A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71A89D-3A77-41DE-AB92-BBB5F91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22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32ED7-B1C1-474A-8B07-2E6FDA0C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850167-E0E4-4BE8-A6F2-EDC3B40A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3074D-3E4B-48F9-A217-D48593B2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03784-93EE-4AF3-B8CD-0C2AFFC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E84FF-9DDB-4BA1-908C-4DD873B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7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5889E-215C-4F8B-9110-2677AE0B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3FCA5-2405-4C38-AC0D-CFF1EFC83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CDFDBF-AE6C-4F58-937C-AAAF1688F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DE6490-8D90-441C-A375-458BB199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39441B-030E-4FF2-80DC-E8C69B7C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BD525E-0AD9-43B4-8CCF-FE0DCA8F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2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9A258-5209-43FC-A1AD-E40202B9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EF74FB-5B58-4F13-A85A-9AAAD645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AEF68D-966B-450B-8B18-B669065D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7C7894-A215-40D8-8952-A45FAB178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AAEC8A-BAD4-4B8E-9E9E-5420B90CF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54A4FF-9228-422B-A044-33884E83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D9D72F-AE0D-499A-8FFF-07951756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701847-BD27-4722-9000-ED98B8D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87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7BF4D-C278-4174-9BE0-66CEE8B6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474E84-32B4-4B1F-9BB3-B29732C4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7E89CB-6BBE-4CB4-9735-38289812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D76000-E87A-4750-8873-4ECFC40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06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21B04C-CB73-4BDD-A60B-D835DD47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76C7E8-463C-4712-97AC-4D3A11C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F96806-636E-4D18-9B70-CC0C97EC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96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E60D8-6B91-4ECE-98EF-95B4D424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A8398-B0C6-4528-B125-1A8B50C7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80BC18-1707-46B1-A271-D356B5B38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B6DB1E-0692-4A94-9EDD-0E4EC098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27808C-6713-4532-AAE7-4911D97F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1F8B5D-CEEF-411A-A1E7-79A3DF6A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02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8F22A-E0C8-4C2A-8642-8D0A2F11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05C715-0BA4-4470-A1F1-44C3E81C9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887437-C0B7-4A00-9C6A-4C4BD2058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C848B3-D262-498E-9C35-A8B48562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6FA642-A7D0-4CEE-A22E-EBCBC6D2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E2228-D897-4787-8CF0-C292031D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31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D4F1B6-CA72-4C2C-9B7C-7D06176F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129AA4-0D61-4E96-9548-E43D2123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F0A0D-2D94-414A-8710-7B9D799A6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84B5-455C-45D5-B87C-A70E33789E38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09B83-F9D4-408D-BC1B-9354096D9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4D5BA-077A-47E2-B97A-416AE1B5D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0E85-B428-4626-953A-3BCAD3863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41.svg"/><Relationship Id="rId4" Type="http://schemas.openxmlformats.org/officeDocument/2006/relationships/image" Target="../media/image51.sv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6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60.png"/><Relationship Id="rId5" Type="http://schemas.openxmlformats.org/officeDocument/2006/relationships/image" Target="../media/image13.png"/><Relationship Id="rId10" Type="http://schemas.openxmlformats.org/officeDocument/2006/relationships/image" Target="../media/image59.png"/><Relationship Id="rId4" Type="http://schemas.openxmlformats.org/officeDocument/2006/relationships/image" Target="../media/image12.sv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mailto:admin@test.fr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14.sv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3.png"/><Relationship Id="rId2" Type="http://schemas.openxmlformats.org/officeDocument/2006/relationships/image" Target="../media/image22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5" Type="http://schemas.openxmlformats.org/officeDocument/2006/relationships/image" Target="../media/image11.png"/><Relationship Id="rId10" Type="http://schemas.openxmlformats.org/officeDocument/2006/relationships/image" Target="../media/image28.svg"/><Relationship Id="rId19" Type="http://schemas.openxmlformats.org/officeDocument/2006/relationships/image" Target="../media/image15.png"/><Relationship Id="rId4" Type="http://schemas.openxmlformats.org/officeDocument/2006/relationships/image" Target="../media/image24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2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png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27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48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46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4" Type="http://schemas.openxmlformats.org/officeDocument/2006/relationships/image" Target="../media/image45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8931E-D959-45E3-9AB2-30D292271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u="none" strike="noStrike" dirty="0" err="1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Storieshelper</a:t>
            </a:r>
            <a:r>
              <a:rPr lang="fr-FR" b="1" i="0" u="none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fr-FR" b="1" dirty="0">
                <a:solidFill>
                  <a:srgbClr val="4472C4"/>
                </a:solidFill>
                <a:latin typeface="Calibri" panose="020F0502020204030204" pitchFamily="34" charset="0"/>
              </a:rPr>
              <a:t>BackOffice</a:t>
            </a:r>
            <a:b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fr-FR" b="1" i="0" u="none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– </a:t>
            </a:r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b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fr-FR" b="1" i="0" u="none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Documentation fonctionnelle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05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D461850-A3CA-4C48-9E49-B3A51955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38" y="963254"/>
            <a:ext cx="6781977" cy="555001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BB027E-9DA9-45E8-A7FD-07C913BB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u="sng" dirty="0">
                <a:solidFill>
                  <a:srgbClr val="ED7D31"/>
                </a:solidFill>
                <a:effectLst/>
                <a:latin typeface="Calibri Light" panose="020F0302020204030204" pitchFamily="34" charset="0"/>
              </a:rPr>
              <a:t>Liste des utilisateurs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837AE9-E5E9-497B-B523-12FC397EA52B}"/>
              </a:ext>
            </a:extLst>
          </p:cNvPr>
          <p:cNvSpPr txBox="1"/>
          <p:nvPr/>
        </p:nvSpPr>
        <p:spPr>
          <a:xfrm>
            <a:off x="412750" y="1022350"/>
            <a:ext cx="4679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page permet de voir une liste complète des utilisateurs.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Filtre : permet de filtrer les utilisateurs par leurs nom, prénom, email, équipes, projets et id.</a:t>
            </a:r>
          </a:p>
          <a:p>
            <a:r>
              <a:rPr lang="fr-FR" dirty="0"/>
              <a:t>             Affichage de la liste avec toutes les informations. Les champs Equipes et Projets sont des listes déroulantes affichant toutes les Equipes / Projets auxquels l’utilisateur appartient.</a:t>
            </a:r>
          </a:p>
          <a:p>
            <a:r>
              <a:rPr lang="fr-FR" dirty="0"/>
              <a:t>             Bouton « Aller à » qui permet d’afficher la fiche d’information de l’utilisateur.</a:t>
            </a:r>
          </a:p>
          <a:p>
            <a:r>
              <a:rPr lang="fr-FR" dirty="0"/>
              <a:t>             Pagination de la liste des utilisateurs.</a:t>
            </a:r>
          </a:p>
        </p:txBody>
      </p:sp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8E3D75AE-728D-4277-B7B4-3060E6025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8511" y="1828115"/>
            <a:ext cx="400050" cy="400050"/>
          </a:xfrm>
          <a:prstGeom prst="rect">
            <a:avLst/>
          </a:prstGeom>
        </p:spPr>
      </p:pic>
      <p:pic>
        <p:nvPicPr>
          <p:cNvPr id="10" name="Graphique 9" descr="Badge contour">
            <a:extLst>
              <a:ext uri="{FF2B5EF4-FFF2-40B4-BE49-F238E27FC236}">
                <a16:creationId xmlns:a16="http://schemas.microsoft.com/office/drawing/2014/main" id="{8FBABA95-A92A-41AE-96C9-E05612A28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625" y="2489200"/>
            <a:ext cx="400050" cy="400050"/>
          </a:xfrm>
          <a:prstGeom prst="rect">
            <a:avLst/>
          </a:prstGeom>
        </p:spPr>
      </p:pic>
      <p:pic>
        <p:nvPicPr>
          <p:cNvPr id="11" name="Graphique 10" descr="Badge 1 contour">
            <a:extLst>
              <a:ext uri="{FF2B5EF4-FFF2-40B4-BE49-F238E27FC236}">
                <a16:creationId xmlns:a16="http://schemas.microsoft.com/office/drawing/2014/main" id="{A2BABD23-DDA3-45F1-A9CC-B3A199413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261" y="2099628"/>
            <a:ext cx="400050" cy="400050"/>
          </a:xfrm>
          <a:prstGeom prst="rect">
            <a:avLst/>
          </a:prstGeom>
        </p:spPr>
      </p:pic>
      <p:pic>
        <p:nvPicPr>
          <p:cNvPr id="12" name="Graphique 11" descr="Badge contour">
            <a:extLst>
              <a:ext uri="{FF2B5EF4-FFF2-40B4-BE49-F238E27FC236}">
                <a16:creationId xmlns:a16="http://schemas.microsoft.com/office/drawing/2014/main" id="{9564FC71-54D1-4294-96FE-7DD94CAE9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261" y="2933700"/>
            <a:ext cx="400050" cy="400050"/>
          </a:xfrm>
          <a:prstGeom prst="rect">
            <a:avLst/>
          </a:prstGeom>
        </p:spPr>
      </p:pic>
      <p:pic>
        <p:nvPicPr>
          <p:cNvPr id="9" name="Graphique 8" descr="Badge 3 contour">
            <a:extLst>
              <a:ext uri="{FF2B5EF4-FFF2-40B4-BE49-F238E27FC236}">
                <a16:creationId xmlns:a16="http://schemas.microsoft.com/office/drawing/2014/main" id="{73D29AC0-D715-409F-9DA1-86BBC4FC2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155" y="4327680"/>
            <a:ext cx="378912" cy="378912"/>
          </a:xfrm>
          <a:prstGeom prst="rect">
            <a:avLst/>
          </a:prstGeom>
        </p:spPr>
      </p:pic>
      <p:pic>
        <p:nvPicPr>
          <p:cNvPr id="13" name="Graphique 12" descr="Badge 4 contour">
            <a:extLst>
              <a:ext uri="{FF2B5EF4-FFF2-40B4-BE49-F238E27FC236}">
                <a16:creationId xmlns:a16="http://schemas.microsoft.com/office/drawing/2014/main" id="{3B9E27C8-6B9F-423F-AEC1-AA8D8722EC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25654" y="6073285"/>
            <a:ext cx="350914" cy="350914"/>
          </a:xfrm>
          <a:prstGeom prst="rect">
            <a:avLst/>
          </a:prstGeom>
        </p:spPr>
      </p:pic>
      <p:pic>
        <p:nvPicPr>
          <p:cNvPr id="14" name="Graphique 13" descr="Badge 3 contour">
            <a:extLst>
              <a:ext uri="{FF2B5EF4-FFF2-40B4-BE49-F238E27FC236}">
                <a16:creationId xmlns:a16="http://schemas.microsoft.com/office/drawing/2014/main" id="{43093215-E99D-40AC-BD2B-4F02D2088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64344" y="2399667"/>
            <a:ext cx="378912" cy="378912"/>
          </a:xfrm>
          <a:prstGeom prst="rect">
            <a:avLst/>
          </a:prstGeom>
        </p:spPr>
      </p:pic>
      <p:pic>
        <p:nvPicPr>
          <p:cNvPr id="15" name="Graphique 14" descr="Badge 4 contour">
            <a:extLst>
              <a:ext uri="{FF2B5EF4-FFF2-40B4-BE49-F238E27FC236}">
                <a16:creationId xmlns:a16="http://schemas.microsoft.com/office/drawing/2014/main" id="{6571DE27-EF97-46F7-BE71-9688FDA386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1154" y="4889618"/>
            <a:ext cx="350914" cy="3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6437CC2-A9C7-4C75-AC95-CC224B8D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6" y="1209605"/>
            <a:ext cx="2773928" cy="42324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784328-26D5-4DA9-805F-423AC794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u="sng" dirty="0">
                <a:solidFill>
                  <a:srgbClr val="ED7D31"/>
                </a:solidFill>
                <a:effectLst/>
                <a:latin typeface="Calibri Light" panose="020F0302020204030204" pitchFamily="34" charset="0"/>
              </a:rPr>
              <a:t>Panel Utilisateurs</a:t>
            </a:r>
            <a:endParaRPr lang="fr-FR" dirty="0"/>
          </a:p>
        </p:txBody>
      </p:sp>
      <p:pic>
        <p:nvPicPr>
          <p:cNvPr id="7" name="Graphique 6" descr="Badge 1 contour">
            <a:extLst>
              <a:ext uri="{FF2B5EF4-FFF2-40B4-BE49-F238E27FC236}">
                <a16:creationId xmlns:a16="http://schemas.microsoft.com/office/drawing/2014/main" id="{F2C0B1B6-1E90-4CAE-BC84-185A02D90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4" y="2230776"/>
            <a:ext cx="244498" cy="244498"/>
          </a:xfrm>
          <a:prstGeom prst="rect">
            <a:avLst/>
          </a:prstGeom>
        </p:spPr>
      </p:pic>
      <p:pic>
        <p:nvPicPr>
          <p:cNvPr id="9" name="Graphique 8" descr="Badge contour">
            <a:extLst>
              <a:ext uri="{FF2B5EF4-FFF2-40B4-BE49-F238E27FC236}">
                <a16:creationId xmlns:a16="http://schemas.microsoft.com/office/drawing/2014/main" id="{5BF1C534-E6E8-4C41-84BA-D9C864C05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9923" y="2774923"/>
            <a:ext cx="244498" cy="244498"/>
          </a:xfrm>
          <a:prstGeom prst="rect">
            <a:avLst/>
          </a:prstGeom>
        </p:spPr>
      </p:pic>
      <p:pic>
        <p:nvPicPr>
          <p:cNvPr id="11" name="Graphique 10" descr="Badge 3 contour">
            <a:extLst>
              <a:ext uri="{FF2B5EF4-FFF2-40B4-BE49-F238E27FC236}">
                <a16:creationId xmlns:a16="http://schemas.microsoft.com/office/drawing/2014/main" id="{DA0C6819-3187-4A10-8ACD-73EDAAF53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4" y="3325162"/>
            <a:ext cx="244498" cy="244498"/>
          </a:xfrm>
          <a:prstGeom prst="rect">
            <a:avLst/>
          </a:prstGeom>
        </p:spPr>
      </p:pic>
      <p:pic>
        <p:nvPicPr>
          <p:cNvPr id="13" name="Graphique 12" descr="Badge 4 contour">
            <a:extLst>
              <a:ext uri="{FF2B5EF4-FFF2-40B4-BE49-F238E27FC236}">
                <a16:creationId xmlns:a16="http://schemas.microsoft.com/office/drawing/2014/main" id="{FB63D436-F772-4CCD-93E1-1B0BEB5F6C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56594" y="3829557"/>
            <a:ext cx="244498" cy="244498"/>
          </a:xfrm>
          <a:prstGeom prst="rect">
            <a:avLst/>
          </a:prstGeom>
        </p:spPr>
      </p:pic>
      <p:pic>
        <p:nvPicPr>
          <p:cNvPr id="15" name="Graphique 14" descr="Badge 5 contour">
            <a:extLst>
              <a:ext uri="{FF2B5EF4-FFF2-40B4-BE49-F238E27FC236}">
                <a16:creationId xmlns:a16="http://schemas.microsoft.com/office/drawing/2014/main" id="{232F9FB7-E02D-407B-87BE-DC171B983F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37115" y="4390820"/>
            <a:ext cx="244498" cy="244498"/>
          </a:xfrm>
          <a:prstGeom prst="rect">
            <a:avLst/>
          </a:prstGeom>
        </p:spPr>
      </p:pic>
      <p:pic>
        <p:nvPicPr>
          <p:cNvPr id="20" name="Graphique 19" descr="Badge 1 contour">
            <a:extLst>
              <a:ext uri="{FF2B5EF4-FFF2-40B4-BE49-F238E27FC236}">
                <a16:creationId xmlns:a16="http://schemas.microsoft.com/office/drawing/2014/main" id="{B287E2E7-1A74-4173-9F83-2E34ACA6D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2436" y="2491317"/>
            <a:ext cx="244498" cy="24449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220DB3-C9EE-46A3-A396-DE86D31D835F}"/>
              </a:ext>
            </a:extLst>
          </p:cNvPr>
          <p:cNvSpPr txBox="1"/>
          <p:nvPr/>
        </p:nvSpPr>
        <p:spPr>
          <a:xfrm>
            <a:off x="4370477" y="2413337"/>
            <a:ext cx="5144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Input du nom, modifiable.</a:t>
            </a:r>
          </a:p>
          <a:p>
            <a:r>
              <a:rPr lang="fr-FR" dirty="0"/>
              <a:t>     Input du prénom, modifiable.</a:t>
            </a:r>
          </a:p>
          <a:p>
            <a:r>
              <a:rPr lang="fr-FR" dirty="0"/>
              <a:t>     Input de l’email, modifiable.</a:t>
            </a:r>
          </a:p>
          <a:p>
            <a:r>
              <a:rPr lang="fr-FR" dirty="0"/>
              <a:t>     Input de la date de naissance, modifiable.</a:t>
            </a:r>
          </a:p>
          <a:p>
            <a:r>
              <a:rPr lang="fr-FR" dirty="0"/>
              <a:t>     Radio </a:t>
            </a:r>
            <a:r>
              <a:rPr lang="fr-FR" dirty="0" err="1"/>
              <a:t>button</a:t>
            </a:r>
            <a:r>
              <a:rPr lang="fr-FR" dirty="0"/>
              <a:t> du rôle, modifiable.</a:t>
            </a:r>
          </a:p>
          <a:p>
            <a:r>
              <a:rPr lang="fr-FR" dirty="0"/>
              <a:t>     Met à jour les informations avec les valeurs des champs. Puis ferme la page.</a:t>
            </a:r>
          </a:p>
        </p:txBody>
      </p:sp>
      <p:pic>
        <p:nvPicPr>
          <p:cNvPr id="22" name="Graphique 21" descr="Badge contour">
            <a:extLst>
              <a:ext uri="{FF2B5EF4-FFF2-40B4-BE49-F238E27FC236}">
                <a16:creationId xmlns:a16="http://schemas.microsoft.com/office/drawing/2014/main" id="{D4E65B16-C3F4-49DB-86E2-4257FD18B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2436" y="2765783"/>
            <a:ext cx="244498" cy="244498"/>
          </a:xfrm>
          <a:prstGeom prst="rect">
            <a:avLst/>
          </a:prstGeom>
        </p:spPr>
      </p:pic>
      <p:pic>
        <p:nvPicPr>
          <p:cNvPr id="23" name="Graphique 22" descr="Badge 3 contour">
            <a:extLst>
              <a:ext uri="{FF2B5EF4-FFF2-40B4-BE49-F238E27FC236}">
                <a16:creationId xmlns:a16="http://schemas.microsoft.com/office/drawing/2014/main" id="{803DBC00-8344-469F-A59E-EAC2EB1A9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2436" y="3040249"/>
            <a:ext cx="244498" cy="244498"/>
          </a:xfrm>
          <a:prstGeom prst="rect">
            <a:avLst/>
          </a:prstGeom>
        </p:spPr>
      </p:pic>
      <p:pic>
        <p:nvPicPr>
          <p:cNvPr id="24" name="Graphique 23" descr="Badge 4 contour">
            <a:extLst>
              <a:ext uri="{FF2B5EF4-FFF2-40B4-BE49-F238E27FC236}">
                <a16:creationId xmlns:a16="http://schemas.microsoft.com/office/drawing/2014/main" id="{7B92F01F-4B73-49E2-B49E-A9C20FF558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2436" y="3314715"/>
            <a:ext cx="244498" cy="244498"/>
          </a:xfrm>
          <a:prstGeom prst="rect">
            <a:avLst/>
          </a:prstGeom>
        </p:spPr>
      </p:pic>
      <p:pic>
        <p:nvPicPr>
          <p:cNvPr id="25" name="Graphique 24" descr="Badge 5 contour">
            <a:extLst>
              <a:ext uri="{FF2B5EF4-FFF2-40B4-BE49-F238E27FC236}">
                <a16:creationId xmlns:a16="http://schemas.microsoft.com/office/drawing/2014/main" id="{14BDCD31-09A6-48FE-8A73-8156EB5E57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52436" y="3589181"/>
            <a:ext cx="244498" cy="244498"/>
          </a:xfrm>
          <a:prstGeom prst="rect">
            <a:avLst/>
          </a:prstGeom>
        </p:spPr>
      </p:pic>
      <p:pic>
        <p:nvPicPr>
          <p:cNvPr id="26" name="Graphique 25" descr="Badge 6 contour">
            <a:extLst>
              <a:ext uri="{FF2B5EF4-FFF2-40B4-BE49-F238E27FC236}">
                <a16:creationId xmlns:a16="http://schemas.microsoft.com/office/drawing/2014/main" id="{184CCA41-BE03-4429-AACA-1B399D80A4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58573" y="3857510"/>
            <a:ext cx="244498" cy="244498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5542A08-2EA2-4116-87C2-76F3D4DABF95}"/>
              </a:ext>
            </a:extLst>
          </p:cNvPr>
          <p:cNvSpPr txBox="1"/>
          <p:nvPr/>
        </p:nvSpPr>
        <p:spPr>
          <a:xfrm>
            <a:off x="4395953" y="1152696"/>
            <a:ext cx="4412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Cette page permet de voir et de modifier </a:t>
            </a:r>
          </a:p>
          <a:p>
            <a:r>
              <a:rPr lang="fr-FR" dirty="0"/>
              <a:t>les informations des utilisateurs.</a:t>
            </a:r>
          </a:p>
          <a:p>
            <a:r>
              <a:rPr lang="fr-FR" dirty="0"/>
              <a:t>Les textBox se remplissent automatiquement</a:t>
            </a:r>
          </a:p>
          <a:p>
            <a:r>
              <a:rPr lang="fr-FR" dirty="0"/>
              <a:t>avec les informations associées</a:t>
            </a:r>
          </a:p>
        </p:txBody>
      </p:sp>
      <p:pic>
        <p:nvPicPr>
          <p:cNvPr id="27" name="Graphique 26" descr="Badge 6 contour">
            <a:extLst>
              <a:ext uri="{FF2B5EF4-FFF2-40B4-BE49-F238E27FC236}">
                <a16:creationId xmlns:a16="http://schemas.microsoft.com/office/drawing/2014/main" id="{3D4E29F6-573C-444B-BE69-DF781AE62D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35470" y="4865099"/>
            <a:ext cx="244498" cy="24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5595E-8B3E-465F-901A-023DD201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845" y="395810"/>
            <a:ext cx="6894310" cy="764066"/>
          </a:xfrm>
        </p:spPr>
        <p:txBody>
          <a:bodyPr>
            <a:normAutofit/>
          </a:bodyPr>
          <a:lstStyle/>
          <a:p>
            <a:r>
              <a:rPr lang="fr-FR" b="1" i="0" u="sng" dirty="0">
                <a:solidFill>
                  <a:srgbClr val="ED7D31"/>
                </a:solidFill>
                <a:effectLst/>
                <a:latin typeface="Calibri Light" panose="020F0302020204030204" pitchFamily="34" charset="0"/>
              </a:rPr>
              <a:t>La Liste des activités du site.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947EC5-61E4-4E93-B744-51A80E4DD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71" y="1159876"/>
            <a:ext cx="6340884" cy="5225743"/>
          </a:xfrm>
        </p:spPr>
      </p:pic>
      <p:pic>
        <p:nvPicPr>
          <p:cNvPr id="6" name="Graphique 5" descr="Badge 1 contour">
            <a:extLst>
              <a:ext uri="{FF2B5EF4-FFF2-40B4-BE49-F238E27FC236}">
                <a16:creationId xmlns:a16="http://schemas.microsoft.com/office/drawing/2014/main" id="{7003B410-5071-45D4-9423-B74468FA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9302" y="1218021"/>
            <a:ext cx="248771" cy="248771"/>
          </a:xfrm>
          <a:prstGeom prst="rect">
            <a:avLst/>
          </a:prstGeom>
        </p:spPr>
      </p:pic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7A1C8F6F-A489-477C-B32A-29519239A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8395" y="3796024"/>
            <a:ext cx="248771" cy="248771"/>
          </a:xfrm>
          <a:prstGeom prst="rect">
            <a:avLst/>
          </a:prstGeom>
        </p:spPr>
      </p:pic>
      <p:pic>
        <p:nvPicPr>
          <p:cNvPr id="8" name="Graphique 7" descr="Badge 3 contour">
            <a:extLst>
              <a:ext uri="{FF2B5EF4-FFF2-40B4-BE49-F238E27FC236}">
                <a16:creationId xmlns:a16="http://schemas.microsoft.com/office/drawing/2014/main" id="{D8EFDF23-29F8-4E4B-B223-D2BD1B04C1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119" y="6327109"/>
            <a:ext cx="248771" cy="248771"/>
          </a:xfrm>
          <a:prstGeom prst="rect">
            <a:avLst/>
          </a:prstGeom>
        </p:spPr>
      </p:pic>
      <p:pic>
        <p:nvPicPr>
          <p:cNvPr id="12" name="Graphique 11" descr="Badge 1 contour">
            <a:extLst>
              <a:ext uri="{FF2B5EF4-FFF2-40B4-BE49-F238E27FC236}">
                <a16:creationId xmlns:a16="http://schemas.microsoft.com/office/drawing/2014/main" id="{D61FE2EC-48A6-43BC-B3ED-BF3DE67D3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1614" y="3039661"/>
            <a:ext cx="248771" cy="248771"/>
          </a:xfrm>
          <a:prstGeom prst="rect">
            <a:avLst/>
          </a:prstGeom>
        </p:spPr>
      </p:pic>
      <p:pic>
        <p:nvPicPr>
          <p:cNvPr id="13" name="Graphique 12" descr="Badge contour">
            <a:extLst>
              <a:ext uri="{FF2B5EF4-FFF2-40B4-BE49-F238E27FC236}">
                <a16:creationId xmlns:a16="http://schemas.microsoft.com/office/drawing/2014/main" id="{2893B988-4BBF-4091-A1C2-804FF5E62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8208" y="5645276"/>
            <a:ext cx="248771" cy="248771"/>
          </a:xfrm>
          <a:prstGeom prst="rect">
            <a:avLst/>
          </a:prstGeom>
        </p:spPr>
      </p:pic>
      <p:pic>
        <p:nvPicPr>
          <p:cNvPr id="14" name="Graphique 13" descr="Badge 3 contour">
            <a:extLst>
              <a:ext uri="{FF2B5EF4-FFF2-40B4-BE49-F238E27FC236}">
                <a16:creationId xmlns:a16="http://schemas.microsoft.com/office/drawing/2014/main" id="{90322615-1C7C-4403-B039-263DD7669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08744" y="5645277"/>
            <a:ext cx="248771" cy="24877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17AE2D3-C9E4-4463-AC1B-A61E7772F953}"/>
              </a:ext>
            </a:extLst>
          </p:cNvPr>
          <p:cNvSpPr txBox="1"/>
          <p:nvPr/>
        </p:nvSpPr>
        <p:spPr>
          <a:xfrm>
            <a:off x="7307166" y="1188517"/>
            <a:ext cx="46084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Liste des logs. Chaque ligne est </a:t>
            </a:r>
            <a:r>
              <a:rPr lang="fr-FR" sz="1400" dirty="0" err="1"/>
              <a:t>consitué</a:t>
            </a:r>
            <a:r>
              <a:rPr lang="fr-FR" sz="1400" dirty="0"/>
              <a:t> de :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Date et heure de l’action, 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Adresse IPv4 de celui qui a effectué l’action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Le </a:t>
            </a:r>
            <a:r>
              <a:rPr lang="fr-FR" sz="1400" dirty="0" err="1"/>
              <a:t>Status</a:t>
            </a:r>
            <a:r>
              <a:rPr lang="fr-FR" sz="1400" dirty="0"/>
              <a:t> de l’action (INFO, IMPORTANT, WARNNING, ERROR)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L’id</a:t>
            </a:r>
            <a:r>
              <a:rPr lang="fr-FR" sz="1400" dirty="0"/>
              <a:t> puis le nom de l’utilisateur ayant effectué l’action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L’action effectuée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Si ERROR, affichage de l’erreur, SINON, affichage de l’objet qui a subit l’action, son nom et son id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Si existe quelques informations supplémentaires.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Affichage de la page ou a été effectué l’action.</a:t>
            </a:r>
            <a:br>
              <a:rPr lang="fr-FR" sz="1400" dirty="0"/>
            </a:br>
            <a:endParaRPr lang="fr-FR" sz="1400" dirty="0"/>
          </a:p>
          <a:p>
            <a:r>
              <a:rPr lang="fr-FR" sz="1400" dirty="0"/>
              <a:t>Filtrer les logs selon certain critère :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	Si l’information rempli sur le champ ne 	correspond a aucun de ses choix un message 	d’erreur apparaît</a:t>
            </a:r>
          </a:p>
          <a:p>
            <a:endParaRPr lang="fr-FR" sz="14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6EF229B-3F20-4327-9392-AF97F11692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8395" y="4058731"/>
            <a:ext cx="973465" cy="69465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B81BF17-3FC6-41E7-8F7A-1516D42A6D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0631" y="4058731"/>
            <a:ext cx="973465" cy="123895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16B0ABE-177E-4957-82C9-F367721C2E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1963" y="4825052"/>
            <a:ext cx="810324" cy="109344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85B0D1F-8935-42D8-9C30-EFCADCA267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56983" y="4002972"/>
            <a:ext cx="1299339" cy="129471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2046EA8-535B-4C4F-92E5-2CC066C85C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0631" y="6228007"/>
            <a:ext cx="3039443" cy="446977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30FC37B-EA4E-467F-A1C1-BFD60D530091}"/>
              </a:ext>
            </a:extLst>
          </p:cNvPr>
          <p:cNvSpPr txBox="1"/>
          <p:nvPr/>
        </p:nvSpPr>
        <p:spPr>
          <a:xfrm>
            <a:off x="713512" y="6296084"/>
            <a:ext cx="271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Clear les filtres puis </a:t>
            </a:r>
            <a:r>
              <a:rPr lang="fr-FR" sz="1400" dirty="0" err="1"/>
              <a:t>reload</a:t>
            </a:r>
            <a:r>
              <a:rPr lang="fr-FR" sz="1400" dirty="0"/>
              <a:t> la page.</a:t>
            </a:r>
          </a:p>
        </p:txBody>
      </p:sp>
    </p:spTree>
    <p:extLst>
      <p:ext uri="{BB962C8B-B14F-4D97-AF65-F5344CB8AC3E}">
        <p14:creationId xmlns:p14="http://schemas.microsoft.com/office/powerpoint/2010/main" val="111170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42A72-A7B9-438E-B7C4-E5F4195FE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375"/>
            <a:ext cx="9144000" cy="877227"/>
          </a:xfrm>
        </p:spPr>
        <p:txBody>
          <a:bodyPr>
            <a:normAutofit fontScale="90000"/>
          </a:bodyPr>
          <a:lstStyle/>
          <a:p>
            <a:r>
              <a:rPr lang="fr-FR" b="1" i="0" u="sng" dirty="0">
                <a:solidFill>
                  <a:srgbClr val="4472C4"/>
                </a:solidFill>
                <a:effectLst/>
                <a:latin typeface="Calibri Light" panose="020F0302020204030204" pitchFamily="34" charset="0"/>
              </a:rPr>
              <a:t>Interface visiteur</a:t>
            </a:r>
            <a:r>
              <a:rPr lang="fr-FR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B90C2D-AAC4-4E79-9253-3C01204A0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2443"/>
            <a:ext cx="9144000" cy="3355357"/>
          </a:xfrm>
        </p:spPr>
        <p:txBody>
          <a:bodyPr>
            <a:normAutofit/>
          </a:bodyPr>
          <a:lstStyle/>
          <a:p>
            <a:pPr algn="l" rtl="0" fontAlgn="base"/>
            <a:r>
              <a:rPr lang="fr-FR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Sommaire</a:t>
            </a:r>
            <a:r>
              <a:rPr lang="fr-FR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: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Formulaire de connexion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3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94BEA-7D62-4875-9566-E043B444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32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u="sng" dirty="0">
                <a:solidFill>
                  <a:srgbClr val="ED7D31"/>
                </a:solidFill>
                <a:effectLst/>
                <a:latin typeface="Calibri Light" panose="020F0302020204030204" pitchFamily="34" charset="0"/>
              </a:rPr>
              <a:t>Page de connexion</a:t>
            </a:r>
            <a:r>
              <a:rPr lang="fr-FR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3D5914-7C21-43C6-9522-2C3AACFD8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55" y="1297486"/>
            <a:ext cx="3332106" cy="42630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CD6072-5860-49CA-BC1F-BB8D08F13A8D}"/>
              </a:ext>
            </a:extLst>
          </p:cNvPr>
          <p:cNvSpPr txBox="1"/>
          <p:nvPr/>
        </p:nvSpPr>
        <p:spPr>
          <a:xfrm>
            <a:off x="5933731" y="1453829"/>
            <a:ext cx="5111431" cy="426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2" name="Graphique 21" descr="Badge 1 contour">
            <a:extLst>
              <a:ext uri="{FF2B5EF4-FFF2-40B4-BE49-F238E27FC236}">
                <a16:creationId xmlns:a16="http://schemas.microsoft.com/office/drawing/2014/main" id="{94B6A4DC-CF47-4037-A470-9A9763AF6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8586" y="3274076"/>
            <a:ext cx="289112" cy="289112"/>
          </a:xfrm>
          <a:prstGeom prst="rect">
            <a:avLst/>
          </a:prstGeom>
        </p:spPr>
      </p:pic>
      <p:pic>
        <p:nvPicPr>
          <p:cNvPr id="24" name="Graphique 23" descr="Badge contour">
            <a:extLst>
              <a:ext uri="{FF2B5EF4-FFF2-40B4-BE49-F238E27FC236}">
                <a16:creationId xmlns:a16="http://schemas.microsoft.com/office/drawing/2014/main" id="{EB54D337-A8D9-4F50-A5E0-84F6F2BCA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5135" y="4565934"/>
            <a:ext cx="289112" cy="289112"/>
          </a:xfrm>
          <a:prstGeom prst="rect">
            <a:avLst/>
          </a:prstGeom>
        </p:spPr>
      </p:pic>
      <p:pic>
        <p:nvPicPr>
          <p:cNvPr id="26" name="Graphique 25" descr="Badge 3 contour">
            <a:extLst>
              <a:ext uri="{FF2B5EF4-FFF2-40B4-BE49-F238E27FC236}">
                <a16:creationId xmlns:a16="http://schemas.microsoft.com/office/drawing/2014/main" id="{E480F576-E834-409A-BAD2-9CEC825609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8586" y="2315191"/>
            <a:ext cx="289112" cy="289112"/>
          </a:xfrm>
          <a:prstGeom prst="rect">
            <a:avLst/>
          </a:prstGeom>
        </p:spPr>
      </p:pic>
      <p:pic>
        <p:nvPicPr>
          <p:cNvPr id="28" name="Graphique 27" descr="Badge 4 contour">
            <a:extLst>
              <a:ext uri="{FF2B5EF4-FFF2-40B4-BE49-F238E27FC236}">
                <a16:creationId xmlns:a16="http://schemas.microsoft.com/office/drawing/2014/main" id="{9FBC7F2F-6A49-4B26-B0B9-5B69F3C9EF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64247" y="1403374"/>
            <a:ext cx="289112" cy="28911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11DE60D-6583-43BA-A071-C79FD09E9740}"/>
              </a:ext>
            </a:extLst>
          </p:cNvPr>
          <p:cNvSpPr txBox="1"/>
          <p:nvPr/>
        </p:nvSpPr>
        <p:spPr>
          <a:xfrm>
            <a:off x="5933731" y="1297487"/>
            <a:ext cx="451752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Voici la panel de connexion. Seul les comptes administrateurs peuvent se connecter sur ce logiciel.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sz="1600" dirty="0"/>
              <a:t>Les champs obligatoires (Email et Mot de passe).</a:t>
            </a:r>
          </a:p>
          <a:p>
            <a:endParaRPr lang="fr-FR" sz="1600" dirty="0"/>
          </a:p>
          <a:p>
            <a:r>
              <a:rPr lang="fr-FR" sz="1600" dirty="0"/>
              <a:t>      Le bouton d’envoi du formulaire de connexion</a:t>
            </a:r>
          </a:p>
          <a:p>
            <a:endParaRPr lang="fr-FR" sz="1600" dirty="0"/>
          </a:p>
          <a:p>
            <a:r>
              <a:rPr lang="fr-FR" sz="1600" dirty="0"/>
              <a:t>      Notification d’erreur si l’un des champs est incorrect</a:t>
            </a:r>
          </a:p>
          <a:p>
            <a:endParaRPr lang="fr-FR" sz="1600" dirty="0"/>
          </a:p>
          <a:p>
            <a:r>
              <a:rPr lang="fr-FR" sz="1600" dirty="0"/>
              <a:t>       Le bouton exit, vous quittez le logiciel.</a:t>
            </a:r>
          </a:p>
          <a:p>
            <a:endParaRPr lang="fr-FR" sz="1600" dirty="0"/>
          </a:p>
        </p:txBody>
      </p:sp>
      <p:pic>
        <p:nvPicPr>
          <p:cNvPr id="30" name="Graphique 29" descr="Badge 1 contour">
            <a:extLst>
              <a:ext uri="{FF2B5EF4-FFF2-40B4-BE49-F238E27FC236}">
                <a16:creationId xmlns:a16="http://schemas.microsoft.com/office/drawing/2014/main" id="{9F141781-C5A8-4C55-BC26-D0F03470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4990" y="2446201"/>
            <a:ext cx="289112" cy="289112"/>
          </a:xfrm>
          <a:prstGeom prst="rect">
            <a:avLst/>
          </a:prstGeom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EF8DCF-62E9-4C22-8B21-4DE3A35DD36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358586" y="3007360"/>
            <a:ext cx="144556" cy="26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F9A9298-B9F3-4692-97F5-A588FEE8D390}"/>
              </a:ext>
            </a:extLst>
          </p:cNvPr>
          <p:cNvCxnSpPr>
            <a:cxnSpLocks/>
          </p:cNvCxnSpPr>
          <p:nvPr/>
        </p:nvCxnSpPr>
        <p:spPr>
          <a:xfrm flipH="1">
            <a:off x="4338267" y="3562965"/>
            <a:ext cx="174895" cy="25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Graphique 38" descr="Badge contour">
            <a:extLst>
              <a:ext uri="{FF2B5EF4-FFF2-40B4-BE49-F238E27FC236}">
                <a16:creationId xmlns:a16="http://schemas.microsoft.com/office/drawing/2014/main" id="{F6827781-2B02-4501-84D4-010CC88E4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4990" y="2944326"/>
            <a:ext cx="289112" cy="289112"/>
          </a:xfrm>
          <a:prstGeom prst="rect">
            <a:avLst/>
          </a:prstGeom>
        </p:spPr>
      </p:pic>
      <p:pic>
        <p:nvPicPr>
          <p:cNvPr id="40" name="Graphique 39" descr="Badge 3 contour">
            <a:extLst>
              <a:ext uri="{FF2B5EF4-FFF2-40B4-BE49-F238E27FC236}">
                <a16:creationId xmlns:a16="http://schemas.microsoft.com/office/drawing/2014/main" id="{5FC5BD07-8176-457F-BBFD-30D11B233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68789" y="3440767"/>
            <a:ext cx="289112" cy="289112"/>
          </a:xfrm>
          <a:prstGeom prst="rect">
            <a:avLst/>
          </a:prstGeom>
        </p:spPr>
      </p:pic>
      <p:pic>
        <p:nvPicPr>
          <p:cNvPr id="41" name="Graphique 40" descr="Badge 4 contour">
            <a:extLst>
              <a:ext uri="{FF2B5EF4-FFF2-40B4-BE49-F238E27FC236}">
                <a16:creationId xmlns:a16="http://schemas.microsoft.com/office/drawing/2014/main" id="{CEF82181-5A21-45AC-82E7-CADEC88044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64990" y="4168451"/>
            <a:ext cx="289112" cy="289112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6E4B7AE-BE3A-4BCA-BCD2-23503C74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218" y="4710490"/>
            <a:ext cx="4517522" cy="1562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u="sng" dirty="0"/>
              <a:t>Accès administrateur de test</a:t>
            </a:r>
          </a:p>
          <a:p>
            <a:pPr marL="0" indent="0">
              <a:buNone/>
            </a:pPr>
            <a:r>
              <a:rPr lang="fr-FR" sz="1600" dirty="0"/>
              <a:t>Login : </a:t>
            </a:r>
            <a:r>
              <a:rPr lang="fr-FR" sz="1600" dirty="0">
                <a:hlinkClick r:id="rId11"/>
              </a:rPr>
              <a:t>admin@test.fr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Mot de passe : </a:t>
            </a:r>
            <a:r>
              <a:rPr lang="fr-FR" sz="1600" dirty="0" err="1"/>
              <a:t>password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2213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D995-B941-4303-9C9D-6BD6EF7B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pPr algn="ctr"/>
            <a:r>
              <a:rPr lang="fr-FR" b="1" i="0" u="sng" dirty="0">
                <a:solidFill>
                  <a:srgbClr val="4472C4"/>
                </a:solidFill>
                <a:effectLst/>
                <a:latin typeface="Calibri Light" panose="020F0302020204030204" pitchFamily="34" charset="0"/>
              </a:rPr>
              <a:t>Interface Administrateur</a:t>
            </a:r>
            <a:r>
              <a:rPr lang="fr-FR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376800-635C-44A4-A103-DC6EA3149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pPr algn="l" rtl="0" fontAlgn="base"/>
            <a:r>
              <a:rPr lang="fr-FR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Sommaire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fr-FR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Panel Organisation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fr-F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Panel Projet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Panel Team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Liste des utilisateurs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Liste des activités du site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9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F25C4-AE3E-47F6-866E-21229C20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6" y="196796"/>
            <a:ext cx="10515600" cy="665876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ED7D31"/>
                </a:solidFill>
                <a:latin typeface="Calibri Light" panose="020F0302020204030204" pitchFamily="34" charset="0"/>
              </a:rPr>
              <a:t>				</a:t>
            </a:r>
            <a:r>
              <a:rPr lang="fr-FR" b="1" u="sng" dirty="0">
                <a:solidFill>
                  <a:srgbClr val="ED7D31"/>
                </a:solidFill>
                <a:latin typeface="Calibri Light" panose="020F0302020204030204" pitchFamily="34" charset="0"/>
              </a:rPr>
              <a:t>B</a:t>
            </a:r>
            <a:r>
              <a:rPr lang="fr-FR" b="1" i="0" u="sng" dirty="0">
                <a:solidFill>
                  <a:srgbClr val="ED7D31"/>
                </a:solidFill>
                <a:effectLst/>
                <a:latin typeface="Calibri Light" panose="020F0302020204030204" pitchFamily="34" charset="0"/>
              </a:rPr>
              <a:t>arre de Navigation  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017D85D-6D53-408D-BCB3-4EA6AA552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95" y="348099"/>
            <a:ext cx="2135402" cy="6363920"/>
          </a:xfrm>
        </p:spPr>
      </p:pic>
      <p:pic>
        <p:nvPicPr>
          <p:cNvPr id="15" name="Graphique 14" descr="Badge 1 contour">
            <a:extLst>
              <a:ext uri="{FF2B5EF4-FFF2-40B4-BE49-F238E27FC236}">
                <a16:creationId xmlns:a16="http://schemas.microsoft.com/office/drawing/2014/main" id="{2E9F345F-43D3-4043-93A2-D3DEE3338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0025" y="1704048"/>
            <a:ext cx="248771" cy="248771"/>
          </a:xfrm>
          <a:prstGeom prst="rect">
            <a:avLst/>
          </a:prstGeom>
        </p:spPr>
      </p:pic>
      <p:pic>
        <p:nvPicPr>
          <p:cNvPr id="16" name="Graphique 15" descr="Badge 1 contour">
            <a:extLst>
              <a:ext uri="{FF2B5EF4-FFF2-40B4-BE49-F238E27FC236}">
                <a16:creationId xmlns:a16="http://schemas.microsoft.com/office/drawing/2014/main" id="{E4552044-D308-48F6-BC76-5FFD4941F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55" y="1704047"/>
            <a:ext cx="248771" cy="248771"/>
          </a:xfrm>
          <a:prstGeom prst="rect">
            <a:avLst/>
          </a:prstGeom>
        </p:spPr>
      </p:pic>
      <p:pic>
        <p:nvPicPr>
          <p:cNvPr id="17" name="Graphique 16" descr="Badge contour">
            <a:extLst>
              <a:ext uri="{FF2B5EF4-FFF2-40B4-BE49-F238E27FC236}">
                <a16:creationId xmlns:a16="http://schemas.microsoft.com/office/drawing/2014/main" id="{FC8FFF5E-9272-4F74-AC33-270C59A5A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0025" y="2472916"/>
            <a:ext cx="248771" cy="248771"/>
          </a:xfrm>
          <a:prstGeom prst="rect">
            <a:avLst/>
          </a:prstGeom>
        </p:spPr>
      </p:pic>
      <p:pic>
        <p:nvPicPr>
          <p:cNvPr id="18" name="Graphique 17" descr="Badge contour">
            <a:extLst>
              <a:ext uri="{FF2B5EF4-FFF2-40B4-BE49-F238E27FC236}">
                <a16:creationId xmlns:a16="http://schemas.microsoft.com/office/drawing/2014/main" id="{F6D09382-9C71-4BD1-82FE-EE97EE1E5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4654" y="2472915"/>
            <a:ext cx="248771" cy="248771"/>
          </a:xfrm>
          <a:prstGeom prst="rect">
            <a:avLst/>
          </a:prstGeom>
        </p:spPr>
      </p:pic>
      <p:pic>
        <p:nvPicPr>
          <p:cNvPr id="19" name="Graphique 18" descr="Badge 3 contour">
            <a:extLst>
              <a:ext uri="{FF2B5EF4-FFF2-40B4-BE49-F238E27FC236}">
                <a16:creationId xmlns:a16="http://schemas.microsoft.com/office/drawing/2014/main" id="{C9EF3F2B-B913-45A3-A7AE-B52D3E6C5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0025" y="3215873"/>
            <a:ext cx="248771" cy="248771"/>
          </a:xfrm>
          <a:prstGeom prst="rect">
            <a:avLst/>
          </a:prstGeom>
        </p:spPr>
      </p:pic>
      <p:pic>
        <p:nvPicPr>
          <p:cNvPr id="20" name="Graphique 19" descr="Badge 3 contour">
            <a:extLst>
              <a:ext uri="{FF2B5EF4-FFF2-40B4-BE49-F238E27FC236}">
                <a16:creationId xmlns:a16="http://schemas.microsoft.com/office/drawing/2014/main" id="{30FA8771-07A9-4D49-A656-4ABCF67425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04653" y="3215873"/>
            <a:ext cx="248771" cy="24877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B3BF104-1161-4007-8CFF-982B50755435}"/>
              </a:ext>
            </a:extLst>
          </p:cNvPr>
          <p:cNvSpPr txBox="1"/>
          <p:nvPr/>
        </p:nvSpPr>
        <p:spPr>
          <a:xfrm>
            <a:off x="4853424" y="1644692"/>
            <a:ext cx="392849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Onglet permettant de naviguer jusqu’à la page de l’organisation.</a:t>
            </a:r>
          </a:p>
          <a:p>
            <a:endParaRPr lang="fr-FR" sz="1600" dirty="0"/>
          </a:p>
          <a:p>
            <a:r>
              <a:rPr lang="fr-FR" sz="1600" dirty="0"/>
              <a:t>Onglet permettant de naviguer jusqu’à la page de la liste des utilisateurs.</a:t>
            </a:r>
          </a:p>
          <a:p>
            <a:endParaRPr lang="fr-FR" sz="1600" dirty="0"/>
          </a:p>
          <a:p>
            <a:r>
              <a:rPr lang="fr-FR" sz="1600" dirty="0"/>
              <a:t>Onglet permettant de naviguer jusqu’à la page du journal d’activité.</a:t>
            </a:r>
          </a:p>
          <a:p>
            <a:endParaRPr lang="fr-FR" sz="1600" dirty="0"/>
          </a:p>
          <a:p>
            <a:r>
              <a:rPr lang="fr-FR" sz="1600" dirty="0"/>
              <a:t>Bouton qui permet de quitter l’application, une pop-up demandera confirmation au préalable.</a:t>
            </a:r>
          </a:p>
          <a:p>
            <a:endParaRPr lang="fr-FR" sz="1600" dirty="0"/>
          </a:p>
          <a:p>
            <a:r>
              <a:rPr lang="fr-FR" sz="1600" dirty="0"/>
              <a:t>Bouton permettant de se déconnecter et de retourner sur la page de connexion.</a:t>
            </a:r>
          </a:p>
          <a:p>
            <a:endParaRPr lang="fr-FR" dirty="0"/>
          </a:p>
        </p:txBody>
      </p:sp>
      <p:pic>
        <p:nvPicPr>
          <p:cNvPr id="22" name="Graphique 21" descr="Badge 4 contour">
            <a:extLst>
              <a:ext uri="{FF2B5EF4-FFF2-40B4-BE49-F238E27FC236}">
                <a16:creationId xmlns:a16="http://schemas.microsoft.com/office/drawing/2014/main" id="{AC896D06-3A88-45EF-9C61-18562D165D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8231" y="6385515"/>
            <a:ext cx="248771" cy="248771"/>
          </a:xfrm>
          <a:prstGeom prst="rect">
            <a:avLst/>
          </a:prstGeom>
        </p:spPr>
      </p:pic>
      <p:pic>
        <p:nvPicPr>
          <p:cNvPr id="23" name="Graphique 22" descr="Badge 5 contour">
            <a:extLst>
              <a:ext uri="{FF2B5EF4-FFF2-40B4-BE49-F238E27FC236}">
                <a16:creationId xmlns:a16="http://schemas.microsoft.com/office/drawing/2014/main" id="{DEFB6AE3-CFBE-420E-BA34-C7A8C4F02F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22026" y="6385515"/>
            <a:ext cx="248771" cy="248771"/>
          </a:xfrm>
          <a:prstGeom prst="rect">
            <a:avLst/>
          </a:prstGeom>
        </p:spPr>
      </p:pic>
      <p:pic>
        <p:nvPicPr>
          <p:cNvPr id="24" name="Graphique 23" descr="Badge 4 contour">
            <a:extLst>
              <a:ext uri="{FF2B5EF4-FFF2-40B4-BE49-F238E27FC236}">
                <a16:creationId xmlns:a16="http://schemas.microsoft.com/office/drawing/2014/main" id="{707967E5-30DE-4CB1-952E-C86BFD890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04653" y="3924177"/>
            <a:ext cx="248771" cy="24877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CFFEED7-6E66-4750-A32B-1566B687B0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59" y="3438296"/>
            <a:ext cx="2037163" cy="1058346"/>
          </a:xfrm>
          <a:prstGeom prst="rect">
            <a:avLst/>
          </a:prstGeom>
        </p:spPr>
      </p:pic>
      <p:pic>
        <p:nvPicPr>
          <p:cNvPr id="27" name="Graphique 26" descr="Badge 5 contour">
            <a:extLst>
              <a:ext uri="{FF2B5EF4-FFF2-40B4-BE49-F238E27FC236}">
                <a16:creationId xmlns:a16="http://schemas.microsoft.com/office/drawing/2014/main" id="{A308E11F-C9C5-472A-A265-28B69B7097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04652" y="4887220"/>
            <a:ext cx="248771" cy="2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1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83051AB-48F8-48E9-8FE9-AB7639CD8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" y="911175"/>
            <a:ext cx="6581375" cy="5380961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E64D9BC-071D-4821-86D8-017EDF35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251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u="sng" dirty="0">
                <a:solidFill>
                  <a:srgbClr val="ED7D31"/>
                </a:solidFill>
                <a:effectLst/>
                <a:latin typeface="Calibri Light" panose="020F0302020204030204" pitchFamily="34" charset="0"/>
              </a:rPr>
              <a:t>Panel Organisation</a:t>
            </a:r>
            <a:r>
              <a:rPr lang="fr-FR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fr-FR" dirty="0"/>
          </a:p>
        </p:txBody>
      </p:sp>
      <p:pic>
        <p:nvPicPr>
          <p:cNvPr id="9" name="Graphique 8" descr="Badge 10 contour">
            <a:extLst>
              <a:ext uri="{FF2B5EF4-FFF2-40B4-BE49-F238E27FC236}">
                <a16:creationId xmlns:a16="http://schemas.microsoft.com/office/drawing/2014/main" id="{93954941-6A8C-4615-91BC-2BC9422F1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990091"/>
            <a:ext cx="248771" cy="248771"/>
          </a:xfrm>
          <a:prstGeom prst="rect">
            <a:avLst/>
          </a:prstGeom>
        </p:spPr>
      </p:pic>
      <p:pic>
        <p:nvPicPr>
          <p:cNvPr id="17" name="Graphique 16" descr="Badge 5 contour">
            <a:extLst>
              <a:ext uri="{FF2B5EF4-FFF2-40B4-BE49-F238E27FC236}">
                <a16:creationId xmlns:a16="http://schemas.microsoft.com/office/drawing/2014/main" id="{AC80F54B-A0E6-48D5-80A3-398760E74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5363" y="2859853"/>
            <a:ext cx="248771" cy="248771"/>
          </a:xfrm>
          <a:prstGeom prst="rect">
            <a:avLst/>
          </a:prstGeom>
        </p:spPr>
      </p:pic>
      <p:pic>
        <p:nvPicPr>
          <p:cNvPr id="19" name="Graphique 18" descr="Badge 6 contour">
            <a:extLst>
              <a:ext uri="{FF2B5EF4-FFF2-40B4-BE49-F238E27FC236}">
                <a16:creationId xmlns:a16="http://schemas.microsoft.com/office/drawing/2014/main" id="{D445EF71-F6BC-4229-9042-C2069653A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2505" y="2862586"/>
            <a:ext cx="248771" cy="248771"/>
          </a:xfrm>
          <a:prstGeom prst="rect">
            <a:avLst/>
          </a:prstGeom>
        </p:spPr>
      </p:pic>
      <p:pic>
        <p:nvPicPr>
          <p:cNvPr id="21" name="Graphique 20" descr="Badge 7 contour">
            <a:extLst>
              <a:ext uri="{FF2B5EF4-FFF2-40B4-BE49-F238E27FC236}">
                <a16:creationId xmlns:a16="http://schemas.microsoft.com/office/drawing/2014/main" id="{E531DFC3-6D33-4573-8E27-356C52BE47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4124" y="3565596"/>
            <a:ext cx="248771" cy="248771"/>
          </a:xfrm>
          <a:prstGeom prst="rect">
            <a:avLst/>
          </a:prstGeom>
        </p:spPr>
      </p:pic>
      <p:pic>
        <p:nvPicPr>
          <p:cNvPr id="23" name="Graphique 22" descr="Badge 8 contour">
            <a:extLst>
              <a:ext uri="{FF2B5EF4-FFF2-40B4-BE49-F238E27FC236}">
                <a16:creationId xmlns:a16="http://schemas.microsoft.com/office/drawing/2014/main" id="{222E518F-0C71-4024-BBA6-5DF9C7CD4A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0451" y="3565596"/>
            <a:ext cx="248771" cy="248771"/>
          </a:xfrm>
          <a:prstGeom prst="rect">
            <a:avLst/>
          </a:prstGeom>
        </p:spPr>
      </p:pic>
      <p:pic>
        <p:nvPicPr>
          <p:cNvPr id="25" name="Graphique 24" descr="Badge 9 contour">
            <a:extLst>
              <a:ext uri="{FF2B5EF4-FFF2-40B4-BE49-F238E27FC236}">
                <a16:creationId xmlns:a16="http://schemas.microsoft.com/office/drawing/2014/main" id="{DA751DEC-79AF-494E-A424-DB1F21561D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8189" y="5955273"/>
            <a:ext cx="248771" cy="248771"/>
          </a:xfrm>
          <a:prstGeom prst="rect">
            <a:avLst/>
          </a:prstGeom>
        </p:spPr>
      </p:pic>
      <p:pic>
        <p:nvPicPr>
          <p:cNvPr id="20" name="Graphique 19" descr="Badge 1 contour">
            <a:extLst>
              <a:ext uri="{FF2B5EF4-FFF2-40B4-BE49-F238E27FC236}">
                <a16:creationId xmlns:a16="http://schemas.microsoft.com/office/drawing/2014/main" id="{2C78E6D3-3C1F-45A0-A1D7-8F65C3D1CD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6614" y="1562441"/>
            <a:ext cx="248771" cy="248771"/>
          </a:xfrm>
          <a:prstGeom prst="rect">
            <a:avLst/>
          </a:prstGeom>
        </p:spPr>
      </p:pic>
      <p:pic>
        <p:nvPicPr>
          <p:cNvPr id="22" name="Graphique 21" descr="Badge contour">
            <a:extLst>
              <a:ext uri="{FF2B5EF4-FFF2-40B4-BE49-F238E27FC236}">
                <a16:creationId xmlns:a16="http://schemas.microsoft.com/office/drawing/2014/main" id="{5C46B7DB-AC78-49CF-BB68-939E829328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76676" y="1561558"/>
            <a:ext cx="248771" cy="248771"/>
          </a:xfrm>
          <a:prstGeom prst="rect">
            <a:avLst/>
          </a:prstGeom>
        </p:spPr>
      </p:pic>
      <p:pic>
        <p:nvPicPr>
          <p:cNvPr id="24" name="Graphique 23" descr="Badge 3 contour">
            <a:extLst>
              <a:ext uri="{FF2B5EF4-FFF2-40B4-BE49-F238E27FC236}">
                <a16:creationId xmlns:a16="http://schemas.microsoft.com/office/drawing/2014/main" id="{AD8E4A48-E934-4D77-B2C5-E0F415AB10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46738" y="1561557"/>
            <a:ext cx="248771" cy="248771"/>
          </a:xfrm>
          <a:prstGeom prst="rect">
            <a:avLst/>
          </a:prstGeom>
        </p:spPr>
      </p:pic>
      <p:pic>
        <p:nvPicPr>
          <p:cNvPr id="26" name="Graphique 25" descr="Badge 4 contour">
            <a:extLst>
              <a:ext uri="{FF2B5EF4-FFF2-40B4-BE49-F238E27FC236}">
                <a16:creationId xmlns:a16="http://schemas.microsoft.com/office/drawing/2014/main" id="{C0495A0C-FDF4-4930-A4C8-BF69EE70C0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795214" y="2123745"/>
            <a:ext cx="248771" cy="248771"/>
          </a:xfrm>
          <a:prstGeom prst="rect">
            <a:avLst/>
          </a:prstGeom>
        </p:spPr>
      </p:pic>
      <p:pic>
        <p:nvPicPr>
          <p:cNvPr id="27" name="Graphique 26" descr="Badge 1 contour">
            <a:extLst>
              <a:ext uri="{FF2B5EF4-FFF2-40B4-BE49-F238E27FC236}">
                <a16:creationId xmlns:a16="http://schemas.microsoft.com/office/drawing/2014/main" id="{E4DD3CC6-31E0-48B7-BB26-A79718FC18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19766" y="923449"/>
            <a:ext cx="248771" cy="24877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557C70F-4C1B-4D18-8979-21B4D2FE55F6}"/>
              </a:ext>
            </a:extLst>
          </p:cNvPr>
          <p:cNvSpPr txBox="1"/>
          <p:nvPr/>
        </p:nvSpPr>
        <p:spPr>
          <a:xfrm>
            <a:off x="7413391" y="881671"/>
            <a:ext cx="448349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- Icône montrant le nombre d’utilisateurs.</a:t>
            </a:r>
          </a:p>
          <a:p>
            <a:endParaRPr lang="fr-FR" sz="1200" dirty="0"/>
          </a:p>
          <a:p>
            <a:r>
              <a:rPr lang="fr-FR" sz="1200" dirty="0"/>
              <a:t>- Icône montrant le nombre d’équipe ainsi que les équipes archivées</a:t>
            </a:r>
          </a:p>
          <a:p>
            <a:endParaRPr lang="fr-FR" sz="1200" dirty="0"/>
          </a:p>
          <a:p>
            <a:r>
              <a:rPr lang="fr-FR" sz="1200" dirty="0"/>
              <a:t>- Icône montrant le nombre de projets ainsi que les projets archivées</a:t>
            </a:r>
          </a:p>
          <a:p>
            <a:endParaRPr lang="fr-FR" sz="1200" dirty="0"/>
          </a:p>
          <a:p>
            <a:r>
              <a:rPr lang="fr-FR" sz="1200" dirty="0"/>
              <a:t>- Graphique montrant la proportion des tâches en cours par rapport à celles terminées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r>
              <a:rPr lang="fr-FR" sz="1200" dirty="0"/>
              <a:t>- Filtre de la liste des projets (Nom, type, en cours, archivé), appuyer sur le bouton pour filtrer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r>
              <a:rPr lang="fr-FR" sz="1200" dirty="0"/>
              <a:t>- Filtre de la liste des équipes (Nom, en cours, archivée), appuyer sur le bouton pour filtrer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r>
              <a:rPr lang="fr-FR" sz="1200" dirty="0"/>
              <a:t>- Liste des projets présent dans l’organisation. Appuyer sur le bouton vous emmène la page du projet. </a:t>
            </a:r>
          </a:p>
          <a:p>
            <a:endParaRPr lang="fr-FR" sz="1200" dirty="0"/>
          </a:p>
          <a:p>
            <a:r>
              <a:rPr lang="fr-FR" sz="1200" dirty="0"/>
              <a:t>- Liste des équipes présentes dans l’organisation. Appuyer sur le bouton vous emmène la page de l’équipe. 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- Pagination pour la liste des projets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r>
              <a:rPr lang="fr-FR" sz="1200" dirty="0"/>
              <a:t>- Pagination pour la liste des équipes</a:t>
            </a:r>
          </a:p>
          <a:p>
            <a:endParaRPr lang="fr-FR" sz="1400" dirty="0"/>
          </a:p>
        </p:txBody>
      </p:sp>
      <p:pic>
        <p:nvPicPr>
          <p:cNvPr id="28" name="Graphique 27" descr="Badge contour">
            <a:extLst>
              <a:ext uri="{FF2B5EF4-FFF2-40B4-BE49-F238E27FC236}">
                <a16:creationId xmlns:a16="http://schemas.microsoft.com/office/drawing/2014/main" id="{E3684215-38CA-4786-A461-D81D6F9D4C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19764" y="1274183"/>
            <a:ext cx="248771" cy="248771"/>
          </a:xfrm>
          <a:prstGeom prst="rect">
            <a:avLst/>
          </a:prstGeom>
        </p:spPr>
      </p:pic>
      <p:pic>
        <p:nvPicPr>
          <p:cNvPr id="29" name="Graphique 28" descr="Badge 3 contour">
            <a:extLst>
              <a:ext uri="{FF2B5EF4-FFF2-40B4-BE49-F238E27FC236}">
                <a16:creationId xmlns:a16="http://schemas.microsoft.com/office/drawing/2014/main" id="{46C58783-3B5D-4203-B462-667E17D2F1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19764" y="1631240"/>
            <a:ext cx="248771" cy="248771"/>
          </a:xfrm>
          <a:prstGeom prst="rect">
            <a:avLst/>
          </a:prstGeom>
        </p:spPr>
      </p:pic>
      <p:pic>
        <p:nvPicPr>
          <p:cNvPr id="30" name="Graphique 29" descr="Badge 4 contour">
            <a:extLst>
              <a:ext uri="{FF2B5EF4-FFF2-40B4-BE49-F238E27FC236}">
                <a16:creationId xmlns:a16="http://schemas.microsoft.com/office/drawing/2014/main" id="{167BB4C1-00BB-4089-B501-B682240ED7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19763" y="1994434"/>
            <a:ext cx="248771" cy="248771"/>
          </a:xfrm>
          <a:prstGeom prst="rect">
            <a:avLst/>
          </a:prstGeom>
        </p:spPr>
      </p:pic>
      <p:pic>
        <p:nvPicPr>
          <p:cNvPr id="31" name="Graphique 30" descr="Badge 5 contour">
            <a:extLst>
              <a:ext uri="{FF2B5EF4-FFF2-40B4-BE49-F238E27FC236}">
                <a16:creationId xmlns:a16="http://schemas.microsoft.com/office/drawing/2014/main" id="{5F511E8D-0B6E-479F-986D-7BA092E55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9755" y="2560948"/>
            <a:ext cx="248771" cy="248771"/>
          </a:xfrm>
          <a:prstGeom prst="rect">
            <a:avLst/>
          </a:prstGeom>
        </p:spPr>
      </p:pic>
      <p:pic>
        <p:nvPicPr>
          <p:cNvPr id="32" name="Graphique 31" descr="Badge 6 contour">
            <a:extLst>
              <a:ext uri="{FF2B5EF4-FFF2-40B4-BE49-F238E27FC236}">
                <a16:creationId xmlns:a16="http://schemas.microsoft.com/office/drawing/2014/main" id="{D2B4A3A4-F843-48BE-AC00-87CCD91D4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9756" y="3096350"/>
            <a:ext cx="248771" cy="248771"/>
          </a:xfrm>
          <a:prstGeom prst="rect">
            <a:avLst/>
          </a:prstGeom>
        </p:spPr>
      </p:pic>
      <p:pic>
        <p:nvPicPr>
          <p:cNvPr id="33" name="Graphique 32" descr="Badge 7 contour">
            <a:extLst>
              <a:ext uri="{FF2B5EF4-FFF2-40B4-BE49-F238E27FC236}">
                <a16:creationId xmlns:a16="http://schemas.microsoft.com/office/drawing/2014/main" id="{C0489050-87FA-487E-9B0E-69CBAC3AE5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19757" y="3650589"/>
            <a:ext cx="248771" cy="248771"/>
          </a:xfrm>
          <a:prstGeom prst="rect">
            <a:avLst/>
          </a:prstGeom>
        </p:spPr>
      </p:pic>
      <p:pic>
        <p:nvPicPr>
          <p:cNvPr id="34" name="Graphique 33" descr="Badge 8 contour">
            <a:extLst>
              <a:ext uri="{FF2B5EF4-FFF2-40B4-BE49-F238E27FC236}">
                <a16:creationId xmlns:a16="http://schemas.microsoft.com/office/drawing/2014/main" id="{141B4D6F-B3F2-43BD-8491-77A0BCB37A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9758" y="4017539"/>
            <a:ext cx="248771" cy="248771"/>
          </a:xfrm>
          <a:prstGeom prst="rect">
            <a:avLst/>
          </a:prstGeom>
        </p:spPr>
      </p:pic>
      <p:pic>
        <p:nvPicPr>
          <p:cNvPr id="35" name="Graphique 34" descr="Badge 9 contour">
            <a:extLst>
              <a:ext uri="{FF2B5EF4-FFF2-40B4-BE49-F238E27FC236}">
                <a16:creationId xmlns:a16="http://schemas.microsoft.com/office/drawing/2014/main" id="{020669ED-6320-4F42-9EF7-7F498F8307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19754" y="4366025"/>
            <a:ext cx="248771" cy="248771"/>
          </a:xfrm>
          <a:prstGeom prst="rect">
            <a:avLst/>
          </a:prstGeom>
        </p:spPr>
      </p:pic>
      <p:pic>
        <p:nvPicPr>
          <p:cNvPr id="36" name="Graphique 35" descr="Badge 10 contour">
            <a:extLst>
              <a:ext uri="{FF2B5EF4-FFF2-40B4-BE49-F238E27FC236}">
                <a16:creationId xmlns:a16="http://schemas.microsoft.com/office/drawing/2014/main" id="{8CC49A46-BB6F-4BC7-88D0-CEF5FCCFA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9754" y="4764778"/>
            <a:ext cx="248771" cy="2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33F81DC-B1E8-415D-924D-BE916208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" y="2164975"/>
            <a:ext cx="5403908" cy="44142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B25A9CB-CEFE-4981-A06A-7271DF91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9" y="499415"/>
            <a:ext cx="10515600" cy="63055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u="sng" dirty="0">
                <a:solidFill>
                  <a:srgbClr val="ED7D31"/>
                </a:solidFill>
                <a:effectLst/>
                <a:latin typeface="Calibri Light" panose="020F0302020204030204" pitchFamily="34" charset="0"/>
              </a:rPr>
              <a:t>Panel Projet</a:t>
            </a:r>
            <a:endParaRPr lang="fr-FR" dirty="0"/>
          </a:p>
        </p:txBody>
      </p:sp>
      <p:pic>
        <p:nvPicPr>
          <p:cNvPr id="7" name="Graphique 6" descr="Badge 1 contour">
            <a:extLst>
              <a:ext uri="{FF2B5EF4-FFF2-40B4-BE49-F238E27FC236}">
                <a16:creationId xmlns:a16="http://schemas.microsoft.com/office/drawing/2014/main" id="{3B6E8CF8-A8F3-477C-9B98-95A696EBE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081" y="6137106"/>
            <a:ext cx="246529" cy="246529"/>
          </a:xfrm>
          <a:prstGeom prst="rect">
            <a:avLst/>
          </a:prstGeom>
        </p:spPr>
      </p:pic>
      <p:pic>
        <p:nvPicPr>
          <p:cNvPr id="9" name="Graphique 8" descr="Badge contour">
            <a:extLst>
              <a:ext uri="{FF2B5EF4-FFF2-40B4-BE49-F238E27FC236}">
                <a16:creationId xmlns:a16="http://schemas.microsoft.com/office/drawing/2014/main" id="{CC4FC05F-37D6-4E26-9D6D-2046466F8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1312" y="6140874"/>
            <a:ext cx="246529" cy="246529"/>
          </a:xfrm>
          <a:prstGeom prst="rect">
            <a:avLst/>
          </a:prstGeom>
        </p:spPr>
      </p:pic>
      <p:pic>
        <p:nvPicPr>
          <p:cNvPr id="11" name="Graphique 10" descr="Badge 3 contour">
            <a:extLst>
              <a:ext uri="{FF2B5EF4-FFF2-40B4-BE49-F238E27FC236}">
                <a16:creationId xmlns:a16="http://schemas.microsoft.com/office/drawing/2014/main" id="{1DDA6236-2E42-4126-8D29-7FCDB0DC8A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9085" y="5518920"/>
            <a:ext cx="246529" cy="246529"/>
          </a:xfrm>
          <a:prstGeom prst="rect">
            <a:avLst/>
          </a:prstGeom>
        </p:spPr>
      </p:pic>
      <p:pic>
        <p:nvPicPr>
          <p:cNvPr id="13" name="Graphique 12" descr="Badge 4 contour">
            <a:extLst>
              <a:ext uri="{FF2B5EF4-FFF2-40B4-BE49-F238E27FC236}">
                <a16:creationId xmlns:a16="http://schemas.microsoft.com/office/drawing/2014/main" id="{E720579C-392F-4635-873C-548B887EDF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47325" y="4677357"/>
            <a:ext cx="246529" cy="246529"/>
          </a:xfrm>
          <a:prstGeom prst="rect">
            <a:avLst/>
          </a:prstGeom>
        </p:spPr>
      </p:pic>
      <p:pic>
        <p:nvPicPr>
          <p:cNvPr id="15" name="Graphique 14" descr="Badge 5 contour">
            <a:extLst>
              <a:ext uri="{FF2B5EF4-FFF2-40B4-BE49-F238E27FC236}">
                <a16:creationId xmlns:a16="http://schemas.microsoft.com/office/drawing/2014/main" id="{CD3CDF80-EA5A-4AEF-9B2C-ECDB4153A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1995" y="4923886"/>
            <a:ext cx="246529" cy="24652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41509AF-A9CF-4F09-ABB3-C83EAB476080}"/>
              </a:ext>
            </a:extLst>
          </p:cNvPr>
          <p:cNvSpPr txBox="1"/>
          <p:nvPr/>
        </p:nvSpPr>
        <p:spPr>
          <a:xfrm>
            <a:off x="345958" y="1092551"/>
            <a:ext cx="803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page sert à voir les informations liées à un projet. Son type, sa date de création, le nombre d’utilisateurs / d’équipes et sa description.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69B0E2-40B3-49F6-957B-7F2BC2E30D1D}"/>
              </a:ext>
            </a:extLst>
          </p:cNvPr>
          <p:cNvSpPr txBox="1"/>
          <p:nvPr/>
        </p:nvSpPr>
        <p:spPr>
          <a:xfrm>
            <a:off x="7861300" y="2443747"/>
            <a:ext cx="3822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</a:t>
            </a:r>
            <a:r>
              <a:rPr lang="fr-FR" sz="1400" dirty="0"/>
              <a:t>Bouton pour supprimer le projet. Une pop-up s’affichera pour confirmer la suppression du projet.</a:t>
            </a:r>
          </a:p>
          <a:p>
            <a:r>
              <a:rPr lang="fr-FR" sz="1400" dirty="0"/>
              <a:t>     Bouton pour archiver/désarchiver le projet.</a:t>
            </a:r>
          </a:p>
          <a:p>
            <a:r>
              <a:rPr lang="fr-FR" sz="1400" dirty="0"/>
              <a:t>     Graphique des tâches en cours, comparant les tâches </a:t>
            </a:r>
            <a:r>
              <a:rPr lang="fr-FR" sz="1400" i="1" dirty="0"/>
              <a:t>Open</a:t>
            </a:r>
            <a:r>
              <a:rPr lang="fr-FR" sz="1400" dirty="0"/>
              <a:t> et </a:t>
            </a:r>
            <a:r>
              <a:rPr lang="fr-FR" sz="1400" i="1" dirty="0" err="1"/>
              <a:t>Closed</a:t>
            </a:r>
            <a:r>
              <a:rPr lang="fr-FR" sz="1400" i="1" dirty="0"/>
              <a:t>.</a:t>
            </a:r>
            <a:endParaRPr lang="fr-FR" sz="1400" dirty="0"/>
          </a:p>
          <a:p>
            <a:r>
              <a:rPr lang="fr-FR" sz="1400" dirty="0"/>
              <a:t>     Affichage de la liste des Équipes sur le projet avec leur nombre d’utilisateurs et de tâches chacun.</a:t>
            </a:r>
          </a:p>
          <a:p>
            <a:r>
              <a:rPr lang="fr-FR" sz="1400" dirty="0"/>
              <a:t>     Bouton pour aller sur la page de l’équipe </a:t>
            </a:r>
            <a:r>
              <a:rPr lang="fr-FR" sz="1400" dirty="0" err="1"/>
              <a:t>selectionnée</a:t>
            </a:r>
            <a:r>
              <a:rPr lang="fr-FR" sz="1400" dirty="0"/>
              <a:t>.</a:t>
            </a:r>
          </a:p>
          <a:p>
            <a:r>
              <a:rPr lang="fr-FR" sz="1400" dirty="0"/>
              <a:t>      Différentes informations concernant le projet.</a:t>
            </a:r>
          </a:p>
          <a:p>
            <a:r>
              <a:rPr lang="fr-FR" sz="1400" dirty="0"/>
              <a:t>       Bouton retour, elle redirige vers la page précédente.</a:t>
            </a:r>
          </a:p>
        </p:txBody>
      </p:sp>
      <p:pic>
        <p:nvPicPr>
          <p:cNvPr id="20" name="Graphique 19" descr="Badge 1 contour">
            <a:extLst>
              <a:ext uri="{FF2B5EF4-FFF2-40B4-BE49-F238E27FC236}">
                <a16:creationId xmlns:a16="http://schemas.microsoft.com/office/drawing/2014/main" id="{BD3AABF8-D330-4BBE-9DCD-F9762332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9561" y="2528922"/>
            <a:ext cx="246529" cy="246529"/>
          </a:xfrm>
          <a:prstGeom prst="rect">
            <a:avLst/>
          </a:prstGeom>
        </p:spPr>
      </p:pic>
      <p:pic>
        <p:nvPicPr>
          <p:cNvPr id="21" name="Graphique 20" descr="Badge contour">
            <a:extLst>
              <a:ext uri="{FF2B5EF4-FFF2-40B4-BE49-F238E27FC236}">
                <a16:creationId xmlns:a16="http://schemas.microsoft.com/office/drawing/2014/main" id="{A62E04A7-9A74-41FC-B255-1CA9B2DB6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9317" y="3191566"/>
            <a:ext cx="246529" cy="246529"/>
          </a:xfrm>
          <a:prstGeom prst="rect">
            <a:avLst/>
          </a:prstGeom>
        </p:spPr>
      </p:pic>
      <p:pic>
        <p:nvPicPr>
          <p:cNvPr id="22" name="Graphique 21" descr="Badge 3 contour">
            <a:extLst>
              <a:ext uri="{FF2B5EF4-FFF2-40B4-BE49-F238E27FC236}">
                <a16:creationId xmlns:a16="http://schemas.microsoft.com/office/drawing/2014/main" id="{A365B80C-8977-4D69-9EED-9092F87FF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1646" y="3416896"/>
            <a:ext cx="246529" cy="246529"/>
          </a:xfrm>
          <a:prstGeom prst="rect">
            <a:avLst/>
          </a:prstGeom>
        </p:spPr>
      </p:pic>
      <p:pic>
        <p:nvPicPr>
          <p:cNvPr id="23" name="Graphique 22" descr="Badge 4 contour">
            <a:extLst>
              <a:ext uri="{FF2B5EF4-FFF2-40B4-BE49-F238E27FC236}">
                <a16:creationId xmlns:a16="http://schemas.microsoft.com/office/drawing/2014/main" id="{0C853570-7E01-4FE3-8FBC-690AECE95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9317" y="3832676"/>
            <a:ext cx="246529" cy="246529"/>
          </a:xfrm>
          <a:prstGeom prst="rect">
            <a:avLst/>
          </a:prstGeom>
        </p:spPr>
      </p:pic>
      <p:pic>
        <p:nvPicPr>
          <p:cNvPr id="24" name="Graphique 23" descr="Badge 5 contour">
            <a:extLst>
              <a:ext uri="{FF2B5EF4-FFF2-40B4-BE49-F238E27FC236}">
                <a16:creationId xmlns:a16="http://schemas.microsoft.com/office/drawing/2014/main" id="{DDE982AA-5DFC-40F7-A69C-6C218F13AC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19561" y="4473786"/>
            <a:ext cx="246529" cy="246529"/>
          </a:xfrm>
          <a:prstGeom prst="rect">
            <a:avLst/>
          </a:prstGeom>
        </p:spPr>
      </p:pic>
      <p:pic>
        <p:nvPicPr>
          <p:cNvPr id="25" name="Graphique 24" descr="Badge 6 contour">
            <a:extLst>
              <a:ext uri="{FF2B5EF4-FFF2-40B4-BE49-F238E27FC236}">
                <a16:creationId xmlns:a16="http://schemas.microsoft.com/office/drawing/2014/main" id="{0C4EA3A3-46B8-4585-A489-3F9AA1C1F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30624" y="4866125"/>
            <a:ext cx="248771" cy="248771"/>
          </a:xfrm>
          <a:prstGeom prst="rect">
            <a:avLst/>
          </a:prstGeom>
        </p:spPr>
      </p:pic>
      <p:pic>
        <p:nvPicPr>
          <p:cNvPr id="26" name="Graphique 25" descr="Badge 7 contour">
            <a:extLst>
              <a:ext uri="{FF2B5EF4-FFF2-40B4-BE49-F238E27FC236}">
                <a16:creationId xmlns:a16="http://schemas.microsoft.com/office/drawing/2014/main" id="{BEF35712-4F6B-46B2-82A9-A7C9535647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69468" y="2482107"/>
            <a:ext cx="248771" cy="248771"/>
          </a:xfrm>
          <a:prstGeom prst="rect">
            <a:avLst/>
          </a:prstGeom>
        </p:spPr>
      </p:pic>
      <p:pic>
        <p:nvPicPr>
          <p:cNvPr id="27" name="Graphique 26" descr="Badge 7 contour">
            <a:extLst>
              <a:ext uri="{FF2B5EF4-FFF2-40B4-BE49-F238E27FC236}">
                <a16:creationId xmlns:a16="http://schemas.microsoft.com/office/drawing/2014/main" id="{927AEE52-410B-44DA-8568-96F8190271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34003" y="5092496"/>
            <a:ext cx="248771" cy="2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1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E8FC5BC1-A723-4EA5-988B-248E7AE7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1" y="1112561"/>
            <a:ext cx="6551223" cy="53563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65A94-245D-40C4-BB80-F1EC23EF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u="sng" dirty="0">
                <a:solidFill>
                  <a:srgbClr val="ED7D31"/>
                </a:solidFill>
                <a:effectLst/>
                <a:latin typeface="Calibri Light" panose="020F0302020204030204" pitchFamily="34" charset="0"/>
              </a:rPr>
              <a:t>Panel Équipe</a:t>
            </a:r>
            <a:endParaRPr lang="fr-FR" dirty="0"/>
          </a:p>
        </p:txBody>
      </p:sp>
      <p:pic>
        <p:nvPicPr>
          <p:cNvPr id="7" name="Graphique 6" descr="Badge 1 contour">
            <a:extLst>
              <a:ext uri="{FF2B5EF4-FFF2-40B4-BE49-F238E27FC236}">
                <a16:creationId xmlns:a16="http://schemas.microsoft.com/office/drawing/2014/main" id="{2A1BDA70-0DC3-4217-A124-E870A260A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351" y="6009166"/>
            <a:ext cx="241300" cy="241300"/>
          </a:xfrm>
          <a:prstGeom prst="rect">
            <a:avLst/>
          </a:prstGeom>
        </p:spPr>
      </p:pic>
      <p:pic>
        <p:nvPicPr>
          <p:cNvPr id="9" name="Graphique 8" descr="Badge contour">
            <a:extLst>
              <a:ext uri="{FF2B5EF4-FFF2-40B4-BE49-F238E27FC236}">
                <a16:creationId xmlns:a16="http://schemas.microsoft.com/office/drawing/2014/main" id="{F929918C-C206-4FAB-B706-9DDFD308F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0178" y="6009166"/>
            <a:ext cx="241300" cy="241300"/>
          </a:xfrm>
          <a:prstGeom prst="rect">
            <a:avLst/>
          </a:prstGeom>
        </p:spPr>
      </p:pic>
      <p:pic>
        <p:nvPicPr>
          <p:cNvPr id="11" name="Graphique 10" descr="Badge 3 contour">
            <a:extLst>
              <a:ext uri="{FF2B5EF4-FFF2-40B4-BE49-F238E27FC236}">
                <a16:creationId xmlns:a16="http://schemas.microsoft.com/office/drawing/2014/main" id="{3FFA2B60-3526-436F-9731-D7AF6D9B9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358" y="4858529"/>
            <a:ext cx="241300" cy="241300"/>
          </a:xfrm>
          <a:prstGeom prst="rect">
            <a:avLst/>
          </a:prstGeom>
        </p:spPr>
      </p:pic>
      <p:pic>
        <p:nvPicPr>
          <p:cNvPr id="13" name="Graphique 12" descr="Badge 4 contour">
            <a:extLst>
              <a:ext uri="{FF2B5EF4-FFF2-40B4-BE49-F238E27FC236}">
                <a16:creationId xmlns:a16="http://schemas.microsoft.com/office/drawing/2014/main" id="{D939D4C4-6722-45DD-98D9-5894953665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2358" y="5434402"/>
            <a:ext cx="241300" cy="241300"/>
          </a:xfrm>
          <a:prstGeom prst="rect">
            <a:avLst/>
          </a:prstGeom>
        </p:spPr>
      </p:pic>
      <p:pic>
        <p:nvPicPr>
          <p:cNvPr id="15" name="Graphique 14" descr="Badge 5 contour">
            <a:extLst>
              <a:ext uri="{FF2B5EF4-FFF2-40B4-BE49-F238E27FC236}">
                <a16:creationId xmlns:a16="http://schemas.microsoft.com/office/drawing/2014/main" id="{5F4C3AA8-D24B-42E9-B40B-A2B11B5B01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9599" y="1509264"/>
            <a:ext cx="241300" cy="241300"/>
          </a:xfrm>
          <a:prstGeom prst="rect">
            <a:avLst/>
          </a:prstGeom>
        </p:spPr>
      </p:pic>
      <p:pic>
        <p:nvPicPr>
          <p:cNvPr id="17" name="Graphique 16" descr="Badge 6 contour">
            <a:extLst>
              <a:ext uri="{FF2B5EF4-FFF2-40B4-BE49-F238E27FC236}">
                <a16:creationId xmlns:a16="http://schemas.microsoft.com/office/drawing/2014/main" id="{1A4E5E26-4DC2-4F9E-8EFF-D0009F1D0D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03510" y="4641297"/>
            <a:ext cx="241300" cy="2413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5CEF579-A38A-454B-9679-8ED0D8E595E5}"/>
              </a:ext>
            </a:extLst>
          </p:cNvPr>
          <p:cNvSpPr txBox="1"/>
          <p:nvPr/>
        </p:nvSpPr>
        <p:spPr>
          <a:xfrm>
            <a:off x="7137613" y="1600830"/>
            <a:ext cx="47688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Cette page sert à voir les informations liées à une équipe. On</a:t>
            </a:r>
          </a:p>
          <a:p>
            <a:r>
              <a:rPr lang="fr-FR" sz="1400" dirty="0"/>
              <a:t>peut y voir une liste d’utilisateur et un graphique.</a:t>
            </a:r>
          </a:p>
          <a:p>
            <a:endParaRPr lang="fr-FR" sz="1400" dirty="0"/>
          </a:p>
          <a:p>
            <a:r>
              <a:rPr lang="fr-FR" sz="1400" dirty="0"/>
              <a:t>    Bouton pour supprimer l’équipe. Une pop-up s’affichera pour confirmer la suppression de l’équipe.</a:t>
            </a:r>
          </a:p>
          <a:p>
            <a:r>
              <a:rPr lang="fr-FR" sz="1400" dirty="0"/>
              <a:t>    Bouton pour archiver/désarchiver l’équipe.</a:t>
            </a:r>
          </a:p>
          <a:p>
            <a:r>
              <a:rPr lang="fr-FR" sz="1400" dirty="0"/>
              <a:t>    Bouton permettant d’afficher le « Graphique état des tâches » en haut de la page.</a:t>
            </a:r>
          </a:p>
          <a:p>
            <a:r>
              <a:rPr lang="fr-FR" sz="1400" dirty="0"/>
              <a:t>    Bouton permettant d’afficher le « Graphique </a:t>
            </a:r>
            <a:r>
              <a:rPr lang="fr-FR" sz="1400" dirty="0" err="1"/>
              <a:t>avanacement</a:t>
            </a:r>
            <a:r>
              <a:rPr lang="fr-FR" sz="1400" dirty="0"/>
              <a:t> des tâches » en haut de la page.</a:t>
            </a:r>
          </a:p>
          <a:p>
            <a:r>
              <a:rPr lang="fr-FR" sz="1400" dirty="0"/>
              <a:t>    Bouton retour, redirige vers la page précédente.</a:t>
            </a:r>
          </a:p>
          <a:p>
            <a:r>
              <a:rPr lang="fr-FR" sz="1400" dirty="0"/>
              <a:t>    Liste des utilisateurs de l’équipe, Un bouton « Aller à » permet d’afficher la fiche de l’utilisateur, une pagination est présente en bas de la liste</a:t>
            </a:r>
            <a:endParaRPr lang="fr-FR" dirty="0"/>
          </a:p>
        </p:txBody>
      </p:sp>
      <p:pic>
        <p:nvPicPr>
          <p:cNvPr id="21" name="Graphique 20" descr="Badge 1 contour">
            <a:extLst>
              <a:ext uri="{FF2B5EF4-FFF2-40B4-BE49-F238E27FC236}">
                <a16:creationId xmlns:a16="http://schemas.microsoft.com/office/drawing/2014/main" id="{7CBF72A2-DE81-4064-89A2-A269F2DBB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3750" y="2276613"/>
            <a:ext cx="241300" cy="241300"/>
          </a:xfrm>
          <a:prstGeom prst="rect">
            <a:avLst/>
          </a:prstGeom>
        </p:spPr>
      </p:pic>
      <p:pic>
        <p:nvPicPr>
          <p:cNvPr id="22" name="Graphique 21" descr="Badge contour">
            <a:extLst>
              <a:ext uri="{FF2B5EF4-FFF2-40B4-BE49-F238E27FC236}">
                <a16:creationId xmlns:a16="http://schemas.microsoft.com/office/drawing/2014/main" id="{24CB12AF-E993-47CF-B1F6-1CE8FB04C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3750" y="2703187"/>
            <a:ext cx="241300" cy="241300"/>
          </a:xfrm>
          <a:prstGeom prst="rect">
            <a:avLst/>
          </a:prstGeom>
        </p:spPr>
      </p:pic>
      <p:pic>
        <p:nvPicPr>
          <p:cNvPr id="23" name="Graphique 22" descr="Badge 3 contour">
            <a:extLst>
              <a:ext uri="{FF2B5EF4-FFF2-40B4-BE49-F238E27FC236}">
                <a16:creationId xmlns:a16="http://schemas.microsoft.com/office/drawing/2014/main" id="{2A5F0C9D-6A6C-4A7B-8422-1F3E352CE1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3750" y="2919939"/>
            <a:ext cx="241300" cy="241300"/>
          </a:xfrm>
          <a:prstGeom prst="rect">
            <a:avLst/>
          </a:prstGeom>
        </p:spPr>
      </p:pic>
      <p:pic>
        <p:nvPicPr>
          <p:cNvPr id="24" name="Graphique 23" descr="Badge 4 contour">
            <a:extLst>
              <a:ext uri="{FF2B5EF4-FFF2-40B4-BE49-F238E27FC236}">
                <a16:creationId xmlns:a16="http://schemas.microsoft.com/office/drawing/2014/main" id="{66395228-C3A6-49DD-BD9A-2FDC2A5AE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48393" y="3342359"/>
            <a:ext cx="241300" cy="241300"/>
          </a:xfrm>
          <a:prstGeom prst="rect">
            <a:avLst/>
          </a:prstGeom>
        </p:spPr>
      </p:pic>
      <p:pic>
        <p:nvPicPr>
          <p:cNvPr id="25" name="Graphique 24" descr="Badge 5 contour">
            <a:extLst>
              <a:ext uri="{FF2B5EF4-FFF2-40B4-BE49-F238E27FC236}">
                <a16:creationId xmlns:a16="http://schemas.microsoft.com/office/drawing/2014/main" id="{4E4E606B-3E75-41BB-8D64-7D813C0F3A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43961" y="3780839"/>
            <a:ext cx="241300" cy="241300"/>
          </a:xfrm>
          <a:prstGeom prst="rect">
            <a:avLst/>
          </a:prstGeom>
        </p:spPr>
      </p:pic>
      <p:pic>
        <p:nvPicPr>
          <p:cNvPr id="26" name="Graphique 25" descr="Badge 6 contour">
            <a:extLst>
              <a:ext uri="{FF2B5EF4-FFF2-40B4-BE49-F238E27FC236}">
                <a16:creationId xmlns:a16="http://schemas.microsoft.com/office/drawing/2014/main" id="{B8C783E0-9281-4051-9F99-52D9E426B9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48393" y="3994340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7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6A90D284-C2F0-4656-905F-88B89D63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75" y="3452814"/>
            <a:ext cx="6197987" cy="26977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829DA50-9641-4BF7-A617-54F1B5AE5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7" y="1041400"/>
            <a:ext cx="5191124" cy="224313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65A94-245D-40C4-BB80-F1EC23EF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u="sng" dirty="0">
                <a:solidFill>
                  <a:srgbClr val="ED7D31"/>
                </a:solidFill>
                <a:effectLst/>
                <a:latin typeface="Calibri Light" panose="020F0302020204030204" pitchFamily="34" charset="0"/>
              </a:rPr>
              <a:t>Les Graphiques des équipes</a:t>
            </a:r>
            <a:endParaRPr lang="fr-FR" dirty="0"/>
          </a:p>
        </p:txBody>
      </p:sp>
      <p:pic>
        <p:nvPicPr>
          <p:cNvPr id="17" name="Graphique 16" descr="Badge 6 contour">
            <a:extLst>
              <a:ext uri="{FF2B5EF4-FFF2-40B4-BE49-F238E27FC236}">
                <a16:creationId xmlns:a16="http://schemas.microsoft.com/office/drawing/2014/main" id="{1A4E5E26-4DC2-4F9E-8EFF-D0009F1D0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0101" y="3862459"/>
            <a:ext cx="241300" cy="2413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5CEF579-A38A-454B-9679-8ED0D8E595E5}"/>
              </a:ext>
            </a:extLst>
          </p:cNvPr>
          <p:cNvSpPr txBox="1"/>
          <p:nvPr/>
        </p:nvSpPr>
        <p:spPr>
          <a:xfrm>
            <a:off x="603987" y="3678351"/>
            <a:ext cx="47395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Ce graphique nous montre le nombre de tâches dans chaque colonne de la </a:t>
            </a:r>
            <a:r>
              <a:rPr lang="fr-FR" sz="1400" dirty="0" err="1"/>
              <a:t>map</a:t>
            </a:r>
            <a:r>
              <a:rPr lang="fr-FR" sz="1400" dirty="0"/>
              <a:t> de l’équipe.</a:t>
            </a:r>
          </a:p>
          <a:p>
            <a:endParaRPr lang="fr-FR" sz="1400" dirty="0"/>
          </a:p>
          <a:p>
            <a:r>
              <a:rPr lang="fr-FR" sz="1400" dirty="0"/>
              <a:t>    Permet de choisir sur quelle période on veut observer le graphique (jour, semaine, mois, année). Cette période est appelée ‘scope’</a:t>
            </a:r>
          </a:p>
          <a:p>
            <a:r>
              <a:rPr lang="fr-FR" sz="1400" dirty="0"/>
              <a:t>    Précédent : permet de reculer de 1 son ‘scope’. Le graphique affichera alors l’état de la </a:t>
            </a:r>
            <a:r>
              <a:rPr lang="fr-FR" sz="1400" dirty="0" err="1"/>
              <a:t>map</a:t>
            </a:r>
            <a:r>
              <a:rPr lang="fr-FR" sz="1400" dirty="0"/>
              <a:t> au moment de la fin de celui-ci. (ex: scope = semaine, si j’appuie sur précédent, le graphique m’affichera l’état de la </a:t>
            </a:r>
            <a:r>
              <a:rPr lang="fr-FR" sz="1400" dirty="0" err="1"/>
              <a:t>map</a:t>
            </a:r>
            <a:r>
              <a:rPr lang="fr-FR" sz="1400" dirty="0"/>
              <a:t> à la fin de la semaine dernière.)</a:t>
            </a:r>
          </a:p>
          <a:p>
            <a:r>
              <a:rPr lang="fr-FR" sz="1400" dirty="0"/>
              <a:t>    Suivant : permet d’avancer de 1 son ‘scope’.</a:t>
            </a:r>
            <a:endParaRPr lang="fr-FR" dirty="0"/>
          </a:p>
        </p:txBody>
      </p:sp>
      <p:pic>
        <p:nvPicPr>
          <p:cNvPr id="21" name="Graphique 20" descr="Badge 1 contour">
            <a:extLst>
              <a:ext uri="{FF2B5EF4-FFF2-40B4-BE49-F238E27FC236}">
                <a16:creationId xmlns:a16="http://schemas.microsoft.com/office/drawing/2014/main" id="{7CBF72A2-DE81-4064-89A2-A269F2DBB9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6467" y="3040168"/>
            <a:ext cx="241300" cy="241300"/>
          </a:xfrm>
          <a:prstGeom prst="rect">
            <a:avLst/>
          </a:prstGeom>
        </p:spPr>
      </p:pic>
      <p:pic>
        <p:nvPicPr>
          <p:cNvPr id="22" name="Graphique 21" descr="Badge contour">
            <a:extLst>
              <a:ext uri="{FF2B5EF4-FFF2-40B4-BE49-F238E27FC236}">
                <a16:creationId xmlns:a16="http://schemas.microsoft.com/office/drawing/2014/main" id="{24CB12AF-E993-47CF-B1F6-1CE8FB04CD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550" y="1155897"/>
            <a:ext cx="241300" cy="241300"/>
          </a:xfrm>
          <a:prstGeom prst="rect">
            <a:avLst/>
          </a:prstGeom>
        </p:spPr>
      </p:pic>
      <p:pic>
        <p:nvPicPr>
          <p:cNvPr id="23" name="Graphique 22" descr="Badge 3 contour">
            <a:extLst>
              <a:ext uri="{FF2B5EF4-FFF2-40B4-BE49-F238E27FC236}">
                <a16:creationId xmlns:a16="http://schemas.microsoft.com/office/drawing/2014/main" id="{2A5F0C9D-6A6C-4A7B-8422-1F3E352CE1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37523" y="1597025"/>
            <a:ext cx="241300" cy="241300"/>
          </a:xfrm>
          <a:prstGeom prst="rect">
            <a:avLst/>
          </a:prstGeom>
        </p:spPr>
      </p:pic>
      <p:pic>
        <p:nvPicPr>
          <p:cNvPr id="24" name="Graphique 23" descr="Badge 4 contour">
            <a:extLst>
              <a:ext uri="{FF2B5EF4-FFF2-40B4-BE49-F238E27FC236}">
                <a16:creationId xmlns:a16="http://schemas.microsoft.com/office/drawing/2014/main" id="{66395228-C3A6-49DD-BD9A-2FDC2A5AE4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3987" y="4365362"/>
            <a:ext cx="241300" cy="241300"/>
          </a:xfrm>
          <a:prstGeom prst="rect">
            <a:avLst/>
          </a:prstGeom>
        </p:spPr>
      </p:pic>
      <p:pic>
        <p:nvPicPr>
          <p:cNvPr id="25" name="Graphique 24" descr="Badge 5 contour">
            <a:extLst>
              <a:ext uri="{FF2B5EF4-FFF2-40B4-BE49-F238E27FC236}">
                <a16:creationId xmlns:a16="http://schemas.microsoft.com/office/drawing/2014/main" id="{4E4E606B-3E75-41BB-8D64-7D813C0F3A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3987" y="5000476"/>
            <a:ext cx="241300" cy="241300"/>
          </a:xfrm>
          <a:prstGeom prst="rect">
            <a:avLst/>
          </a:prstGeom>
        </p:spPr>
      </p:pic>
      <p:pic>
        <p:nvPicPr>
          <p:cNvPr id="26" name="Graphique 25" descr="Badge 6 contour">
            <a:extLst>
              <a:ext uri="{FF2B5EF4-FFF2-40B4-BE49-F238E27FC236}">
                <a16:creationId xmlns:a16="http://schemas.microsoft.com/office/drawing/2014/main" id="{B8C783E0-9281-4051-9F99-52D9E426B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987" y="5853098"/>
            <a:ext cx="241300" cy="2413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55B3213-DB65-4FD1-A27F-5AEE5CC2689D}"/>
              </a:ext>
            </a:extLst>
          </p:cNvPr>
          <p:cNvSpPr txBox="1"/>
          <p:nvPr/>
        </p:nvSpPr>
        <p:spPr>
          <a:xfrm>
            <a:off x="5962878" y="1000695"/>
            <a:ext cx="4739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Ce graphique nous montre l’avancée des tâches pendant les deux dernières semaines.</a:t>
            </a:r>
          </a:p>
          <a:p>
            <a:endParaRPr lang="fr-FR" sz="1400" dirty="0"/>
          </a:p>
          <a:p>
            <a:r>
              <a:rPr lang="fr-FR" sz="1400" dirty="0"/>
              <a:t>    L’axe des abscisses correspond au numéro du jour.</a:t>
            </a:r>
          </a:p>
          <a:p>
            <a:endParaRPr lang="fr-FR" sz="1400" dirty="0"/>
          </a:p>
          <a:p>
            <a:r>
              <a:rPr lang="fr-FR" sz="1400" dirty="0"/>
              <a:t>    L’axe des ordonnées correspond au pourcentage des tâches.</a:t>
            </a:r>
          </a:p>
          <a:p>
            <a:r>
              <a:rPr lang="fr-FR" sz="1400" dirty="0"/>
              <a:t>    </a:t>
            </a:r>
          </a:p>
          <a:p>
            <a:r>
              <a:rPr lang="fr-FR" sz="1400" dirty="0"/>
              <a:t>     Les légendes désignent les noms de colonnes où les tâches se situent.</a:t>
            </a:r>
            <a:endParaRPr lang="fr-FR" dirty="0"/>
          </a:p>
        </p:txBody>
      </p:sp>
      <p:pic>
        <p:nvPicPr>
          <p:cNvPr id="29" name="Graphique 28" descr="Badge 1 contour">
            <a:extLst>
              <a:ext uri="{FF2B5EF4-FFF2-40B4-BE49-F238E27FC236}">
                <a16:creationId xmlns:a16="http://schemas.microsoft.com/office/drawing/2014/main" id="{5E591074-09A4-4BF8-BC8E-6E8ED1F0C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2878" y="1676970"/>
            <a:ext cx="241300" cy="241300"/>
          </a:xfrm>
          <a:prstGeom prst="rect">
            <a:avLst/>
          </a:prstGeom>
        </p:spPr>
      </p:pic>
      <p:pic>
        <p:nvPicPr>
          <p:cNvPr id="30" name="Graphique 29" descr="Badge contour">
            <a:extLst>
              <a:ext uri="{FF2B5EF4-FFF2-40B4-BE49-F238E27FC236}">
                <a16:creationId xmlns:a16="http://schemas.microsoft.com/office/drawing/2014/main" id="{9C7A9F24-66F5-4B9C-B267-76CB86EF2F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2878" y="2110954"/>
            <a:ext cx="241300" cy="241300"/>
          </a:xfrm>
          <a:prstGeom prst="rect">
            <a:avLst/>
          </a:prstGeom>
        </p:spPr>
      </p:pic>
      <p:pic>
        <p:nvPicPr>
          <p:cNvPr id="31" name="Graphique 30" descr="Badge 3 contour">
            <a:extLst>
              <a:ext uri="{FF2B5EF4-FFF2-40B4-BE49-F238E27FC236}">
                <a16:creationId xmlns:a16="http://schemas.microsoft.com/office/drawing/2014/main" id="{774C2B62-49B3-490A-B94D-03F7CDE1E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75350" y="2530027"/>
            <a:ext cx="241300" cy="241300"/>
          </a:xfrm>
          <a:prstGeom prst="rect">
            <a:avLst/>
          </a:prstGeom>
        </p:spPr>
      </p:pic>
      <p:pic>
        <p:nvPicPr>
          <p:cNvPr id="32" name="Graphique 31" descr="Badge 4 contour">
            <a:extLst>
              <a:ext uri="{FF2B5EF4-FFF2-40B4-BE49-F238E27FC236}">
                <a16:creationId xmlns:a16="http://schemas.microsoft.com/office/drawing/2014/main" id="{84EFE3ED-3097-494D-95FA-73E0F72599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60338" y="3885396"/>
            <a:ext cx="241300" cy="241300"/>
          </a:xfrm>
          <a:prstGeom prst="rect">
            <a:avLst/>
          </a:prstGeom>
        </p:spPr>
      </p:pic>
      <p:pic>
        <p:nvPicPr>
          <p:cNvPr id="33" name="Graphique 32" descr="Badge 5 contour">
            <a:extLst>
              <a:ext uri="{FF2B5EF4-FFF2-40B4-BE49-F238E27FC236}">
                <a16:creationId xmlns:a16="http://schemas.microsoft.com/office/drawing/2014/main" id="{BD1D3F5D-2390-4206-AB24-448EA88058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6473" y="3885396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894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Microsoft Office PowerPoint</Application>
  <PresentationFormat>Grand écran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Thème Office</vt:lpstr>
      <vt:lpstr>Storieshelper BackOffice – ​ Documentation fonctionnelle</vt:lpstr>
      <vt:lpstr>Interface visiteur​</vt:lpstr>
      <vt:lpstr>Page de connexion​</vt:lpstr>
      <vt:lpstr>Interface Administrateur​</vt:lpstr>
      <vt:lpstr>    Barre de Navigation  </vt:lpstr>
      <vt:lpstr>Panel Organisation​</vt:lpstr>
      <vt:lpstr>Panel Projet</vt:lpstr>
      <vt:lpstr>Panel Équipe</vt:lpstr>
      <vt:lpstr>Les Graphiques des équipes</vt:lpstr>
      <vt:lpstr>Liste des utilisateurs</vt:lpstr>
      <vt:lpstr>Panel Utilisateurs</vt:lpstr>
      <vt:lpstr>La Liste des activités du site.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Storieshelper BackOffice – ​ Documentation fonctionnelle</dc:title>
  <dc:creator>Nathan BARBIER</dc:creator>
  <cp:lastModifiedBy>Nathan Barbier</cp:lastModifiedBy>
  <cp:revision>27</cp:revision>
  <dcterms:created xsi:type="dcterms:W3CDTF">2022-03-01T00:59:46Z</dcterms:created>
  <dcterms:modified xsi:type="dcterms:W3CDTF">2022-04-12T07:45:26Z</dcterms:modified>
</cp:coreProperties>
</file>