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0" r:id="rId4"/>
    <p:sldId id="263" r:id="rId5"/>
    <p:sldId id="257" r:id="rId6"/>
    <p:sldId id="266" r:id="rId7"/>
    <p:sldId id="264" r:id="rId8"/>
    <p:sldId id="258" r:id="rId9"/>
    <p:sldId id="25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0" d="100"/>
          <a:sy n="80" d="100"/>
        </p:scale>
        <p:origin x="60" y="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A5B3-684E-4E24-8F8D-FC0CBDDD9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96EC8-E93F-4375-A193-A908620AB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4F0858-6DFA-4C89-8A0C-339954235FB3}"/>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5" name="Footer Placeholder 4">
            <a:extLst>
              <a:ext uri="{FF2B5EF4-FFF2-40B4-BE49-F238E27FC236}">
                <a16:creationId xmlns:a16="http://schemas.microsoft.com/office/drawing/2014/main" id="{FA7DE31A-4D65-494E-8BFB-3B143BC7F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4F91C-F887-45E2-8000-F86BD0DDE240}"/>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11410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509-5279-4EB0-A653-CD0A278161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64DB9-92A2-4089-86E2-28E7BF026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F5EDD-8529-434B-AB8E-1C16CBDCCCA5}"/>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5" name="Footer Placeholder 4">
            <a:extLst>
              <a:ext uri="{FF2B5EF4-FFF2-40B4-BE49-F238E27FC236}">
                <a16:creationId xmlns:a16="http://schemas.microsoft.com/office/drawing/2014/main" id="{50042AAA-36A5-4697-A856-D1321B14B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F90AF-C9BE-45E3-A8C3-0815F7F9CA37}"/>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167402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2805B-817F-40BC-8C88-5E81980A16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9ED2C-85CE-441F-9DAC-AFF92CB7F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659C5-E891-4209-AC7A-676873BB5B3A}"/>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5" name="Footer Placeholder 4">
            <a:extLst>
              <a:ext uri="{FF2B5EF4-FFF2-40B4-BE49-F238E27FC236}">
                <a16:creationId xmlns:a16="http://schemas.microsoft.com/office/drawing/2014/main" id="{CF234213-0072-46FA-ADB5-541E6BEC1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A5366-C163-4CF2-B851-8669D240C9F0}"/>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46109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D9DD-CCFC-440A-90D8-8B48E4256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7CE2E-EEF3-409D-9A38-C67439E39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C7C9A-E154-48BE-9F90-3A6F14228A5B}"/>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5" name="Footer Placeholder 4">
            <a:extLst>
              <a:ext uri="{FF2B5EF4-FFF2-40B4-BE49-F238E27FC236}">
                <a16:creationId xmlns:a16="http://schemas.microsoft.com/office/drawing/2014/main" id="{D508D5A4-BFE2-4514-8D4F-4DE55E056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ECFA5-75CB-494C-AAEA-B990939D02E6}"/>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40750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5119-9602-48EC-B174-EC4416FEA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88FE0F-E7C0-4023-B8FA-A65D62E4D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BCD6B-A2CD-4CFF-B32D-DB296C18E8CF}"/>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5" name="Footer Placeholder 4">
            <a:extLst>
              <a:ext uri="{FF2B5EF4-FFF2-40B4-BE49-F238E27FC236}">
                <a16:creationId xmlns:a16="http://schemas.microsoft.com/office/drawing/2014/main" id="{689C4A27-29C4-440C-8FE5-3AF21F302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92D25-7F27-44E0-96FD-28A9F52B2ED4}"/>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30697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9003-2603-499D-B85B-3D63B886D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02642-1AF0-4D1A-8E3E-3499D376C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ECA45-DCBC-4E36-8602-D722986D3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20D39-7CBC-46B2-BBBB-6ED5EF31CBDD}"/>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6" name="Footer Placeholder 5">
            <a:extLst>
              <a:ext uri="{FF2B5EF4-FFF2-40B4-BE49-F238E27FC236}">
                <a16:creationId xmlns:a16="http://schemas.microsoft.com/office/drawing/2014/main" id="{1A06B600-5E24-4DE2-84A6-CD161DBB0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07C28-A5C9-4406-A0B4-378EA9B5E892}"/>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18633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211D-B46D-47C1-A48D-613612120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72E888-95AA-4437-AC54-569C3E0B3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2339C-696F-406F-AB27-840A1678B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061D7-44C5-4CD5-9E34-C64B2CB10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84613-54E4-40FC-B6EF-889BD7FE34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EE39E1-E838-415F-9E5E-B7DD183A79EF}"/>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8" name="Footer Placeholder 7">
            <a:extLst>
              <a:ext uri="{FF2B5EF4-FFF2-40B4-BE49-F238E27FC236}">
                <a16:creationId xmlns:a16="http://schemas.microsoft.com/office/drawing/2014/main" id="{E63BE5D6-F773-478C-AEE9-BF502F08F9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D731F-5312-4EF8-BE8F-F4FA1597ADD0}"/>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04183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638B-829A-4626-B17B-F741EB8DCD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992E49-4A2D-4048-A4FD-99A0C227E736}"/>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4" name="Footer Placeholder 3">
            <a:extLst>
              <a:ext uri="{FF2B5EF4-FFF2-40B4-BE49-F238E27FC236}">
                <a16:creationId xmlns:a16="http://schemas.microsoft.com/office/drawing/2014/main" id="{02C068FA-3641-47B6-9BCF-F089C2F556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6ABA7-EB53-4535-8EFC-58C9BB39B22F}"/>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33912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5BAD1-0F43-4445-9696-B1B8E6462549}"/>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3" name="Footer Placeholder 2">
            <a:extLst>
              <a:ext uri="{FF2B5EF4-FFF2-40B4-BE49-F238E27FC236}">
                <a16:creationId xmlns:a16="http://schemas.microsoft.com/office/drawing/2014/main" id="{67EA83C2-2233-4EE6-8356-90672F373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77955F-5D19-4F09-9E78-DE63C48F3188}"/>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90108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8907-6434-4938-8899-D2A403815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1C35A-4CAF-453D-AE77-59ADF814A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85919A-D67E-4FD7-9FD1-966BFF0C4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C9DB4-E0EE-4393-A81D-933EC7BCB32B}"/>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6" name="Footer Placeholder 5">
            <a:extLst>
              <a:ext uri="{FF2B5EF4-FFF2-40B4-BE49-F238E27FC236}">
                <a16:creationId xmlns:a16="http://schemas.microsoft.com/office/drawing/2014/main" id="{AE004AFA-2E55-4DB0-867D-232CD0403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13E5D-FB5A-4586-9229-5EFF98F34980}"/>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145373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D6BE-CEA1-476C-9398-8ABC4B126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7DD8B4-2EA9-49ED-B16A-DCDFFE305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7577F5-DFBF-48E2-9644-A937C1D4E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4D0C1-B5AC-452B-8D05-00AEAA1B37B8}"/>
              </a:ext>
            </a:extLst>
          </p:cNvPr>
          <p:cNvSpPr>
            <a:spLocks noGrp="1"/>
          </p:cNvSpPr>
          <p:nvPr>
            <p:ph type="dt" sz="half" idx="10"/>
          </p:nvPr>
        </p:nvSpPr>
        <p:spPr/>
        <p:txBody>
          <a:bodyPr/>
          <a:lstStyle/>
          <a:p>
            <a:fld id="{FA8F1062-1922-42A6-8599-205C1C0EE7A3}" type="datetimeFigureOut">
              <a:rPr lang="en-US" smtClean="0"/>
              <a:t>2/26/2021</a:t>
            </a:fld>
            <a:endParaRPr lang="en-US"/>
          </a:p>
        </p:txBody>
      </p:sp>
      <p:sp>
        <p:nvSpPr>
          <p:cNvPr id="6" name="Footer Placeholder 5">
            <a:extLst>
              <a:ext uri="{FF2B5EF4-FFF2-40B4-BE49-F238E27FC236}">
                <a16:creationId xmlns:a16="http://schemas.microsoft.com/office/drawing/2014/main" id="{2B060883-0C79-4091-8EAF-6F8036DBE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56467-D4D8-4D64-96CE-3BB503533D48}"/>
              </a:ext>
            </a:extLst>
          </p:cNvPr>
          <p:cNvSpPr>
            <a:spLocks noGrp="1"/>
          </p:cNvSpPr>
          <p:nvPr>
            <p:ph type="sldNum" sz="quarter" idx="12"/>
          </p:nvPr>
        </p:nvSpPr>
        <p:spPr/>
        <p:txBody>
          <a:bodyPr/>
          <a:lstStyle/>
          <a:p>
            <a:fld id="{A10F574E-F027-40F0-B336-129CD1D92157}" type="slidenum">
              <a:rPr lang="en-US" smtClean="0"/>
              <a:t>‹#›</a:t>
            </a:fld>
            <a:endParaRPr lang="en-US"/>
          </a:p>
        </p:txBody>
      </p:sp>
    </p:spTree>
    <p:extLst>
      <p:ext uri="{BB962C8B-B14F-4D97-AF65-F5344CB8AC3E}">
        <p14:creationId xmlns:p14="http://schemas.microsoft.com/office/powerpoint/2010/main" val="328519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A1C51-0D85-41CE-BC50-7F154599E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172A36-45E0-4E76-9FB4-79645B9D4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9F4AB-DD25-4CE3-AAA1-6F697BD4D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F1062-1922-42A6-8599-205C1C0EE7A3}" type="datetimeFigureOut">
              <a:rPr lang="en-US" smtClean="0"/>
              <a:t>2/26/2021</a:t>
            </a:fld>
            <a:endParaRPr lang="en-US"/>
          </a:p>
        </p:txBody>
      </p:sp>
      <p:sp>
        <p:nvSpPr>
          <p:cNvPr id="5" name="Footer Placeholder 4">
            <a:extLst>
              <a:ext uri="{FF2B5EF4-FFF2-40B4-BE49-F238E27FC236}">
                <a16:creationId xmlns:a16="http://schemas.microsoft.com/office/drawing/2014/main" id="{7F28D996-4ED7-4FC3-A15C-91B359300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470B66-60BA-444E-BB51-B56BE937A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F574E-F027-40F0-B336-129CD1D92157}" type="slidenum">
              <a:rPr lang="en-US" smtClean="0"/>
              <a:t>‹#›</a:t>
            </a:fld>
            <a:endParaRPr lang="en-US"/>
          </a:p>
        </p:txBody>
      </p:sp>
    </p:spTree>
    <p:extLst>
      <p:ext uri="{BB962C8B-B14F-4D97-AF65-F5344CB8AC3E}">
        <p14:creationId xmlns:p14="http://schemas.microsoft.com/office/powerpoint/2010/main" val="3781730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BA22-1E00-46DF-A60A-2643B2CE74C7}"/>
              </a:ext>
            </a:extLst>
          </p:cNvPr>
          <p:cNvSpPr>
            <a:spLocks noGrp="1"/>
          </p:cNvSpPr>
          <p:nvPr>
            <p:ph type="ctrTitle"/>
          </p:nvPr>
        </p:nvSpPr>
        <p:spPr/>
        <p:txBody>
          <a:bodyPr>
            <a:normAutofit fontScale="90000"/>
          </a:bodyPr>
          <a:lstStyle/>
          <a:p>
            <a:r>
              <a:rPr lang="en-US" dirty="0"/>
              <a:t>NFL Scoring Averages After the Advent of Pass Interference</a:t>
            </a:r>
          </a:p>
        </p:txBody>
      </p:sp>
      <p:sp>
        <p:nvSpPr>
          <p:cNvPr id="3" name="Subtitle 2">
            <a:extLst>
              <a:ext uri="{FF2B5EF4-FFF2-40B4-BE49-F238E27FC236}">
                <a16:creationId xmlns:a16="http://schemas.microsoft.com/office/drawing/2014/main" id="{6F3332B6-599E-46B0-AE60-C7DE9443AEC0}"/>
              </a:ext>
            </a:extLst>
          </p:cNvPr>
          <p:cNvSpPr>
            <a:spLocks noGrp="1"/>
          </p:cNvSpPr>
          <p:nvPr>
            <p:ph type="subTitle" idx="1"/>
          </p:nvPr>
        </p:nvSpPr>
        <p:spPr/>
        <p:txBody>
          <a:bodyPr/>
          <a:lstStyle/>
          <a:p>
            <a:r>
              <a:rPr lang="en-US" dirty="0"/>
              <a:t>Nathan Berkley</a:t>
            </a:r>
          </a:p>
        </p:txBody>
      </p:sp>
    </p:spTree>
    <p:extLst>
      <p:ext uri="{BB962C8B-B14F-4D97-AF65-F5344CB8AC3E}">
        <p14:creationId xmlns:p14="http://schemas.microsoft.com/office/powerpoint/2010/main" val="302955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C073-96A8-4D17-B6D6-1FDC888AFA2A}"/>
              </a:ext>
            </a:extLst>
          </p:cNvPr>
          <p:cNvSpPr>
            <a:spLocks noGrp="1"/>
          </p:cNvSpPr>
          <p:nvPr>
            <p:ph type="title"/>
          </p:nvPr>
        </p:nvSpPr>
        <p:spPr/>
        <p:txBody>
          <a:bodyPr/>
          <a:lstStyle/>
          <a:p>
            <a:pPr algn="ctr"/>
            <a:r>
              <a:rPr lang="en-US" dirty="0"/>
              <a:t>Sources</a:t>
            </a:r>
          </a:p>
        </p:txBody>
      </p:sp>
      <p:sp>
        <p:nvSpPr>
          <p:cNvPr id="3" name="Content Placeholder 2">
            <a:extLst>
              <a:ext uri="{FF2B5EF4-FFF2-40B4-BE49-F238E27FC236}">
                <a16:creationId xmlns:a16="http://schemas.microsoft.com/office/drawing/2014/main" id="{7FFA5C4A-7EDF-427D-93A6-9057955AAE47}"/>
              </a:ext>
            </a:extLst>
          </p:cNvPr>
          <p:cNvSpPr>
            <a:spLocks noGrp="1"/>
          </p:cNvSpPr>
          <p:nvPr>
            <p:ph idx="1"/>
          </p:nvPr>
        </p:nvSpPr>
        <p:spPr/>
        <p:txBody>
          <a:bodyPr/>
          <a:lstStyle/>
          <a:p>
            <a:endParaRPr lang="en-US" dirty="0"/>
          </a:p>
          <a:p>
            <a:r>
              <a:rPr lang="en-US" dirty="0"/>
              <a:t>Data Source:</a:t>
            </a:r>
          </a:p>
          <a:p>
            <a:pPr marL="0" indent="0">
              <a:buNone/>
            </a:pPr>
            <a:r>
              <a:rPr lang="en-US" dirty="0"/>
              <a:t>https://www.pro-football-reference.com/</a:t>
            </a:r>
          </a:p>
          <a:p>
            <a:endParaRPr lang="en-US" dirty="0"/>
          </a:p>
          <a:p>
            <a:r>
              <a:rPr lang="en-US" dirty="0"/>
              <a:t>API Link:</a:t>
            </a:r>
          </a:p>
          <a:p>
            <a:pPr marL="0" indent="0">
              <a:buNone/>
            </a:pPr>
            <a:r>
              <a:rPr lang="en-US" dirty="0"/>
              <a:t>https://github.com/BenKite/football_data/blob/master/profootballReferenceScrape.py</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42866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7067-57DF-47CA-AE87-086CDDE97039}"/>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515413F6-6935-483D-9A18-50C540887D3A}"/>
              </a:ext>
            </a:extLst>
          </p:cNvPr>
          <p:cNvSpPr>
            <a:spLocks noGrp="1"/>
          </p:cNvSpPr>
          <p:nvPr>
            <p:ph idx="1"/>
          </p:nvPr>
        </p:nvSpPr>
        <p:spPr/>
        <p:txBody>
          <a:bodyPr/>
          <a:lstStyle/>
          <a:p>
            <a:pPr marL="0" indent="0">
              <a:buNone/>
            </a:pPr>
            <a:r>
              <a:rPr lang="en-US" dirty="0"/>
              <a:t>Was the league average scoring different after the advent of the pass interference rule in 1978 than before? </a:t>
            </a:r>
          </a:p>
        </p:txBody>
      </p:sp>
    </p:spTree>
    <p:extLst>
      <p:ext uri="{BB962C8B-B14F-4D97-AF65-F5344CB8AC3E}">
        <p14:creationId xmlns:p14="http://schemas.microsoft.com/office/powerpoint/2010/main" val="304800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E162-D93C-490C-AA3B-A63F662F6230}"/>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B4A79379-663B-49BD-8145-325C6D99F53C}"/>
              </a:ext>
            </a:extLst>
          </p:cNvPr>
          <p:cNvSpPr>
            <a:spLocks noGrp="1"/>
          </p:cNvSpPr>
          <p:nvPr>
            <p:ph idx="1"/>
          </p:nvPr>
        </p:nvSpPr>
        <p:spPr/>
        <p:txBody>
          <a:bodyPr/>
          <a:lstStyle/>
          <a:p>
            <a:r>
              <a:rPr lang="en-US" dirty="0"/>
              <a:t>Before the advent of the defensive pass interference rule the defense could hold the opposing team’s wide receivers at the line of scrimmage. </a:t>
            </a:r>
          </a:p>
          <a:p>
            <a:r>
              <a:rPr lang="en-US" dirty="0"/>
              <a:t>This is relevant because the consensus in the media is that more points means more interest in watching the games, the live games broadcast by the media drives value for the NFL, and these are billion-dollar companies looking to maximize profit. </a:t>
            </a:r>
          </a:p>
        </p:txBody>
      </p:sp>
    </p:spTree>
    <p:extLst>
      <p:ext uri="{BB962C8B-B14F-4D97-AF65-F5344CB8AC3E}">
        <p14:creationId xmlns:p14="http://schemas.microsoft.com/office/powerpoint/2010/main" val="191439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B463-FC92-483B-ADCA-C62FA4828617}"/>
              </a:ext>
            </a:extLst>
          </p:cNvPr>
          <p:cNvSpPr>
            <a:spLocks noGrp="1"/>
          </p:cNvSpPr>
          <p:nvPr>
            <p:ph type="title"/>
          </p:nvPr>
        </p:nvSpPr>
        <p:spPr/>
        <p:txBody>
          <a:bodyPr/>
          <a:lstStyle/>
          <a:p>
            <a:pPr algn="ctr"/>
            <a:r>
              <a:rPr lang="en-US" dirty="0"/>
              <a:t>Data Preparation</a:t>
            </a:r>
          </a:p>
        </p:txBody>
      </p:sp>
      <p:sp>
        <p:nvSpPr>
          <p:cNvPr id="3" name="Content Placeholder 2">
            <a:extLst>
              <a:ext uri="{FF2B5EF4-FFF2-40B4-BE49-F238E27FC236}">
                <a16:creationId xmlns:a16="http://schemas.microsoft.com/office/drawing/2014/main" id="{5C2DAED2-4FB4-473E-ADA7-41926D77DD3B}"/>
              </a:ext>
            </a:extLst>
          </p:cNvPr>
          <p:cNvSpPr>
            <a:spLocks noGrp="1"/>
          </p:cNvSpPr>
          <p:nvPr>
            <p:ph idx="1"/>
          </p:nvPr>
        </p:nvSpPr>
        <p:spPr>
          <a:xfrm>
            <a:off x="838200" y="1838813"/>
            <a:ext cx="10515600" cy="4351338"/>
          </a:xfrm>
        </p:spPr>
        <p:txBody>
          <a:bodyPr/>
          <a:lstStyle/>
          <a:p>
            <a:r>
              <a:rPr lang="en-US" dirty="0"/>
              <a:t>The data was scraped from Pro-Football Reference with the use of an API developed by Ben Kite that I modified to loop through the webpages I needed data from.</a:t>
            </a:r>
          </a:p>
          <a:p>
            <a:r>
              <a:rPr lang="en-US" dirty="0"/>
              <a:t>Most of the cleaning was done at the CSV level to remove formatting errors and mislabeling.</a:t>
            </a:r>
          </a:p>
          <a:p>
            <a:endParaRPr lang="en-US" dirty="0"/>
          </a:p>
        </p:txBody>
      </p:sp>
    </p:spTree>
    <p:extLst>
      <p:ext uri="{BB962C8B-B14F-4D97-AF65-F5344CB8AC3E}">
        <p14:creationId xmlns:p14="http://schemas.microsoft.com/office/powerpoint/2010/main" val="1543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B468-AE14-4E77-BBF1-68EB97A1CE57}"/>
              </a:ext>
            </a:extLst>
          </p:cNvPr>
          <p:cNvSpPr>
            <a:spLocks noGrp="1"/>
          </p:cNvSpPr>
          <p:nvPr>
            <p:ph type="title"/>
          </p:nvPr>
        </p:nvSpPr>
        <p:spPr/>
        <p:txBody>
          <a:bodyPr/>
          <a:lstStyle/>
          <a:p>
            <a:pPr algn="ctr"/>
            <a:r>
              <a:rPr lang="en-US" dirty="0"/>
              <a:t>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9680B9-9C0B-42ED-9C1F-810E29446623}"/>
                  </a:ext>
                </a:extLst>
              </p:cNvPr>
              <p:cNvSpPr>
                <a:spLocks noGrp="1"/>
              </p:cNvSpPr>
              <p:nvPr>
                <p:ph idx="1"/>
              </p:nvPr>
            </p:nvSpPr>
            <p:spPr/>
            <p:txBody>
              <a:bodyPr>
                <a:normAutofit fontScale="92500" lnSpcReduction="20000"/>
              </a:bodyPr>
              <a:lstStyle/>
              <a:p>
                <a:r>
                  <a:rPr lang="en-US" dirty="0"/>
                  <a:t>Null Hypothesis:</a:t>
                </a:r>
              </a:p>
              <a:p>
                <a:r>
                  <a:rPr lang="en-US" dirty="0"/>
                  <a:t>The means of the two samples pre and post rule change are not different.</a:t>
                </a:r>
              </a:p>
              <a:p>
                <a:r>
                  <a:rPr lang="en-US" dirty="0"/>
                  <a:t>H0: 𝜇0 (19.71) = 𝜇A (21.24)</a:t>
                </a:r>
              </a:p>
              <a:p>
                <a:endParaRPr lang="en-US" dirty="0"/>
              </a:p>
              <a:p>
                <a:r>
                  <a:rPr lang="en-US" dirty="0"/>
                  <a:t>Alternative Hypothesis:</a:t>
                </a:r>
              </a:p>
              <a:p>
                <a:r>
                  <a:rPr lang="en-US" dirty="0"/>
                  <a:t>The means of the two samples pre and post rule change are different.</a:t>
                </a:r>
              </a:p>
              <a:p>
                <a:r>
                  <a:rPr lang="en-US" dirty="0"/>
                  <a:t>HA: 𝜇0 (19.71)</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oMath>
                </a14:m>
                <a:r>
                  <a:rPr lang="en-US" dirty="0"/>
                  <a:t> 𝜇A (21.24)</a:t>
                </a:r>
              </a:p>
              <a:p>
                <a:endParaRPr lang="en-US" dirty="0"/>
              </a:p>
              <a:p>
                <a:r>
                  <a:rPr lang="en-US" dirty="0">
                    <a:ea typeface="Cambria Math" panose="02040503050406030204" pitchFamily="18" charset="0"/>
                  </a:rPr>
                  <a:t>I am choosing an alpha level of 0.05 because in this scenario a Type 1 error where I incorrectly reject the null hypothesis could lead to resources being allocated differently on incorrect data.</a:t>
                </a:r>
              </a:p>
              <a:p>
                <a:pPr marL="0" indent="0">
                  <a:buNone/>
                </a:pPr>
                <a:endParaRPr lang="en-US" i="1"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C9680B9-9C0B-42ED-9C1F-810E29446623}"/>
                  </a:ext>
                </a:extLst>
              </p:cNvPr>
              <p:cNvSpPr>
                <a:spLocks noGrp="1" noRot="1" noChangeAspect="1" noMove="1" noResize="1" noEditPoints="1" noAdjustHandles="1" noChangeArrowheads="1" noChangeShapeType="1" noTextEdit="1"/>
              </p:cNvSpPr>
              <p:nvPr>
                <p:ph idx="1"/>
              </p:nvPr>
            </p:nvSpPr>
            <p:spPr>
              <a:blipFill>
                <a:blip r:embed="rId2"/>
                <a:stretch>
                  <a:fillRect l="-928" t="-3501" r="-522"/>
                </a:stretch>
              </a:blipFill>
            </p:spPr>
            <p:txBody>
              <a:bodyPr/>
              <a:lstStyle/>
              <a:p>
                <a:r>
                  <a:rPr lang="en-US">
                    <a:noFill/>
                  </a:rPr>
                  <a:t> </a:t>
                </a:r>
              </a:p>
            </p:txBody>
          </p:sp>
        </mc:Fallback>
      </mc:AlternateContent>
    </p:spTree>
    <p:extLst>
      <p:ext uri="{BB962C8B-B14F-4D97-AF65-F5344CB8AC3E}">
        <p14:creationId xmlns:p14="http://schemas.microsoft.com/office/powerpoint/2010/main" val="92341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B037-CC20-4328-A74C-70F81BBDA8CC}"/>
              </a:ext>
            </a:extLst>
          </p:cNvPr>
          <p:cNvSpPr>
            <a:spLocks noGrp="1"/>
          </p:cNvSpPr>
          <p:nvPr>
            <p:ph type="title"/>
          </p:nvPr>
        </p:nvSpPr>
        <p:spPr/>
        <p:txBody>
          <a:bodyPr/>
          <a:lstStyle/>
          <a:p>
            <a:pPr algn="ctr"/>
            <a:r>
              <a:rPr lang="en-US" dirty="0"/>
              <a:t>EDA</a:t>
            </a:r>
          </a:p>
        </p:txBody>
      </p:sp>
      <p:pic>
        <p:nvPicPr>
          <p:cNvPr id="1026" name="Picture 2">
            <a:extLst>
              <a:ext uri="{FF2B5EF4-FFF2-40B4-BE49-F238E27FC236}">
                <a16:creationId xmlns:a16="http://schemas.microsoft.com/office/drawing/2014/main" id="{0E9D5C34-476C-41E3-9CC6-DE805CCE68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2377" y="1286602"/>
            <a:ext cx="7376746" cy="536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76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0A2F-0C9B-4ACA-906E-3CCC98114163}"/>
              </a:ext>
            </a:extLst>
          </p:cNvPr>
          <p:cNvSpPr>
            <a:spLocks noGrp="1"/>
          </p:cNvSpPr>
          <p:nvPr>
            <p:ph type="title"/>
          </p:nvPr>
        </p:nvSpPr>
        <p:spPr/>
        <p:txBody>
          <a:bodyPr/>
          <a:lstStyle/>
          <a:p>
            <a:pPr algn="ctr"/>
            <a:r>
              <a:rPr lang="en-US" dirty="0"/>
              <a:t>EDA</a:t>
            </a:r>
          </a:p>
        </p:txBody>
      </p:sp>
      <p:pic>
        <p:nvPicPr>
          <p:cNvPr id="1026" name="Picture 2">
            <a:extLst>
              <a:ext uri="{FF2B5EF4-FFF2-40B4-BE49-F238E27FC236}">
                <a16:creationId xmlns:a16="http://schemas.microsoft.com/office/drawing/2014/main" id="{3A8FF1EB-AF5E-4037-BF06-6BC403A756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1" y="1466218"/>
            <a:ext cx="7345248" cy="51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48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A824-17B4-410E-8A2A-B35FE30DEBFA}"/>
              </a:ext>
            </a:extLst>
          </p:cNvPr>
          <p:cNvSpPr>
            <a:spLocks noGrp="1"/>
          </p:cNvSpPr>
          <p:nvPr>
            <p:ph type="title"/>
          </p:nvPr>
        </p:nvSpPr>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47318731-9EE3-4AF2-BD9B-9087D6E3350B}"/>
              </a:ext>
            </a:extLst>
          </p:cNvPr>
          <p:cNvSpPr>
            <a:spLocks noGrp="1"/>
          </p:cNvSpPr>
          <p:nvPr>
            <p:ph idx="1"/>
          </p:nvPr>
        </p:nvSpPr>
        <p:spPr/>
        <p:txBody>
          <a:bodyPr/>
          <a:lstStyle/>
          <a:p>
            <a:r>
              <a:rPr lang="en-US" dirty="0"/>
              <a:t>To determine my p-value I used Welch’s t-test.</a:t>
            </a:r>
          </a:p>
          <a:p>
            <a:r>
              <a:rPr lang="en-US" dirty="0"/>
              <a:t>The p-value was calculated to be 3.22*10^-9. </a:t>
            </a:r>
          </a:p>
        </p:txBody>
      </p:sp>
    </p:spTree>
    <p:extLst>
      <p:ext uri="{BB962C8B-B14F-4D97-AF65-F5344CB8AC3E}">
        <p14:creationId xmlns:p14="http://schemas.microsoft.com/office/powerpoint/2010/main" val="252596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3396-579D-40F4-8FE9-0E54AA7562D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8B439E0C-F759-4372-BC18-CCBA2AE6198B}"/>
              </a:ext>
            </a:extLst>
          </p:cNvPr>
          <p:cNvSpPr>
            <a:spLocks noGrp="1"/>
          </p:cNvSpPr>
          <p:nvPr>
            <p:ph idx="1"/>
          </p:nvPr>
        </p:nvSpPr>
        <p:spPr>
          <a:xfrm>
            <a:off x="774589" y="1817674"/>
            <a:ext cx="10515600" cy="4351338"/>
          </a:xfrm>
        </p:spPr>
        <p:txBody>
          <a:bodyPr/>
          <a:lstStyle/>
          <a:p>
            <a:r>
              <a:rPr lang="en-US" dirty="0"/>
              <a:t>At a significance level of 0.05 and a p value of 3.22*10^-9 I reject the null hypothesis that there is no difference between the sample means.</a:t>
            </a:r>
          </a:p>
          <a:p>
            <a:r>
              <a:rPr lang="en-US" dirty="0"/>
              <a:t>Important to recognize that the difference between the means is small, but is statistically significant. </a:t>
            </a:r>
          </a:p>
        </p:txBody>
      </p:sp>
    </p:spTree>
    <p:extLst>
      <p:ext uri="{BB962C8B-B14F-4D97-AF65-F5344CB8AC3E}">
        <p14:creationId xmlns:p14="http://schemas.microsoft.com/office/powerpoint/2010/main" val="3998600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477</TotalTime>
  <Words>349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NFL Scoring Averages After the Advent of Pass Interference</vt:lpstr>
      <vt:lpstr>Question</vt:lpstr>
      <vt:lpstr>Background</vt:lpstr>
      <vt:lpstr>Data Preparation</vt:lpstr>
      <vt:lpstr>Hypothesis</vt:lpstr>
      <vt:lpstr>EDA</vt:lpstr>
      <vt:lpstr>EDA</vt:lpstr>
      <vt:lpstr>Hypothesis Testing</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nathanb.berkley@gmail.com</dc:creator>
  <cp:lastModifiedBy>nathanb.berkley@gmail.com</cp:lastModifiedBy>
  <cp:revision>65</cp:revision>
  <dcterms:created xsi:type="dcterms:W3CDTF">2021-02-26T01:03:42Z</dcterms:created>
  <dcterms:modified xsi:type="dcterms:W3CDTF">2021-02-26T22:18:14Z</dcterms:modified>
</cp:coreProperties>
</file>