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36"/>
  </p:notesMasterIdLst>
  <p:sldIdLst>
    <p:sldId id="259" r:id="rId2"/>
    <p:sldId id="305" r:id="rId3"/>
    <p:sldId id="306" r:id="rId4"/>
    <p:sldId id="261" r:id="rId5"/>
    <p:sldId id="262" r:id="rId6"/>
    <p:sldId id="263" r:id="rId7"/>
    <p:sldId id="303" r:id="rId8"/>
    <p:sldId id="302" r:id="rId9"/>
    <p:sldId id="30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301" r:id="rId35"/>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540"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482100000000001"/>
          <c:y val="5.5296900000000003E-2"/>
          <c:w val="0.62768699999999999"/>
          <c:h val="0.76502800000000004"/>
        </c:manualLayout>
      </c:layout>
      <c:lineChart>
        <c:grouping val="standard"/>
        <c:varyColors val="0"/>
        <c:ser>
          <c:idx val="0"/>
          <c:order val="0"/>
          <c:tx>
            <c:strRef>
              <c:f>Sheet1!$A$2</c:f>
              <c:strCache>
                <c:ptCount val="1"/>
                <c:pt idx="0">
                  <c:v>8 KB</c:v>
                </c:pt>
              </c:strCache>
            </c:strRef>
          </c:tx>
          <c:spPr>
            <a:ln w="38099" cap="flat">
              <a:solidFill>
                <a:srgbClr val="FFD300"/>
              </a:solidFill>
              <a:prstDash val="solid"/>
              <a:round/>
            </a:ln>
            <a:effectLst/>
          </c:spPr>
          <c:marker>
            <c:symbol val="square"/>
            <c:size val="7"/>
            <c:spPr>
              <a:noFill/>
              <a:ln w="9525" cap="flat">
                <a:solidFill>
                  <a:srgbClr val="FFD300"/>
                </a:solidFill>
                <a:prstDash val="solid"/>
                <a:round/>
              </a:ln>
              <a:effectLst/>
            </c:spPr>
          </c:marker>
          <c:cat>
            <c:strRef>
              <c:f>Sheet1!$B$1:$F$1</c:f>
              <c:strCache>
                <c:ptCount val="5"/>
                <c:pt idx="0">
                  <c:v>16</c:v>
                </c:pt>
                <c:pt idx="1">
                  <c:v>32</c:v>
                </c:pt>
                <c:pt idx="2">
                  <c:v>64</c:v>
                </c:pt>
                <c:pt idx="3">
                  <c:v>128</c:v>
                </c:pt>
                <c:pt idx="4">
                  <c:v>256</c:v>
                </c:pt>
              </c:strCache>
            </c:strRef>
          </c:cat>
          <c:val>
            <c:numRef>
              <c:f>Sheet1!$B$2:$F$2</c:f>
              <c:numCache>
                <c:formatCode>General</c:formatCode>
                <c:ptCount val="5"/>
                <c:pt idx="0">
                  <c:v>8.5</c:v>
                </c:pt>
                <c:pt idx="1">
                  <c:v>7.5</c:v>
                </c:pt>
                <c:pt idx="2">
                  <c:v>7.25</c:v>
                </c:pt>
                <c:pt idx="3">
                  <c:v>7.75</c:v>
                </c:pt>
                <c:pt idx="4">
                  <c:v>9.5</c:v>
                </c:pt>
              </c:numCache>
            </c:numRef>
          </c:val>
          <c:smooth val="0"/>
        </c:ser>
        <c:ser>
          <c:idx val="1"/>
          <c:order val="1"/>
          <c:tx>
            <c:strRef>
              <c:f>Sheet1!$A$3</c:f>
              <c:strCache>
                <c:ptCount val="1"/>
                <c:pt idx="0">
                  <c:v>16 KB</c:v>
                </c:pt>
              </c:strCache>
            </c:strRef>
          </c:tx>
          <c:spPr>
            <a:ln w="38099" cap="flat">
              <a:solidFill>
                <a:srgbClr val="00F900"/>
              </a:solidFill>
              <a:prstDash val="solid"/>
              <a:round/>
            </a:ln>
            <a:effectLst/>
          </c:spPr>
          <c:marker>
            <c:symbol val="circle"/>
            <c:size val="7"/>
            <c:spPr>
              <a:solidFill>
                <a:srgbClr val="00F900"/>
              </a:solidFill>
              <a:ln w="9525" cap="flat">
                <a:solidFill>
                  <a:srgbClr val="00F900"/>
                </a:solidFill>
                <a:prstDash val="solid"/>
                <a:round/>
              </a:ln>
              <a:effectLst/>
            </c:spPr>
          </c:marker>
          <c:cat>
            <c:strRef>
              <c:f>Sheet1!$B$1:$F$1</c:f>
              <c:strCache>
                <c:ptCount val="5"/>
                <c:pt idx="0">
                  <c:v>16</c:v>
                </c:pt>
                <c:pt idx="1">
                  <c:v>32</c:v>
                </c:pt>
                <c:pt idx="2">
                  <c:v>64</c:v>
                </c:pt>
                <c:pt idx="3">
                  <c:v>128</c:v>
                </c:pt>
                <c:pt idx="4">
                  <c:v>256</c:v>
                </c:pt>
              </c:strCache>
            </c:strRef>
          </c:cat>
          <c:val>
            <c:numRef>
              <c:f>Sheet1!$B$3:$F$3</c:f>
              <c:numCache>
                <c:formatCode>General</c:formatCode>
                <c:ptCount val="5"/>
                <c:pt idx="0">
                  <c:v>4</c:v>
                </c:pt>
                <c:pt idx="1">
                  <c:v>2.75</c:v>
                </c:pt>
                <c:pt idx="2">
                  <c:v>2.75</c:v>
                </c:pt>
                <c:pt idx="3">
                  <c:v>3</c:v>
                </c:pt>
                <c:pt idx="4">
                  <c:v>3.5</c:v>
                </c:pt>
              </c:numCache>
            </c:numRef>
          </c:val>
          <c:smooth val="0"/>
        </c:ser>
        <c:ser>
          <c:idx val="2"/>
          <c:order val="2"/>
          <c:tx>
            <c:strRef>
              <c:f>Sheet1!$A$4</c:f>
              <c:strCache>
                <c:ptCount val="1"/>
                <c:pt idx="0">
                  <c:v>64 KB</c:v>
                </c:pt>
              </c:strCache>
            </c:strRef>
          </c:tx>
          <c:spPr>
            <a:ln w="38099" cap="flat">
              <a:solidFill>
                <a:srgbClr val="00FDFF"/>
              </a:solidFill>
              <a:prstDash val="solid"/>
              <a:round/>
            </a:ln>
            <a:effectLst/>
          </c:spPr>
          <c:marker>
            <c:symbol val="circle"/>
            <c:size val="7"/>
            <c:spPr>
              <a:noFill/>
              <a:ln w="9525" cap="flat">
                <a:solidFill>
                  <a:srgbClr val="00FDFF"/>
                </a:solidFill>
                <a:prstDash val="solid"/>
                <a:round/>
              </a:ln>
              <a:effectLst/>
            </c:spPr>
          </c:marker>
          <c:cat>
            <c:strRef>
              <c:f>Sheet1!$B$1:$F$1</c:f>
              <c:strCache>
                <c:ptCount val="5"/>
                <c:pt idx="0">
                  <c:v>16</c:v>
                </c:pt>
                <c:pt idx="1">
                  <c:v>32</c:v>
                </c:pt>
                <c:pt idx="2">
                  <c:v>64</c:v>
                </c:pt>
                <c:pt idx="3">
                  <c:v>128</c:v>
                </c:pt>
                <c:pt idx="4">
                  <c:v>256</c:v>
                </c:pt>
              </c:strCache>
            </c:strRef>
          </c:cat>
          <c:val>
            <c:numRef>
              <c:f>Sheet1!$B$4:$F$4</c:f>
              <c:numCache>
                <c:formatCode>General</c:formatCode>
                <c:ptCount val="5"/>
                <c:pt idx="0">
                  <c:v>2</c:v>
                </c:pt>
                <c:pt idx="1">
                  <c:v>1.7</c:v>
                </c:pt>
                <c:pt idx="2">
                  <c:v>1.55</c:v>
                </c:pt>
                <c:pt idx="3">
                  <c:v>1.4</c:v>
                </c:pt>
                <c:pt idx="4">
                  <c:v>1.4</c:v>
                </c:pt>
              </c:numCache>
            </c:numRef>
          </c:val>
          <c:smooth val="0"/>
        </c:ser>
        <c:ser>
          <c:idx val="3"/>
          <c:order val="3"/>
          <c:tx>
            <c:strRef>
              <c:f>Sheet1!$A$5</c:f>
              <c:strCache>
                <c:ptCount val="1"/>
                <c:pt idx="0">
                  <c:v>256 KB</c:v>
                </c:pt>
              </c:strCache>
            </c:strRef>
          </c:tx>
          <c:spPr>
            <a:ln w="38099" cap="flat">
              <a:solidFill>
                <a:srgbClr val="0433FF"/>
              </a:solidFill>
              <a:prstDash val="solid"/>
              <a:round/>
            </a:ln>
            <a:effectLst/>
          </c:spPr>
          <c:marker>
            <c:symbol val="triangle"/>
            <c:size val="7"/>
            <c:spPr>
              <a:solidFill>
                <a:srgbClr val="0433FF"/>
              </a:solidFill>
              <a:ln w="9525" cap="flat">
                <a:solidFill>
                  <a:srgbClr val="0433FF"/>
                </a:solidFill>
                <a:prstDash val="solid"/>
                <a:round/>
              </a:ln>
              <a:effectLst/>
            </c:spPr>
          </c:marker>
          <c:cat>
            <c:strRef>
              <c:f>Sheet1!$B$1:$F$1</c:f>
              <c:strCache>
                <c:ptCount val="5"/>
                <c:pt idx="0">
                  <c:v>16</c:v>
                </c:pt>
                <c:pt idx="1">
                  <c:v>32</c:v>
                </c:pt>
                <c:pt idx="2">
                  <c:v>64</c:v>
                </c:pt>
                <c:pt idx="3">
                  <c:v>128</c:v>
                </c:pt>
                <c:pt idx="4">
                  <c:v>256</c:v>
                </c:pt>
              </c:strCache>
            </c:strRef>
          </c:cat>
          <c:val>
            <c:numRef>
              <c:f>Sheet1!$B$5:$F$5</c:f>
              <c:numCache>
                <c:formatCode>General</c:formatCode>
                <c:ptCount val="5"/>
                <c:pt idx="0">
                  <c:v>1</c:v>
                </c:pt>
                <c:pt idx="1">
                  <c:v>0.7</c:v>
                </c:pt>
                <c:pt idx="2">
                  <c:v>0.5</c:v>
                </c:pt>
                <c:pt idx="3">
                  <c:v>0.5</c:v>
                </c:pt>
                <c:pt idx="4">
                  <c:v>0.6</c:v>
                </c:pt>
              </c:numCache>
            </c:numRef>
          </c:val>
          <c:smooth val="0"/>
        </c:ser>
        <c:dLbls>
          <c:showLegendKey val="0"/>
          <c:showVal val="0"/>
          <c:showCatName val="0"/>
          <c:showSerName val="0"/>
          <c:showPercent val="0"/>
          <c:showBubbleSize val="0"/>
        </c:dLbls>
        <c:marker val="1"/>
        <c:smooth val="0"/>
        <c:axId val="213064840"/>
        <c:axId val="213063664"/>
      </c:lineChart>
      <c:catAx>
        <c:axId val="213064840"/>
        <c:scaling>
          <c:orientation val="minMax"/>
        </c:scaling>
        <c:delete val="0"/>
        <c:axPos val="b"/>
        <c:title>
          <c:tx>
            <c:rich>
              <a:bodyPr rot="0"/>
              <a:lstStyle/>
              <a:p>
                <a:pPr>
                  <a:defRPr sz="1800" b="1" i="0" u="none" strike="noStrike">
                    <a:solidFill>
                      <a:srgbClr val="000000"/>
                    </a:solidFill>
                    <a:latin typeface="Arial"/>
                  </a:defRPr>
                </a:pPr>
                <a:r>
                  <a:rPr lang="en-US" sz="1800" b="1" i="0" u="none" strike="noStrike">
                    <a:solidFill>
                      <a:srgbClr val="000000"/>
                    </a:solidFill>
                    <a:latin typeface="Arial"/>
                  </a:rPr>
                  <a:t>Block size (bytes)</a:t>
                </a:r>
              </a:p>
            </c:rich>
          </c:tx>
          <c:overlay val="1"/>
        </c:title>
        <c:numFmt formatCode="General" sourceLinked="0"/>
        <c:majorTickMark val="out"/>
        <c:minorTickMark val="none"/>
        <c:tickLblPos val="low"/>
        <c:spPr>
          <a:ln w="3175" cap="flat">
            <a:solidFill>
              <a:srgbClr val="000000"/>
            </a:solidFill>
            <a:prstDash val="solid"/>
            <a:round/>
          </a:ln>
        </c:spPr>
        <c:txPr>
          <a:bodyPr rot="0"/>
          <a:lstStyle/>
          <a:p>
            <a:pPr>
              <a:defRPr sz="1800" b="1" i="0" u="none" strike="noStrike">
                <a:solidFill>
                  <a:srgbClr val="000000"/>
                </a:solidFill>
                <a:latin typeface="Arial"/>
              </a:defRPr>
            </a:pPr>
            <a:endParaRPr lang="en-US"/>
          </a:p>
        </c:txPr>
        <c:crossAx val="213063664"/>
        <c:crosses val="autoZero"/>
        <c:auto val="1"/>
        <c:lblAlgn val="ctr"/>
        <c:lblOffset val="100"/>
        <c:noMultiLvlLbl val="1"/>
      </c:catAx>
      <c:valAx>
        <c:axId val="213063664"/>
        <c:scaling>
          <c:orientation val="minMax"/>
        </c:scaling>
        <c:delete val="0"/>
        <c:axPos val="l"/>
        <c:majorGridlines>
          <c:spPr>
            <a:ln w="12700" cap="flat">
              <a:solidFill>
                <a:srgbClr val="000000"/>
              </a:solidFill>
              <a:prstDash val="sysDash"/>
              <a:round/>
            </a:ln>
          </c:spPr>
        </c:majorGridlines>
        <c:title>
          <c:tx>
            <c:rich>
              <a:bodyPr rot="-5400000"/>
              <a:lstStyle/>
              <a:p>
                <a:pPr>
                  <a:defRPr sz="1800" b="1" i="0" u="none" strike="noStrike">
                    <a:solidFill>
                      <a:srgbClr val="000000"/>
                    </a:solidFill>
                    <a:latin typeface="Arial"/>
                  </a:defRPr>
                </a:pPr>
                <a:r>
                  <a:rPr lang="en-US" sz="1800" b="1" i="0" u="none" strike="noStrike">
                    <a:solidFill>
                      <a:srgbClr val="000000"/>
                    </a:solidFill>
                    <a:latin typeface="Arial"/>
                  </a:rPr>
                  <a:t>Miss rate (%)</a:t>
                </a:r>
              </a:p>
            </c:rich>
          </c:tx>
          <c:overlay val="1"/>
        </c:title>
        <c:numFmt formatCode="0.0" sourceLinked="0"/>
        <c:majorTickMark val="out"/>
        <c:minorTickMark val="none"/>
        <c:tickLblPos val="nextTo"/>
        <c:spPr>
          <a:ln w="3175" cap="flat">
            <a:solidFill>
              <a:srgbClr val="000000"/>
            </a:solidFill>
            <a:prstDash val="solid"/>
            <a:round/>
          </a:ln>
        </c:spPr>
        <c:txPr>
          <a:bodyPr rot="0"/>
          <a:lstStyle/>
          <a:p>
            <a:pPr>
              <a:defRPr sz="1800" b="1" i="0" u="none" strike="noStrike">
                <a:solidFill>
                  <a:srgbClr val="000000"/>
                </a:solidFill>
                <a:latin typeface="Arial"/>
              </a:defRPr>
            </a:pPr>
            <a:endParaRPr lang="en-US"/>
          </a:p>
        </c:txPr>
        <c:crossAx val="213064840"/>
        <c:crosses val="autoZero"/>
        <c:crossBetween val="midCat"/>
        <c:majorUnit val="2.5"/>
        <c:minorUnit val="1.25"/>
      </c:valAx>
      <c:spPr>
        <a:noFill/>
        <a:ln w="3175" cap="flat">
          <a:solidFill>
            <a:srgbClr val="000000"/>
          </a:solidFill>
          <a:prstDash val="solid"/>
          <a:round/>
        </a:ln>
        <a:effectLst/>
      </c:spPr>
    </c:plotArea>
    <c:legend>
      <c:legendPos val="r"/>
      <c:layout>
        <c:manualLayout>
          <c:xMode val="edge"/>
          <c:yMode val="edge"/>
          <c:x val="0.79673499999999997"/>
          <c:y val="0.219193"/>
          <c:w val="0.203265"/>
          <c:h val="0.21506400000000001"/>
        </c:manualLayout>
      </c:layout>
      <c:overlay val="1"/>
      <c:spPr>
        <a:noFill/>
        <a:ln w="3175" cap="flat">
          <a:solidFill>
            <a:srgbClr val="000000"/>
          </a:solidFill>
          <a:prstDash val="solid"/>
          <a:round/>
        </a:ln>
        <a:effectLst/>
      </c:spPr>
      <c:txPr>
        <a:bodyPr rot="0"/>
        <a:lstStyle/>
        <a:p>
          <a:pPr>
            <a:defRPr sz="1600" b="1" i="0" u="none" strike="noStrike">
              <a:solidFill>
                <a:srgbClr val="000000"/>
              </a:solidFill>
              <a:latin typeface="Arial"/>
            </a:defRPr>
          </a:pPr>
          <a:endParaRPr lang="en-US"/>
        </a:p>
      </c:txPr>
    </c:legend>
    <c:plotVisOnly val="1"/>
    <c:dispBlanksAs val="gap"/>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4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Shape 166"/>
          <p:cNvSpPr>
            <a:spLocks noGrp="1" noRot="1" noChangeAspect="1"/>
          </p:cNvSpPr>
          <p:nvPr>
            <p:ph type="sldImg"/>
          </p:nvPr>
        </p:nvSpPr>
        <p:spPr>
          <a:xfrm>
            <a:off x="1371600" y="1143000"/>
            <a:ext cx="4114800" cy="3086100"/>
          </a:xfrm>
          <a:prstGeom prst="rect">
            <a:avLst/>
          </a:prstGeom>
        </p:spPr>
        <p:txBody>
          <a:bodyPr/>
          <a:lstStyle/>
          <a:p>
            <a:endParaRPr/>
          </a:p>
        </p:txBody>
      </p:sp>
      <p:sp>
        <p:nvSpPr>
          <p:cNvPr id="167" name="Shape 167"/>
          <p:cNvSpPr>
            <a:spLocks noGrp="1"/>
          </p:cNvSpPr>
          <p:nvPr>
            <p:ph type="body" sz="quarter" idx="1"/>
          </p:nvPr>
        </p:nvSpPr>
        <p:spPr>
          <a:xfrm>
            <a:off x="685800" y="4400550"/>
            <a:ext cx="5486400" cy="3600450"/>
          </a:xfrm>
          <a:prstGeom prst="rect">
            <a:avLst/>
          </a:prstGeom>
        </p:spPr>
        <p:txBody>
          <a:bodyPr/>
          <a:lstStyle/>
          <a:p>
            <a:pPr>
              <a:buClr>
                <a:srgbClr val="000000"/>
              </a:buClr>
              <a:buFont typeface="Calibri"/>
              <a:defRPr>
                <a:latin typeface="Calibri"/>
                <a:ea typeface="Calibri"/>
                <a:cs typeface="Calibri"/>
                <a:sym typeface="Calibri"/>
              </a:defRPr>
            </a:pPr>
            <a:r>
              <a:t>Instead, the memory system of a modern computer consists of a series of black boxes ranging from the fastest to the slowest.</a:t>
            </a:r>
          </a:p>
          <a:p>
            <a:pPr>
              <a:buClr>
                <a:srgbClr val="000000"/>
              </a:buClr>
              <a:buFont typeface="Calibri"/>
              <a:defRPr>
                <a:latin typeface="Calibri"/>
                <a:ea typeface="Calibri"/>
                <a:cs typeface="Calibri"/>
                <a:sym typeface="Calibri"/>
              </a:defRPr>
            </a:pPr>
            <a:r>
              <a:t>Besides variation in speed, these boxes also varies in size (smallest to biggest) and cost.</a:t>
            </a:r>
          </a:p>
          <a:p>
            <a:pPr>
              <a:buClr>
                <a:srgbClr val="000000"/>
              </a:buClr>
              <a:buFont typeface="Calibri"/>
              <a:defRPr>
                <a:latin typeface="Calibri"/>
                <a:ea typeface="Calibri"/>
                <a:cs typeface="Calibri"/>
                <a:sym typeface="Calibri"/>
              </a:defRPr>
            </a:pPr>
            <a:r>
              <a:t>What makes this kind of arrangement work is one of the most important  principle in computer design.  The principle of locality. The principle of locality states that programs access a relatively small portion of the address space at  any instant of time.</a:t>
            </a:r>
          </a:p>
          <a:p>
            <a:pPr>
              <a:buClr>
                <a:srgbClr val="000000"/>
              </a:buClr>
              <a:buFont typeface="Calibri"/>
              <a:defRPr>
                <a:latin typeface="Calibri"/>
                <a:ea typeface="Calibri"/>
                <a:cs typeface="Calibri"/>
                <a:sym typeface="Calibri"/>
              </a:defRPr>
            </a:pPr>
            <a:endParaRPr/>
          </a:p>
          <a:p>
            <a:pPr>
              <a:buClr>
                <a:srgbClr val="000000"/>
              </a:buClr>
              <a:buFont typeface="Calibri"/>
              <a:defRPr>
                <a:latin typeface="Calibri"/>
                <a:ea typeface="Calibri"/>
                <a:cs typeface="Calibri"/>
                <a:sym typeface="Calibri"/>
              </a:defRPr>
            </a:pPr>
            <a:r>
              <a:t>The design goal is to present the user with as much memory as is available in the cheapest technology (points to the disk).</a:t>
            </a:r>
          </a:p>
          <a:p>
            <a:pPr>
              <a:buClr>
                <a:srgbClr val="000000"/>
              </a:buClr>
              <a:buFont typeface="Calibri"/>
              <a:defRPr>
                <a:latin typeface="Calibri"/>
                <a:ea typeface="Calibri"/>
                <a:cs typeface="Calibri"/>
                <a:sym typeface="Calibri"/>
              </a:defRPr>
            </a:pPr>
            <a:r>
              <a:t>While by taking advantage of the principle of locality, we like to provide the user an average access speed that is very close to the speed that is offered by the fastest technology.</a:t>
            </a:r>
          </a:p>
          <a:p>
            <a:pPr>
              <a:buClr>
                <a:srgbClr val="000000"/>
              </a:buClr>
              <a:buFont typeface="Calibri"/>
              <a:defRPr>
                <a:latin typeface="Calibri"/>
                <a:ea typeface="Calibri"/>
                <a:cs typeface="Calibri"/>
                <a:sym typeface="Calibri"/>
              </a:defRPr>
            </a:pPr>
            <a:r>
              <a:t>(We will go over this slide in detail in the next lectures on caches).</a:t>
            </a:r>
          </a:p>
        </p:txBody>
      </p:sp>
    </p:spTree>
    <p:extLst>
      <p:ext uri="{BB962C8B-B14F-4D97-AF65-F5344CB8AC3E}">
        <p14:creationId xmlns:p14="http://schemas.microsoft.com/office/powerpoint/2010/main" val="3249518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Shape 748"/>
          <p:cNvSpPr>
            <a:spLocks noGrp="1" noRot="1" noChangeAspect="1"/>
          </p:cNvSpPr>
          <p:nvPr>
            <p:ph type="sldImg"/>
          </p:nvPr>
        </p:nvSpPr>
        <p:spPr>
          <a:xfrm>
            <a:off x="1371600" y="1143000"/>
            <a:ext cx="4114800" cy="3086100"/>
          </a:xfrm>
          <a:prstGeom prst="rect">
            <a:avLst/>
          </a:prstGeom>
        </p:spPr>
        <p:txBody>
          <a:bodyPr/>
          <a:lstStyle/>
          <a:p>
            <a:endParaRPr/>
          </a:p>
        </p:txBody>
      </p:sp>
      <p:sp>
        <p:nvSpPr>
          <p:cNvPr id="749" name="Shape 749"/>
          <p:cNvSpPr>
            <a:spLocks noGrp="1"/>
          </p:cNvSpPr>
          <p:nvPr>
            <p:ph type="body" sz="quarter" idx="1"/>
          </p:nvPr>
        </p:nvSpPr>
        <p:spPr>
          <a:xfrm>
            <a:off x="685800" y="4400550"/>
            <a:ext cx="5486400" cy="3600450"/>
          </a:xfrm>
          <a:prstGeom prst="rect">
            <a:avLst/>
          </a:prstGeom>
        </p:spPr>
        <p:txBody>
          <a:bodyPr/>
          <a:lstStyle>
            <a:lvl1pPr>
              <a:buClr>
                <a:srgbClr val="000000"/>
              </a:buClr>
              <a:buFont typeface="Calibri"/>
              <a:defRPr>
                <a:latin typeface="Calibri"/>
                <a:ea typeface="Calibri"/>
                <a:cs typeface="Calibri"/>
                <a:sym typeface="Calibri"/>
              </a:defRPr>
            </a:lvl1pPr>
          </a:lstStyle>
          <a:p>
            <a:r>
              <a:rPr dirty="0"/>
              <a:t>AMAT = 1 + 0.02x50 = 2</a:t>
            </a:r>
          </a:p>
        </p:txBody>
      </p:sp>
    </p:spTree>
    <p:extLst>
      <p:ext uri="{BB962C8B-B14F-4D97-AF65-F5344CB8AC3E}">
        <p14:creationId xmlns:p14="http://schemas.microsoft.com/office/powerpoint/2010/main" val="3437610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hape 141"/>
          <p:cNvSpPr>
            <a:spLocks noGrp="1" noRot="1" noChangeAspect="1"/>
          </p:cNvSpPr>
          <p:nvPr>
            <p:ph type="sldImg"/>
          </p:nvPr>
        </p:nvSpPr>
        <p:spPr>
          <a:xfrm>
            <a:off x="1371600" y="1143000"/>
            <a:ext cx="4114800" cy="3086100"/>
          </a:xfrm>
          <a:prstGeom prst="rect">
            <a:avLst/>
          </a:prstGeom>
        </p:spPr>
        <p:txBody>
          <a:bodyPr/>
          <a:lstStyle/>
          <a:p>
            <a:endParaRPr/>
          </a:p>
        </p:txBody>
      </p:sp>
      <p:sp>
        <p:nvSpPr>
          <p:cNvPr id="142" name="Shape 142"/>
          <p:cNvSpPr>
            <a:spLocks noGrp="1"/>
          </p:cNvSpPr>
          <p:nvPr>
            <p:ph type="body" sz="quarter" idx="1"/>
          </p:nvPr>
        </p:nvSpPr>
        <p:spPr>
          <a:xfrm>
            <a:off x="685800" y="4400550"/>
            <a:ext cx="5486400" cy="3600450"/>
          </a:xfrm>
          <a:prstGeom prst="rect">
            <a:avLst/>
          </a:prstGeom>
        </p:spPr>
        <p:txBody>
          <a:bodyPr/>
          <a:lstStyle/>
          <a:p>
            <a:r>
              <a:t>As I said earlier, block size is a tradeoff. In general, larger block size will reduce the miss rate because it take advantage of spatial locality.</a:t>
            </a:r>
          </a:p>
          <a:p>
            <a:r>
              <a:t>But remember, miss rate NOT  the only cache performance metrics.  You also have to worry about miss penalty.</a:t>
            </a:r>
          </a:p>
          <a:p>
            <a:r>
              <a:t>As you increase the block size, your miss penalty will go up because as the block gets larger, it will take you longer to fill up the block.</a:t>
            </a:r>
          </a:p>
          <a:p>
            <a:r>
              <a:t>Even if you look at miss rate by itself, which you should NOT, bigger block size does not always win.  As you increase the block size, assuming keeping cache size constant, your miss rate will drop off rapidly at the beginning due to spatial locality.</a:t>
            </a:r>
          </a:p>
          <a:p>
            <a:r>
              <a:t>However, once you pass certain point, your miss rate actually goes up.</a:t>
            </a:r>
          </a:p>
          <a:p>
            <a:r>
              <a:t>As a result of these two curves, the Average Access Time (point to equation), which is really the more important performance metric than the miss rate, will go down initially because the miss rate is dropping much faster than the increase in miss penalty.</a:t>
            </a:r>
          </a:p>
          <a:p>
            <a:r>
              <a:t>But eventually, as you keep on increasing the block size, the average access time can go up rapidly because not only is the miss penalty is increasing, the miss rate is increasing as well.</a:t>
            </a:r>
          </a:p>
          <a:p>
            <a:r>
              <a:t>Let me show you why your miss rate may go up as you increase the block size by another extreme example.</a:t>
            </a:r>
          </a:p>
          <a:p>
            <a:endParaRPr/>
          </a:p>
          <a:p>
            <a:r>
              <a:t>+3 = 33 min. (Y:13)</a:t>
            </a:r>
          </a:p>
        </p:txBody>
      </p:sp>
    </p:spTree>
    <p:extLst>
      <p:ext uri="{BB962C8B-B14F-4D97-AF65-F5344CB8AC3E}">
        <p14:creationId xmlns:p14="http://schemas.microsoft.com/office/powerpoint/2010/main" val="2052320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Shape 354"/>
          <p:cNvSpPr>
            <a:spLocks noGrp="1" noRot="1" noChangeAspect="1"/>
          </p:cNvSpPr>
          <p:nvPr>
            <p:ph type="sldImg"/>
          </p:nvPr>
        </p:nvSpPr>
        <p:spPr>
          <a:xfrm>
            <a:off x="1371600" y="1143000"/>
            <a:ext cx="4114800" cy="3086100"/>
          </a:xfrm>
          <a:prstGeom prst="rect">
            <a:avLst/>
          </a:prstGeom>
        </p:spPr>
        <p:txBody>
          <a:bodyPr/>
          <a:lstStyle/>
          <a:p>
            <a:endParaRPr/>
          </a:p>
        </p:txBody>
      </p:sp>
      <p:sp>
        <p:nvSpPr>
          <p:cNvPr id="355" name="Shape 355"/>
          <p:cNvSpPr>
            <a:spLocks noGrp="1"/>
          </p:cNvSpPr>
          <p:nvPr>
            <p:ph type="body" sz="quarter" idx="1"/>
          </p:nvPr>
        </p:nvSpPr>
        <p:spPr>
          <a:xfrm>
            <a:off x="685800" y="4400550"/>
            <a:ext cx="5486400" cy="3600450"/>
          </a:xfrm>
          <a:prstGeom prst="rect">
            <a:avLst/>
          </a:prstGeom>
        </p:spPr>
        <p:txBody>
          <a:bodyPr/>
          <a:lstStyle/>
          <a:p>
            <a:pPr defTabSz="909228"/>
            <a:r>
              <a:rPr dirty="0"/>
              <a:t>Let’s look at the simplest cache one can build.  A direct mapped cache that only has 4 bytes.</a:t>
            </a:r>
          </a:p>
          <a:p>
            <a:pPr defTabSz="909228"/>
            <a:r>
              <a:rPr dirty="0"/>
              <a:t>In this direct mapped cache with only 4 bytes, location 0 of the cache can be occupied by data form memory location 0, 4, 8, C, ... and so on.</a:t>
            </a:r>
          </a:p>
          <a:p>
            <a:pPr defTabSz="909228"/>
            <a:r>
              <a:rPr dirty="0"/>
              <a:t>While location 1 of the cache can be occupied by data from memory location 1, 5, 9, ... etc.</a:t>
            </a:r>
          </a:p>
          <a:p>
            <a:pPr defTabSz="909228"/>
            <a:r>
              <a:rPr dirty="0"/>
              <a:t>So in general, the cache location where a memory location can map to  is uniquely determined by the 2 least significant bits of the address (Cache Index).</a:t>
            </a:r>
          </a:p>
          <a:p>
            <a:pPr defTabSz="909228"/>
            <a:r>
              <a:rPr dirty="0"/>
              <a:t>For example here, any memory location whose two least significant bits of the address are 0s can  go to cache location zero.</a:t>
            </a:r>
          </a:p>
          <a:p>
            <a:pPr defTabSz="909228"/>
            <a:r>
              <a:rPr dirty="0"/>
              <a:t>With so many memory locations to chose from, which one should we place in the cache?</a:t>
            </a:r>
          </a:p>
          <a:p>
            <a:pPr defTabSz="909228"/>
            <a:r>
              <a:rPr dirty="0"/>
              <a:t>Of course, the one we have read or write  most recently because by the principle of temporal locality, the one we just touch is most  likely to be the one we will need again soon.</a:t>
            </a:r>
          </a:p>
          <a:p>
            <a:pPr defTabSz="909228"/>
            <a:r>
              <a:rPr dirty="0"/>
              <a:t>Of all the possible memory locations that can be placed in cache Location 0, how can we tell which one is in the cache?</a:t>
            </a:r>
          </a:p>
          <a:p>
            <a:pPr defTabSz="909228"/>
            <a:endParaRPr dirty="0"/>
          </a:p>
          <a:p>
            <a:pPr defTabSz="909228"/>
            <a:r>
              <a:rPr dirty="0"/>
              <a:t>+2 = 22 min. (Y:02)</a:t>
            </a:r>
          </a:p>
        </p:txBody>
      </p:sp>
    </p:spTree>
    <p:extLst>
      <p:ext uri="{BB962C8B-B14F-4D97-AF65-F5344CB8AC3E}">
        <p14:creationId xmlns:p14="http://schemas.microsoft.com/office/powerpoint/2010/main" val="3444997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Shape 258"/>
          <p:cNvSpPr>
            <a:spLocks noGrp="1" noRot="1" noChangeAspect="1"/>
          </p:cNvSpPr>
          <p:nvPr>
            <p:ph type="sldImg"/>
          </p:nvPr>
        </p:nvSpPr>
        <p:spPr>
          <a:xfrm>
            <a:off x="1371600" y="1143000"/>
            <a:ext cx="4114800" cy="3086100"/>
          </a:xfrm>
          <a:prstGeom prst="rect">
            <a:avLst/>
          </a:prstGeom>
        </p:spPr>
        <p:txBody>
          <a:bodyPr/>
          <a:lstStyle/>
          <a:p>
            <a:endParaRPr/>
          </a:p>
        </p:txBody>
      </p:sp>
      <p:sp>
        <p:nvSpPr>
          <p:cNvPr id="259" name="Shape 259"/>
          <p:cNvSpPr>
            <a:spLocks noGrp="1"/>
          </p:cNvSpPr>
          <p:nvPr>
            <p:ph type="body" sz="quarter" idx="1"/>
          </p:nvPr>
        </p:nvSpPr>
        <p:spPr>
          <a:xfrm>
            <a:off x="685800" y="4400550"/>
            <a:ext cx="5486400" cy="3600450"/>
          </a:xfrm>
          <a:prstGeom prst="rect">
            <a:avLst/>
          </a:prstGeom>
        </p:spPr>
        <p:txBody>
          <a:bodyPr/>
          <a:lstStyle/>
          <a:p>
            <a:pPr>
              <a:buClr>
                <a:srgbClr val="000000"/>
              </a:buClr>
              <a:buFont typeface="Calibri"/>
              <a:defRPr>
                <a:latin typeface="Calibri"/>
                <a:ea typeface="Calibri"/>
                <a:cs typeface="Calibri"/>
                <a:sym typeface="Calibri"/>
              </a:defRPr>
            </a:pPr>
            <a:r>
              <a:rPr dirty="0"/>
              <a:t>Let’s use a specific example with realistic numbers: assume we have a 1 K word (4Kbyte) direct mapped cache with block size equals to 4 bytes (1 word).</a:t>
            </a:r>
          </a:p>
          <a:p>
            <a:pPr>
              <a:buClr>
                <a:srgbClr val="000000"/>
              </a:buClr>
              <a:buFont typeface="Calibri"/>
              <a:defRPr>
                <a:latin typeface="Calibri"/>
                <a:ea typeface="Calibri"/>
                <a:cs typeface="Calibri"/>
                <a:sym typeface="Calibri"/>
              </a:defRPr>
            </a:pPr>
            <a:r>
              <a:rPr dirty="0"/>
              <a:t>In other words, each block associated with the cache tag will have 4 bytes in it (Row 1).</a:t>
            </a:r>
          </a:p>
          <a:p>
            <a:pPr>
              <a:buClr>
                <a:srgbClr val="000000"/>
              </a:buClr>
              <a:buFont typeface="Calibri"/>
              <a:defRPr>
                <a:latin typeface="Calibri"/>
                <a:ea typeface="Calibri"/>
                <a:cs typeface="Calibri"/>
                <a:sym typeface="Calibri"/>
              </a:defRPr>
            </a:pPr>
            <a:r>
              <a:rPr dirty="0"/>
              <a:t>With Block Size equals to 4 bytes, the 2 least significant bits of the address will be used as byte select within the cache block.</a:t>
            </a:r>
          </a:p>
          <a:p>
            <a:pPr>
              <a:buClr>
                <a:srgbClr val="000000"/>
              </a:buClr>
              <a:buFont typeface="Calibri"/>
              <a:defRPr>
                <a:latin typeface="Calibri"/>
                <a:ea typeface="Calibri"/>
                <a:cs typeface="Calibri"/>
                <a:sym typeface="Calibri"/>
              </a:defRPr>
            </a:pPr>
            <a:r>
              <a:rPr dirty="0"/>
              <a:t>Since the cache size is 1K word, the upper 32 minus 10+2 bits, or 20 bits of the address will be stored as cache tag.</a:t>
            </a:r>
          </a:p>
          <a:p>
            <a:pPr>
              <a:buClr>
                <a:srgbClr val="000000"/>
              </a:buClr>
              <a:buFont typeface="Calibri"/>
              <a:defRPr>
                <a:latin typeface="Calibri"/>
                <a:ea typeface="Calibri"/>
                <a:cs typeface="Calibri"/>
                <a:sym typeface="Calibri"/>
              </a:defRPr>
            </a:pPr>
            <a:r>
              <a:rPr dirty="0"/>
              <a:t>The rest of the (10) address bits in the middle, that is bit 2 through 11, will be used as Cache Index to select the proper cache entry</a:t>
            </a:r>
          </a:p>
          <a:p>
            <a:pPr>
              <a:buClr>
                <a:srgbClr val="000000"/>
              </a:buClr>
              <a:buFont typeface="Calibri"/>
              <a:defRPr>
                <a:latin typeface="Calibri"/>
                <a:ea typeface="Calibri"/>
                <a:cs typeface="Calibri"/>
                <a:sym typeface="Calibri"/>
              </a:defRPr>
            </a:pPr>
            <a:endParaRPr dirty="0"/>
          </a:p>
          <a:p>
            <a:pPr>
              <a:buClr>
                <a:srgbClr val="000000"/>
              </a:buClr>
              <a:buFont typeface="Calibri"/>
              <a:defRPr>
                <a:latin typeface="Calibri"/>
                <a:ea typeface="Calibri"/>
                <a:cs typeface="Calibri"/>
                <a:sym typeface="Calibri"/>
              </a:defRPr>
            </a:pPr>
            <a:r>
              <a:rPr dirty="0"/>
              <a:t>Temporal!</a:t>
            </a:r>
          </a:p>
        </p:txBody>
      </p:sp>
    </p:spTree>
    <p:extLst>
      <p:ext uri="{BB962C8B-B14F-4D97-AF65-F5344CB8AC3E}">
        <p14:creationId xmlns:p14="http://schemas.microsoft.com/office/powerpoint/2010/main" val="1239178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Shape 357"/>
          <p:cNvSpPr>
            <a:spLocks noGrp="1" noRot="1" noChangeAspect="1"/>
          </p:cNvSpPr>
          <p:nvPr>
            <p:ph type="sldImg"/>
          </p:nvPr>
        </p:nvSpPr>
        <p:spPr>
          <a:xfrm>
            <a:off x="1371600" y="1143000"/>
            <a:ext cx="4114800" cy="3086100"/>
          </a:xfrm>
          <a:prstGeom prst="rect">
            <a:avLst/>
          </a:prstGeom>
        </p:spPr>
        <p:txBody>
          <a:bodyPr/>
          <a:lstStyle/>
          <a:p>
            <a:endParaRPr/>
          </a:p>
        </p:txBody>
      </p:sp>
      <p:sp>
        <p:nvSpPr>
          <p:cNvPr id="358" name="Shape 358"/>
          <p:cNvSpPr>
            <a:spLocks noGrp="1"/>
          </p:cNvSpPr>
          <p:nvPr>
            <p:ph type="body" sz="quarter" idx="1"/>
          </p:nvPr>
        </p:nvSpPr>
        <p:spPr>
          <a:xfrm>
            <a:off x="685800" y="4400550"/>
            <a:ext cx="5486400" cy="3600450"/>
          </a:xfrm>
          <a:prstGeom prst="rect">
            <a:avLst/>
          </a:prstGeom>
        </p:spPr>
        <p:txBody>
          <a:bodyPr/>
          <a:lstStyle/>
          <a:p>
            <a:pPr>
              <a:buClr>
                <a:srgbClr val="000000"/>
              </a:buClr>
              <a:buFont typeface="Calibri"/>
              <a:defRPr>
                <a:latin typeface="Calibri"/>
                <a:ea typeface="Calibri"/>
                <a:cs typeface="Calibri"/>
                <a:sym typeface="Calibri"/>
              </a:defRPr>
            </a:pPr>
            <a:r>
              <a:rPr dirty="0"/>
              <a:t>For lecture</a:t>
            </a:r>
          </a:p>
          <a:p>
            <a:pPr>
              <a:buClr>
                <a:srgbClr val="000000"/>
              </a:buClr>
              <a:buFont typeface="Calibri"/>
              <a:defRPr>
                <a:latin typeface="Calibri"/>
                <a:ea typeface="Calibri"/>
                <a:cs typeface="Calibri"/>
                <a:sym typeface="Calibri"/>
              </a:defRPr>
            </a:pPr>
            <a:r>
              <a:rPr dirty="0"/>
              <a:t>Valid bit indicates whether an entry contains valid information – if the bit is not set, there cannot be a match for this block</a:t>
            </a:r>
          </a:p>
        </p:txBody>
      </p:sp>
    </p:spTree>
    <p:extLst>
      <p:ext uri="{BB962C8B-B14F-4D97-AF65-F5344CB8AC3E}">
        <p14:creationId xmlns:p14="http://schemas.microsoft.com/office/powerpoint/2010/main" val="3613778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Shape 375"/>
          <p:cNvSpPr>
            <a:spLocks noGrp="1" noRot="1" noChangeAspect="1"/>
          </p:cNvSpPr>
          <p:nvPr>
            <p:ph type="sldImg"/>
          </p:nvPr>
        </p:nvSpPr>
        <p:spPr>
          <a:xfrm>
            <a:off x="1371600" y="1143000"/>
            <a:ext cx="4114800" cy="3086100"/>
          </a:xfrm>
          <a:prstGeom prst="rect">
            <a:avLst/>
          </a:prstGeom>
        </p:spPr>
        <p:txBody>
          <a:bodyPr/>
          <a:lstStyle/>
          <a:p>
            <a:endParaRPr/>
          </a:p>
        </p:txBody>
      </p:sp>
      <p:sp>
        <p:nvSpPr>
          <p:cNvPr id="376" name="Shape 376"/>
          <p:cNvSpPr>
            <a:spLocks noGrp="1"/>
          </p:cNvSpPr>
          <p:nvPr>
            <p:ph type="body" sz="quarter" idx="1"/>
          </p:nvPr>
        </p:nvSpPr>
        <p:spPr>
          <a:xfrm>
            <a:off x="685800" y="4400550"/>
            <a:ext cx="5486400" cy="3600450"/>
          </a:xfrm>
          <a:prstGeom prst="rect">
            <a:avLst/>
          </a:prstGeom>
        </p:spPr>
        <p:txBody>
          <a:bodyPr/>
          <a:lstStyle>
            <a:lvl1pPr>
              <a:buClr>
                <a:srgbClr val="000000"/>
              </a:buClr>
              <a:buFont typeface="Calibri"/>
              <a:defRPr>
                <a:latin typeface="Calibri"/>
                <a:ea typeface="Calibri"/>
                <a:cs typeface="Calibri"/>
                <a:sym typeface="Calibri"/>
              </a:defRPr>
            </a:lvl1pPr>
          </a:lstStyle>
          <a:p>
            <a:r>
              <a:t>For class handout</a:t>
            </a:r>
          </a:p>
        </p:txBody>
      </p:sp>
    </p:spTree>
    <p:extLst>
      <p:ext uri="{BB962C8B-B14F-4D97-AF65-F5344CB8AC3E}">
        <p14:creationId xmlns:p14="http://schemas.microsoft.com/office/powerpoint/2010/main" val="894580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Shape 396"/>
          <p:cNvSpPr>
            <a:spLocks noGrp="1" noRot="1" noChangeAspect="1"/>
          </p:cNvSpPr>
          <p:nvPr>
            <p:ph type="sldImg"/>
          </p:nvPr>
        </p:nvSpPr>
        <p:spPr>
          <a:xfrm>
            <a:off x="1371600" y="1143000"/>
            <a:ext cx="4114800" cy="3086100"/>
          </a:xfrm>
          <a:prstGeom prst="rect">
            <a:avLst/>
          </a:prstGeom>
        </p:spPr>
        <p:txBody>
          <a:bodyPr/>
          <a:lstStyle/>
          <a:p>
            <a:endParaRPr/>
          </a:p>
        </p:txBody>
      </p:sp>
      <p:sp>
        <p:nvSpPr>
          <p:cNvPr id="397" name="Shape 397"/>
          <p:cNvSpPr>
            <a:spLocks noGrp="1"/>
          </p:cNvSpPr>
          <p:nvPr>
            <p:ph type="body" sz="quarter" idx="1"/>
          </p:nvPr>
        </p:nvSpPr>
        <p:spPr>
          <a:xfrm>
            <a:off x="685800" y="4400550"/>
            <a:ext cx="5486400" cy="3600450"/>
          </a:xfrm>
          <a:prstGeom prst="rect">
            <a:avLst/>
          </a:prstGeom>
        </p:spPr>
        <p:txBody>
          <a:bodyPr/>
          <a:lstStyle/>
          <a:p>
            <a:pPr>
              <a:buClr>
                <a:srgbClr val="000000"/>
              </a:buClr>
              <a:buFont typeface="Calibri"/>
              <a:defRPr>
                <a:latin typeface="Calibri"/>
                <a:ea typeface="Calibri"/>
                <a:cs typeface="Calibri"/>
                <a:sym typeface="Calibri"/>
              </a:defRPr>
            </a:pPr>
            <a:r>
              <a:rPr dirty="0"/>
              <a:t>For lecture</a:t>
            </a:r>
          </a:p>
          <a:p>
            <a:pPr>
              <a:buClr>
                <a:srgbClr val="000000"/>
              </a:buClr>
              <a:buFont typeface="Calibri"/>
              <a:defRPr>
                <a:latin typeface="Calibri"/>
                <a:ea typeface="Calibri"/>
                <a:cs typeface="Calibri"/>
                <a:sym typeface="Calibri"/>
              </a:defRPr>
            </a:pPr>
            <a:r>
              <a:rPr dirty="0"/>
              <a:t>Reference string is word addresses (or block number since we are using one word blocks) – i.e., the low order two bits used to selected the byte in the 32-bit word are ignored</a:t>
            </a:r>
          </a:p>
        </p:txBody>
      </p:sp>
    </p:spTree>
    <p:extLst>
      <p:ext uri="{BB962C8B-B14F-4D97-AF65-F5344CB8AC3E}">
        <p14:creationId xmlns:p14="http://schemas.microsoft.com/office/powerpoint/2010/main" val="2269316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 name="Shape 521"/>
          <p:cNvSpPr>
            <a:spLocks noGrp="1" noRot="1" noChangeAspect="1"/>
          </p:cNvSpPr>
          <p:nvPr>
            <p:ph type="sldImg"/>
          </p:nvPr>
        </p:nvSpPr>
        <p:spPr>
          <a:xfrm>
            <a:off x="1371600" y="1143000"/>
            <a:ext cx="4114800" cy="3086100"/>
          </a:xfrm>
          <a:prstGeom prst="rect">
            <a:avLst/>
          </a:prstGeom>
        </p:spPr>
        <p:txBody>
          <a:bodyPr/>
          <a:lstStyle/>
          <a:p>
            <a:endParaRPr/>
          </a:p>
        </p:txBody>
      </p:sp>
      <p:sp>
        <p:nvSpPr>
          <p:cNvPr id="522" name="Shape 522"/>
          <p:cNvSpPr>
            <a:spLocks noGrp="1"/>
          </p:cNvSpPr>
          <p:nvPr>
            <p:ph type="body" sz="quarter" idx="1"/>
          </p:nvPr>
        </p:nvSpPr>
        <p:spPr>
          <a:xfrm>
            <a:off x="685800" y="4400550"/>
            <a:ext cx="5486400" cy="3600450"/>
          </a:xfrm>
          <a:prstGeom prst="rect">
            <a:avLst/>
          </a:prstGeom>
        </p:spPr>
        <p:txBody>
          <a:bodyPr/>
          <a:lstStyle/>
          <a:p>
            <a:pPr>
              <a:buClr>
                <a:srgbClr val="000000"/>
              </a:buClr>
              <a:buFont typeface="Calibri"/>
              <a:defRPr>
                <a:latin typeface="Calibri"/>
                <a:ea typeface="Calibri"/>
                <a:cs typeface="Calibri"/>
                <a:sym typeface="Calibri"/>
              </a:defRPr>
            </a:pPr>
            <a:r>
              <a:t>For lecture</a:t>
            </a:r>
          </a:p>
          <a:p>
            <a:pPr>
              <a:buClr>
                <a:srgbClr val="000000"/>
              </a:buClr>
              <a:buFont typeface="Calibri"/>
              <a:defRPr>
                <a:latin typeface="Calibri"/>
                <a:ea typeface="Calibri"/>
                <a:cs typeface="Calibri"/>
                <a:sym typeface="Calibri"/>
              </a:defRPr>
            </a:pPr>
            <a:r>
              <a:t>Reference string is word addresses (or block number since we are using one word blocks) – i.e., the low order two bits used to selected the byte in the 32-bit word are ignored</a:t>
            </a:r>
          </a:p>
        </p:txBody>
      </p:sp>
    </p:spTree>
    <p:extLst>
      <p:ext uri="{BB962C8B-B14F-4D97-AF65-F5344CB8AC3E}">
        <p14:creationId xmlns:p14="http://schemas.microsoft.com/office/powerpoint/2010/main" val="28749277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 name="Shape 614"/>
          <p:cNvSpPr>
            <a:spLocks noGrp="1" noRot="1" noChangeAspect="1"/>
          </p:cNvSpPr>
          <p:nvPr>
            <p:ph type="sldImg"/>
          </p:nvPr>
        </p:nvSpPr>
        <p:spPr>
          <a:xfrm>
            <a:off x="1371600" y="1143000"/>
            <a:ext cx="4114800" cy="3086100"/>
          </a:xfrm>
          <a:prstGeom prst="rect">
            <a:avLst/>
          </a:prstGeom>
        </p:spPr>
        <p:txBody>
          <a:bodyPr/>
          <a:lstStyle/>
          <a:p>
            <a:endParaRPr/>
          </a:p>
        </p:txBody>
      </p:sp>
      <p:sp>
        <p:nvSpPr>
          <p:cNvPr id="615" name="Shape 615"/>
          <p:cNvSpPr>
            <a:spLocks noGrp="1"/>
          </p:cNvSpPr>
          <p:nvPr>
            <p:ph type="body" sz="quarter" idx="1"/>
          </p:nvPr>
        </p:nvSpPr>
        <p:spPr>
          <a:xfrm>
            <a:off x="685800" y="4400550"/>
            <a:ext cx="5486400" cy="3600450"/>
          </a:xfrm>
          <a:prstGeom prst="rect">
            <a:avLst/>
          </a:prstGeom>
        </p:spPr>
        <p:txBody>
          <a:bodyPr/>
          <a:lstStyle>
            <a:lvl1pPr>
              <a:buClr>
                <a:srgbClr val="000000"/>
              </a:buClr>
              <a:buFont typeface="Calibri"/>
              <a:defRPr>
                <a:latin typeface="Calibri"/>
                <a:ea typeface="Calibri"/>
                <a:cs typeface="Calibri"/>
                <a:sym typeface="Calibri"/>
              </a:defRPr>
            </a:lvl1pPr>
          </a:lstStyle>
          <a:p>
            <a:r>
              <a:t>to take advantage for spatial locality want a cache block that is larger than word word in size.</a:t>
            </a:r>
          </a:p>
        </p:txBody>
      </p:sp>
    </p:spTree>
    <p:extLst>
      <p:ext uri="{BB962C8B-B14F-4D97-AF65-F5344CB8AC3E}">
        <p14:creationId xmlns:p14="http://schemas.microsoft.com/office/powerpoint/2010/main" val="41528438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 name="Shape 721"/>
          <p:cNvSpPr>
            <a:spLocks noGrp="1" noRot="1" noChangeAspect="1"/>
          </p:cNvSpPr>
          <p:nvPr>
            <p:ph type="sldImg"/>
          </p:nvPr>
        </p:nvSpPr>
        <p:spPr>
          <a:xfrm>
            <a:off x="1371600" y="1143000"/>
            <a:ext cx="4114800" cy="3086100"/>
          </a:xfrm>
          <a:prstGeom prst="rect">
            <a:avLst/>
          </a:prstGeom>
        </p:spPr>
        <p:txBody>
          <a:bodyPr/>
          <a:lstStyle/>
          <a:p>
            <a:endParaRPr/>
          </a:p>
        </p:txBody>
      </p:sp>
      <p:sp>
        <p:nvSpPr>
          <p:cNvPr id="722" name="Shape 722"/>
          <p:cNvSpPr>
            <a:spLocks noGrp="1"/>
          </p:cNvSpPr>
          <p:nvPr>
            <p:ph type="body" sz="quarter" idx="1"/>
          </p:nvPr>
        </p:nvSpPr>
        <p:spPr>
          <a:xfrm>
            <a:off x="685800" y="4400550"/>
            <a:ext cx="5486400" cy="3600450"/>
          </a:xfrm>
          <a:prstGeom prst="rect">
            <a:avLst/>
          </a:prstGeom>
        </p:spPr>
        <p:txBody>
          <a:bodyPr/>
          <a:lstStyle/>
          <a:p>
            <a:pPr>
              <a:buClr>
                <a:srgbClr val="000000"/>
              </a:buClr>
              <a:buFont typeface="Calibri"/>
              <a:defRPr>
                <a:latin typeface="Calibri"/>
                <a:ea typeface="Calibri"/>
                <a:cs typeface="Calibri"/>
                <a:sym typeface="Calibri"/>
              </a:defRPr>
            </a:pPr>
            <a:r>
              <a:t>For lecture</a:t>
            </a:r>
          </a:p>
          <a:p>
            <a:pPr>
              <a:buClr>
                <a:srgbClr val="000000"/>
              </a:buClr>
              <a:buFont typeface="Calibri"/>
              <a:defRPr>
                <a:latin typeface="Calibri"/>
                <a:ea typeface="Calibri"/>
                <a:cs typeface="Calibri"/>
                <a:sym typeface="Calibri"/>
              </a:defRPr>
            </a:pPr>
            <a:r>
              <a:t>Show the 4-bit address mapping – 2-bits of tag, 1-bit of set address (index), 1-bit of word-in-block select</a:t>
            </a:r>
          </a:p>
        </p:txBody>
      </p:sp>
    </p:spTree>
    <p:extLst>
      <p:ext uri="{BB962C8B-B14F-4D97-AF65-F5344CB8AC3E}">
        <p14:creationId xmlns:p14="http://schemas.microsoft.com/office/powerpoint/2010/main" val="40711778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 name="Shape 727"/>
          <p:cNvSpPr>
            <a:spLocks noGrp="1" noRot="1" noChangeAspect="1"/>
          </p:cNvSpPr>
          <p:nvPr>
            <p:ph type="sldImg"/>
          </p:nvPr>
        </p:nvSpPr>
        <p:spPr>
          <a:xfrm>
            <a:off x="1143000" y="685800"/>
            <a:ext cx="4572000" cy="3429000"/>
          </a:xfrm>
          <a:prstGeom prst="rect">
            <a:avLst/>
          </a:prstGeom>
        </p:spPr>
        <p:txBody>
          <a:bodyPr/>
          <a:lstStyle/>
          <a:p>
            <a:endParaRPr/>
          </a:p>
        </p:txBody>
      </p:sp>
      <p:sp>
        <p:nvSpPr>
          <p:cNvPr id="728" name="Shape 728"/>
          <p:cNvSpPr>
            <a:spLocks noGrp="1"/>
          </p:cNvSpPr>
          <p:nvPr>
            <p:ph type="body" sz="quarter" idx="1"/>
          </p:nvPr>
        </p:nvSpPr>
        <p:spPr>
          <a:xfrm>
            <a:off x="685800" y="4400550"/>
            <a:ext cx="5486400" cy="3600450"/>
          </a:xfrm>
          <a:prstGeom prst="rect">
            <a:avLst/>
          </a:prstGeom>
        </p:spPr>
        <p:txBody>
          <a:bodyPr/>
          <a:lstStyle/>
          <a:p>
            <a:pPr>
              <a:buClr>
                <a:srgbClr val="000000"/>
              </a:buClr>
              <a:buFont typeface="Calibri"/>
              <a:defRPr>
                <a:latin typeface="Calibri"/>
                <a:ea typeface="Calibri"/>
                <a:cs typeface="Calibri"/>
                <a:sym typeface="Calibri"/>
              </a:defRPr>
            </a:pPr>
            <a:r>
              <a:t>Increasing the block size usually decreases the miss rate.</a:t>
            </a:r>
          </a:p>
          <a:p>
            <a:pPr>
              <a:buClr>
                <a:srgbClr val="000000"/>
              </a:buClr>
              <a:buFont typeface="Calibri"/>
              <a:defRPr>
                <a:latin typeface="Calibri"/>
                <a:ea typeface="Calibri"/>
                <a:cs typeface="Calibri"/>
                <a:sym typeface="Calibri"/>
              </a:defRPr>
            </a:pPr>
            <a:r>
              <a:t>A more serious problem is that the miss penalty goes up since it is primarily determined by the time to fetch the block from the next lower level of the hierarchy and load it into the cache.</a:t>
            </a:r>
          </a:p>
        </p:txBody>
      </p:sp>
    </p:spTree>
    <p:extLst>
      <p:ext uri="{BB962C8B-B14F-4D97-AF65-F5344CB8AC3E}">
        <p14:creationId xmlns:p14="http://schemas.microsoft.com/office/powerpoint/2010/main" val="41007958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black"/>
                </a:solidFill>
              </a:endParaRPr>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black"/>
                </a:solidFill>
              </a:endParaRPr>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a:solidFill>
                  <a:prstClr val="white"/>
                </a:solidFill>
              </a:endParaRPr>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73820EC-7E3C-4242-A9CC-3BAA021E0B24}" type="datetimeFigureOut">
              <a:rPr lang="en-US" smtClean="0"/>
              <a:pPr/>
              <a:t>11/7/2018</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solidFill>
                <a:srgbClr val="4F81BD">
                  <a:tint val="20000"/>
                </a:srgb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62F74ADF-D7C0-47E2-9D6F-B993EC2BC3C1}" type="slidenum">
              <a:rPr lang="en-US" smtClean="0"/>
              <a:pPr/>
              <a:t>‹#›</a:t>
            </a:fld>
            <a:endParaRPr lang="en-US"/>
          </a:p>
        </p:txBody>
      </p:sp>
    </p:spTree>
    <p:extLst>
      <p:ext uri="{BB962C8B-B14F-4D97-AF65-F5344CB8AC3E}">
        <p14:creationId xmlns:p14="http://schemas.microsoft.com/office/powerpoint/2010/main" val="1812692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73820EC-7E3C-4242-A9CC-3BAA021E0B24}" type="datetimeFigureOut">
              <a:rPr lang="en-US" smtClean="0">
                <a:solidFill>
                  <a:prstClr val="black"/>
                </a:solidFill>
              </a:rPr>
              <a:pPr/>
              <a:t>11/7/2018</a:t>
            </a:fld>
            <a:endParaRPr lang="en-US">
              <a:solidFill>
                <a:prstClr val="black"/>
              </a:solidFill>
            </a:endParaRPr>
          </a:p>
        </p:txBody>
      </p:sp>
      <p:sp>
        <p:nvSpPr>
          <p:cNvPr id="5" name="Footer Placeholder 4"/>
          <p:cNvSpPr>
            <a:spLocks noGrp="1"/>
          </p:cNvSpPr>
          <p:nvPr>
            <p:ph type="ftr" sz="quarter" idx="11"/>
          </p:nvPr>
        </p:nvSpPr>
        <p:spPr/>
        <p:txBody>
          <a:bodyPr/>
          <a:lstStyle>
            <a:extLst/>
          </a:lstStyle>
          <a:p>
            <a:endParaRPr lang="en-US">
              <a:solidFill>
                <a:prstClr val="black"/>
              </a:solidFill>
            </a:endParaRPr>
          </a:p>
        </p:txBody>
      </p:sp>
      <p:sp>
        <p:nvSpPr>
          <p:cNvPr id="6" name="Slide Number Placeholder 5"/>
          <p:cNvSpPr>
            <a:spLocks noGrp="1"/>
          </p:cNvSpPr>
          <p:nvPr>
            <p:ph type="sldNum" sz="quarter" idx="12"/>
          </p:nvPr>
        </p:nvSpPr>
        <p:spPr/>
        <p:txBody>
          <a:bodyPr/>
          <a:lstStyle>
            <a:extLst/>
          </a:lstStyle>
          <a:p>
            <a:fld id="{62F74ADF-D7C0-47E2-9D6F-B993EC2BC3C1}"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251956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73820EC-7E3C-4242-A9CC-3BAA021E0B24}" type="datetimeFigureOut">
              <a:rPr lang="en-US" smtClean="0">
                <a:solidFill>
                  <a:prstClr val="black"/>
                </a:solidFill>
              </a:rPr>
              <a:pPr/>
              <a:t>11/7/2018</a:t>
            </a:fld>
            <a:endParaRPr lang="en-US">
              <a:solidFill>
                <a:prstClr val="black"/>
              </a:solidFill>
            </a:endParaRPr>
          </a:p>
        </p:txBody>
      </p:sp>
      <p:sp>
        <p:nvSpPr>
          <p:cNvPr id="5" name="Footer Placeholder 4"/>
          <p:cNvSpPr>
            <a:spLocks noGrp="1"/>
          </p:cNvSpPr>
          <p:nvPr>
            <p:ph type="ftr" sz="quarter" idx="11"/>
          </p:nvPr>
        </p:nvSpPr>
        <p:spPr/>
        <p:txBody>
          <a:bodyPr/>
          <a:lstStyle>
            <a:extLst/>
          </a:lstStyle>
          <a:p>
            <a:endParaRPr lang="en-US">
              <a:solidFill>
                <a:prstClr val="black"/>
              </a:solidFill>
            </a:endParaRPr>
          </a:p>
        </p:txBody>
      </p:sp>
      <p:sp>
        <p:nvSpPr>
          <p:cNvPr id="6" name="Slide Number Placeholder 5"/>
          <p:cNvSpPr>
            <a:spLocks noGrp="1"/>
          </p:cNvSpPr>
          <p:nvPr>
            <p:ph type="sldNum" sz="quarter" idx="12"/>
          </p:nvPr>
        </p:nvSpPr>
        <p:spPr/>
        <p:txBody>
          <a:bodyPr/>
          <a:lstStyle>
            <a:extLst/>
          </a:lstStyle>
          <a:p>
            <a:fld id="{62F74ADF-D7C0-47E2-9D6F-B993EC2BC3C1}"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288047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Default - Title and Content">
    <p:spTree>
      <p:nvGrpSpPr>
        <p:cNvPr id="1" name=""/>
        <p:cNvGrpSpPr/>
        <p:nvPr/>
      </p:nvGrpSpPr>
      <p:grpSpPr>
        <a:xfrm>
          <a:off x="0" y="0"/>
          <a:ext cx="0" cy="0"/>
          <a:chOff x="0" y="0"/>
          <a:chExt cx="0" cy="0"/>
        </a:xfrm>
      </p:grpSpPr>
      <p:sp>
        <p:nvSpPr>
          <p:cNvPr id="30" name="Shape 30"/>
          <p:cNvSpPr>
            <a:spLocks noGrp="1"/>
          </p:cNvSpPr>
          <p:nvPr>
            <p:ph type="title"/>
          </p:nvPr>
        </p:nvSpPr>
        <p:spPr>
          <a:prstGeom prst="rect">
            <a:avLst/>
          </a:prstGeom>
        </p:spPr>
        <p:txBody>
          <a:bodyPr/>
          <a:lstStyle/>
          <a:p>
            <a:r>
              <a:t>Title Text</a:t>
            </a:r>
          </a:p>
        </p:txBody>
      </p:sp>
      <p:sp>
        <p:nvSpPr>
          <p:cNvPr id="31" name="Shape 31"/>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2" name="Shape 32"/>
          <p:cNvSpPr>
            <a:spLocks noGrp="1"/>
          </p:cNvSpPr>
          <p:nvPr>
            <p:ph type="sldNum" sz="quarter" idx="2"/>
          </p:nvPr>
        </p:nvSpPr>
        <p:spPr>
          <a:prstGeom prst="rect">
            <a:avLst/>
          </a:prstGeom>
        </p:spPr>
        <p:txBody>
          <a:bodyPr/>
          <a:lstStyle/>
          <a:p>
            <a:fld id="{86CB4B4D-7CA3-9044-876B-883B54F8677D}" type="slidenum">
              <a:rPr>
                <a:solidFill>
                  <a:prstClr val="black"/>
                </a:solidFill>
              </a:rPr>
              <a:pPr/>
              <a:t>‹#›</a:t>
            </a:fld>
            <a:endParaRPr>
              <a:solidFill>
                <a:prstClr val="black"/>
              </a:solidFill>
            </a:endParaRPr>
          </a:p>
        </p:txBody>
      </p:sp>
    </p:spTree>
    <p:extLst>
      <p:ext uri="{BB962C8B-B14F-4D97-AF65-F5344CB8AC3E}">
        <p14:creationId xmlns:p14="http://schemas.microsoft.com/office/powerpoint/2010/main" val="51835068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73820EC-7E3C-4242-A9CC-3BAA021E0B24}" type="datetimeFigureOut">
              <a:rPr lang="en-US" smtClean="0">
                <a:solidFill>
                  <a:prstClr val="black"/>
                </a:solidFill>
              </a:rPr>
              <a:pPr/>
              <a:t>11/7/2018</a:t>
            </a:fld>
            <a:endParaRPr lang="en-US">
              <a:solidFill>
                <a:prstClr val="black"/>
              </a:solidFill>
            </a:endParaRPr>
          </a:p>
        </p:txBody>
      </p:sp>
      <p:sp>
        <p:nvSpPr>
          <p:cNvPr id="5" name="Footer Placeholder 4"/>
          <p:cNvSpPr>
            <a:spLocks noGrp="1"/>
          </p:cNvSpPr>
          <p:nvPr>
            <p:ph type="ftr" sz="quarter" idx="11"/>
          </p:nvPr>
        </p:nvSpPr>
        <p:spPr/>
        <p:txBody>
          <a:bodyPr/>
          <a:lstStyle>
            <a:extLst/>
          </a:lstStyle>
          <a:p>
            <a:endParaRPr lang="en-US">
              <a:solidFill>
                <a:prstClr val="black"/>
              </a:solidFill>
            </a:endParaRPr>
          </a:p>
        </p:txBody>
      </p:sp>
      <p:sp>
        <p:nvSpPr>
          <p:cNvPr id="6" name="Slide Number Placeholder 5"/>
          <p:cNvSpPr>
            <a:spLocks noGrp="1"/>
          </p:cNvSpPr>
          <p:nvPr>
            <p:ph type="sldNum" sz="quarter" idx="12"/>
          </p:nvPr>
        </p:nvSpPr>
        <p:spPr/>
        <p:txBody>
          <a:bodyPr/>
          <a:lstStyle>
            <a:extLst/>
          </a:lstStyle>
          <a:p>
            <a:fld id="{62F74ADF-D7C0-47E2-9D6F-B993EC2BC3C1}" type="slidenum">
              <a:rPr lang="en-US" smtClean="0">
                <a:solidFill>
                  <a:prstClr val="black"/>
                </a:solidFill>
              </a:rPr>
              <a:pPr/>
              <a:t>‹#›</a:t>
            </a:fld>
            <a:endParaRPr lang="en-US">
              <a:solidFill>
                <a:prstClr val="black"/>
              </a:solidFill>
            </a:endParaRPr>
          </a:p>
        </p:txBody>
      </p:sp>
      <p:sp>
        <p:nvSpPr>
          <p:cNvPr id="7" name="Title 6"/>
          <p:cNvSpPr>
            <a:spLocks noGrp="1"/>
          </p:cNvSpPr>
          <p:nvPr>
            <p:ph type="title"/>
          </p:nvPr>
        </p:nvSpPr>
        <p:spPr/>
        <p:txBody>
          <a:bodyPr rtlCol="0"/>
          <a:lstStyle>
            <a:extLst/>
          </a:lstStyle>
          <a:p>
            <a:r>
              <a:rPr kumimoji="0" lang="en-US" dirty="0" smtClean="0"/>
              <a:t>Click to edit Master title style</a:t>
            </a:r>
            <a:endParaRPr kumimoji="0" lang="en-US" dirty="0"/>
          </a:p>
        </p:txBody>
      </p:sp>
    </p:spTree>
    <p:extLst>
      <p:ext uri="{BB962C8B-B14F-4D97-AF65-F5344CB8AC3E}">
        <p14:creationId xmlns:p14="http://schemas.microsoft.com/office/powerpoint/2010/main" val="1451499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73820EC-7E3C-4242-A9CC-3BAA021E0B24}" type="datetimeFigureOut">
              <a:rPr lang="en-US" smtClean="0">
                <a:solidFill>
                  <a:prstClr val="white"/>
                </a:solidFill>
              </a:rPr>
              <a:pPr/>
              <a:t>11/7/2018</a:t>
            </a:fld>
            <a:endParaRPr lang="en-US">
              <a:solidFill>
                <a:prstClr val="white"/>
              </a:solidFill>
            </a:endParaRPr>
          </a:p>
        </p:txBody>
      </p:sp>
      <p:sp>
        <p:nvSpPr>
          <p:cNvPr id="5" name="Footer Placeholder 4"/>
          <p:cNvSpPr>
            <a:spLocks noGrp="1"/>
          </p:cNvSpPr>
          <p:nvPr>
            <p:ph type="ftr" sz="quarter" idx="11"/>
          </p:nvPr>
        </p:nvSpPr>
        <p:spPr/>
        <p:txBody>
          <a:bodyPr/>
          <a:lstStyle>
            <a:extLst/>
          </a:lstStyle>
          <a:p>
            <a:endParaRPr lang="en-US">
              <a:solidFill>
                <a:prstClr val="white"/>
              </a:solidFill>
            </a:endParaRPr>
          </a:p>
        </p:txBody>
      </p:sp>
      <p:sp>
        <p:nvSpPr>
          <p:cNvPr id="6" name="Slide Number Placeholder 5"/>
          <p:cNvSpPr>
            <a:spLocks noGrp="1"/>
          </p:cNvSpPr>
          <p:nvPr>
            <p:ph type="sldNum" sz="quarter" idx="12"/>
          </p:nvPr>
        </p:nvSpPr>
        <p:spPr/>
        <p:txBody>
          <a:bodyPr/>
          <a:lstStyle>
            <a:extLst/>
          </a:lstStyle>
          <a:p>
            <a:fld id="{62F74ADF-D7C0-47E2-9D6F-B993EC2BC3C1}" type="slidenum">
              <a:rPr lang="en-US" smtClean="0">
                <a:solidFill>
                  <a:prstClr val="white"/>
                </a:solidFill>
              </a:rPr>
              <a:pPr/>
              <a:t>‹#›</a:t>
            </a:fld>
            <a:endParaRPr lang="en-US">
              <a:solidFill>
                <a:prstClr val="white"/>
              </a:solidFill>
            </a:endParaRPr>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endParaRPr lang="en-US">
              <a:solidFill>
                <a:prstClr val="white"/>
              </a:solidFill>
            </a:endParaRPr>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endParaRPr lang="en-US">
              <a:solidFill>
                <a:prstClr val="white"/>
              </a:solidFill>
            </a:endParaRPr>
          </a:p>
        </p:txBody>
      </p:sp>
    </p:spTree>
    <p:extLst>
      <p:ext uri="{BB962C8B-B14F-4D97-AF65-F5344CB8AC3E}">
        <p14:creationId xmlns:p14="http://schemas.microsoft.com/office/powerpoint/2010/main" val="252622382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73820EC-7E3C-4242-A9CC-3BAA021E0B24}" type="datetimeFigureOut">
              <a:rPr lang="en-US" smtClean="0">
                <a:solidFill>
                  <a:prstClr val="white"/>
                </a:solidFill>
              </a:rPr>
              <a:pPr/>
              <a:t>11/7/2018</a:t>
            </a:fld>
            <a:endParaRPr lang="en-US">
              <a:solidFill>
                <a:prstClr val="white"/>
              </a:solidFill>
            </a:endParaRPr>
          </a:p>
        </p:txBody>
      </p:sp>
      <p:sp>
        <p:nvSpPr>
          <p:cNvPr id="6" name="Footer Placeholder 5"/>
          <p:cNvSpPr>
            <a:spLocks noGrp="1"/>
          </p:cNvSpPr>
          <p:nvPr>
            <p:ph type="ftr" sz="quarter" idx="11"/>
          </p:nvPr>
        </p:nvSpPr>
        <p:spPr/>
        <p:txBody>
          <a:bodyPr/>
          <a:lstStyle>
            <a:extLst/>
          </a:lstStyle>
          <a:p>
            <a:endParaRPr lang="en-US">
              <a:solidFill>
                <a:prstClr val="white"/>
              </a:solidFill>
            </a:endParaRPr>
          </a:p>
        </p:txBody>
      </p:sp>
      <p:sp>
        <p:nvSpPr>
          <p:cNvPr id="7" name="Slide Number Placeholder 6"/>
          <p:cNvSpPr>
            <a:spLocks noGrp="1"/>
          </p:cNvSpPr>
          <p:nvPr>
            <p:ph type="sldNum" sz="quarter" idx="12"/>
          </p:nvPr>
        </p:nvSpPr>
        <p:spPr/>
        <p:txBody>
          <a:bodyPr/>
          <a:lstStyle>
            <a:extLst/>
          </a:lstStyle>
          <a:p>
            <a:fld id="{62F74ADF-D7C0-47E2-9D6F-B993EC2BC3C1}" type="slidenum">
              <a:rPr lang="en-US" smtClean="0">
                <a:solidFill>
                  <a:prstClr val="white"/>
                </a:solidFill>
              </a:rPr>
              <a:pPr/>
              <a:t>‹#›</a:t>
            </a:fld>
            <a:endParaRPr lang="en-US">
              <a:solidFill>
                <a:prstClr val="white"/>
              </a:solidFill>
            </a:endParaRPr>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extLst>
      <p:ext uri="{BB962C8B-B14F-4D97-AF65-F5344CB8AC3E}">
        <p14:creationId xmlns:p14="http://schemas.microsoft.com/office/powerpoint/2010/main" val="3472270904"/>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73820EC-7E3C-4242-A9CC-3BAA021E0B24}" type="datetimeFigureOut">
              <a:rPr lang="en-US" smtClean="0">
                <a:solidFill>
                  <a:prstClr val="black"/>
                </a:solidFill>
              </a:rPr>
              <a:pPr/>
              <a:t>11/7/2018</a:t>
            </a:fld>
            <a:endParaRPr lang="en-US">
              <a:solidFill>
                <a:prstClr val="black"/>
              </a:solidFill>
            </a:endParaRPr>
          </a:p>
        </p:txBody>
      </p:sp>
      <p:sp>
        <p:nvSpPr>
          <p:cNvPr id="8" name="Footer Placeholder 7"/>
          <p:cNvSpPr>
            <a:spLocks noGrp="1"/>
          </p:cNvSpPr>
          <p:nvPr>
            <p:ph type="ftr" sz="quarter" idx="11"/>
          </p:nvPr>
        </p:nvSpPr>
        <p:spPr/>
        <p:txBody>
          <a:bodyPr/>
          <a:lstStyle>
            <a:extLst/>
          </a:lstStyle>
          <a:p>
            <a:endParaRPr lang="en-US">
              <a:solidFill>
                <a:prstClr val="black"/>
              </a:solidFill>
            </a:endParaRPr>
          </a:p>
        </p:txBody>
      </p:sp>
      <p:sp>
        <p:nvSpPr>
          <p:cNvPr id="9" name="Slide Number Placeholder 8"/>
          <p:cNvSpPr>
            <a:spLocks noGrp="1"/>
          </p:cNvSpPr>
          <p:nvPr>
            <p:ph type="sldNum" sz="quarter" idx="12"/>
          </p:nvPr>
        </p:nvSpPr>
        <p:spPr/>
        <p:txBody>
          <a:bodyPr/>
          <a:lstStyle>
            <a:extLst/>
          </a:lstStyle>
          <a:p>
            <a:fld id="{62F74ADF-D7C0-47E2-9D6F-B993EC2BC3C1}"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149081949"/>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473820EC-7E3C-4242-A9CC-3BAA021E0B24}" type="datetimeFigureOut">
              <a:rPr lang="en-US" smtClean="0">
                <a:solidFill>
                  <a:prstClr val="white"/>
                </a:solidFill>
              </a:rPr>
              <a:pPr/>
              <a:t>11/7/2018</a:t>
            </a:fld>
            <a:endParaRPr lang="en-US">
              <a:solidFill>
                <a:prstClr val="white"/>
              </a:solidFill>
            </a:endParaRPr>
          </a:p>
        </p:txBody>
      </p:sp>
      <p:sp>
        <p:nvSpPr>
          <p:cNvPr id="4" name="Footer Placeholder 3"/>
          <p:cNvSpPr>
            <a:spLocks noGrp="1"/>
          </p:cNvSpPr>
          <p:nvPr>
            <p:ph type="ftr" sz="quarter" idx="11"/>
          </p:nvPr>
        </p:nvSpPr>
        <p:spPr/>
        <p:txBody>
          <a:bodyPr/>
          <a:lstStyle>
            <a:extLst/>
          </a:lstStyle>
          <a:p>
            <a:endParaRPr lang="en-US">
              <a:solidFill>
                <a:prstClr val="white"/>
              </a:solidFill>
            </a:endParaRPr>
          </a:p>
        </p:txBody>
      </p:sp>
      <p:sp>
        <p:nvSpPr>
          <p:cNvPr id="5" name="Slide Number Placeholder 4"/>
          <p:cNvSpPr>
            <a:spLocks noGrp="1"/>
          </p:cNvSpPr>
          <p:nvPr>
            <p:ph type="sldNum" sz="quarter" idx="12"/>
          </p:nvPr>
        </p:nvSpPr>
        <p:spPr/>
        <p:txBody>
          <a:bodyPr/>
          <a:lstStyle>
            <a:extLst/>
          </a:lstStyle>
          <a:p>
            <a:fld id="{62F74ADF-D7C0-47E2-9D6F-B993EC2BC3C1}" type="slidenum">
              <a:rPr lang="en-US" smtClean="0">
                <a:solidFill>
                  <a:prstClr val="white"/>
                </a:solidFill>
              </a:rPr>
              <a:pPr/>
              <a:t>‹#›</a:t>
            </a:fld>
            <a:endParaRPr lang="en-US">
              <a:solidFill>
                <a:prstClr val="white"/>
              </a:solidFill>
            </a:endParaRPr>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extLst>
      <p:ext uri="{BB962C8B-B14F-4D97-AF65-F5344CB8AC3E}">
        <p14:creationId xmlns:p14="http://schemas.microsoft.com/office/powerpoint/2010/main" val="1443428605"/>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73820EC-7E3C-4242-A9CC-3BAA021E0B24}" type="datetimeFigureOut">
              <a:rPr lang="en-US" smtClean="0">
                <a:solidFill>
                  <a:prstClr val="black"/>
                </a:solidFill>
              </a:rPr>
              <a:pPr/>
              <a:t>11/7/2018</a:t>
            </a:fld>
            <a:endParaRPr lang="en-US">
              <a:solidFill>
                <a:prstClr val="black"/>
              </a:solidFill>
            </a:endParaRPr>
          </a:p>
        </p:txBody>
      </p:sp>
      <p:sp>
        <p:nvSpPr>
          <p:cNvPr id="3" name="Footer Placeholder 2"/>
          <p:cNvSpPr>
            <a:spLocks noGrp="1"/>
          </p:cNvSpPr>
          <p:nvPr>
            <p:ph type="ftr" sz="quarter" idx="11"/>
          </p:nvPr>
        </p:nvSpPr>
        <p:spPr/>
        <p:txBody>
          <a:bodyPr/>
          <a:lstStyle>
            <a:extLst/>
          </a:lstStyle>
          <a:p>
            <a:endParaRPr lang="en-US">
              <a:solidFill>
                <a:prstClr val="black"/>
              </a:solidFill>
            </a:endParaRPr>
          </a:p>
        </p:txBody>
      </p:sp>
      <p:sp>
        <p:nvSpPr>
          <p:cNvPr id="4" name="Slide Number Placeholder 3"/>
          <p:cNvSpPr>
            <a:spLocks noGrp="1"/>
          </p:cNvSpPr>
          <p:nvPr>
            <p:ph type="sldNum" sz="quarter" idx="12"/>
          </p:nvPr>
        </p:nvSpPr>
        <p:spPr/>
        <p:txBody>
          <a:bodyPr/>
          <a:lstStyle>
            <a:extLst/>
          </a:lstStyle>
          <a:p>
            <a:fld id="{62F74ADF-D7C0-47E2-9D6F-B993EC2BC3C1}"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640002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473820EC-7E3C-4242-A9CC-3BAA021E0B24}" type="datetimeFigureOut">
              <a:rPr lang="en-US" smtClean="0">
                <a:solidFill>
                  <a:prstClr val="black"/>
                </a:solidFill>
              </a:rPr>
              <a:pPr/>
              <a:t>11/7/2018</a:t>
            </a:fld>
            <a:endParaRPr lang="en-US">
              <a:solidFill>
                <a:prstClr val="black"/>
              </a:solidFill>
            </a:endParaRPr>
          </a:p>
        </p:txBody>
      </p:sp>
      <p:sp>
        <p:nvSpPr>
          <p:cNvPr id="6" name="Footer Placeholder 5"/>
          <p:cNvSpPr>
            <a:spLocks noGrp="1"/>
          </p:cNvSpPr>
          <p:nvPr>
            <p:ph type="ftr" sz="quarter" idx="11"/>
          </p:nvPr>
        </p:nvSpPr>
        <p:spPr/>
        <p:txBody>
          <a:bodyPr/>
          <a:lstStyle>
            <a:extLst/>
          </a:lstStyle>
          <a:p>
            <a:endParaRPr lang="en-US">
              <a:solidFill>
                <a:prstClr val="black"/>
              </a:solidFill>
            </a:endParaRPr>
          </a:p>
        </p:txBody>
      </p:sp>
      <p:sp>
        <p:nvSpPr>
          <p:cNvPr id="7" name="Slide Number Placeholder 6"/>
          <p:cNvSpPr>
            <a:spLocks noGrp="1"/>
          </p:cNvSpPr>
          <p:nvPr>
            <p:ph type="sldNum" sz="quarter" idx="12"/>
          </p:nvPr>
        </p:nvSpPr>
        <p:spPr/>
        <p:txBody>
          <a:bodyPr/>
          <a:lstStyle>
            <a:extLst/>
          </a:lstStyle>
          <a:p>
            <a:fld id="{62F74ADF-D7C0-47E2-9D6F-B993EC2BC3C1}"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828964799"/>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473820EC-7E3C-4242-A9CC-3BAA021E0B24}" type="datetimeFigureOut">
              <a:rPr lang="en-US" smtClean="0">
                <a:solidFill>
                  <a:prstClr val="white"/>
                </a:solidFill>
              </a:rPr>
              <a:pPr/>
              <a:t>11/7/2018</a:t>
            </a:fld>
            <a:endParaRPr lang="en-US">
              <a:solidFill>
                <a:prstClr val="white"/>
              </a:solidFill>
            </a:endParaRPr>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solidFill>
                <a:prstClr val="white"/>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62F74ADF-D7C0-47E2-9D6F-B993EC2BC3C1}" type="slidenum">
              <a:rPr lang="en-US" smtClean="0">
                <a:solidFill>
                  <a:prstClr val="white"/>
                </a:solidFill>
              </a:rPr>
              <a:pPr/>
              <a:t>‹#›</a:t>
            </a:fld>
            <a:endParaRPr lang="en-US">
              <a:solidFill>
                <a:prstClr val="white"/>
              </a:solidFill>
            </a:endParaRP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white"/>
              </a:solidFill>
            </a:endParaRPr>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white"/>
              </a:solidFill>
            </a:endParaRPr>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a:solidFill>
                <a:prstClr val="white"/>
              </a:solidFill>
            </a:endParaRPr>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endParaRPr lang="en-US">
              <a:solidFill>
                <a:prstClr val="white"/>
              </a:solidFill>
            </a:endParaRPr>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endParaRPr lang="en-US">
              <a:solidFill>
                <a:prstClr val="white"/>
              </a:solidFill>
            </a:endParaRPr>
          </a:p>
        </p:txBody>
      </p:sp>
    </p:spTree>
    <p:extLst>
      <p:ext uri="{BB962C8B-B14F-4D97-AF65-F5344CB8AC3E}">
        <p14:creationId xmlns:p14="http://schemas.microsoft.com/office/powerpoint/2010/main" val="32265321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black"/>
              </a:solidFill>
            </a:endParaRPr>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black"/>
              </a:solidFill>
            </a:endParaRPr>
          </a:p>
        </p:txBody>
      </p:sp>
      <p:sp>
        <p:nvSpPr>
          <p:cNvPr id="14" name="Right Triangle 13"/>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a:solidFill>
                <a:prstClr val="white"/>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dirty="0" smtClean="0"/>
              <a:t>Click to edit Master title style</a:t>
            </a:r>
            <a:endParaRPr kumimoji="0" lang="en-US" dirty="0"/>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73820EC-7E3C-4242-A9CC-3BAA021E0B24}" type="datetimeFigureOut">
              <a:rPr lang="en-US" smtClean="0">
                <a:solidFill>
                  <a:prstClr val="black"/>
                </a:solidFill>
              </a:rPr>
              <a:pPr/>
              <a:t>11/7/2018</a:t>
            </a:fld>
            <a:endParaRPr lang="en-US">
              <a:solidFill>
                <a:prstClr val="black"/>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solidFill>
                <a:prstClr val="black"/>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2F74ADF-D7C0-47E2-9D6F-B993EC2BC3C1}"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71272951"/>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effectLst>
                  <a:outerShdw blurRad="38100" dist="38100" dir="2700000" algn="tl">
                    <a:srgbClr val="000000">
                      <a:alpha val="43137"/>
                    </a:srgbClr>
                  </a:outerShdw>
                </a:effectLst>
                <a:latin typeface="Lucida Sans" pitchFamily="34" charset="0"/>
                <a:cs typeface="Lucida Sans" pitchFamily="34" charset="0"/>
              </a:rPr>
              <a:t>CSE </a:t>
            </a:r>
            <a:r>
              <a:rPr lang="en-US" dirty="0" smtClean="0">
                <a:effectLst>
                  <a:outerShdw blurRad="38100" dist="38100" dir="2700000" algn="tl">
                    <a:srgbClr val="000000">
                      <a:alpha val="43137"/>
                    </a:srgbClr>
                  </a:outerShdw>
                </a:effectLst>
                <a:latin typeface="Lucida Sans" pitchFamily="34" charset="0"/>
                <a:cs typeface="Lucida Sans" pitchFamily="34" charset="0"/>
              </a:rPr>
              <a:t>31</a:t>
            </a:r>
            <a:r>
              <a:rPr lang="en-US" dirty="0">
                <a:effectLst>
                  <a:outerShdw blurRad="38100" dist="38100" dir="2700000" algn="tl">
                    <a:srgbClr val="000000">
                      <a:alpha val="43137"/>
                    </a:srgbClr>
                  </a:outerShdw>
                </a:effectLst>
                <a:latin typeface="Lucida Sans" pitchFamily="34" charset="0"/>
                <a:cs typeface="Lucida Sans" pitchFamily="34" charset="0"/>
              </a:rPr>
              <a:t/>
            </a:r>
            <a:br>
              <a:rPr lang="en-US" dirty="0">
                <a:effectLst>
                  <a:outerShdw blurRad="38100" dist="38100" dir="2700000" algn="tl">
                    <a:srgbClr val="000000">
                      <a:alpha val="43137"/>
                    </a:srgbClr>
                  </a:outerShdw>
                </a:effectLst>
                <a:latin typeface="Lucida Sans" pitchFamily="34" charset="0"/>
                <a:cs typeface="Lucida Sans" pitchFamily="34" charset="0"/>
              </a:rPr>
            </a:br>
            <a:r>
              <a:rPr lang="en-US" dirty="0"/>
              <a:t>Computer Organization</a:t>
            </a:r>
            <a:endParaRPr lang="en-US" dirty="0">
              <a:effectLst>
                <a:outerShdw blurRad="38100" dist="38100" dir="2700000" algn="tl">
                  <a:srgbClr val="000000">
                    <a:alpha val="43137"/>
                  </a:srgbClr>
                </a:outerShdw>
              </a:effectLst>
              <a:latin typeface="Lucida Sans" pitchFamily="34" charset="0"/>
              <a:cs typeface="Lucida Sans" pitchFamily="34" charset="0"/>
            </a:endParaRPr>
          </a:p>
        </p:txBody>
      </p:sp>
      <p:sp>
        <p:nvSpPr>
          <p:cNvPr id="3" name="Subtitle 2"/>
          <p:cNvSpPr>
            <a:spLocks noGrp="1"/>
          </p:cNvSpPr>
          <p:nvPr>
            <p:ph type="subTitle" idx="1"/>
          </p:nvPr>
        </p:nvSpPr>
        <p:spPr/>
        <p:txBody>
          <a:bodyPr>
            <a:normAutofit/>
          </a:bodyPr>
          <a:lstStyle/>
          <a:p>
            <a:r>
              <a:rPr lang="en-US" b="1" dirty="0" smtClean="0"/>
              <a:t>Lecture 20  – Caches (2)</a:t>
            </a:r>
            <a:endParaRPr lang="en-US" b="1" dirty="0"/>
          </a:p>
        </p:txBody>
      </p:sp>
    </p:spTree>
    <p:extLst>
      <p:ext uri="{BB962C8B-B14F-4D97-AF65-F5344CB8AC3E}">
        <p14:creationId xmlns:p14="http://schemas.microsoft.com/office/powerpoint/2010/main" val="8194497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Shape 360"/>
          <p:cNvSpPr>
            <a:spLocks noGrp="1"/>
          </p:cNvSpPr>
          <p:nvPr>
            <p:ph type="title"/>
          </p:nvPr>
        </p:nvSpPr>
        <p:spPr>
          <a:prstGeom prst="rect">
            <a:avLst/>
          </a:prstGeom>
        </p:spPr>
        <p:txBody>
          <a:bodyPr vert="horz" lIns="34578" tIns="34578" rIns="34578" bIns="34578" anchor="ctr">
            <a:normAutofit/>
            <a:scene3d>
              <a:camera prst="orthographicFront"/>
              <a:lightRig rig="soft" dir="t"/>
            </a:scene3d>
            <a:sp3d prstMaterial="softEdge">
              <a:bevelT w="25400" h="25400"/>
            </a:sp3d>
          </a:bodyPr>
          <a:lstStyle>
            <a:lvl1pPr>
              <a:defRPr b="1">
                <a:latin typeface="Calibri"/>
                <a:ea typeface="Calibri"/>
                <a:cs typeface="Calibri"/>
                <a:sym typeface="Calibri"/>
              </a:defRPr>
            </a:lvl1pPr>
          </a:lstStyle>
          <a:p>
            <a:r>
              <a:t>Direct Mapped Cache</a:t>
            </a:r>
          </a:p>
        </p:txBody>
      </p:sp>
      <p:grpSp>
        <p:nvGrpSpPr>
          <p:cNvPr id="365" name="Group 365"/>
          <p:cNvGrpSpPr/>
          <p:nvPr/>
        </p:nvGrpSpPr>
        <p:grpSpPr>
          <a:xfrm>
            <a:off x="1292839" y="2688616"/>
            <a:ext cx="991240" cy="1221762"/>
            <a:chOff x="0" y="0"/>
            <a:chExt cx="1092200" cy="1346200"/>
          </a:xfrm>
        </p:grpSpPr>
        <p:sp>
          <p:nvSpPr>
            <p:cNvPr id="361" name="Shape 361"/>
            <p:cNvSpPr/>
            <p:nvPr/>
          </p:nvSpPr>
          <p:spPr>
            <a:xfrm>
              <a:off x="0" y="0"/>
              <a:ext cx="1079500" cy="1346200"/>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a:buFont typeface="Calibri"/>
                <a:defRPr>
                  <a:latin typeface="Calibri"/>
                  <a:ea typeface="Calibri"/>
                  <a:cs typeface="Calibri"/>
                  <a:sym typeface="Calibri"/>
                </a:defRPr>
              </a:pPr>
              <a:endParaRPr sz="1634"/>
            </a:p>
          </p:txBody>
        </p:sp>
        <p:sp>
          <p:nvSpPr>
            <p:cNvPr id="362" name="Shape 362"/>
            <p:cNvSpPr/>
            <p:nvPr/>
          </p:nvSpPr>
          <p:spPr>
            <a:xfrm>
              <a:off x="0" y="671406"/>
              <a:ext cx="1092200" cy="1"/>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363" name="Shape 363"/>
            <p:cNvSpPr/>
            <p:nvPr/>
          </p:nvSpPr>
          <p:spPr>
            <a:xfrm>
              <a:off x="0" y="335703"/>
              <a:ext cx="1092200" cy="1"/>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364" name="Shape 364"/>
            <p:cNvSpPr/>
            <p:nvPr/>
          </p:nvSpPr>
          <p:spPr>
            <a:xfrm>
              <a:off x="0" y="1007109"/>
              <a:ext cx="1092200" cy="1"/>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grpSp>
      <p:sp>
        <p:nvSpPr>
          <p:cNvPr id="366" name="Shape 366"/>
          <p:cNvSpPr/>
          <p:nvPr/>
        </p:nvSpPr>
        <p:spPr>
          <a:xfrm>
            <a:off x="1052841" y="2258562"/>
            <a:ext cx="905445" cy="321310"/>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a:buFont typeface="Calibri"/>
              <a:defRPr>
                <a:latin typeface="Calibri"/>
                <a:ea typeface="Calibri"/>
                <a:cs typeface="Calibri"/>
                <a:sym typeface="Calibri"/>
              </a:defRPr>
            </a:lvl1pPr>
          </a:lstStyle>
          <a:p>
            <a:r>
              <a:rPr sz="1634"/>
              <a:t>Address 0</a:t>
            </a:r>
          </a:p>
        </p:txBody>
      </p:sp>
      <p:grpSp>
        <p:nvGrpSpPr>
          <p:cNvPr id="371" name="Group 371"/>
          <p:cNvGrpSpPr/>
          <p:nvPr/>
        </p:nvGrpSpPr>
        <p:grpSpPr>
          <a:xfrm>
            <a:off x="762640" y="2688616"/>
            <a:ext cx="530198" cy="1221762"/>
            <a:chOff x="0" y="0"/>
            <a:chExt cx="584200" cy="1346200"/>
          </a:xfrm>
        </p:grpSpPr>
        <p:sp>
          <p:nvSpPr>
            <p:cNvPr id="367" name="Shape 367"/>
            <p:cNvSpPr/>
            <p:nvPr/>
          </p:nvSpPr>
          <p:spPr>
            <a:xfrm>
              <a:off x="0" y="0"/>
              <a:ext cx="571500" cy="1346200"/>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a:buFont typeface="Calibri"/>
                <a:defRPr>
                  <a:latin typeface="Calibri"/>
                  <a:ea typeface="Calibri"/>
                  <a:cs typeface="Calibri"/>
                  <a:sym typeface="Calibri"/>
                </a:defRPr>
              </a:pPr>
              <a:endParaRPr sz="1634"/>
            </a:p>
          </p:txBody>
        </p:sp>
        <p:sp>
          <p:nvSpPr>
            <p:cNvPr id="368" name="Shape 368"/>
            <p:cNvSpPr/>
            <p:nvPr/>
          </p:nvSpPr>
          <p:spPr>
            <a:xfrm>
              <a:off x="0" y="671406"/>
              <a:ext cx="584200" cy="1"/>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369" name="Shape 369"/>
            <p:cNvSpPr/>
            <p:nvPr/>
          </p:nvSpPr>
          <p:spPr>
            <a:xfrm>
              <a:off x="0" y="335703"/>
              <a:ext cx="584200" cy="1"/>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370" name="Shape 370"/>
            <p:cNvSpPr/>
            <p:nvPr/>
          </p:nvSpPr>
          <p:spPr>
            <a:xfrm>
              <a:off x="0" y="1007109"/>
              <a:ext cx="584200" cy="1"/>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grpSp>
      <p:sp>
        <p:nvSpPr>
          <p:cNvPr id="372" name="Shape 372"/>
          <p:cNvSpPr>
            <a:spLocks noGrp="1"/>
          </p:cNvSpPr>
          <p:nvPr>
            <p:ph type="body" sz="quarter" idx="1"/>
          </p:nvPr>
        </p:nvSpPr>
        <p:spPr>
          <a:xfrm>
            <a:off x="532119" y="1202258"/>
            <a:ext cx="7849240" cy="768415"/>
          </a:xfrm>
          <a:prstGeom prst="rect">
            <a:avLst/>
          </a:prstGeom>
          <a:ln w="9525"/>
        </p:spPr>
        <p:txBody>
          <a:bodyPr vert="horz" lIns="34578" tIns="34578" rIns="34578" bIns="34578">
            <a:normAutofit/>
          </a:bodyPr>
          <a:lstStyle>
            <a:lvl1pPr>
              <a:lnSpc>
                <a:spcPct val="80000"/>
              </a:lnSpc>
              <a:spcBef>
                <a:spcPts val="800"/>
              </a:spcBef>
              <a:buClr>
                <a:srgbClr val="000000"/>
              </a:buClr>
              <a:buSzPct val="100000"/>
              <a:buFont typeface="Arial"/>
              <a:defRPr sz="2600">
                <a:latin typeface="Calibri"/>
                <a:ea typeface="Calibri"/>
                <a:cs typeface="Calibri"/>
                <a:sym typeface="Calibri"/>
              </a:defRPr>
            </a:lvl1pPr>
            <a:lvl2pPr marL="818620" indent="-310620" algn="ctr">
              <a:lnSpc>
                <a:spcPct val="80000"/>
              </a:lnSpc>
              <a:spcBef>
                <a:spcPts val="700"/>
              </a:spcBef>
              <a:buClr>
                <a:srgbClr val="000000"/>
              </a:buClr>
              <a:buSzTx/>
              <a:buFont typeface="Calibri"/>
              <a:buNone/>
              <a:defRPr sz="2200">
                <a:latin typeface="Calibri"/>
                <a:ea typeface="Calibri"/>
                <a:cs typeface="Calibri"/>
                <a:sym typeface="Calibri"/>
              </a:defRPr>
            </a:lvl2pPr>
          </a:lstStyle>
          <a:p>
            <a:pPr marL="109728" indent="0">
              <a:buClr>
                <a:srgbClr val="0070C0"/>
              </a:buClr>
              <a:buNone/>
            </a:pPr>
            <a:r>
              <a:rPr dirty="0"/>
              <a:t>Consider the main memory word reference string</a:t>
            </a:r>
          </a:p>
          <a:p>
            <a:pPr lvl="1"/>
            <a:r>
              <a:rPr dirty="0"/>
              <a:t>                          0   1   2   3   4   3   4   15</a:t>
            </a:r>
          </a:p>
        </p:txBody>
      </p:sp>
      <p:sp>
        <p:nvSpPr>
          <p:cNvPr id="373" name="Shape 373"/>
          <p:cNvSpPr/>
          <p:nvPr/>
        </p:nvSpPr>
        <p:spPr>
          <a:xfrm>
            <a:off x="462963" y="1583258"/>
            <a:ext cx="3434763" cy="516749"/>
          </a:xfrm>
          <a:prstGeom prst="rect">
            <a:avLst/>
          </a:prstGeom>
          <a:ln w="12700">
            <a:miter lim="400000"/>
          </a:ln>
          <a:extLst>
            <a:ext uri="{C572A759-6A51-4108-AA02-DFA0A04FC94B}">
              <ma14:wrappingTextBoxFlag xmlns:ma14="http://schemas.microsoft.com/office/mac/drawingml/2011/main" xmlns="" val="1"/>
            </a:ext>
          </a:extLst>
        </p:spPr>
        <p:txBody>
          <a:bodyPr lIns="34578" tIns="34578" rIns="34578" bIns="34578">
            <a:spAutoFit/>
          </a:bodyPr>
          <a:lstStyle>
            <a:lvl1pPr>
              <a:buFont typeface="Calibri"/>
              <a:defRPr sz="1600">
                <a:latin typeface="Calibri"/>
                <a:ea typeface="Calibri"/>
                <a:cs typeface="Calibri"/>
                <a:sym typeface="Calibri"/>
              </a:defRPr>
            </a:lvl1pPr>
          </a:lstStyle>
          <a:p>
            <a:pPr>
              <a:defRPr sz="1800"/>
            </a:pPr>
            <a:r>
              <a:rPr sz="1452"/>
              <a:t>Start with an empty cache - all blocks initially marked as not valid</a:t>
            </a:r>
          </a:p>
        </p:txBody>
      </p:sp>
      <p:sp>
        <p:nvSpPr>
          <p:cNvPr id="374" name="Shape 374"/>
          <p:cNvSpPr/>
          <p:nvPr/>
        </p:nvSpPr>
        <p:spPr>
          <a:xfrm>
            <a:off x="3844917" y="1948246"/>
            <a:ext cx="3792004" cy="321310"/>
          </a:xfrm>
          <a:prstGeom prst="rect">
            <a:avLst/>
          </a:prstGeom>
          <a:ln w="12700"/>
          <a:extLst>
            <a:ext uri="{C572A759-6A51-4108-AA02-DFA0A04FC94B}">
              <ma14:wrappingTextBoxFlag xmlns:ma14="http://schemas.microsoft.com/office/mac/drawingml/2011/main" xmlns="" val="1"/>
            </a:ext>
          </a:extLst>
        </p:spPr>
        <p:txBody>
          <a:bodyPr wrap="none" lIns="34578" tIns="34578" rIns="34578" bIns="34578">
            <a:spAutoFit/>
          </a:bodyPr>
          <a:lstStyle>
            <a:lvl1pPr>
              <a:buFont typeface="Calibri"/>
              <a:defRPr>
                <a:latin typeface="Calibri"/>
                <a:ea typeface="Calibri"/>
                <a:cs typeface="Calibri"/>
                <a:sym typeface="Calibri"/>
              </a:defRPr>
            </a:lvl1pPr>
          </a:lstStyle>
          <a:p>
            <a:r>
              <a:rPr sz="1634"/>
              <a:t>0000 0001 0010 0011 0100 0011 0100 1111</a:t>
            </a:r>
          </a:p>
        </p:txBody>
      </p:sp>
    </p:spTree>
    <p:extLst>
      <p:ext uri="{BB962C8B-B14F-4D97-AF65-F5344CB8AC3E}">
        <p14:creationId xmlns:p14="http://schemas.microsoft.com/office/powerpoint/2010/main" val="3414570535"/>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p:cNvSpPr>
          <p:nvPr>
            <p:ph type="title"/>
          </p:nvPr>
        </p:nvSpPr>
        <p:spPr>
          <a:prstGeom prst="rect">
            <a:avLst/>
          </a:prstGeom>
        </p:spPr>
        <p:txBody>
          <a:bodyPr vert="horz" lIns="34578" tIns="34578" rIns="34578" bIns="34578" anchor="ctr">
            <a:normAutofit/>
            <a:scene3d>
              <a:camera prst="orthographicFront"/>
              <a:lightRig rig="soft" dir="t"/>
            </a:scene3d>
            <a:sp3d prstMaterial="softEdge">
              <a:bevelT w="25400" h="25400"/>
            </a:sp3d>
          </a:bodyPr>
          <a:lstStyle>
            <a:lvl1pPr>
              <a:defRPr b="1">
                <a:latin typeface="Calibri"/>
                <a:ea typeface="Calibri"/>
                <a:cs typeface="Calibri"/>
                <a:sym typeface="Calibri"/>
              </a:defRPr>
            </a:lvl1pPr>
          </a:lstStyle>
          <a:p>
            <a:r>
              <a:t>Direct Mapped Cache</a:t>
            </a:r>
          </a:p>
        </p:txBody>
      </p:sp>
      <p:grpSp>
        <p:nvGrpSpPr>
          <p:cNvPr id="383" name="Group 383"/>
          <p:cNvGrpSpPr/>
          <p:nvPr/>
        </p:nvGrpSpPr>
        <p:grpSpPr>
          <a:xfrm>
            <a:off x="1292839" y="2671690"/>
            <a:ext cx="991240" cy="1221762"/>
            <a:chOff x="0" y="0"/>
            <a:chExt cx="1092200" cy="1346200"/>
          </a:xfrm>
        </p:grpSpPr>
        <p:sp>
          <p:nvSpPr>
            <p:cNvPr id="379" name="Shape 379"/>
            <p:cNvSpPr/>
            <p:nvPr/>
          </p:nvSpPr>
          <p:spPr>
            <a:xfrm>
              <a:off x="0" y="0"/>
              <a:ext cx="1079500" cy="1346200"/>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a:buFont typeface="Calibri"/>
                <a:defRPr>
                  <a:latin typeface="Calibri"/>
                  <a:ea typeface="Calibri"/>
                  <a:cs typeface="Calibri"/>
                  <a:sym typeface="Calibri"/>
                </a:defRPr>
              </a:pPr>
              <a:endParaRPr sz="1634"/>
            </a:p>
          </p:txBody>
        </p:sp>
        <p:sp>
          <p:nvSpPr>
            <p:cNvPr id="380" name="Shape 380"/>
            <p:cNvSpPr/>
            <p:nvPr/>
          </p:nvSpPr>
          <p:spPr>
            <a:xfrm>
              <a:off x="0" y="671406"/>
              <a:ext cx="1092200" cy="1"/>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381" name="Shape 381"/>
            <p:cNvSpPr/>
            <p:nvPr/>
          </p:nvSpPr>
          <p:spPr>
            <a:xfrm>
              <a:off x="0" y="335703"/>
              <a:ext cx="1092200" cy="1"/>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382" name="Shape 382"/>
            <p:cNvSpPr/>
            <p:nvPr/>
          </p:nvSpPr>
          <p:spPr>
            <a:xfrm>
              <a:off x="0" y="1007110"/>
              <a:ext cx="1092200" cy="1"/>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grpSp>
      <p:sp>
        <p:nvSpPr>
          <p:cNvPr id="384" name="Shape 384"/>
          <p:cNvSpPr/>
          <p:nvPr/>
        </p:nvSpPr>
        <p:spPr>
          <a:xfrm>
            <a:off x="1357076" y="2252125"/>
            <a:ext cx="175630" cy="321310"/>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a:buFont typeface="Calibri"/>
              <a:defRPr>
                <a:latin typeface="Calibri"/>
                <a:ea typeface="Calibri"/>
                <a:cs typeface="Calibri"/>
                <a:sym typeface="Calibri"/>
              </a:defRPr>
            </a:lvl1pPr>
          </a:lstStyle>
          <a:p>
            <a:r>
              <a:rPr sz="1634"/>
              <a:t>0</a:t>
            </a:r>
          </a:p>
        </p:txBody>
      </p:sp>
      <p:grpSp>
        <p:nvGrpSpPr>
          <p:cNvPr id="389" name="Group 389"/>
          <p:cNvGrpSpPr/>
          <p:nvPr/>
        </p:nvGrpSpPr>
        <p:grpSpPr>
          <a:xfrm>
            <a:off x="762640" y="2671690"/>
            <a:ext cx="530198" cy="1221762"/>
            <a:chOff x="0" y="0"/>
            <a:chExt cx="584200" cy="1346200"/>
          </a:xfrm>
        </p:grpSpPr>
        <p:sp>
          <p:nvSpPr>
            <p:cNvPr id="385" name="Shape 385"/>
            <p:cNvSpPr/>
            <p:nvPr/>
          </p:nvSpPr>
          <p:spPr>
            <a:xfrm>
              <a:off x="0" y="0"/>
              <a:ext cx="571500" cy="1346200"/>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a:buFont typeface="Calibri"/>
                <a:defRPr>
                  <a:latin typeface="Calibri"/>
                  <a:ea typeface="Calibri"/>
                  <a:cs typeface="Calibri"/>
                  <a:sym typeface="Calibri"/>
                </a:defRPr>
              </a:pPr>
              <a:endParaRPr sz="1634"/>
            </a:p>
          </p:txBody>
        </p:sp>
        <p:sp>
          <p:nvSpPr>
            <p:cNvPr id="386" name="Shape 386"/>
            <p:cNvSpPr/>
            <p:nvPr/>
          </p:nvSpPr>
          <p:spPr>
            <a:xfrm>
              <a:off x="0" y="671406"/>
              <a:ext cx="584200" cy="1"/>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387" name="Shape 387"/>
            <p:cNvSpPr/>
            <p:nvPr/>
          </p:nvSpPr>
          <p:spPr>
            <a:xfrm>
              <a:off x="0" y="335703"/>
              <a:ext cx="584200" cy="1"/>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388" name="Shape 388"/>
            <p:cNvSpPr/>
            <p:nvPr/>
          </p:nvSpPr>
          <p:spPr>
            <a:xfrm>
              <a:off x="0" y="1007110"/>
              <a:ext cx="584200" cy="1"/>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grpSp>
      <p:sp>
        <p:nvSpPr>
          <p:cNvPr id="390" name="Shape 390"/>
          <p:cNvSpPr>
            <a:spLocks noGrp="1"/>
          </p:cNvSpPr>
          <p:nvPr>
            <p:ph type="body" sz="quarter" idx="1"/>
          </p:nvPr>
        </p:nvSpPr>
        <p:spPr>
          <a:xfrm>
            <a:off x="532120" y="1150747"/>
            <a:ext cx="8552329" cy="818350"/>
          </a:xfrm>
          <a:prstGeom prst="rect">
            <a:avLst/>
          </a:prstGeom>
          <a:ln w="9525"/>
        </p:spPr>
        <p:txBody>
          <a:bodyPr vert="horz" lIns="34578" tIns="34578" rIns="34578" bIns="34578">
            <a:normAutofit/>
          </a:bodyPr>
          <a:lstStyle/>
          <a:p>
            <a:pPr marL="107582" indent="0" defTabSz="813310">
              <a:lnSpc>
                <a:spcPct val="80000"/>
              </a:lnSpc>
              <a:spcBef>
                <a:spcPts val="726"/>
              </a:spcBef>
              <a:buClr>
                <a:srgbClr val="000000"/>
              </a:buClr>
              <a:buSzPct val="100000"/>
              <a:buNone/>
              <a:defRPr sz="2744">
                <a:latin typeface="Calibri"/>
                <a:ea typeface="Calibri"/>
                <a:cs typeface="Calibri"/>
                <a:sym typeface="Calibri"/>
              </a:defRPr>
            </a:pPr>
            <a:r>
              <a:rPr dirty="0"/>
              <a:t>Consider the main memory word reference string</a:t>
            </a:r>
          </a:p>
          <a:p>
            <a:pPr marL="728120" lvl="1" indent="-276281" algn="ctr" defTabSz="813310">
              <a:lnSpc>
                <a:spcPct val="80000"/>
              </a:lnSpc>
              <a:spcBef>
                <a:spcPts val="635"/>
              </a:spcBef>
              <a:buClr>
                <a:srgbClr val="000000"/>
              </a:buClr>
              <a:buNone/>
              <a:defRPr sz="2548">
                <a:latin typeface="Calibri"/>
                <a:ea typeface="Calibri"/>
                <a:cs typeface="Calibri"/>
                <a:sym typeface="Calibri"/>
              </a:defRPr>
            </a:pPr>
            <a:r>
              <a:rPr dirty="0"/>
              <a:t>                           </a:t>
            </a:r>
            <a:r>
              <a:rPr u="sng" dirty="0"/>
              <a:t>0</a:t>
            </a:r>
            <a:r>
              <a:rPr dirty="0"/>
              <a:t>     1    2    3    4    3    4    15</a:t>
            </a:r>
          </a:p>
        </p:txBody>
      </p:sp>
      <p:sp>
        <p:nvSpPr>
          <p:cNvPr id="391" name="Shape 391"/>
          <p:cNvSpPr/>
          <p:nvPr/>
        </p:nvSpPr>
        <p:spPr>
          <a:xfrm>
            <a:off x="870004" y="2667405"/>
            <a:ext cx="1158271" cy="321310"/>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a:buFont typeface="Calibri"/>
              <a:defRPr>
                <a:latin typeface="Calibri"/>
                <a:ea typeface="Calibri"/>
                <a:cs typeface="Calibri"/>
                <a:sym typeface="Calibri"/>
              </a:defRPr>
            </a:lvl1pPr>
          </a:lstStyle>
          <a:p>
            <a:r>
              <a:rPr sz="1634"/>
              <a:t>00    Mem(0)</a:t>
            </a:r>
          </a:p>
        </p:txBody>
      </p:sp>
      <p:sp>
        <p:nvSpPr>
          <p:cNvPr id="392" name="Shape 392"/>
          <p:cNvSpPr/>
          <p:nvPr/>
        </p:nvSpPr>
        <p:spPr>
          <a:xfrm>
            <a:off x="1585581" y="2252125"/>
            <a:ext cx="448140" cy="321310"/>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a:buClr>
                <a:srgbClr val="FF2600"/>
              </a:buClr>
              <a:buFont typeface="Calibri"/>
              <a:defRPr>
                <a:solidFill>
                  <a:srgbClr val="FF2600"/>
                </a:solidFill>
                <a:uFill>
                  <a:solidFill>
                    <a:srgbClr val="FF2600"/>
                  </a:solidFill>
                </a:uFill>
                <a:latin typeface="Calibri"/>
                <a:ea typeface="Calibri"/>
                <a:cs typeface="Calibri"/>
                <a:sym typeface="Calibri"/>
              </a:defRPr>
            </a:lvl1pPr>
          </a:lstStyle>
          <a:p>
            <a:pPr>
              <a:defRPr>
                <a:solidFill>
                  <a:srgbClr val="000000"/>
                </a:solidFill>
                <a:uFill>
                  <a:solidFill>
                    <a:srgbClr val="000000"/>
                  </a:solidFill>
                </a:uFill>
              </a:defRPr>
            </a:pPr>
            <a:r>
              <a:rPr sz="1634"/>
              <a:t>miss</a:t>
            </a:r>
          </a:p>
        </p:txBody>
      </p:sp>
      <p:sp>
        <p:nvSpPr>
          <p:cNvPr id="393" name="Shape 393"/>
          <p:cNvSpPr/>
          <p:nvPr/>
        </p:nvSpPr>
        <p:spPr>
          <a:xfrm>
            <a:off x="290072" y="1658534"/>
            <a:ext cx="3434763" cy="516749"/>
          </a:xfrm>
          <a:prstGeom prst="rect">
            <a:avLst/>
          </a:prstGeom>
          <a:ln w="12700">
            <a:miter lim="400000"/>
          </a:ln>
          <a:extLst>
            <a:ext uri="{C572A759-6A51-4108-AA02-DFA0A04FC94B}">
              <ma14:wrappingTextBoxFlag xmlns:ma14="http://schemas.microsoft.com/office/mac/drawingml/2011/main" xmlns="" val="1"/>
            </a:ext>
          </a:extLst>
        </p:spPr>
        <p:txBody>
          <a:bodyPr lIns="34578" tIns="34578" rIns="34578" bIns="34578">
            <a:spAutoFit/>
          </a:bodyPr>
          <a:lstStyle>
            <a:lvl1pPr>
              <a:buFont typeface="Calibri"/>
              <a:defRPr sz="1600">
                <a:latin typeface="Calibri"/>
                <a:ea typeface="Calibri"/>
                <a:cs typeface="Calibri"/>
                <a:sym typeface="Calibri"/>
              </a:defRPr>
            </a:lvl1pPr>
          </a:lstStyle>
          <a:p>
            <a:pPr>
              <a:defRPr sz="1800"/>
            </a:pPr>
            <a:r>
              <a:rPr sz="1452"/>
              <a:t>Start with an empty 4-word cache - all blocks initially marked as not valid</a:t>
            </a:r>
          </a:p>
        </p:txBody>
      </p:sp>
      <p:sp>
        <p:nvSpPr>
          <p:cNvPr id="394" name="Shape 394"/>
          <p:cNvSpPr/>
          <p:nvPr/>
        </p:nvSpPr>
        <p:spPr>
          <a:xfrm>
            <a:off x="497541" y="5686247"/>
            <a:ext cx="8160444" cy="353882"/>
          </a:xfrm>
          <a:prstGeom prst="rect">
            <a:avLst/>
          </a:prstGeom>
          <a:ln w="12700">
            <a:miter lim="400000"/>
          </a:ln>
          <a:extLst>
            <a:ext uri="{C572A759-6A51-4108-AA02-DFA0A04FC94B}">
              <ma14:wrappingTextBoxFlag xmlns:ma14="http://schemas.microsoft.com/office/mac/drawingml/2011/main" xmlns="" val="1"/>
            </a:ext>
          </a:extLst>
        </p:spPr>
        <p:txBody>
          <a:bodyPr lIns="23052" tIns="23052" rIns="23052" bIns="23052">
            <a:spAutoFit/>
          </a:bodyPr>
          <a:lstStyle/>
          <a:p>
            <a:pPr marL="722489" lvl="1" indent="-272954" defTabSz="461061">
              <a:spcBef>
                <a:spcPts val="635"/>
              </a:spcBef>
              <a:buSzPct val="100000"/>
              <a:buFont typeface="Arial"/>
              <a:buChar char="•"/>
              <a:defRPr b="0">
                <a:latin typeface="Calibri"/>
                <a:ea typeface="Calibri"/>
                <a:cs typeface="Calibri"/>
                <a:sym typeface="Calibri"/>
              </a:defRPr>
            </a:pPr>
            <a:r>
              <a:rPr sz="1997"/>
              <a:t>1 requests, 1 miss</a:t>
            </a:r>
          </a:p>
        </p:txBody>
      </p:sp>
      <p:sp>
        <p:nvSpPr>
          <p:cNvPr id="395" name="Shape 395"/>
          <p:cNvSpPr/>
          <p:nvPr/>
        </p:nvSpPr>
        <p:spPr>
          <a:xfrm>
            <a:off x="3844917" y="1948246"/>
            <a:ext cx="3792004" cy="321310"/>
          </a:xfrm>
          <a:prstGeom prst="rect">
            <a:avLst/>
          </a:prstGeom>
          <a:ln w="12700"/>
          <a:extLst>
            <a:ext uri="{C572A759-6A51-4108-AA02-DFA0A04FC94B}">
              <ma14:wrappingTextBoxFlag xmlns:ma14="http://schemas.microsoft.com/office/mac/drawingml/2011/main" xmlns="" val="1"/>
            </a:ext>
          </a:extLst>
        </p:spPr>
        <p:txBody>
          <a:bodyPr wrap="none" lIns="34578" tIns="34578" rIns="34578" bIns="34578">
            <a:spAutoFit/>
          </a:bodyPr>
          <a:lstStyle>
            <a:lvl1pPr>
              <a:buFont typeface="Calibri"/>
              <a:defRPr>
                <a:latin typeface="Calibri"/>
                <a:ea typeface="Calibri"/>
                <a:cs typeface="Calibri"/>
                <a:sym typeface="Calibri"/>
              </a:defRPr>
            </a:lvl1pPr>
          </a:lstStyle>
          <a:p>
            <a:r>
              <a:rPr sz="1634"/>
              <a:t>0000 0001 0010 0011 0100 0011 0100 1111</a:t>
            </a:r>
          </a:p>
        </p:txBody>
      </p:sp>
    </p:spTree>
    <p:extLst>
      <p:ext uri="{BB962C8B-B14F-4D97-AF65-F5344CB8AC3E}">
        <p14:creationId xmlns:p14="http://schemas.microsoft.com/office/powerpoint/2010/main" val="3817381331"/>
      </p:ext>
    </p:extLst>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3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39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3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 grpId="0" animBg="1" advAuto="0"/>
      <p:bldP spid="392" grpId="0" animBg="1" advAuto="0"/>
      <p:bldP spid="394" grpId="0"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Shape 399"/>
          <p:cNvSpPr>
            <a:spLocks noGrp="1"/>
          </p:cNvSpPr>
          <p:nvPr>
            <p:ph type="title"/>
          </p:nvPr>
        </p:nvSpPr>
        <p:spPr>
          <a:prstGeom prst="rect">
            <a:avLst/>
          </a:prstGeom>
        </p:spPr>
        <p:txBody>
          <a:bodyPr vert="horz" lIns="34578" tIns="34578" rIns="34578" bIns="34578" anchor="ctr">
            <a:normAutofit/>
            <a:scene3d>
              <a:camera prst="orthographicFront"/>
              <a:lightRig rig="soft" dir="t"/>
            </a:scene3d>
            <a:sp3d prstMaterial="softEdge">
              <a:bevelT w="25400" h="25400"/>
            </a:sp3d>
          </a:bodyPr>
          <a:lstStyle>
            <a:lvl1pPr>
              <a:defRPr b="1">
                <a:latin typeface="Calibri"/>
                <a:ea typeface="Calibri"/>
                <a:cs typeface="Calibri"/>
                <a:sym typeface="Calibri"/>
              </a:defRPr>
            </a:lvl1pPr>
          </a:lstStyle>
          <a:p>
            <a:r>
              <a:t>Direct Mapped Cache</a:t>
            </a:r>
          </a:p>
        </p:txBody>
      </p:sp>
      <p:grpSp>
        <p:nvGrpSpPr>
          <p:cNvPr id="404" name="Group 404"/>
          <p:cNvGrpSpPr/>
          <p:nvPr/>
        </p:nvGrpSpPr>
        <p:grpSpPr>
          <a:xfrm>
            <a:off x="1292839" y="2671690"/>
            <a:ext cx="772245" cy="1210237"/>
            <a:chOff x="0" y="0"/>
            <a:chExt cx="850900" cy="1333500"/>
          </a:xfrm>
        </p:grpSpPr>
        <p:sp>
          <p:nvSpPr>
            <p:cNvPr id="400" name="Shape 400"/>
            <p:cNvSpPr/>
            <p:nvPr/>
          </p:nvSpPr>
          <p:spPr>
            <a:xfrm>
              <a:off x="0" y="0"/>
              <a:ext cx="841006" cy="1333501"/>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a:buFont typeface="Calibri"/>
                <a:defRPr>
                  <a:latin typeface="Calibri"/>
                  <a:ea typeface="Calibri"/>
                  <a:cs typeface="Calibri"/>
                  <a:sym typeface="Calibri"/>
                </a:defRPr>
              </a:pPr>
              <a:endParaRPr sz="1634"/>
            </a:p>
          </p:txBody>
        </p:sp>
        <p:sp>
          <p:nvSpPr>
            <p:cNvPr id="401" name="Shape 401"/>
            <p:cNvSpPr/>
            <p:nvPr/>
          </p:nvSpPr>
          <p:spPr>
            <a:xfrm>
              <a:off x="0" y="665072"/>
              <a:ext cx="850900" cy="1"/>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402" name="Shape 402"/>
            <p:cNvSpPr/>
            <p:nvPr/>
          </p:nvSpPr>
          <p:spPr>
            <a:xfrm>
              <a:off x="0" y="332536"/>
              <a:ext cx="850900" cy="1"/>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403" name="Shape 403"/>
            <p:cNvSpPr/>
            <p:nvPr/>
          </p:nvSpPr>
          <p:spPr>
            <a:xfrm>
              <a:off x="0" y="997608"/>
              <a:ext cx="850900" cy="1"/>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grpSp>
      <p:grpSp>
        <p:nvGrpSpPr>
          <p:cNvPr id="409" name="Group 409"/>
          <p:cNvGrpSpPr/>
          <p:nvPr/>
        </p:nvGrpSpPr>
        <p:grpSpPr>
          <a:xfrm>
            <a:off x="3275319" y="2671690"/>
            <a:ext cx="737667" cy="1221762"/>
            <a:chOff x="0" y="0"/>
            <a:chExt cx="812800" cy="1346199"/>
          </a:xfrm>
        </p:grpSpPr>
        <p:sp>
          <p:nvSpPr>
            <p:cNvPr id="405" name="Shape 405"/>
            <p:cNvSpPr/>
            <p:nvPr/>
          </p:nvSpPr>
          <p:spPr>
            <a:xfrm>
              <a:off x="0" y="0"/>
              <a:ext cx="803349" cy="1346200"/>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a:buFont typeface="Calibri"/>
                <a:defRPr>
                  <a:latin typeface="Calibri"/>
                  <a:ea typeface="Calibri"/>
                  <a:cs typeface="Calibri"/>
                  <a:sym typeface="Calibri"/>
                </a:defRPr>
              </a:pPr>
              <a:endParaRPr sz="1634"/>
            </a:p>
          </p:txBody>
        </p:sp>
        <p:sp>
          <p:nvSpPr>
            <p:cNvPr id="406" name="Shape 406"/>
            <p:cNvSpPr/>
            <p:nvPr/>
          </p:nvSpPr>
          <p:spPr>
            <a:xfrm>
              <a:off x="0" y="671406"/>
              <a:ext cx="812800" cy="1"/>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407" name="Shape 407"/>
            <p:cNvSpPr/>
            <p:nvPr/>
          </p:nvSpPr>
          <p:spPr>
            <a:xfrm>
              <a:off x="0" y="335703"/>
              <a:ext cx="812800" cy="1"/>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408" name="Shape 408"/>
            <p:cNvSpPr/>
            <p:nvPr/>
          </p:nvSpPr>
          <p:spPr>
            <a:xfrm>
              <a:off x="0" y="1007110"/>
              <a:ext cx="812800" cy="1"/>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grpSp>
      <p:grpSp>
        <p:nvGrpSpPr>
          <p:cNvPr id="414" name="Group 414"/>
          <p:cNvGrpSpPr/>
          <p:nvPr/>
        </p:nvGrpSpPr>
        <p:grpSpPr>
          <a:xfrm>
            <a:off x="5315431" y="2671690"/>
            <a:ext cx="737668" cy="1221762"/>
            <a:chOff x="0" y="0"/>
            <a:chExt cx="812800" cy="1346200"/>
          </a:xfrm>
        </p:grpSpPr>
        <p:sp>
          <p:nvSpPr>
            <p:cNvPr id="410" name="Shape 410"/>
            <p:cNvSpPr/>
            <p:nvPr/>
          </p:nvSpPr>
          <p:spPr>
            <a:xfrm>
              <a:off x="0" y="0"/>
              <a:ext cx="785090" cy="1346201"/>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a:buFont typeface="Calibri"/>
                <a:defRPr>
                  <a:latin typeface="Calibri"/>
                  <a:ea typeface="Calibri"/>
                  <a:cs typeface="Calibri"/>
                  <a:sym typeface="Calibri"/>
                </a:defRPr>
              </a:pPr>
              <a:endParaRPr sz="1634"/>
            </a:p>
          </p:txBody>
        </p:sp>
        <p:sp>
          <p:nvSpPr>
            <p:cNvPr id="411" name="Shape 411"/>
            <p:cNvSpPr/>
            <p:nvPr/>
          </p:nvSpPr>
          <p:spPr>
            <a:xfrm>
              <a:off x="18472" y="671406"/>
              <a:ext cx="794329" cy="1"/>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412" name="Shape 412"/>
            <p:cNvSpPr/>
            <p:nvPr/>
          </p:nvSpPr>
          <p:spPr>
            <a:xfrm>
              <a:off x="18472" y="335703"/>
              <a:ext cx="794329" cy="1"/>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413" name="Shape 413"/>
            <p:cNvSpPr/>
            <p:nvPr/>
          </p:nvSpPr>
          <p:spPr>
            <a:xfrm flipV="1">
              <a:off x="18472" y="1005888"/>
              <a:ext cx="775856" cy="1223"/>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grpSp>
      <p:grpSp>
        <p:nvGrpSpPr>
          <p:cNvPr id="419" name="Group 419"/>
          <p:cNvGrpSpPr/>
          <p:nvPr/>
        </p:nvGrpSpPr>
        <p:grpSpPr>
          <a:xfrm>
            <a:off x="7390119" y="2671690"/>
            <a:ext cx="714615" cy="1221762"/>
            <a:chOff x="0" y="0"/>
            <a:chExt cx="787400" cy="1346200"/>
          </a:xfrm>
        </p:grpSpPr>
        <p:sp>
          <p:nvSpPr>
            <p:cNvPr id="415" name="Shape 415"/>
            <p:cNvSpPr/>
            <p:nvPr/>
          </p:nvSpPr>
          <p:spPr>
            <a:xfrm>
              <a:off x="0" y="0"/>
              <a:ext cx="778245" cy="1346201"/>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a:buFont typeface="Calibri"/>
                <a:defRPr>
                  <a:latin typeface="Calibri"/>
                  <a:ea typeface="Calibri"/>
                  <a:cs typeface="Calibri"/>
                  <a:sym typeface="Calibri"/>
                </a:defRPr>
              </a:pPr>
              <a:endParaRPr sz="1634"/>
            </a:p>
          </p:txBody>
        </p:sp>
        <p:sp>
          <p:nvSpPr>
            <p:cNvPr id="416" name="Shape 416"/>
            <p:cNvSpPr/>
            <p:nvPr/>
          </p:nvSpPr>
          <p:spPr>
            <a:xfrm>
              <a:off x="0" y="671407"/>
              <a:ext cx="787400" cy="1"/>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417" name="Shape 417"/>
            <p:cNvSpPr/>
            <p:nvPr/>
          </p:nvSpPr>
          <p:spPr>
            <a:xfrm>
              <a:off x="0" y="335703"/>
              <a:ext cx="787400" cy="1"/>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418" name="Shape 418"/>
            <p:cNvSpPr/>
            <p:nvPr/>
          </p:nvSpPr>
          <p:spPr>
            <a:xfrm>
              <a:off x="0" y="1007110"/>
              <a:ext cx="787400" cy="1"/>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grpSp>
      <p:grpSp>
        <p:nvGrpSpPr>
          <p:cNvPr id="424" name="Group 424"/>
          <p:cNvGrpSpPr/>
          <p:nvPr/>
        </p:nvGrpSpPr>
        <p:grpSpPr>
          <a:xfrm>
            <a:off x="7390119" y="4499722"/>
            <a:ext cx="818350" cy="1210236"/>
            <a:chOff x="0" y="0"/>
            <a:chExt cx="901700" cy="1333500"/>
          </a:xfrm>
        </p:grpSpPr>
        <p:sp>
          <p:nvSpPr>
            <p:cNvPr id="420" name="Shape 420"/>
            <p:cNvSpPr/>
            <p:nvPr/>
          </p:nvSpPr>
          <p:spPr>
            <a:xfrm>
              <a:off x="0" y="0"/>
              <a:ext cx="891216" cy="1333500"/>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a:buFont typeface="Calibri"/>
                <a:defRPr>
                  <a:latin typeface="Calibri"/>
                  <a:ea typeface="Calibri"/>
                  <a:cs typeface="Calibri"/>
                  <a:sym typeface="Calibri"/>
                </a:defRPr>
              </a:pPr>
              <a:endParaRPr sz="1634"/>
            </a:p>
          </p:txBody>
        </p:sp>
        <p:sp>
          <p:nvSpPr>
            <p:cNvPr id="421" name="Shape 421"/>
            <p:cNvSpPr/>
            <p:nvPr/>
          </p:nvSpPr>
          <p:spPr>
            <a:xfrm>
              <a:off x="0" y="665072"/>
              <a:ext cx="901700" cy="1"/>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422" name="Shape 422"/>
            <p:cNvSpPr/>
            <p:nvPr/>
          </p:nvSpPr>
          <p:spPr>
            <a:xfrm>
              <a:off x="0" y="332536"/>
              <a:ext cx="901700" cy="1"/>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423" name="Shape 423"/>
            <p:cNvSpPr/>
            <p:nvPr/>
          </p:nvSpPr>
          <p:spPr>
            <a:xfrm>
              <a:off x="0" y="997609"/>
              <a:ext cx="901700" cy="1"/>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grpSp>
      <p:grpSp>
        <p:nvGrpSpPr>
          <p:cNvPr id="429" name="Group 429"/>
          <p:cNvGrpSpPr/>
          <p:nvPr/>
        </p:nvGrpSpPr>
        <p:grpSpPr>
          <a:xfrm>
            <a:off x="5315430" y="4499722"/>
            <a:ext cx="991240" cy="1221762"/>
            <a:chOff x="0" y="0"/>
            <a:chExt cx="1092200" cy="1346200"/>
          </a:xfrm>
        </p:grpSpPr>
        <p:sp>
          <p:nvSpPr>
            <p:cNvPr id="425" name="Shape 425"/>
            <p:cNvSpPr/>
            <p:nvPr/>
          </p:nvSpPr>
          <p:spPr>
            <a:xfrm>
              <a:off x="0" y="0"/>
              <a:ext cx="1079500" cy="1346200"/>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a:buFont typeface="Calibri"/>
                <a:defRPr>
                  <a:latin typeface="Calibri"/>
                  <a:ea typeface="Calibri"/>
                  <a:cs typeface="Calibri"/>
                  <a:sym typeface="Calibri"/>
                </a:defRPr>
              </a:pPr>
              <a:endParaRPr sz="1634"/>
            </a:p>
          </p:txBody>
        </p:sp>
        <p:sp>
          <p:nvSpPr>
            <p:cNvPr id="426" name="Shape 426"/>
            <p:cNvSpPr/>
            <p:nvPr/>
          </p:nvSpPr>
          <p:spPr>
            <a:xfrm>
              <a:off x="0" y="671406"/>
              <a:ext cx="1092200" cy="1"/>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427" name="Shape 427"/>
            <p:cNvSpPr/>
            <p:nvPr/>
          </p:nvSpPr>
          <p:spPr>
            <a:xfrm>
              <a:off x="0" y="335703"/>
              <a:ext cx="1092200" cy="1"/>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428" name="Shape 428"/>
            <p:cNvSpPr/>
            <p:nvPr/>
          </p:nvSpPr>
          <p:spPr>
            <a:xfrm>
              <a:off x="0" y="1007110"/>
              <a:ext cx="1092200" cy="1"/>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grpSp>
      <p:grpSp>
        <p:nvGrpSpPr>
          <p:cNvPr id="434" name="Group 434"/>
          <p:cNvGrpSpPr/>
          <p:nvPr/>
        </p:nvGrpSpPr>
        <p:grpSpPr>
          <a:xfrm>
            <a:off x="3356002" y="4499722"/>
            <a:ext cx="991240" cy="1221762"/>
            <a:chOff x="0" y="0"/>
            <a:chExt cx="1092200" cy="1346200"/>
          </a:xfrm>
        </p:grpSpPr>
        <p:sp>
          <p:nvSpPr>
            <p:cNvPr id="430" name="Shape 430"/>
            <p:cNvSpPr/>
            <p:nvPr/>
          </p:nvSpPr>
          <p:spPr>
            <a:xfrm>
              <a:off x="0" y="0"/>
              <a:ext cx="1079500" cy="1346200"/>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a:buFont typeface="Calibri"/>
                <a:defRPr>
                  <a:latin typeface="Calibri"/>
                  <a:ea typeface="Calibri"/>
                  <a:cs typeface="Calibri"/>
                  <a:sym typeface="Calibri"/>
                </a:defRPr>
              </a:pPr>
              <a:endParaRPr sz="1634"/>
            </a:p>
          </p:txBody>
        </p:sp>
        <p:sp>
          <p:nvSpPr>
            <p:cNvPr id="431" name="Shape 431"/>
            <p:cNvSpPr/>
            <p:nvPr/>
          </p:nvSpPr>
          <p:spPr>
            <a:xfrm>
              <a:off x="0" y="671406"/>
              <a:ext cx="1092200" cy="1"/>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432" name="Shape 432"/>
            <p:cNvSpPr/>
            <p:nvPr/>
          </p:nvSpPr>
          <p:spPr>
            <a:xfrm>
              <a:off x="0" y="335703"/>
              <a:ext cx="1092200" cy="1"/>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433" name="Shape 433"/>
            <p:cNvSpPr/>
            <p:nvPr/>
          </p:nvSpPr>
          <p:spPr>
            <a:xfrm>
              <a:off x="0" y="1007110"/>
              <a:ext cx="1092200" cy="1"/>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grpSp>
      <p:grpSp>
        <p:nvGrpSpPr>
          <p:cNvPr id="439" name="Group 439"/>
          <p:cNvGrpSpPr/>
          <p:nvPr/>
        </p:nvGrpSpPr>
        <p:grpSpPr>
          <a:xfrm>
            <a:off x="1292839" y="4499722"/>
            <a:ext cx="714615" cy="1221762"/>
            <a:chOff x="0" y="0"/>
            <a:chExt cx="787400" cy="1346200"/>
          </a:xfrm>
        </p:grpSpPr>
        <p:sp>
          <p:nvSpPr>
            <p:cNvPr id="435" name="Shape 435"/>
            <p:cNvSpPr/>
            <p:nvPr/>
          </p:nvSpPr>
          <p:spPr>
            <a:xfrm>
              <a:off x="0" y="0"/>
              <a:ext cx="778245" cy="1346201"/>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a:buFont typeface="Calibri"/>
                <a:defRPr>
                  <a:latin typeface="Calibri"/>
                  <a:ea typeface="Calibri"/>
                  <a:cs typeface="Calibri"/>
                  <a:sym typeface="Calibri"/>
                </a:defRPr>
              </a:pPr>
              <a:endParaRPr sz="1634"/>
            </a:p>
          </p:txBody>
        </p:sp>
        <p:sp>
          <p:nvSpPr>
            <p:cNvPr id="436" name="Shape 436"/>
            <p:cNvSpPr/>
            <p:nvPr/>
          </p:nvSpPr>
          <p:spPr>
            <a:xfrm>
              <a:off x="0" y="671406"/>
              <a:ext cx="787400" cy="1"/>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437" name="Shape 437"/>
            <p:cNvSpPr/>
            <p:nvPr/>
          </p:nvSpPr>
          <p:spPr>
            <a:xfrm>
              <a:off x="0" y="335703"/>
              <a:ext cx="787400" cy="1"/>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438" name="Shape 438"/>
            <p:cNvSpPr/>
            <p:nvPr/>
          </p:nvSpPr>
          <p:spPr>
            <a:xfrm>
              <a:off x="0" y="1007110"/>
              <a:ext cx="787400" cy="1"/>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grpSp>
      <p:sp>
        <p:nvSpPr>
          <p:cNvPr id="440" name="Shape 440"/>
          <p:cNvSpPr/>
          <p:nvPr/>
        </p:nvSpPr>
        <p:spPr>
          <a:xfrm>
            <a:off x="1357076" y="2252125"/>
            <a:ext cx="175630" cy="321310"/>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a:buFont typeface="Calibri"/>
              <a:defRPr>
                <a:latin typeface="Calibri"/>
                <a:ea typeface="Calibri"/>
                <a:cs typeface="Calibri"/>
                <a:sym typeface="Calibri"/>
              </a:defRPr>
            </a:lvl1pPr>
          </a:lstStyle>
          <a:p>
            <a:r>
              <a:rPr sz="1634"/>
              <a:t>0</a:t>
            </a:r>
          </a:p>
        </p:txBody>
      </p:sp>
      <p:sp>
        <p:nvSpPr>
          <p:cNvPr id="441" name="Shape 441"/>
          <p:cNvSpPr/>
          <p:nvPr/>
        </p:nvSpPr>
        <p:spPr>
          <a:xfrm>
            <a:off x="3261276" y="2252125"/>
            <a:ext cx="175630" cy="321310"/>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a:buFont typeface="Calibri"/>
              <a:defRPr>
                <a:latin typeface="Calibri"/>
                <a:ea typeface="Calibri"/>
                <a:cs typeface="Calibri"/>
                <a:sym typeface="Calibri"/>
              </a:defRPr>
            </a:lvl1pPr>
          </a:lstStyle>
          <a:p>
            <a:r>
              <a:rPr sz="1634"/>
              <a:t>1</a:t>
            </a:r>
          </a:p>
        </p:txBody>
      </p:sp>
      <p:sp>
        <p:nvSpPr>
          <p:cNvPr id="442" name="Shape 442"/>
          <p:cNvSpPr/>
          <p:nvPr/>
        </p:nvSpPr>
        <p:spPr>
          <a:xfrm>
            <a:off x="5241643" y="2252125"/>
            <a:ext cx="175630" cy="321310"/>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a:buFont typeface="Calibri"/>
              <a:defRPr>
                <a:latin typeface="Calibri"/>
                <a:ea typeface="Calibri"/>
                <a:cs typeface="Calibri"/>
                <a:sym typeface="Calibri"/>
              </a:defRPr>
            </a:lvl1pPr>
          </a:lstStyle>
          <a:p>
            <a:r>
              <a:rPr sz="1634"/>
              <a:t>2</a:t>
            </a:r>
          </a:p>
        </p:txBody>
      </p:sp>
      <p:sp>
        <p:nvSpPr>
          <p:cNvPr id="443" name="Shape 443"/>
          <p:cNvSpPr/>
          <p:nvPr/>
        </p:nvSpPr>
        <p:spPr>
          <a:xfrm>
            <a:off x="7374347" y="2252125"/>
            <a:ext cx="175630" cy="321310"/>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a:buFont typeface="Calibri"/>
              <a:defRPr>
                <a:latin typeface="Calibri"/>
                <a:ea typeface="Calibri"/>
                <a:cs typeface="Calibri"/>
                <a:sym typeface="Calibri"/>
              </a:defRPr>
            </a:lvl1pPr>
          </a:lstStyle>
          <a:p>
            <a:r>
              <a:rPr sz="1634"/>
              <a:t>3</a:t>
            </a:r>
          </a:p>
        </p:txBody>
      </p:sp>
      <p:sp>
        <p:nvSpPr>
          <p:cNvPr id="444" name="Shape 444"/>
          <p:cNvSpPr/>
          <p:nvPr/>
        </p:nvSpPr>
        <p:spPr>
          <a:xfrm>
            <a:off x="1223682" y="4103680"/>
            <a:ext cx="175630" cy="321310"/>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a:buFont typeface="Calibri"/>
              <a:defRPr>
                <a:latin typeface="Calibri"/>
                <a:ea typeface="Calibri"/>
                <a:cs typeface="Calibri"/>
                <a:sym typeface="Calibri"/>
              </a:defRPr>
            </a:lvl1pPr>
          </a:lstStyle>
          <a:p>
            <a:r>
              <a:rPr sz="1634"/>
              <a:t>4</a:t>
            </a:r>
          </a:p>
        </p:txBody>
      </p:sp>
      <p:sp>
        <p:nvSpPr>
          <p:cNvPr id="445" name="Shape 445"/>
          <p:cNvSpPr/>
          <p:nvPr/>
        </p:nvSpPr>
        <p:spPr>
          <a:xfrm>
            <a:off x="3261276" y="4080925"/>
            <a:ext cx="175630" cy="321310"/>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a:buFont typeface="Calibri"/>
              <a:defRPr>
                <a:latin typeface="Calibri"/>
                <a:ea typeface="Calibri"/>
                <a:cs typeface="Calibri"/>
                <a:sym typeface="Calibri"/>
              </a:defRPr>
            </a:lvl1pPr>
          </a:lstStyle>
          <a:p>
            <a:r>
              <a:rPr sz="1634"/>
              <a:t>3</a:t>
            </a:r>
          </a:p>
        </p:txBody>
      </p:sp>
      <p:sp>
        <p:nvSpPr>
          <p:cNvPr id="446" name="Shape 446"/>
          <p:cNvSpPr/>
          <p:nvPr/>
        </p:nvSpPr>
        <p:spPr>
          <a:xfrm>
            <a:off x="5317811" y="4080925"/>
            <a:ext cx="175630" cy="321310"/>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a:buFont typeface="Calibri"/>
              <a:defRPr>
                <a:latin typeface="Calibri"/>
                <a:ea typeface="Calibri"/>
                <a:cs typeface="Calibri"/>
                <a:sym typeface="Calibri"/>
              </a:defRPr>
            </a:lvl1pPr>
          </a:lstStyle>
          <a:p>
            <a:r>
              <a:rPr sz="1634"/>
              <a:t>4</a:t>
            </a:r>
          </a:p>
        </p:txBody>
      </p:sp>
      <p:sp>
        <p:nvSpPr>
          <p:cNvPr id="447" name="Shape 447"/>
          <p:cNvSpPr/>
          <p:nvPr/>
        </p:nvSpPr>
        <p:spPr>
          <a:xfrm>
            <a:off x="7298180" y="4080925"/>
            <a:ext cx="281428" cy="321310"/>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a:buFont typeface="Calibri"/>
              <a:defRPr>
                <a:latin typeface="Calibri"/>
                <a:ea typeface="Calibri"/>
                <a:cs typeface="Calibri"/>
                <a:sym typeface="Calibri"/>
              </a:defRPr>
            </a:lvl1pPr>
          </a:lstStyle>
          <a:p>
            <a:r>
              <a:rPr sz="1634"/>
              <a:t>15</a:t>
            </a:r>
          </a:p>
        </p:txBody>
      </p:sp>
      <p:grpSp>
        <p:nvGrpSpPr>
          <p:cNvPr id="452" name="Group 452"/>
          <p:cNvGrpSpPr/>
          <p:nvPr/>
        </p:nvGrpSpPr>
        <p:grpSpPr>
          <a:xfrm>
            <a:off x="762640" y="2671690"/>
            <a:ext cx="530198" cy="1221762"/>
            <a:chOff x="0" y="0"/>
            <a:chExt cx="584200" cy="1346200"/>
          </a:xfrm>
        </p:grpSpPr>
        <p:sp>
          <p:nvSpPr>
            <p:cNvPr id="448" name="Shape 448"/>
            <p:cNvSpPr/>
            <p:nvPr/>
          </p:nvSpPr>
          <p:spPr>
            <a:xfrm>
              <a:off x="0" y="0"/>
              <a:ext cx="571500" cy="1346200"/>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a:buFont typeface="Calibri"/>
                <a:defRPr>
                  <a:latin typeface="Calibri"/>
                  <a:ea typeface="Calibri"/>
                  <a:cs typeface="Calibri"/>
                  <a:sym typeface="Calibri"/>
                </a:defRPr>
              </a:pPr>
              <a:endParaRPr sz="1634"/>
            </a:p>
          </p:txBody>
        </p:sp>
        <p:sp>
          <p:nvSpPr>
            <p:cNvPr id="449" name="Shape 449"/>
            <p:cNvSpPr/>
            <p:nvPr/>
          </p:nvSpPr>
          <p:spPr>
            <a:xfrm>
              <a:off x="0" y="671406"/>
              <a:ext cx="584200" cy="1"/>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450" name="Shape 450"/>
            <p:cNvSpPr/>
            <p:nvPr/>
          </p:nvSpPr>
          <p:spPr>
            <a:xfrm>
              <a:off x="0" y="335703"/>
              <a:ext cx="584200" cy="1"/>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451" name="Shape 451"/>
            <p:cNvSpPr/>
            <p:nvPr/>
          </p:nvSpPr>
          <p:spPr>
            <a:xfrm>
              <a:off x="0" y="1007110"/>
              <a:ext cx="584200" cy="1"/>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grpSp>
      <p:grpSp>
        <p:nvGrpSpPr>
          <p:cNvPr id="457" name="Group 457"/>
          <p:cNvGrpSpPr/>
          <p:nvPr/>
        </p:nvGrpSpPr>
        <p:grpSpPr>
          <a:xfrm>
            <a:off x="2745121" y="2671690"/>
            <a:ext cx="530198" cy="1221762"/>
            <a:chOff x="0" y="0"/>
            <a:chExt cx="584200" cy="1346200"/>
          </a:xfrm>
        </p:grpSpPr>
        <p:sp>
          <p:nvSpPr>
            <p:cNvPr id="453" name="Shape 453"/>
            <p:cNvSpPr/>
            <p:nvPr/>
          </p:nvSpPr>
          <p:spPr>
            <a:xfrm>
              <a:off x="0" y="0"/>
              <a:ext cx="571500" cy="1346200"/>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a:buFont typeface="Calibri"/>
                <a:defRPr>
                  <a:latin typeface="Calibri"/>
                  <a:ea typeface="Calibri"/>
                  <a:cs typeface="Calibri"/>
                  <a:sym typeface="Calibri"/>
                </a:defRPr>
              </a:pPr>
              <a:endParaRPr sz="1634"/>
            </a:p>
          </p:txBody>
        </p:sp>
        <p:sp>
          <p:nvSpPr>
            <p:cNvPr id="454" name="Shape 454"/>
            <p:cNvSpPr/>
            <p:nvPr/>
          </p:nvSpPr>
          <p:spPr>
            <a:xfrm>
              <a:off x="0" y="671406"/>
              <a:ext cx="584200" cy="1"/>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455" name="Shape 455"/>
            <p:cNvSpPr/>
            <p:nvPr/>
          </p:nvSpPr>
          <p:spPr>
            <a:xfrm>
              <a:off x="0" y="335703"/>
              <a:ext cx="584200" cy="1"/>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456" name="Shape 456"/>
            <p:cNvSpPr/>
            <p:nvPr/>
          </p:nvSpPr>
          <p:spPr>
            <a:xfrm>
              <a:off x="0" y="1007110"/>
              <a:ext cx="584200" cy="1"/>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grpSp>
      <p:grpSp>
        <p:nvGrpSpPr>
          <p:cNvPr id="462" name="Group 462"/>
          <p:cNvGrpSpPr/>
          <p:nvPr/>
        </p:nvGrpSpPr>
        <p:grpSpPr>
          <a:xfrm>
            <a:off x="4796758" y="2671690"/>
            <a:ext cx="530198" cy="1221762"/>
            <a:chOff x="0" y="0"/>
            <a:chExt cx="584200" cy="1346200"/>
          </a:xfrm>
        </p:grpSpPr>
        <p:sp>
          <p:nvSpPr>
            <p:cNvPr id="458" name="Shape 458"/>
            <p:cNvSpPr/>
            <p:nvPr/>
          </p:nvSpPr>
          <p:spPr>
            <a:xfrm>
              <a:off x="0" y="0"/>
              <a:ext cx="571500" cy="1346200"/>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a:buFont typeface="Calibri"/>
                <a:defRPr>
                  <a:latin typeface="Calibri"/>
                  <a:ea typeface="Calibri"/>
                  <a:cs typeface="Calibri"/>
                  <a:sym typeface="Calibri"/>
                </a:defRPr>
              </a:pPr>
              <a:endParaRPr sz="1634"/>
            </a:p>
          </p:txBody>
        </p:sp>
        <p:sp>
          <p:nvSpPr>
            <p:cNvPr id="459" name="Shape 459"/>
            <p:cNvSpPr/>
            <p:nvPr/>
          </p:nvSpPr>
          <p:spPr>
            <a:xfrm>
              <a:off x="0" y="671406"/>
              <a:ext cx="584200" cy="1"/>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460" name="Shape 460"/>
            <p:cNvSpPr/>
            <p:nvPr/>
          </p:nvSpPr>
          <p:spPr>
            <a:xfrm>
              <a:off x="0" y="335703"/>
              <a:ext cx="584200" cy="1"/>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461" name="Shape 461"/>
            <p:cNvSpPr/>
            <p:nvPr/>
          </p:nvSpPr>
          <p:spPr>
            <a:xfrm>
              <a:off x="0" y="1007110"/>
              <a:ext cx="584200" cy="1"/>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grpSp>
      <p:grpSp>
        <p:nvGrpSpPr>
          <p:cNvPr id="467" name="Group 467"/>
          <p:cNvGrpSpPr/>
          <p:nvPr/>
        </p:nvGrpSpPr>
        <p:grpSpPr>
          <a:xfrm>
            <a:off x="6859921" y="2671690"/>
            <a:ext cx="530198" cy="1221762"/>
            <a:chOff x="0" y="0"/>
            <a:chExt cx="584200" cy="1346200"/>
          </a:xfrm>
        </p:grpSpPr>
        <p:sp>
          <p:nvSpPr>
            <p:cNvPr id="463" name="Shape 463"/>
            <p:cNvSpPr/>
            <p:nvPr/>
          </p:nvSpPr>
          <p:spPr>
            <a:xfrm>
              <a:off x="0" y="0"/>
              <a:ext cx="571500" cy="1346200"/>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a:buFont typeface="Calibri"/>
                <a:defRPr>
                  <a:latin typeface="Calibri"/>
                  <a:ea typeface="Calibri"/>
                  <a:cs typeface="Calibri"/>
                  <a:sym typeface="Calibri"/>
                </a:defRPr>
              </a:pPr>
              <a:endParaRPr sz="1634"/>
            </a:p>
          </p:txBody>
        </p:sp>
        <p:sp>
          <p:nvSpPr>
            <p:cNvPr id="464" name="Shape 464"/>
            <p:cNvSpPr/>
            <p:nvPr/>
          </p:nvSpPr>
          <p:spPr>
            <a:xfrm>
              <a:off x="0" y="671406"/>
              <a:ext cx="584200" cy="1"/>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465" name="Shape 465"/>
            <p:cNvSpPr/>
            <p:nvPr/>
          </p:nvSpPr>
          <p:spPr>
            <a:xfrm>
              <a:off x="0" y="335703"/>
              <a:ext cx="584200" cy="1"/>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466" name="Shape 466"/>
            <p:cNvSpPr/>
            <p:nvPr/>
          </p:nvSpPr>
          <p:spPr>
            <a:xfrm>
              <a:off x="0" y="1007110"/>
              <a:ext cx="584200" cy="1"/>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grpSp>
      <p:grpSp>
        <p:nvGrpSpPr>
          <p:cNvPr id="472" name="Group 472"/>
          <p:cNvGrpSpPr/>
          <p:nvPr/>
        </p:nvGrpSpPr>
        <p:grpSpPr>
          <a:xfrm>
            <a:off x="762640" y="4499722"/>
            <a:ext cx="530198" cy="1221762"/>
            <a:chOff x="0" y="0"/>
            <a:chExt cx="584200" cy="1346200"/>
          </a:xfrm>
        </p:grpSpPr>
        <p:sp>
          <p:nvSpPr>
            <p:cNvPr id="468" name="Shape 468"/>
            <p:cNvSpPr/>
            <p:nvPr/>
          </p:nvSpPr>
          <p:spPr>
            <a:xfrm>
              <a:off x="0" y="0"/>
              <a:ext cx="571500" cy="1346200"/>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a:buFont typeface="Calibri"/>
                <a:defRPr>
                  <a:latin typeface="Calibri"/>
                  <a:ea typeface="Calibri"/>
                  <a:cs typeface="Calibri"/>
                  <a:sym typeface="Calibri"/>
                </a:defRPr>
              </a:pPr>
              <a:endParaRPr sz="1634"/>
            </a:p>
          </p:txBody>
        </p:sp>
        <p:sp>
          <p:nvSpPr>
            <p:cNvPr id="469" name="Shape 469"/>
            <p:cNvSpPr/>
            <p:nvPr/>
          </p:nvSpPr>
          <p:spPr>
            <a:xfrm>
              <a:off x="0" y="671406"/>
              <a:ext cx="584200" cy="1"/>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470" name="Shape 470"/>
            <p:cNvSpPr/>
            <p:nvPr/>
          </p:nvSpPr>
          <p:spPr>
            <a:xfrm>
              <a:off x="0" y="335703"/>
              <a:ext cx="584200" cy="1"/>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471" name="Shape 471"/>
            <p:cNvSpPr/>
            <p:nvPr/>
          </p:nvSpPr>
          <p:spPr>
            <a:xfrm>
              <a:off x="0" y="1007110"/>
              <a:ext cx="584200" cy="1"/>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grpSp>
      <p:grpSp>
        <p:nvGrpSpPr>
          <p:cNvPr id="477" name="Group 477"/>
          <p:cNvGrpSpPr/>
          <p:nvPr/>
        </p:nvGrpSpPr>
        <p:grpSpPr>
          <a:xfrm>
            <a:off x="2825804" y="4499722"/>
            <a:ext cx="530198" cy="1221762"/>
            <a:chOff x="0" y="0"/>
            <a:chExt cx="584200" cy="1346200"/>
          </a:xfrm>
        </p:grpSpPr>
        <p:sp>
          <p:nvSpPr>
            <p:cNvPr id="473" name="Shape 473"/>
            <p:cNvSpPr/>
            <p:nvPr/>
          </p:nvSpPr>
          <p:spPr>
            <a:xfrm>
              <a:off x="0" y="0"/>
              <a:ext cx="571500" cy="1346200"/>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a:buFont typeface="Calibri"/>
                <a:defRPr>
                  <a:latin typeface="Calibri"/>
                  <a:ea typeface="Calibri"/>
                  <a:cs typeface="Calibri"/>
                  <a:sym typeface="Calibri"/>
                </a:defRPr>
              </a:pPr>
              <a:endParaRPr sz="1634"/>
            </a:p>
          </p:txBody>
        </p:sp>
        <p:sp>
          <p:nvSpPr>
            <p:cNvPr id="474" name="Shape 474"/>
            <p:cNvSpPr/>
            <p:nvPr/>
          </p:nvSpPr>
          <p:spPr>
            <a:xfrm>
              <a:off x="0" y="671406"/>
              <a:ext cx="584200" cy="1"/>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475" name="Shape 475"/>
            <p:cNvSpPr/>
            <p:nvPr/>
          </p:nvSpPr>
          <p:spPr>
            <a:xfrm>
              <a:off x="0" y="335703"/>
              <a:ext cx="584200" cy="1"/>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476" name="Shape 476"/>
            <p:cNvSpPr/>
            <p:nvPr/>
          </p:nvSpPr>
          <p:spPr>
            <a:xfrm>
              <a:off x="0" y="1007110"/>
              <a:ext cx="584200" cy="1"/>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grpSp>
      <p:grpSp>
        <p:nvGrpSpPr>
          <p:cNvPr id="482" name="Group 482"/>
          <p:cNvGrpSpPr/>
          <p:nvPr/>
        </p:nvGrpSpPr>
        <p:grpSpPr>
          <a:xfrm>
            <a:off x="4796758" y="4499722"/>
            <a:ext cx="530198" cy="1221762"/>
            <a:chOff x="0" y="0"/>
            <a:chExt cx="584200" cy="1346200"/>
          </a:xfrm>
        </p:grpSpPr>
        <p:sp>
          <p:nvSpPr>
            <p:cNvPr id="478" name="Shape 478"/>
            <p:cNvSpPr/>
            <p:nvPr/>
          </p:nvSpPr>
          <p:spPr>
            <a:xfrm>
              <a:off x="0" y="0"/>
              <a:ext cx="571500" cy="1346200"/>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a:buFont typeface="Calibri"/>
                <a:defRPr>
                  <a:latin typeface="Calibri"/>
                  <a:ea typeface="Calibri"/>
                  <a:cs typeface="Calibri"/>
                  <a:sym typeface="Calibri"/>
                </a:defRPr>
              </a:pPr>
              <a:endParaRPr sz="1634"/>
            </a:p>
          </p:txBody>
        </p:sp>
        <p:sp>
          <p:nvSpPr>
            <p:cNvPr id="479" name="Shape 479"/>
            <p:cNvSpPr/>
            <p:nvPr/>
          </p:nvSpPr>
          <p:spPr>
            <a:xfrm>
              <a:off x="0" y="671406"/>
              <a:ext cx="584200" cy="1"/>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480" name="Shape 480"/>
            <p:cNvSpPr/>
            <p:nvPr/>
          </p:nvSpPr>
          <p:spPr>
            <a:xfrm>
              <a:off x="0" y="335703"/>
              <a:ext cx="584200" cy="1"/>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481" name="Shape 481"/>
            <p:cNvSpPr/>
            <p:nvPr/>
          </p:nvSpPr>
          <p:spPr>
            <a:xfrm>
              <a:off x="0" y="1007110"/>
              <a:ext cx="584200" cy="1"/>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grpSp>
      <p:grpSp>
        <p:nvGrpSpPr>
          <p:cNvPr id="487" name="Group 487"/>
          <p:cNvGrpSpPr/>
          <p:nvPr/>
        </p:nvGrpSpPr>
        <p:grpSpPr>
          <a:xfrm>
            <a:off x="6859921" y="4499722"/>
            <a:ext cx="530198" cy="1221762"/>
            <a:chOff x="0" y="0"/>
            <a:chExt cx="584200" cy="1346200"/>
          </a:xfrm>
        </p:grpSpPr>
        <p:sp>
          <p:nvSpPr>
            <p:cNvPr id="483" name="Shape 483"/>
            <p:cNvSpPr/>
            <p:nvPr/>
          </p:nvSpPr>
          <p:spPr>
            <a:xfrm>
              <a:off x="0" y="0"/>
              <a:ext cx="571500" cy="1346200"/>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a:buFont typeface="Calibri"/>
                <a:defRPr>
                  <a:latin typeface="Calibri"/>
                  <a:ea typeface="Calibri"/>
                  <a:cs typeface="Calibri"/>
                  <a:sym typeface="Calibri"/>
                </a:defRPr>
              </a:pPr>
              <a:endParaRPr sz="1634"/>
            </a:p>
          </p:txBody>
        </p:sp>
        <p:sp>
          <p:nvSpPr>
            <p:cNvPr id="484" name="Shape 484"/>
            <p:cNvSpPr/>
            <p:nvPr/>
          </p:nvSpPr>
          <p:spPr>
            <a:xfrm>
              <a:off x="0" y="671406"/>
              <a:ext cx="584200" cy="1"/>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485" name="Shape 485"/>
            <p:cNvSpPr/>
            <p:nvPr/>
          </p:nvSpPr>
          <p:spPr>
            <a:xfrm>
              <a:off x="0" y="335703"/>
              <a:ext cx="584200" cy="1"/>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486" name="Shape 486"/>
            <p:cNvSpPr/>
            <p:nvPr/>
          </p:nvSpPr>
          <p:spPr>
            <a:xfrm>
              <a:off x="0" y="1007110"/>
              <a:ext cx="584200" cy="1"/>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grpSp>
      <p:sp>
        <p:nvSpPr>
          <p:cNvPr id="488" name="Shape 488"/>
          <p:cNvSpPr>
            <a:spLocks noGrp="1"/>
          </p:cNvSpPr>
          <p:nvPr>
            <p:ph type="body" sz="quarter" idx="1"/>
          </p:nvPr>
        </p:nvSpPr>
        <p:spPr>
          <a:xfrm>
            <a:off x="532119" y="1185325"/>
            <a:ext cx="8437069" cy="818350"/>
          </a:xfrm>
          <a:prstGeom prst="rect">
            <a:avLst/>
          </a:prstGeom>
          <a:ln w="9525"/>
        </p:spPr>
        <p:txBody>
          <a:bodyPr vert="horz" lIns="34578" tIns="34578" rIns="34578" bIns="34578">
            <a:normAutofit/>
          </a:bodyPr>
          <a:lstStyle>
            <a:lvl1pPr marL="395113" indent="-276579" defTabSz="896111">
              <a:lnSpc>
                <a:spcPct val="80000"/>
              </a:lnSpc>
              <a:spcBef>
                <a:spcPts val="800"/>
              </a:spcBef>
              <a:buClr>
                <a:srgbClr val="000000"/>
              </a:buClr>
              <a:buSzPct val="100000"/>
              <a:buFont typeface="Arial"/>
              <a:defRPr sz="2744">
                <a:latin typeface="Calibri"/>
                <a:ea typeface="Calibri"/>
                <a:cs typeface="Calibri"/>
                <a:sym typeface="Calibri"/>
              </a:defRPr>
            </a:lvl1pPr>
            <a:lvl2pPr marL="802248" indent="-304408" algn="ctr" defTabSz="896111">
              <a:lnSpc>
                <a:spcPct val="80000"/>
              </a:lnSpc>
              <a:spcBef>
                <a:spcPts val="700"/>
              </a:spcBef>
              <a:buClr>
                <a:srgbClr val="000000"/>
              </a:buClr>
              <a:buSzTx/>
              <a:buFont typeface="Calibri"/>
              <a:buNone/>
              <a:defRPr sz="2548">
                <a:latin typeface="Calibri"/>
                <a:ea typeface="Calibri"/>
                <a:cs typeface="Calibri"/>
                <a:sym typeface="Calibri"/>
              </a:defRPr>
            </a:lvl2pPr>
          </a:lstStyle>
          <a:p>
            <a:pPr marL="118534" indent="0">
              <a:buNone/>
            </a:pPr>
            <a:r>
              <a:rPr dirty="0"/>
              <a:t>Consider the main memory word reference string</a:t>
            </a:r>
          </a:p>
          <a:p>
            <a:pPr lvl="1"/>
            <a:r>
              <a:rPr dirty="0"/>
              <a:t>                       0   1   2   3   4   3   4   15</a:t>
            </a:r>
          </a:p>
        </p:txBody>
      </p:sp>
      <p:sp>
        <p:nvSpPr>
          <p:cNvPr id="489" name="Shape 489"/>
          <p:cNvSpPr/>
          <p:nvPr/>
        </p:nvSpPr>
        <p:spPr>
          <a:xfrm>
            <a:off x="893056" y="2655879"/>
            <a:ext cx="1158271" cy="321310"/>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a:buFont typeface="Calibri"/>
              <a:defRPr>
                <a:latin typeface="Calibri"/>
                <a:ea typeface="Calibri"/>
                <a:cs typeface="Calibri"/>
                <a:sym typeface="Calibri"/>
              </a:defRPr>
            </a:lvl1pPr>
          </a:lstStyle>
          <a:p>
            <a:r>
              <a:rPr sz="1634"/>
              <a:t>00    Mem(0)</a:t>
            </a:r>
          </a:p>
        </p:txBody>
      </p:sp>
      <p:sp>
        <p:nvSpPr>
          <p:cNvPr id="490" name="Shape 490"/>
          <p:cNvSpPr/>
          <p:nvPr/>
        </p:nvSpPr>
        <p:spPr>
          <a:xfrm>
            <a:off x="4906907" y="2645892"/>
            <a:ext cx="1158271" cy="64819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p>
            <a:pPr>
              <a:lnSpc>
                <a:spcPct val="115000"/>
              </a:lnSpc>
              <a:buFont typeface="Calibri"/>
              <a:defRPr>
                <a:latin typeface="Calibri"/>
                <a:ea typeface="Calibri"/>
                <a:cs typeface="Calibri"/>
                <a:sym typeface="Calibri"/>
              </a:defRPr>
            </a:pPr>
            <a:r>
              <a:rPr sz="1634"/>
              <a:t>00    Mem(0)</a:t>
            </a:r>
          </a:p>
          <a:p>
            <a:pPr>
              <a:lnSpc>
                <a:spcPct val="115000"/>
              </a:lnSpc>
              <a:buFont typeface="Calibri"/>
              <a:defRPr>
                <a:latin typeface="Calibri"/>
                <a:ea typeface="Calibri"/>
                <a:cs typeface="Calibri"/>
                <a:sym typeface="Calibri"/>
              </a:defRPr>
            </a:pPr>
            <a:r>
              <a:rPr sz="1634"/>
              <a:t>00    Mem(1)</a:t>
            </a:r>
          </a:p>
        </p:txBody>
      </p:sp>
      <p:sp>
        <p:nvSpPr>
          <p:cNvPr id="491" name="Shape 491"/>
          <p:cNvSpPr/>
          <p:nvPr/>
        </p:nvSpPr>
        <p:spPr>
          <a:xfrm>
            <a:off x="2868027" y="2633125"/>
            <a:ext cx="1158271" cy="359013"/>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a:lnSpc>
                <a:spcPct val="115000"/>
              </a:lnSpc>
              <a:buFont typeface="Calibri"/>
              <a:defRPr>
                <a:latin typeface="Calibri"/>
                <a:ea typeface="Calibri"/>
                <a:cs typeface="Calibri"/>
                <a:sym typeface="Calibri"/>
              </a:defRPr>
            </a:lvl1pPr>
          </a:lstStyle>
          <a:p>
            <a:r>
              <a:rPr sz="1634"/>
              <a:t>00    Mem(0)</a:t>
            </a:r>
          </a:p>
        </p:txBody>
      </p:sp>
      <p:sp>
        <p:nvSpPr>
          <p:cNvPr id="492" name="Shape 492"/>
          <p:cNvSpPr/>
          <p:nvPr/>
        </p:nvSpPr>
        <p:spPr>
          <a:xfrm>
            <a:off x="6963443" y="2662518"/>
            <a:ext cx="1158271" cy="937377"/>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p>
            <a:pPr>
              <a:lnSpc>
                <a:spcPct val="115000"/>
              </a:lnSpc>
              <a:buFont typeface="Calibri"/>
              <a:defRPr>
                <a:latin typeface="Calibri"/>
                <a:ea typeface="Calibri"/>
                <a:cs typeface="Calibri"/>
                <a:sym typeface="Calibri"/>
              </a:defRPr>
            </a:pPr>
            <a:r>
              <a:rPr sz="1634"/>
              <a:t>00    Mem(0)</a:t>
            </a:r>
          </a:p>
          <a:p>
            <a:pPr>
              <a:lnSpc>
                <a:spcPct val="115000"/>
              </a:lnSpc>
              <a:buFont typeface="Calibri"/>
              <a:defRPr>
                <a:latin typeface="Calibri"/>
                <a:ea typeface="Calibri"/>
                <a:cs typeface="Calibri"/>
                <a:sym typeface="Calibri"/>
              </a:defRPr>
            </a:pPr>
            <a:r>
              <a:rPr sz="1634"/>
              <a:t>00    Mem(1)</a:t>
            </a:r>
          </a:p>
          <a:p>
            <a:pPr>
              <a:lnSpc>
                <a:spcPct val="115000"/>
              </a:lnSpc>
              <a:buFont typeface="Calibri"/>
              <a:defRPr>
                <a:latin typeface="Calibri"/>
                <a:ea typeface="Calibri"/>
                <a:cs typeface="Calibri"/>
                <a:sym typeface="Calibri"/>
              </a:defRPr>
            </a:pPr>
            <a:r>
              <a:rPr sz="1634"/>
              <a:t>00    Mem(2)</a:t>
            </a:r>
          </a:p>
        </p:txBody>
      </p:sp>
      <p:sp>
        <p:nvSpPr>
          <p:cNvPr id="493" name="Shape 493"/>
          <p:cNvSpPr/>
          <p:nvPr/>
        </p:nvSpPr>
        <p:spPr>
          <a:xfrm>
            <a:off x="1585581" y="2252125"/>
            <a:ext cx="448140" cy="321310"/>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a:buClr>
                <a:srgbClr val="FF2600"/>
              </a:buClr>
              <a:buFont typeface="Calibri"/>
              <a:defRPr>
                <a:solidFill>
                  <a:srgbClr val="FF2600"/>
                </a:solidFill>
                <a:uFill>
                  <a:solidFill>
                    <a:srgbClr val="FF2600"/>
                  </a:solidFill>
                </a:uFill>
                <a:latin typeface="Calibri"/>
                <a:ea typeface="Calibri"/>
                <a:cs typeface="Calibri"/>
                <a:sym typeface="Calibri"/>
              </a:defRPr>
            </a:lvl1pPr>
          </a:lstStyle>
          <a:p>
            <a:pPr>
              <a:defRPr>
                <a:solidFill>
                  <a:srgbClr val="000000"/>
                </a:solidFill>
                <a:uFill>
                  <a:solidFill>
                    <a:srgbClr val="000000"/>
                  </a:solidFill>
                </a:uFill>
              </a:defRPr>
            </a:pPr>
            <a:r>
              <a:rPr sz="1634"/>
              <a:t>miss</a:t>
            </a:r>
          </a:p>
        </p:txBody>
      </p:sp>
      <p:sp>
        <p:nvSpPr>
          <p:cNvPr id="494" name="Shape 494"/>
          <p:cNvSpPr/>
          <p:nvPr/>
        </p:nvSpPr>
        <p:spPr>
          <a:xfrm>
            <a:off x="3489780" y="2252125"/>
            <a:ext cx="448140" cy="321310"/>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a:buClr>
                <a:srgbClr val="FF2600"/>
              </a:buClr>
              <a:buFont typeface="Calibri"/>
              <a:defRPr>
                <a:solidFill>
                  <a:srgbClr val="FF2600"/>
                </a:solidFill>
                <a:uFill>
                  <a:solidFill>
                    <a:srgbClr val="FF2600"/>
                  </a:solidFill>
                </a:uFill>
                <a:latin typeface="Calibri"/>
                <a:ea typeface="Calibri"/>
                <a:cs typeface="Calibri"/>
                <a:sym typeface="Calibri"/>
              </a:defRPr>
            </a:lvl1pPr>
          </a:lstStyle>
          <a:p>
            <a:pPr>
              <a:defRPr>
                <a:solidFill>
                  <a:srgbClr val="000000"/>
                </a:solidFill>
                <a:uFill>
                  <a:solidFill>
                    <a:srgbClr val="000000"/>
                  </a:solidFill>
                </a:uFill>
              </a:defRPr>
            </a:pPr>
            <a:r>
              <a:rPr sz="1634"/>
              <a:t>miss</a:t>
            </a:r>
          </a:p>
        </p:txBody>
      </p:sp>
      <p:sp>
        <p:nvSpPr>
          <p:cNvPr id="495" name="Shape 495"/>
          <p:cNvSpPr/>
          <p:nvPr/>
        </p:nvSpPr>
        <p:spPr>
          <a:xfrm>
            <a:off x="5546316" y="2252125"/>
            <a:ext cx="448140" cy="321310"/>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a:buClr>
                <a:srgbClr val="FF2600"/>
              </a:buClr>
              <a:buFont typeface="Calibri"/>
              <a:defRPr>
                <a:solidFill>
                  <a:srgbClr val="FF2600"/>
                </a:solidFill>
                <a:uFill>
                  <a:solidFill>
                    <a:srgbClr val="FF2600"/>
                  </a:solidFill>
                </a:uFill>
                <a:latin typeface="Calibri"/>
                <a:ea typeface="Calibri"/>
                <a:cs typeface="Calibri"/>
                <a:sym typeface="Calibri"/>
              </a:defRPr>
            </a:lvl1pPr>
          </a:lstStyle>
          <a:p>
            <a:pPr>
              <a:defRPr>
                <a:solidFill>
                  <a:srgbClr val="000000"/>
                </a:solidFill>
                <a:uFill>
                  <a:solidFill>
                    <a:srgbClr val="000000"/>
                  </a:solidFill>
                </a:uFill>
              </a:defRPr>
            </a:pPr>
            <a:r>
              <a:rPr sz="1634"/>
              <a:t>miss</a:t>
            </a:r>
          </a:p>
        </p:txBody>
      </p:sp>
      <p:sp>
        <p:nvSpPr>
          <p:cNvPr id="496" name="Shape 496"/>
          <p:cNvSpPr/>
          <p:nvPr/>
        </p:nvSpPr>
        <p:spPr>
          <a:xfrm>
            <a:off x="7679019" y="2252125"/>
            <a:ext cx="448140" cy="321310"/>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a:buClr>
                <a:srgbClr val="FF2600"/>
              </a:buClr>
              <a:buFont typeface="Calibri"/>
              <a:defRPr>
                <a:solidFill>
                  <a:srgbClr val="FF2600"/>
                </a:solidFill>
                <a:uFill>
                  <a:solidFill>
                    <a:srgbClr val="FF2600"/>
                  </a:solidFill>
                </a:uFill>
                <a:latin typeface="Calibri"/>
                <a:ea typeface="Calibri"/>
                <a:cs typeface="Calibri"/>
                <a:sym typeface="Calibri"/>
              </a:defRPr>
            </a:lvl1pPr>
          </a:lstStyle>
          <a:p>
            <a:pPr>
              <a:defRPr>
                <a:solidFill>
                  <a:srgbClr val="000000"/>
                </a:solidFill>
                <a:uFill>
                  <a:solidFill>
                    <a:srgbClr val="000000"/>
                  </a:solidFill>
                </a:uFill>
              </a:defRPr>
            </a:pPr>
            <a:r>
              <a:rPr sz="1634"/>
              <a:t>miss</a:t>
            </a:r>
          </a:p>
        </p:txBody>
      </p:sp>
      <p:sp>
        <p:nvSpPr>
          <p:cNvPr id="497" name="Shape 497"/>
          <p:cNvSpPr/>
          <p:nvPr/>
        </p:nvSpPr>
        <p:spPr>
          <a:xfrm>
            <a:off x="1433244" y="4080925"/>
            <a:ext cx="448140" cy="321310"/>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a:buClr>
                <a:srgbClr val="FF2600"/>
              </a:buClr>
              <a:buFont typeface="Calibri"/>
              <a:defRPr>
                <a:solidFill>
                  <a:srgbClr val="FF2600"/>
                </a:solidFill>
                <a:uFill>
                  <a:solidFill>
                    <a:srgbClr val="FF2600"/>
                  </a:solidFill>
                </a:uFill>
                <a:latin typeface="Calibri"/>
                <a:ea typeface="Calibri"/>
                <a:cs typeface="Calibri"/>
                <a:sym typeface="Calibri"/>
              </a:defRPr>
            </a:lvl1pPr>
          </a:lstStyle>
          <a:p>
            <a:pPr>
              <a:defRPr>
                <a:solidFill>
                  <a:srgbClr val="000000"/>
                </a:solidFill>
                <a:uFill>
                  <a:solidFill>
                    <a:srgbClr val="000000"/>
                  </a:solidFill>
                </a:uFill>
              </a:defRPr>
            </a:pPr>
            <a:r>
              <a:rPr sz="1634"/>
              <a:t>miss</a:t>
            </a:r>
          </a:p>
        </p:txBody>
      </p:sp>
      <p:sp>
        <p:nvSpPr>
          <p:cNvPr id="498" name="Shape 498"/>
          <p:cNvSpPr/>
          <p:nvPr/>
        </p:nvSpPr>
        <p:spPr>
          <a:xfrm>
            <a:off x="7679019" y="4080925"/>
            <a:ext cx="448140" cy="321310"/>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a:buClr>
                <a:srgbClr val="FF2600"/>
              </a:buClr>
              <a:buFont typeface="Calibri"/>
              <a:defRPr>
                <a:solidFill>
                  <a:srgbClr val="FF2600"/>
                </a:solidFill>
                <a:uFill>
                  <a:solidFill>
                    <a:srgbClr val="FF2600"/>
                  </a:solidFill>
                </a:uFill>
                <a:latin typeface="Calibri"/>
                <a:ea typeface="Calibri"/>
                <a:cs typeface="Calibri"/>
                <a:sym typeface="Calibri"/>
              </a:defRPr>
            </a:lvl1pPr>
          </a:lstStyle>
          <a:p>
            <a:pPr>
              <a:defRPr>
                <a:solidFill>
                  <a:srgbClr val="000000"/>
                </a:solidFill>
                <a:uFill>
                  <a:solidFill>
                    <a:srgbClr val="000000"/>
                  </a:solidFill>
                </a:uFill>
              </a:defRPr>
            </a:pPr>
            <a:r>
              <a:rPr sz="1634"/>
              <a:t>miss</a:t>
            </a:r>
          </a:p>
        </p:txBody>
      </p:sp>
      <p:sp>
        <p:nvSpPr>
          <p:cNvPr id="499" name="Shape 499"/>
          <p:cNvSpPr/>
          <p:nvPr/>
        </p:nvSpPr>
        <p:spPr>
          <a:xfrm>
            <a:off x="3489779" y="4080925"/>
            <a:ext cx="299061" cy="321310"/>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a:buClr>
                <a:srgbClr val="FF2600"/>
              </a:buClr>
              <a:buFont typeface="Calibri"/>
              <a:defRPr>
                <a:solidFill>
                  <a:srgbClr val="FF2600"/>
                </a:solidFill>
                <a:uFill>
                  <a:solidFill>
                    <a:srgbClr val="FF2600"/>
                  </a:solidFill>
                </a:uFill>
                <a:latin typeface="Calibri"/>
                <a:ea typeface="Calibri"/>
                <a:cs typeface="Calibri"/>
                <a:sym typeface="Calibri"/>
              </a:defRPr>
            </a:lvl1pPr>
          </a:lstStyle>
          <a:p>
            <a:pPr>
              <a:defRPr>
                <a:solidFill>
                  <a:srgbClr val="000000"/>
                </a:solidFill>
                <a:uFill>
                  <a:solidFill>
                    <a:srgbClr val="000000"/>
                  </a:solidFill>
                </a:uFill>
              </a:defRPr>
            </a:pPr>
            <a:r>
              <a:rPr sz="1634"/>
              <a:t>hit</a:t>
            </a:r>
          </a:p>
        </p:txBody>
      </p:sp>
      <p:sp>
        <p:nvSpPr>
          <p:cNvPr id="500" name="Shape 500"/>
          <p:cNvSpPr/>
          <p:nvPr/>
        </p:nvSpPr>
        <p:spPr>
          <a:xfrm>
            <a:off x="5698652" y="4080925"/>
            <a:ext cx="299061" cy="321310"/>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a:buClr>
                <a:srgbClr val="FF2600"/>
              </a:buClr>
              <a:buFont typeface="Calibri"/>
              <a:defRPr>
                <a:solidFill>
                  <a:srgbClr val="FF2600"/>
                </a:solidFill>
                <a:uFill>
                  <a:solidFill>
                    <a:srgbClr val="FF2600"/>
                  </a:solidFill>
                </a:uFill>
                <a:latin typeface="Calibri"/>
                <a:ea typeface="Calibri"/>
                <a:cs typeface="Calibri"/>
                <a:sym typeface="Calibri"/>
              </a:defRPr>
            </a:lvl1pPr>
          </a:lstStyle>
          <a:p>
            <a:pPr>
              <a:defRPr>
                <a:solidFill>
                  <a:srgbClr val="000000"/>
                </a:solidFill>
                <a:uFill>
                  <a:solidFill>
                    <a:srgbClr val="000000"/>
                  </a:solidFill>
                </a:uFill>
              </a:defRPr>
            </a:pPr>
            <a:r>
              <a:rPr sz="1634"/>
              <a:t>hit</a:t>
            </a:r>
          </a:p>
        </p:txBody>
      </p:sp>
      <p:sp>
        <p:nvSpPr>
          <p:cNvPr id="501" name="Shape 501"/>
          <p:cNvSpPr/>
          <p:nvPr/>
        </p:nvSpPr>
        <p:spPr>
          <a:xfrm>
            <a:off x="893056" y="4496503"/>
            <a:ext cx="1158271" cy="122655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p>
            <a:pPr>
              <a:lnSpc>
                <a:spcPct val="115000"/>
              </a:lnSpc>
              <a:buFont typeface="Calibri"/>
              <a:defRPr>
                <a:latin typeface="Calibri"/>
                <a:ea typeface="Calibri"/>
                <a:cs typeface="Calibri"/>
                <a:sym typeface="Calibri"/>
              </a:defRPr>
            </a:pPr>
            <a:r>
              <a:rPr sz="1634"/>
              <a:t>00    Mem(0)</a:t>
            </a:r>
          </a:p>
          <a:p>
            <a:pPr>
              <a:lnSpc>
                <a:spcPct val="115000"/>
              </a:lnSpc>
              <a:buFont typeface="Calibri"/>
              <a:defRPr>
                <a:latin typeface="Calibri"/>
                <a:ea typeface="Calibri"/>
                <a:cs typeface="Calibri"/>
                <a:sym typeface="Calibri"/>
              </a:defRPr>
            </a:pPr>
            <a:r>
              <a:rPr sz="1634"/>
              <a:t>00    Mem(1)</a:t>
            </a:r>
          </a:p>
          <a:p>
            <a:pPr>
              <a:lnSpc>
                <a:spcPct val="115000"/>
              </a:lnSpc>
              <a:buFont typeface="Calibri"/>
              <a:defRPr>
                <a:latin typeface="Calibri"/>
                <a:ea typeface="Calibri"/>
                <a:cs typeface="Calibri"/>
                <a:sym typeface="Calibri"/>
              </a:defRPr>
            </a:pPr>
            <a:r>
              <a:rPr sz="1634"/>
              <a:t>00    Mem(2)</a:t>
            </a:r>
          </a:p>
          <a:p>
            <a:pPr>
              <a:lnSpc>
                <a:spcPct val="115000"/>
              </a:lnSpc>
              <a:buFont typeface="Calibri"/>
              <a:defRPr>
                <a:latin typeface="Calibri"/>
                <a:ea typeface="Calibri"/>
                <a:cs typeface="Calibri"/>
                <a:sym typeface="Calibri"/>
              </a:defRPr>
            </a:pPr>
            <a:r>
              <a:rPr sz="1634"/>
              <a:t>00    Mem(3)</a:t>
            </a:r>
          </a:p>
        </p:txBody>
      </p:sp>
      <p:sp>
        <p:nvSpPr>
          <p:cNvPr id="502" name="Shape 502"/>
          <p:cNvSpPr/>
          <p:nvPr/>
        </p:nvSpPr>
        <p:spPr>
          <a:xfrm>
            <a:off x="2961119" y="4496503"/>
            <a:ext cx="1158271" cy="122655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p>
            <a:pPr>
              <a:lnSpc>
                <a:spcPct val="115000"/>
              </a:lnSpc>
              <a:buFont typeface="Calibri"/>
              <a:defRPr>
                <a:latin typeface="Calibri"/>
                <a:ea typeface="Calibri"/>
                <a:cs typeface="Calibri"/>
                <a:sym typeface="Calibri"/>
              </a:defRPr>
            </a:pPr>
            <a:r>
              <a:rPr sz="1634"/>
              <a:t>01    Mem(4)</a:t>
            </a:r>
          </a:p>
          <a:p>
            <a:pPr>
              <a:lnSpc>
                <a:spcPct val="115000"/>
              </a:lnSpc>
              <a:buFont typeface="Calibri"/>
              <a:defRPr>
                <a:latin typeface="Calibri"/>
                <a:ea typeface="Calibri"/>
                <a:cs typeface="Calibri"/>
                <a:sym typeface="Calibri"/>
              </a:defRPr>
            </a:pPr>
            <a:r>
              <a:rPr sz="1634"/>
              <a:t>00    Mem(1)</a:t>
            </a:r>
          </a:p>
          <a:p>
            <a:pPr>
              <a:lnSpc>
                <a:spcPct val="115000"/>
              </a:lnSpc>
              <a:buFont typeface="Calibri"/>
              <a:defRPr>
                <a:latin typeface="Calibri"/>
                <a:ea typeface="Calibri"/>
                <a:cs typeface="Calibri"/>
                <a:sym typeface="Calibri"/>
              </a:defRPr>
            </a:pPr>
            <a:r>
              <a:rPr sz="1634"/>
              <a:t>00    Mem(2)</a:t>
            </a:r>
          </a:p>
          <a:p>
            <a:pPr>
              <a:lnSpc>
                <a:spcPct val="115000"/>
              </a:lnSpc>
              <a:buFont typeface="Calibri"/>
              <a:defRPr>
                <a:latin typeface="Calibri"/>
                <a:ea typeface="Calibri"/>
                <a:cs typeface="Calibri"/>
                <a:sym typeface="Calibri"/>
              </a:defRPr>
            </a:pPr>
            <a:r>
              <a:rPr sz="1634"/>
              <a:t>00    Mem(3)</a:t>
            </a:r>
          </a:p>
        </p:txBody>
      </p:sp>
      <p:sp>
        <p:nvSpPr>
          <p:cNvPr id="503" name="Shape 503"/>
          <p:cNvSpPr/>
          <p:nvPr/>
        </p:nvSpPr>
        <p:spPr>
          <a:xfrm>
            <a:off x="4918433" y="4531082"/>
            <a:ext cx="1158271" cy="122655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p>
            <a:pPr>
              <a:lnSpc>
                <a:spcPct val="115000"/>
              </a:lnSpc>
              <a:buFont typeface="Calibri"/>
              <a:defRPr>
                <a:latin typeface="Calibri"/>
                <a:ea typeface="Calibri"/>
                <a:cs typeface="Calibri"/>
                <a:sym typeface="Calibri"/>
              </a:defRPr>
            </a:pPr>
            <a:r>
              <a:rPr sz="1634"/>
              <a:t>01    Mem(4)</a:t>
            </a:r>
          </a:p>
          <a:p>
            <a:pPr>
              <a:lnSpc>
                <a:spcPct val="115000"/>
              </a:lnSpc>
              <a:buFont typeface="Calibri"/>
              <a:defRPr>
                <a:latin typeface="Calibri"/>
                <a:ea typeface="Calibri"/>
                <a:cs typeface="Calibri"/>
                <a:sym typeface="Calibri"/>
              </a:defRPr>
            </a:pPr>
            <a:r>
              <a:rPr sz="1634"/>
              <a:t>00    Mem(1)</a:t>
            </a:r>
          </a:p>
          <a:p>
            <a:pPr>
              <a:lnSpc>
                <a:spcPct val="115000"/>
              </a:lnSpc>
              <a:buFont typeface="Calibri"/>
              <a:defRPr>
                <a:latin typeface="Calibri"/>
                <a:ea typeface="Calibri"/>
                <a:cs typeface="Calibri"/>
                <a:sym typeface="Calibri"/>
              </a:defRPr>
            </a:pPr>
            <a:r>
              <a:rPr sz="1634"/>
              <a:t>00    Mem(2)</a:t>
            </a:r>
          </a:p>
          <a:p>
            <a:pPr>
              <a:lnSpc>
                <a:spcPct val="115000"/>
              </a:lnSpc>
              <a:buFont typeface="Calibri"/>
              <a:defRPr>
                <a:latin typeface="Calibri"/>
                <a:ea typeface="Calibri"/>
                <a:cs typeface="Calibri"/>
                <a:sym typeface="Calibri"/>
              </a:defRPr>
            </a:pPr>
            <a:r>
              <a:rPr sz="1634"/>
              <a:t>00    Mem(3)</a:t>
            </a:r>
          </a:p>
        </p:txBody>
      </p:sp>
      <p:sp>
        <p:nvSpPr>
          <p:cNvPr id="504" name="Shape 504"/>
          <p:cNvSpPr/>
          <p:nvPr/>
        </p:nvSpPr>
        <p:spPr>
          <a:xfrm>
            <a:off x="6998021" y="4554134"/>
            <a:ext cx="1158271" cy="122655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p>
            <a:pPr>
              <a:lnSpc>
                <a:spcPct val="115000"/>
              </a:lnSpc>
              <a:buFont typeface="Calibri"/>
              <a:defRPr>
                <a:latin typeface="Calibri"/>
                <a:ea typeface="Calibri"/>
                <a:cs typeface="Calibri"/>
                <a:sym typeface="Calibri"/>
              </a:defRPr>
            </a:pPr>
            <a:r>
              <a:rPr sz="1634"/>
              <a:t>01    Mem(4)</a:t>
            </a:r>
          </a:p>
          <a:p>
            <a:pPr>
              <a:lnSpc>
                <a:spcPct val="115000"/>
              </a:lnSpc>
              <a:buFont typeface="Calibri"/>
              <a:defRPr>
                <a:latin typeface="Calibri"/>
                <a:ea typeface="Calibri"/>
                <a:cs typeface="Calibri"/>
                <a:sym typeface="Calibri"/>
              </a:defRPr>
            </a:pPr>
            <a:r>
              <a:rPr sz="1634"/>
              <a:t>00    Mem(1)</a:t>
            </a:r>
          </a:p>
          <a:p>
            <a:pPr>
              <a:lnSpc>
                <a:spcPct val="115000"/>
              </a:lnSpc>
              <a:buFont typeface="Calibri"/>
              <a:defRPr>
                <a:latin typeface="Calibri"/>
                <a:ea typeface="Calibri"/>
                <a:cs typeface="Calibri"/>
                <a:sym typeface="Calibri"/>
              </a:defRPr>
            </a:pPr>
            <a:r>
              <a:rPr sz="1634"/>
              <a:t>00    Mem(2)</a:t>
            </a:r>
          </a:p>
          <a:p>
            <a:pPr>
              <a:lnSpc>
                <a:spcPct val="115000"/>
              </a:lnSpc>
              <a:buFont typeface="Calibri"/>
              <a:defRPr>
                <a:latin typeface="Calibri"/>
                <a:ea typeface="Calibri"/>
                <a:cs typeface="Calibri"/>
                <a:sym typeface="Calibri"/>
              </a:defRPr>
            </a:pPr>
            <a:r>
              <a:rPr sz="1634"/>
              <a:t>00    Mem(3)</a:t>
            </a:r>
          </a:p>
        </p:txBody>
      </p:sp>
      <p:grpSp>
        <p:nvGrpSpPr>
          <p:cNvPr id="509" name="Group 509"/>
          <p:cNvGrpSpPr/>
          <p:nvPr/>
        </p:nvGrpSpPr>
        <p:grpSpPr>
          <a:xfrm>
            <a:off x="823900" y="4307727"/>
            <a:ext cx="1152607" cy="530200"/>
            <a:chOff x="0" y="0"/>
            <a:chExt cx="1270000" cy="584201"/>
          </a:xfrm>
        </p:grpSpPr>
        <p:sp>
          <p:nvSpPr>
            <p:cNvPr id="505" name="Shape 505"/>
            <p:cNvSpPr/>
            <p:nvPr/>
          </p:nvSpPr>
          <p:spPr>
            <a:xfrm>
              <a:off x="0" y="265990"/>
              <a:ext cx="333900" cy="268338"/>
            </a:xfrm>
            <a:prstGeom prst="line">
              <a:avLst/>
            </a:prstGeom>
            <a:noFill/>
            <a:ln w="28575" cap="flat">
              <a:solidFill>
                <a:srgbClr val="6095C9"/>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506" name="Shape 506"/>
            <p:cNvSpPr/>
            <p:nvPr/>
          </p:nvSpPr>
          <p:spPr>
            <a:xfrm>
              <a:off x="936100" y="315863"/>
              <a:ext cx="333900" cy="268338"/>
            </a:xfrm>
            <a:prstGeom prst="line">
              <a:avLst/>
            </a:prstGeom>
            <a:noFill/>
            <a:ln w="28575" cap="flat">
              <a:solidFill>
                <a:srgbClr val="6095C9"/>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507" name="Shape 507"/>
            <p:cNvSpPr/>
            <p:nvPr/>
          </p:nvSpPr>
          <p:spPr>
            <a:xfrm>
              <a:off x="19813" y="13416"/>
              <a:ext cx="410115" cy="25808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578" tIns="34578" rIns="34578" bIns="34578" numCol="1" anchor="t">
              <a:noAutofit/>
            </a:bodyPr>
            <a:lstStyle>
              <a:lvl1pPr>
                <a:buFont typeface="Calibri"/>
                <a:defRPr>
                  <a:latin typeface="Calibri"/>
                  <a:ea typeface="Calibri"/>
                  <a:cs typeface="Calibri"/>
                  <a:sym typeface="Calibri"/>
                </a:defRPr>
              </a:lvl1pPr>
            </a:lstStyle>
            <a:p>
              <a:r>
                <a:rPr sz="1634" dirty="0"/>
                <a:t>01</a:t>
              </a:r>
            </a:p>
          </p:txBody>
        </p:sp>
        <p:sp>
          <p:nvSpPr>
            <p:cNvPr id="508" name="Shape 508"/>
            <p:cNvSpPr/>
            <p:nvPr/>
          </p:nvSpPr>
          <p:spPr>
            <a:xfrm>
              <a:off x="1002964" y="0"/>
              <a:ext cx="163137" cy="37567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578" tIns="34578" rIns="34578" bIns="34578" numCol="1" anchor="t">
              <a:noAutofit/>
            </a:bodyPr>
            <a:lstStyle>
              <a:lvl1pPr>
                <a:buFont typeface="Calibri"/>
                <a:defRPr>
                  <a:latin typeface="Calibri"/>
                  <a:ea typeface="Calibri"/>
                  <a:cs typeface="Calibri"/>
                  <a:sym typeface="Calibri"/>
                </a:defRPr>
              </a:lvl1pPr>
            </a:lstStyle>
            <a:p>
              <a:r>
                <a:rPr sz="1634"/>
                <a:t>4</a:t>
              </a:r>
            </a:p>
          </p:txBody>
        </p:sp>
      </p:grpSp>
      <p:grpSp>
        <p:nvGrpSpPr>
          <p:cNvPr id="514" name="Group 514"/>
          <p:cNvGrpSpPr/>
          <p:nvPr/>
        </p:nvGrpSpPr>
        <p:grpSpPr>
          <a:xfrm>
            <a:off x="6917551" y="5481135"/>
            <a:ext cx="1500559" cy="451456"/>
            <a:chOff x="0" y="0"/>
            <a:chExt cx="1653393" cy="497437"/>
          </a:xfrm>
        </p:grpSpPr>
        <p:sp>
          <p:nvSpPr>
            <p:cNvPr id="510" name="Shape 510"/>
            <p:cNvSpPr/>
            <p:nvPr/>
          </p:nvSpPr>
          <p:spPr>
            <a:xfrm>
              <a:off x="0" y="0"/>
              <a:ext cx="360529" cy="239786"/>
            </a:xfrm>
            <a:prstGeom prst="line">
              <a:avLst/>
            </a:prstGeom>
            <a:noFill/>
            <a:ln w="28575" cap="flat">
              <a:solidFill>
                <a:srgbClr val="6095C9"/>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511" name="Shape 511"/>
            <p:cNvSpPr/>
            <p:nvPr/>
          </p:nvSpPr>
          <p:spPr>
            <a:xfrm>
              <a:off x="1001193" y="44567"/>
              <a:ext cx="360529" cy="239786"/>
            </a:xfrm>
            <a:prstGeom prst="line">
              <a:avLst/>
            </a:prstGeom>
            <a:noFill/>
            <a:ln w="28575" cap="flat">
              <a:solidFill>
                <a:srgbClr val="6095C9"/>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512" name="Shape 512"/>
            <p:cNvSpPr/>
            <p:nvPr/>
          </p:nvSpPr>
          <p:spPr>
            <a:xfrm>
              <a:off x="21850" y="191828"/>
              <a:ext cx="549650" cy="30560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578" tIns="34578" rIns="34578" bIns="34578" numCol="1" anchor="t">
              <a:noAutofit/>
            </a:bodyPr>
            <a:lstStyle>
              <a:lvl1pPr>
                <a:buFont typeface="Calibri"/>
                <a:defRPr>
                  <a:latin typeface="Calibri"/>
                  <a:ea typeface="Calibri"/>
                  <a:cs typeface="Calibri"/>
                  <a:sym typeface="Calibri"/>
                </a:defRPr>
              </a:lvl1pPr>
            </a:lstStyle>
            <a:p>
              <a:r>
                <a:rPr sz="1634" dirty="0"/>
                <a:t>11</a:t>
              </a:r>
            </a:p>
          </p:txBody>
        </p:sp>
        <p:sp>
          <p:nvSpPr>
            <p:cNvPr id="513" name="Shape 513"/>
            <p:cNvSpPr/>
            <p:nvPr/>
          </p:nvSpPr>
          <p:spPr>
            <a:xfrm>
              <a:off x="994183" y="223100"/>
              <a:ext cx="659210" cy="27433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578" tIns="34578" rIns="34578" bIns="34578" numCol="1" anchor="t">
              <a:noAutofit/>
            </a:bodyPr>
            <a:lstStyle>
              <a:lvl1pPr>
                <a:buFont typeface="Calibri"/>
                <a:defRPr>
                  <a:latin typeface="Calibri"/>
                  <a:ea typeface="Calibri"/>
                  <a:cs typeface="Calibri"/>
                  <a:sym typeface="Calibri"/>
                </a:defRPr>
              </a:lvl1pPr>
            </a:lstStyle>
            <a:p>
              <a:r>
                <a:rPr sz="1634" dirty="0"/>
                <a:t>15</a:t>
              </a:r>
            </a:p>
          </p:txBody>
        </p:sp>
      </p:grpSp>
      <p:sp>
        <p:nvSpPr>
          <p:cNvPr id="515" name="Shape 515"/>
          <p:cNvSpPr/>
          <p:nvPr/>
        </p:nvSpPr>
        <p:spPr>
          <a:xfrm>
            <a:off x="2860382" y="2961389"/>
            <a:ext cx="1158271" cy="359013"/>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a:lnSpc>
                <a:spcPct val="115000"/>
              </a:lnSpc>
              <a:buFont typeface="Calibri"/>
              <a:defRPr>
                <a:latin typeface="Calibri"/>
                <a:ea typeface="Calibri"/>
                <a:cs typeface="Calibri"/>
                <a:sym typeface="Calibri"/>
              </a:defRPr>
            </a:lvl1pPr>
          </a:lstStyle>
          <a:p>
            <a:r>
              <a:rPr sz="1634"/>
              <a:t>00    Mem(1)</a:t>
            </a:r>
          </a:p>
        </p:txBody>
      </p:sp>
      <p:sp>
        <p:nvSpPr>
          <p:cNvPr id="516" name="Shape 516"/>
          <p:cNvSpPr/>
          <p:nvPr/>
        </p:nvSpPr>
        <p:spPr>
          <a:xfrm>
            <a:off x="4906907" y="3246958"/>
            <a:ext cx="1158271" cy="359013"/>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a:lnSpc>
                <a:spcPct val="115000"/>
              </a:lnSpc>
              <a:buFont typeface="Calibri"/>
              <a:defRPr>
                <a:latin typeface="Calibri"/>
                <a:ea typeface="Calibri"/>
                <a:cs typeface="Calibri"/>
                <a:sym typeface="Calibri"/>
              </a:defRPr>
            </a:lvl1pPr>
          </a:lstStyle>
          <a:p>
            <a:r>
              <a:rPr sz="1634"/>
              <a:t>00    Mem(2)</a:t>
            </a:r>
          </a:p>
        </p:txBody>
      </p:sp>
      <p:sp>
        <p:nvSpPr>
          <p:cNvPr id="517" name="Shape 517"/>
          <p:cNvSpPr/>
          <p:nvPr/>
        </p:nvSpPr>
        <p:spPr>
          <a:xfrm>
            <a:off x="6963443" y="3518766"/>
            <a:ext cx="1158271" cy="359013"/>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a:lnSpc>
                <a:spcPct val="115000"/>
              </a:lnSpc>
              <a:buFont typeface="Calibri"/>
              <a:defRPr>
                <a:latin typeface="Calibri"/>
                <a:ea typeface="Calibri"/>
                <a:cs typeface="Calibri"/>
                <a:sym typeface="Calibri"/>
              </a:defRPr>
            </a:lvl1pPr>
          </a:lstStyle>
          <a:p>
            <a:r>
              <a:rPr sz="1634"/>
              <a:t>00    Mem(3)</a:t>
            </a:r>
          </a:p>
        </p:txBody>
      </p:sp>
      <p:sp>
        <p:nvSpPr>
          <p:cNvPr id="518" name="Shape 518"/>
          <p:cNvSpPr/>
          <p:nvPr/>
        </p:nvSpPr>
        <p:spPr>
          <a:xfrm>
            <a:off x="462963" y="1566325"/>
            <a:ext cx="3434763" cy="516749"/>
          </a:xfrm>
          <a:prstGeom prst="rect">
            <a:avLst/>
          </a:prstGeom>
          <a:ln w="12700">
            <a:miter lim="400000"/>
          </a:ln>
          <a:extLst>
            <a:ext uri="{C572A759-6A51-4108-AA02-DFA0A04FC94B}">
              <ma14:wrappingTextBoxFlag xmlns:ma14="http://schemas.microsoft.com/office/mac/drawingml/2011/main" xmlns="" val="1"/>
            </a:ext>
          </a:extLst>
        </p:spPr>
        <p:txBody>
          <a:bodyPr lIns="34578" tIns="34578" rIns="34578" bIns="34578">
            <a:spAutoFit/>
          </a:bodyPr>
          <a:lstStyle>
            <a:lvl1pPr>
              <a:buFont typeface="Calibri"/>
              <a:defRPr sz="1600">
                <a:latin typeface="Calibri"/>
                <a:ea typeface="Calibri"/>
                <a:cs typeface="Calibri"/>
                <a:sym typeface="Calibri"/>
              </a:defRPr>
            </a:lvl1pPr>
          </a:lstStyle>
          <a:p>
            <a:pPr>
              <a:defRPr sz="1800"/>
            </a:pPr>
            <a:r>
              <a:rPr sz="1452" dirty="0"/>
              <a:t>Start with an empty cache - all blocks initially marked as not valid</a:t>
            </a:r>
          </a:p>
        </p:txBody>
      </p:sp>
      <p:sp>
        <p:nvSpPr>
          <p:cNvPr id="519" name="Shape 519"/>
          <p:cNvSpPr/>
          <p:nvPr/>
        </p:nvSpPr>
        <p:spPr>
          <a:xfrm>
            <a:off x="1742355" y="5939820"/>
            <a:ext cx="4091748" cy="353882"/>
          </a:xfrm>
          <a:prstGeom prst="rect">
            <a:avLst/>
          </a:prstGeom>
          <a:ln w="12700">
            <a:miter lim="400000"/>
          </a:ln>
          <a:extLst>
            <a:ext uri="{C572A759-6A51-4108-AA02-DFA0A04FC94B}">
              <ma14:wrappingTextBoxFlag xmlns:ma14="http://schemas.microsoft.com/office/mac/drawingml/2011/main" xmlns="" val="1"/>
            </a:ext>
          </a:extLst>
        </p:spPr>
        <p:txBody>
          <a:bodyPr lIns="23052" tIns="23052" rIns="23052" bIns="23052">
            <a:spAutoFit/>
          </a:bodyPr>
          <a:lstStyle/>
          <a:p>
            <a:pPr marL="722489" lvl="1" indent="-272954" defTabSz="461061">
              <a:spcBef>
                <a:spcPts val="635"/>
              </a:spcBef>
              <a:buSzPct val="100000"/>
              <a:buFont typeface="Arial"/>
              <a:buChar char="•"/>
              <a:defRPr b="0">
                <a:latin typeface="Calibri"/>
                <a:ea typeface="Calibri"/>
                <a:cs typeface="Calibri"/>
                <a:sym typeface="Calibri"/>
              </a:defRPr>
            </a:pPr>
            <a:r>
              <a:rPr sz="1997" dirty="0"/>
              <a:t>8 requests, 6 misses</a:t>
            </a:r>
          </a:p>
        </p:txBody>
      </p:sp>
      <p:sp>
        <p:nvSpPr>
          <p:cNvPr id="520" name="Shape 520"/>
          <p:cNvSpPr/>
          <p:nvPr/>
        </p:nvSpPr>
        <p:spPr>
          <a:xfrm>
            <a:off x="3844917" y="1948246"/>
            <a:ext cx="3792004" cy="321310"/>
          </a:xfrm>
          <a:prstGeom prst="rect">
            <a:avLst/>
          </a:prstGeom>
          <a:ln w="12700"/>
          <a:extLst>
            <a:ext uri="{C572A759-6A51-4108-AA02-DFA0A04FC94B}">
              <ma14:wrappingTextBoxFlag xmlns:ma14="http://schemas.microsoft.com/office/mac/drawingml/2011/main" xmlns="" val="1"/>
            </a:ext>
          </a:extLst>
        </p:spPr>
        <p:txBody>
          <a:bodyPr wrap="none" lIns="34578" tIns="34578" rIns="34578" bIns="34578">
            <a:spAutoFit/>
          </a:bodyPr>
          <a:lstStyle>
            <a:lvl1pPr>
              <a:buFont typeface="Calibri"/>
              <a:defRPr>
                <a:latin typeface="Calibri"/>
                <a:ea typeface="Calibri"/>
                <a:cs typeface="Calibri"/>
                <a:sym typeface="Calibri"/>
              </a:defRPr>
            </a:lvl1pPr>
          </a:lstStyle>
          <a:p>
            <a:r>
              <a:rPr sz="1634"/>
              <a:t>0000 0001 0010 0011 0100 0011 0100 1111</a:t>
            </a:r>
          </a:p>
        </p:txBody>
      </p:sp>
    </p:spTree>
    <p:extLst>
      <p:ext uri="{BB962C8B-B14F-4D97-AF65-F5344CB8AC3E}">
        <p14:creationId xmlns:p14="http://schemas.microsoft.com/office/powerpoint/2010/main" val="1177761647"/>
      </p:ext>
    </p:extLst>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4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4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49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p:tmAbs val="0"/>
                                  </p:iterate>
                                  <p:childTnLst>
                                    <p:set>
                                      <p:cBhvr>
                                        <p:cTn id="18" fill="hold"/>
                                        <p:tgtEl>
                                          <p:spTgt spid="49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p:tmAbs val="0"/>
                                  </p:iterate>
                                  <p:childTnLst>
                                    <p:set>
                                      <p:cBhvr>
                                        <p:cTn id="22" fill="hold"/>
                                        <p:tgtEl>
                                          <p:spTgt spid="5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p:tmAbs val="0"/>
                                  </p:iterate>
                                  <p:childTnLst>
                                    <p:set>
                                      <p:cBhvr>
                                        <p:cTn id="26" fill="hold"/>
                                        <p:tgtEl>
                                          <p:spTgt spid="49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iterate>
                                    <p:tmAbs val="0"/>
                                  </p:iterate>
                                  <p:childTnLst>
                                    <p:set>
                                      <p:cBhvr>
                                        <p:cTn id="30" fill="hold"/>
                                        <p:tgtEl>
                                          <p:spTgt spid="49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iterate>
                                    <p:tmAbs val="0"/>
                                  </p:iterate>
                                  <p:childTnLst>
                                    <p:set>
                                      <p:cBhvr>
                                        <p:cTn id="34" fill="hold"/>
                                        <p:tgtEl>
                                          <p:spTgt spid="5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iterate>
                                    <p:tmAbs val="0"/>
                                  </p:iterate>
                                  <p:childTnLst>
                                    <p:set>
                                      <p:cBhvr>
                                        <p:cTn id="38" fill="hold"/>
                                        <p:tgtEl>
                                          <p:spTgt spid="49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iterate>
                                    <p:tmAbs val="0"/>
                                  </p:iterate>
                                  <p:childTnLst>
                                    <p:set>
                                      <p:cBhvr>
                                        <p:cTn id="42" fill="hold"/>
                                        <p:tgtEl>
                                          <p:spTgt spid="49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iterate>
                                    <p:tmAbs val="0"/>
                                  </p:iterate>
                                  <p:childTnLst>
                                    <p:set>
                                      <p:cBhvr>
                                        <p:cTn id="46" fill="hold"/>
                                        <p:tgtEl>
                                          <p:spTgt spid="51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iterate>
                                    <p:tmAbs val="0"/>
                                  </p:iterate>
                                  <p:childTnLst>
                                    <p:set>
                                      <p:cBhvr>
                                        <p:cTn id="50" fill="hold"/>
                                        <p:tgtEl>
                                          <p:spTgt spid="50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iterate>
                                    <p:tmAbs val="0"/>
                                  </p:iterate>
                                  <p:childTnLst>
                                    <p:set>
                                      <p:cBhvr>
                                        <p:cTn id="54" fill="hold"/>
                                        <p:tgtEl>
                                          <p:spTgt spid="49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iterate>
                                    <p:tmAbs val="0"/>
                                  </p:iterate>
                                  <p:childTnLst>
                                    <p:set>
                                      <p:cBhvr>
                                        <p:cTn id="58" fill="hold"/>
                                        <p:tgtEl>
                                          <p:spTgt spid="50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iterate>
                                    <p:tmAbs val="0"/>
                                  </p:iterate>
                                  <p:childTnLst>
                                    <p:set>
                                      <p:cBhvr>
                                        <p:cTn id="62" fill="hold"/>
                                        <p:tgtEl>
                                          <p:spTgt spid="50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iterate>
                                    <p:tmAbs val="0"/>
                                  </p:iterate>
                                  <p:childTnLst>
                                    <p:set>
                                      <p:cBhvr>
                                        <p:cTn id="66" fill="hold"/>
                                        <p:tgtEl>
                                          <p:spTgt spid="49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iterate>
                                    <p:tmAbs val="0"/>
                                  </p:iterate>
                                  <p:childTnLst>
                                    <p:set>
                                      <p:cBhvr>
                                        <p:cTn id="70" fill="hold"/>
                                        <p:tgtEl>
                                          <p:spTgt spid="50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iterate>
                                    <p:tmAbs val="0"/>
                                  </p:iterate>
                                  <p:childTnLst>
                                    <p:set>
                                      <p:cBhvr>
                                        <p:cTn id="74" fill="hold"/>
                                        <p:tgtEl>
                                          <p:spTgt spid="50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iterate>
                                    <p:tmAbs val="0"/>
                                  </p:iterate>
                                  <p:childTnLst>
                                    <p:set>
                                      <p:cBhvr>
                                        <p:cTn id="78" fill="hold"/>
                                        <p:tgtEl>
                                          <p:spTgt spid="50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iterate>
                                    <p:tmAbs val="0"/>
                                  </p:iterate>
                                  <p:childTnLst>
                                    <p:set>
                                      <p:cBhvr>
                                        <p:cTn id="82" fill="hold"/>
                                        <p:tgtEl>
                                          <p:spTgt spid="49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iterate>
                                    <p:tmAbs val="0"/>
                                  </p:iterate>
                                  <p:childTnLst>
                                    <p:set>
                                      <p:cBhvr>
                                        <p:cTn id="86" fill="hold"/>
                                        <p:tgtEl>
                                          <p:spTgt spid="51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iterate>
                                    <p:tmAbs val="0"/>
                                  </p:iterate>
                                  <p:childTnLst>
                                    <p:set>
                                      <p:cBhvr>
                                        <p:cTn id="90" fill="hold"/>
                                        <p:tgtEl>
                                          <p:spTgt spid="5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9" grpId="0" animBg="1" advAuto="0"/>
      <p:bldP spid="490" grpId="0" animBg="1" advAuto="0"/>
      <p:bldP spid="491" grpId="0" animBg="1" advAuto="0"/>
      <p:bldP spid="492" grpId="0" animBg="1" advAuto="0"/>
      <p:bldP spid="493" grpId="0" animBg="1" advAuto="0"/>
      <p:bldP spid="494" grpId="0" animBg="1" advAuto="0"/>
      <p:bldP spid="495" grpId="0" animBg="1" advAuto="0"/>
      <p:bldP spid="496" grpId="0" animBg="1" advAuto="0"/>
      <p:bldP spid="497" grpId="0" animBg="1" advAuto="0"/>
      <p:bldP spid="498" grpId="0" animBg="1" advAuto="0"/>
      <p:bldP spid="499" grpId="0" animBg="1" advAuto="0"/>
      <p:bldP spid="500" grpId="0" animBg="1" advAuto="0"/>
      <p:bldP spid="501" grpId="0" animBg="1" advAuto="0"/>
      <p:bldP spid="502" grpId="0" animBg="1" advAuto="0"/>
      <p:bldP spid="503" grpId="0" animBg="1" advAuto="0"/>
      <p:bldP spid="504" grpId="0" animBg="1" advAuto="0"/>
      <p:bldP spid="509" grpId="0" animBg="1" advAuto="0"/>
      <p:bldP spid="514" grpId="0" animBg="1" advAuto="0"/>
      <p:bldP spid="515" grpId="0" animBg="1" advAuto="0"/>
      <p:bldP spid="516" grpId="0" animBg="1" advAuto="0"/>
      <p:bldP spid="517" grpId="0" animBg="1" advAuto="0"/>
      <p:bldP spid="519" grpId="0"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 name="Shape 524"/>
          <p:cNvSpPr>
            <a:spLocks noGrp="1"/>
          </p:cNvSpPr>
          <p:nvPr>
            <p:ph type="body" sz="quarter" idx="1"/>
          </p:nvPr>
        </p:nvSpPr>
        <p:spPr>
          <a:xfrm>
            <a:off x="324651" y="1030941"/>
            <a:ext cx="8068235" cy="645459"/>
          </a:xfrm>
          <a:prstGeom prst="rect">
            <a:avLst/>
          </a:prstGeom>
          <a:ln w="9525"/>
        </p:spPr>
        <p:txBody>
          <a:bodyPr vert="horz" lIns="34578" tIns="34578" rIns="34578" bIns="34578">
            <a:normAutofit/>
          </a:bodyPr>
          <a:lstStyle/>
          <a:p>
            <a:pPr marL="0" indent="0">
              <a:lnSpc>
                <a:spcPct val="64000"/>
              </a:lnSpc>
              <a:spcBef>
                <a:spcPts val="726"/>
              </a:spcBef>
              <a:buClr>
                <a:srgbClr val="000000"/>
              </a:buClr>
              <a:buSzPct val="100000"/>
              <a:buNone/>
              <a:defRPr sz="2400">
                <a:latin typeface="Calibri"/>
                <a:ea typeface="Calibri"/>
                <a:cs typeface="Calibri"/>
                <a:sym typeface="Calibri"/>
              </a:defRPr>
            </a:pPr>
            <a:r>
              <a:rPr dirty="0"/>
              <a:t>Four  words/block, cache size = 1K </a:t>
            </a:r>
            <a:r>
              <a:rPr dirty="0" smtClean="0"/>
              <a:t>words</a:t>
            </a:r>
            <a:endParaRPr dirty="0"/>
          </a:p>
        </p:txBody>
      </p:sp>
      <p:sp>
        <p:nvSpPr>
          <p:cNvPr id="525" name="Shape 525"/>
          <p:cNvSpPr>
            <a:spLocks noGrp="1"/>
          </p:cNvSpPr>
          <p:nvPr>
            <p:ph type="title"/>
          </p:nvPr>
        </p:nvSpPr>
        <p:spPr>
          <a:xfrm>
            <a:off x="302318" y="-672"/>
            <a:ext cx="8609961" cy="1141080"/>
          </a:xfrm>
          <a:prstGeom prst="rect">
            <a:avLst/>
          </a:prstGeom>
          <a:ln w="9525"/>
        </p:spPr>
        <p:txBody>
          <a:bodyPr vert="horz" lIns="34578" tIns="34578" rIns="34578" bIns="34578" anchor="ctr">
            <a:normAutofit/>
            <a:scene3d>
              <a:camera prst="orthographicFront"/>
              <a:lightRig rig="soft" dir="t"/>
            </a:scene3d>
            <a:sp3d prstMaterial="softEdge">
              <a:bevelT w="25400" h="25400"/>
            </a:sp3d>
          </a:bodyPr>
          <a:lstStyle>
            <a:lvl1pPr>
              <a:defRPr sz="3600" b="1">
                <a:latin typeface="Calibri"/>
                <a:ea typeface="Calibri"/>
                <a:cs typeface="Calibri"/>
                <a:sym typeface="Calibri"/>
              </a:defRPr>
            </a:lvl1pPr>
          </a:lstStyle>
          <a:p>
            <a:r>
              <a:rPr dirty="0"/>
              <a:t>Multiword Block Direct Mapped Cache</a:t>
            </a:r>
          </a:p>
        </p:txBody>
      </p:sp>
      <p:grpSp>
        <p:nvGrpSpPr>
          <p:cNvPr id="534" name="Group 534"/>
          <p:cNvGrpSpPr/>
          <p:nvPr/>
        </p:nvGrpSpPr>
        <p:grpSpPr>
          <a:xfrm>
            <a:off x="912479" y="1997291"/>
            <a:ext cx="3628752" cy="1831107"/>
            <a:chOff x="-1" y="0"/>
            <a:chExt cx="3998346" cy="2017608"/>
          </a:xfrm>
        </p:grpSpPr>
        <p:grpSp>
          <p:nvGrpSpPr>
            <p:cNvPr id="532" name="Group 532"/>
            <p:cNvGrpSpPr/>
            <p:nvPr/>
          </p:nvGrpSpPr>
          <p:grpSpPr>
            <a:xfrm>
              <a:off x="-1" y="0"/>
              <a:ext cx="3998346" cy="2017608"/>
              <a:chOff x="-1" y="0"/>
              <a:chExt cx="3998345" cy="2017607"/>
            </a:xfrm>
          </p:grpSpPr>
          <p:sp>
            <p:nvSpPr>
              <p:cNvPr id="526" name="Shape 526"/>
              <p:cNvSpPr/>
              <p:nvPr/>
            </p:nvSpPr>
            <p:spPr>
              <a:xfrm>
                <a:off x="3606800" y="167851"/>
                <a:ext cx="258772" cy="99663"/>
              </a:xfrm>
              <a:prstGeom prst="line">
                <a:avLst/>
              </a:prstGeom>
              <a:noFill/>
              <a:ln w="20638"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527" name="Shape 527"/>
              <p:cNvSpPr/>
              <p:nvPr/>
            </p:nvSpPr>
            <p:spPr>
              <a:xfrm>
                <a:off x="3817190" y="83925"/>
                <a:ext cx="181154" cy="32316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a:buFont typeface="Calibri"/>
                  <a:defRPr sz="1600">
                    <a:latin typeface="Calibri"/>
                    <a:ea typeface="Calibri"/>
                    <a:cs typeface="Calibri"/>
                    <a:sym typeface="Calibri"/>
                  </a:defRPr>
                </a:lvl1pPr>
              </a:lstStyle>
              <a:p>
                <a:pPr>
                  <a:defRPr sz="1800"/>
                </a:pPr>
                <a:r>
                  <a:rPr sz="1452"/>
                  <a:t>8</a:t>
                </a:r>
              </a:p>
            </p:txBody>
          </p:sp>
          <p:sp>
            <p:nvSpPr>
              <p:cNvPr id="528" name="Shape 528"/>
              <p:cNvSpPr/>
              <p:nvPr/>
            </p:nvSpPr>
            <p:spPr>
              <a:xfrm>
                <a:off x="2857500" y="305979"/>
                <a:ext cx="531299" cy="32316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a:buFont typeface="Calibri"/>
                  <a:defRPr sz="1600">
                    <a:latin typeface="Calibri"/>
                    <a:ea typeface="Calibri"/>
                    <a:cs typeface="Calibri"/>
                    <a:sym typeface="Calibri"/>
                  </a:defRPr>
                </a:lvl1pPr>
              </a:lstStyle>
              <a:p>
                <a:pPr>
                  <a:defRPr sz="1800"/>
                </a:pPr>
                <a:r>
                  <a:rPr sz="1452"/>
                  <a:t>Index</a:t>
                </a:r>
              </a:p>
            </p:txBody>
          </p:sp>
          <p:sp>
            <p:nvSpPr>
              <p:cNvPr id="529" name="Shape 529"/>
              <p:cNvSpPr/>
              <p:nvPr/>
            </p:nvSpPr>
            <p:spPr>
              <a:xfrm>
                <a:off x="3784600" y="0"/>
                <a:ext cx="0" cy="673100"/>
              </a:xfrm>
              <a:prstGeom prst="line">
                <a:avLst/>
              </a:prstGeom>
              <a:noFill/>
              <a:ln w="28575"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530" name="Shape 530"/>
              <p:cNvSpPr/>
              <p:nvPr/>
            </p:nvSpPr>
            <p:spPr>
              <a:xfrm>
                <a:off x="0" y="671406"/>
                <a:ext cx="3771900" cy="1"/>
              </a:xfrm>
              <a:prstGeom prst="line">
                <a:avLst/>
              </a:prstGeom>
              <a:noFill/>
              <a:ln w="381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531" name="Shape 531"/>
              <p:cNvSpPr/>
              <p:nvPr/>
            </p:nvSpPr>
            <p:spPr>
              <a:xfrm flipH="1">
                <a:off x="-1" y="671406"/>
                <a:ext cx="2" cy="1346201"/>
              </a:xfrm>
              <a:prstGeom prst="line">
                <a:avLst/>
              </a:prstGeom>
              <a:noFill/>
              <a:ln w="28575"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grpSp>
        <p:sp>
          <p:nvSpPr>
            <p:cNvPr id="533" name="Shape 533"/>
            <p:cNvSpPr/>
            <p:nvPr/>
          </p:nvSpPr>
          <p:spPr>
            <a:xfrm>
              <a:off x="0" y="2014220"/>
              <a:ext cx="673100" cy="1"/>
            </a:xfrm>
            <a:prstGeom prst="line">
              <a:avLst/>
            </a:prstGeom>
            <a:noFill/>
            <a:ln w="28575" cap="flat">
              <a:solidFill>
                <a:srgbClr val="000000"/>
              </a:solidFill>
              <a:prstDash val="solid"/>
              <a:round/>
              <a:tailEnd type="triangle" w="med" len="me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grpSp>
      <p:grpSp>
        <p:nvGrpSpPr>
          <p:cNvPr id="556" name="Group 556"/>
          <p:cNvGrpSpPr/>
          <p:nvPr/>
        </p:nvGrpSpPr>
        <p:grpSpPr>
          <a:xfrm>
            <a:off x="912479" y="2682802"/>
            <a:ext cx="7388198" cy="2135879"/>
            <a:chOff x="0" y="0"/>
            <a:chExt cx="8140700" cy="2353420"/>
          </a:xfrm>
        </p:grpSpPr>
        <p:sp>
          <p:nvSpPr>
            <p:cNvPr id="535" name="Shape 535"/>
            <p:cNvSpPr/>
            <p:nvPr/>
          </p:nvSpPr>
          <p:spPr>
            <a:xfrm>
              <a:off x="673100" y="1174961"/>
              <a:ext cx="7448419" cy="165101"/>
            </a:xfrm>
            <a:prstGeom prst="rect">
              <a:avLst/>
            </a:prstGeom>
            <a:solidFill>
              <a:srgbClr val="0433FF"/>
            </a:solidFill>
            <a:ln w="9525" cap="flat">
              <a:solidFill>
                <a:srgbClr val="0433FF"/>
              </a:solidFill>
              <a:prstDash val="solid"/>
              <a:round/>
            </a:ln>
            <a:effectLst/>
          </p:spPr>
          <p:txBody>
            <a:bodyPr wrap="square" lIns="0" tIns="0" rIns="0" bIns="0" numCol="1" anchor="t">
              <a:noAutofit/>
            </a:bodyPr>
            <a:lstStyle/>
            <a:p>
              <a:pPr defTabSz="461061">
                <a:defRPr sz="1200" b="0">
                  <a:uFillTx/>
                  <a:latin typeface="Helvetica"/>
                  <a:ea typeface="Helvetica"/>
                  <a:cs typeface="Helvetica"/>
                  <a:sym typeface="Helvetica"/>
                </a:defRPr>
              </a:pPr>
              <a:endParaRPr sz="1089"/>
            </a:p>
          </p:txBody>
        </p:sp>
        <p:sp>
          <p:nvSpPr>
            <p:cNvPr id="536" name="Shape 536"/>
            <p:cNvSpPr/>
            <p:nvPr/>
          </p:nvSpPr>
          <p:spPr>
            <a:xfrm>
              <a:off x="673100" y="1174961"/>
              <a:ext cx="7467600" cy="165101"/>
            </a:xfrm>
            <a:prstGeom prst="rect">
              <a:avLst/>
            </a:prstGeom>
            <a:noFill/>
            <a:ln w="20638" cap="flat">
              <a:solidFill>
                <a:srgbClr val="000000"/>
              </a:solidFill>
              <a:prstDash val="solid"/>
              <a:round/>
            </a:ln>
            <a:effectLst/>
          </p:spPr>
          <p:txBody>
            <a:bodyPr wrap="square" lIns="0" tIns="0" rIns="0" bIns="0" numCol="1" anchor="t">
              <a:noAutofit/>
            </a:bodyPr>
            <a:lstStyle/>
            <a:p>
              <a:pPr defTabSz="461061">
                <a:defRPr sz="1200" b="0">
                  <a:uFillTx/>
                  <a:latin typeface="Helvetica"/>
                  <a:ea typeface="Helvetica"/>
                  <a:cs typeface="Helvetica"/>
                  <a:sym typeface="Helvetica"/>
                </a:defRPr>
              </a:pPr>
              <a:endParaRPr sz="1089"/>
            </a:p>
          </p:txBody>
        </p:sp>
        <p:sp>
          <p:nvSpPr>
            <p:cNvPr id="537" name="Shape 537"/>
            <p:cNvSpPr/>
            <p:nvPr/>
          </p:nvSpPr>
          <p:spPr>
            <a:xfrm flipH="1">
              <a:off x="673100" y="578738"/>
              <a:ext cx="7448419" cy="1"/>
            </a:xfrm>
            <a:prstGeom prst="line">
              <a:avLst/>
            </a:prstGeom>
            <a:noFill/>
            <a:ln w="20638"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538" name="Shape 538"/>
            <p:cNvSpPr/>
            <p:nvPr/>
          </p:nvSpPr>
          <p:spPr>
            <a:xfrm flipH="1">
              <a:off x="673100" y="771068"/>
              <a:ext cx="7448419" cy="1"/>
            </a:xfrm>
            <a:prstGeom prst="line">
              <a:avLst/>
            </a:prstGeom>
            <a:noFill/>
            <a:ln w="20638"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539" name="Shape 539"/>
            <p:cNvSpPr/>
            <p:nvPr/>
          </p:nvSpPr>
          <p:spPr>
            <a:xfrm flipH="1">
              <a:off x="673100" y="961650"/>
              <a:ext cx="7448419" cy="1"/>
            </a:xfrm>
            <a:prstGeom prst="line">
              <a:avLst/>
            </a:prstGeom>
            <a:noFill/>
            <a:ln w="20638"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540" name="Shape 540"/>
            <p:cNvSpPr/>
            <p:nvPr/>
          </p:nvSpPr>
          <p:spPr>
            <a:xfrm flipH="1">
              <a:off x="673100" y="1536892"/>
              <a:ext cx="7448419" cy="1"/>
            </a:xfrm>
            <a:prstGeom prst="line">
              <a:avLst/>
            </a:prstGeom>
            <a:noFill/>
            <a:ln w="20638"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541" name="Shape 541"/>
            <p:cNvSpPr/>
            <p:nvPr/>
          </p:nvSpPr>
          <p:spPr>
            <a:xfrm flipH="1">
              <a:off x="673100" y="1729222"/>
              <a:ext cx="7448419" cy="1"/>
            </a:xfrm>
            <a:prstGeom prst="line">
              <a:avLst/>
            </a:prstGeom>
            <a:noFill/>
            <a:ln w="20638"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542" name="Shape 542"/>
            <p:cNvSpPr/>
            <p:nvPr/>
          </p:nvSpPr>
          <p:spPr>
            <a:xfrm flipH="1">
              <a:off x="673100" y="1921552"/>
              <a:ext cx="7448419" cy="1"/>
            </a:xfrm>
            <a:prstGeom prst="line">
              <a:avLst/>
            </a:prstGeom>
            <a:noFill/>
            <a:ln w="20638"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543" name="Shape 543"/>
            <p:cNvSpPr/>
            <p:nvPr/>
          </p:nvSpPr>
          <p:spPr>
            <a:xfrm flipH="1">
              <a:off x="673100" y="2113882"/>
              <a:ext cx="7448419" cy="1"/>
            </a:xfrm>
            <a:prstGeom prst="line">
              <a:avLst/>
            </a:prstGeom>
            <a:noFill/>
            <a:ln w="20638"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544" name="Shape 544"/>
            <p:cNvSpPr/>
            <p:nvPr/>
          </p:nvSpPr>
          <p:spPr>
            <a:xfrm>
              <a:off x="4622800" y="0"/>
              <a:ext cx="417481" cy="29242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a:buFont typeface="Calibri"/>
                <a:defRPr sz="1400">
                  <a:latin typeface="Calibri"/>
                  <a:ea typeface="Calibri"/>
                  <a:cs typeface="Calibri"/>
                  <a:sym typeface="Calibri"/>
                </a:defRPr>
              </a:lvl1pPr>
            </a:lstStyle>
            <a:p>
              <a:pPr>
                <a:defRPr sz="1800"/>
              </a:pPr>
              <a:r>
                <a:rPr sz="1271"/>
                <a:t>Data</a:t>
              </a:r>
            </a:p>
          </p:txBody>
        </p:sp>
        <p:sp>
          <p:nvSpPr>
            <p:cNvPr id="545" name="Shape 545"/>
            <p:cNvSpPr/>
            <p:nvPr/>
          </p:nvSpPr>
          <p:spPr>
            <a:xfrm>
              <a:off x="0" y="83925"/>
              <a:ext cx="475203" cy="29242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a:buFont typeface="Calibri"/>
                <a:defRPr sz="1400">
                  <a:latin typeface="Calibri"/>
                  <a:ea typeface="Calibri"/>
                  <a:cs typeface="Calibri"/>
                  <a:sym typeface="Calibri"/>
                </a:defRPr>
              </a:lvl1pPr>
            </a:lstStyle>
            <a:p>
              <a:pPr>
                <a:defRPr sz="1800"/>
              </a:pPr>
              <a:r>
                <a:rPr sz="1271"/>
                <a:t>Index</a:t>
              </a:r>
            </a:p>
          </p:txBody>
        </p:sp>
        <p:sp>
          <p:nvSpPr>
            <p:cNvPr id="546" name="Shape 546"/>
            <p:cNvSpPr/>
            <p:nvPr/>
          </p:nvSpPr>
          <p:spPr>
            <a:xfrm>
              <a:off x="1092200" y="83925"/>
              <a:ext cx="322526" cy="29242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a:buFont typeface="Calibri"/>
                <a:defRPr sz="1400">
                  <a:latin typeface="Calibri"/>
                  <a:ea typeface="Calibri"/>
                  <a:cs typeface="Calibri"/>
                  <a:sym typeface="Calibri"/>
                </a:defRPr>
              </a:lvl1pPr>
            </a:lstStyle>
            <a:p>
              <a:pPr>
                <a:defRPr sz="1800"/>
              </a:pPr>
              <a:r>
                <a:rPr sz="1271"/>
                <a:t>Tag</a:t>
              </a:r>
            </a:p>
          </p:txBody>
        </p:sp>
        <p:sp>
          <p:nvSpPr>
            <p:cNvPr id="547" name="Shape 547"/>
            <p:cNvSpPr/>
            <p:nvPr/>
          </p:nvSpPr>
          <p:spPr>
            <a:xfrm>
              <a:off x="508000" y="83925"/>
              <a:ext cx="430835" cy="29242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a:buFont typeface="Calibri"/>
                <a:defRPr sz="1400">
                  <a:latin typeface="Calibri"/>
                  <a:ea typeface="Calibri"/>
                  <a:cs typeface="Calibri"/>
                  <a:sym typeface="Calibri"/>
                </a:defRPr>
              </a:lvl1pPr>
            </a:lstStyle>
            <a:p>
              <a:pPr>
                <a:defRPr sz="1800"/>
              </a:pPr>
              <a:r>
                <a:rPr sz="1271"/>
                <a:t>Valid</a:t>
              </a:r>
            </a:p>
          </p:txBody>
        </p:sp>
        <p:sp>
          <p:nvSpPr>
            <p:cNvPr id="548" name="Shape 548"/>
            <p:cNvSpPr/>
            <p:nvPr/>
          </p:nvSpPr>
          <p:spPr>
            <a:xfrm>
              <a:off x="365124" y="335703"/>
              <a:ext cx="310093" cy="19050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p>
              <a:pPr algn="r">
                <a:lnSpc>
                  <a:spcPct val="110000"/>
                </a:lnSpc>
                <a:buFont typeface="Calibri"/>
                <a:defRPr>
                  <a:latin typeface="Calibri"/>
                  <a:ea typeface="Calibri"/>
                  <a:cs typeface="Calibri"/>
                  <a:sym typeface="Calibri"/>
                </a:defRPr>
              </a:pPr>
              <a:r>
                <a:rPr sz="1089"/>
                <a:t>0</a:t>
              </a:r>
            </a:p>
            <a:p>
              <a:pPr algn="r">
                <a:lnSpc>
                  <a:spcPct val="110000"/>
                </a:lnSpc>
                <a:buFont typeface="Calibri"/>
                <a:defRPr>
                  <a:latin typeface="Calibri"/>
                  <a:ea typeface="Calibri"/>
                  <a:cs typeface="Calibri"/>
                  <a:sym typeface="Calibri"/>
                </a:defRPr>
              </a:pPr>
              <a:r>
                <a:rPr sz="1089"/>
                <a:t>1</a:t>
              </a:r>
            </a:p>
            <a:p>
              <a:pPr algn="r">
                <a:lnSpc>
                  <a:spcPct val="110000"/>
                </a:lnSpc>
                <a:buFont typeface="Calibri"/>
                <a:defRPr>
                  <a:latin typeface="Calibri"/>
                  <a:ea typeface="Calibri"/>
                  <a:cs typeface="Calibri"/>
                  <a:sym typeface="Calibri"/>
                </a:defRPr>
              </a:pPr>
              <a:r>
                <a:rPr sz="1089"/>
                <a:t>2</a:t>
              </a:r>
            </a:p>
            <a:p>
              <a:pPr algn="r">
                <a:lnSpc>
                  <a:spcPct val="110000"/>
                </a:lnSpc>
                <a:buFont typeface="Calibri"/>
                <a:defRPr>
                  <a:latin typeface="Calibri"/>
                  <a:ea typeface="Calibri"/>
                  <a:cs typeface="Calibri"/>
                  <a:sym typeface="Calibri"/>
                </a:defRPr>
              </a:pPr>
              <a:r>
                <a:rPr sz="1089"/>
                <a:t>.</a:t>
              </a:r>
            </a:p>
            <a:p>
              <a:pPr algn="r">
                <a:lnSpc>
                  <a:spcPct val="110000"/>
                </a:lnSpc>
                <a:buFont typeface="Calibri"/>
                <a:defRPr>
                  <a:latin typeface="Calibri"/>
                  <a:ea typeface="Calibri"/>
                  <a:cs typeface="Calibri"/>
                  <a:sym typeface="Calibri"/>
                </a:defRPr>
              </a:pPr>
              <a:r>
                <a:rPr sz="1089"/>
                <a:t>.</a:t>
              </a:r>
            </a:p>
            <a:p>
              <a:pPr algn="r">
                <a:lnSpc>
                  <a:spcPct val="110000"/>
                </a:lnSpc>
                <a:buFont typeface="Calibri"/>
                <a:defRPr>
                  <a:latin typeface="Calibri"/>
                  <a:ea typeface="Calibri"/>
                  <a:cs typeface="Calibri"/>
                  <a:sym typeface="Calibri"/>
                </a:defRPr>
              </a:pPr>
              <a:r>
                <a:rPr sz="1089"/>
                <a:t>.</a:t>
              </a:r>
            </a:p>
            <a:p>
              <a:pPr algn="r">
                <a:lnSpc>
                  <a:spcPct val="110000"/>
                </a:lnSpc>
                <a:buFont typeface="Calibri"/>
                <a:defRPr>
                  <a:latin typeface="Calibri"/>
                  <a:ea typeface="Calibri"/>
                  <a:cs typeface="Calibri"/>
                  <a:sym typeface="Calibri"/>
                </a:defRPr>
              </a:pPr>
              <a:r>
                <a:rPr sz="1089"/>
                <a:t>253</a:t>
              </a:r>
            </a:p>
            <a:p>
              <a:pPr algn="r">
                <a:lnSpc>
                  <a:spcPct val="110000"/>
                </a:lnSpc>
                <a:buFont typeface="Calibri"/>
                <a:defRPr>
                  <a:latin typeface="Calibri"/>
                  <a:ea typeface="Calibri"/>
                  <a:cs typeface="Calibri"/>
                  <a:sym typeface="Calibri"/>
                </a:defRPr>
              </a:pPr>
              <a:r>
                <a:rPr sz="1089"/>
                <a:t>254</a:t>
              </a:r>
            </a:p>
            <a:p>
              <a:pPr algn="r">
                <a:lnSpc>
                  <a:spcPct val="110000"/>
                </a:lnSpc>
                <a:buFont typeface="Calibri"/>
                <a:defRPr>
                  <a:latin typeface="Calibri"/>
                  <a:ea typeface="Calibri"/>
                  <a:cs typeface="Calibri"/>
                  <a:sym typeface="Calibri"/>
                </a:defRPr>
              </a:pPr>
              <a:r>
                <a:rPr sz="1089"/>
                <a:t>255</a:t>
              </a:r>
            </a:p>
          </p:txBody>
        </p:sp>
        <p:sp>
          <p:nvSpPr>
            <p:cNvPr id="549" name="Shape 549"/>
            <p:cNvSpPr/>
            <p:nvPr/>
          </p:nvSpPr>
          <p:spPr>
            <a:xfrm>
              <a:off x="673100" y="1207812"/>
              <a:ext cx="77015" cy="354036"/>
            </a:xfrm>
            <a:prstGeom prst="rect">
              <a:avLst/>
            </a:prstGeom>
            <a:noFill/>
            <a:ln w="28575" cap="flat">
              <a:solidFill>
                <a:srgbClr val="000000"/>
              </a:solidFill>
              <a:prstDash val="solid"/>
              <a:miter lim="400000"/>
            </a:ln>
            <a:effectLst/>
          </p:spPr>
          <p:txBody>
            <a:bodyPr wrap="none" lIns="34578" tIns="34578" rIns="34578" bIns="34578" numCol="1" anchor="ctr">
              <a:spAutoFit/>
            </a:bodyPr>
            <a:lstStyle/>
            <a:p>
              <a:pPr>
                <a:buFont typeface="Calibri"/>
                <a:defRPr>
                  <a:latin typeface="Calibri"/>
                  <a:ea typeface="Calibri"/>
                  <a:cs typeface="Calibri"/>
                  <a:sym typeface="Calibri"/>
                </a:defRPr>
              </a:pPr>
              <a:endParaRPr sz="1634"/>
            </a:p>
          </p:txBody>
        </p:sp>
        <p:sp>
          <p:nvSpPr>
            <p:cNvPr id="550" name="Shape 550"/>
            <p:cNvSpPr/>
            <p:nvPr/>
          </p:nvSpPr>
          <p:spPr>
            <a:xfrm>
              <a:off x="4953000" y="419628"/>
              <a:ext cx="1749" cy="1933792"/>
            </a:xfrm>
            <a:prstGeom prst="line">
              <a:avLst/>
            </a:prstGeom>
            <a:noFill/>
            <a:ln w="20638"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551" name="Shape 551"/>
            <p:cNvSpPr/>
            <p:nvPr/>
          </p:nvSpPr>
          <p:spPr>
            <a:xfrm>
              <a:off x="6553200" y="419628"/>
              <a:ext cx="1748" cy="1933792"/>
            </a:xfrm>
            <a:prstGeom prst="line">
              <a:avLst/>
            </a:prstGeom>
            <a:noFill/>
            <a:ln w="20638"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552" name="Shape 552"/>
            <p:cNvSpPr/>
            <p:nvPr/>
          </p:nvSpPr>
          <p:spPr>
            <a:xfrm>
              <a:off x="3365500" y="419628"/>
              <a:ext cx="1749" cy="1933792"/>
            </a:xfrm>
            <a:prstGeom prst="line">
              <a:avLst/>
            </a:prstGeom>
            <a:noFill/>
            <a:ln w="20638"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553" name="Shape 553"/>
            <p:cNvSpPr/>
            <p:nvPr/>
          </p:nvSpPr>
          <p:spPr>
            <a:xfrm flipH="1">
              <a:off x="1765299" y="419629"/>
              <a:ext cx="1" cy="1930401"/>
            </a:xfrm>
            <a:prstGeom prst="line">
              <a:avLst/>
            </a:prstGeom>
            <a:noFill/>
            <a:ln w="20638"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554" name="Shape 554"/>
            <p:cNvSpPr/>
            <p:nvPr/>
          </p:nvSpPr>
          <p:spPr>
            <a:xfrm>
              <a:off x="838200" y="419628"/>
              <a:ext cx="1748" cy="1933792"/>
            </a:xfrm>
            <a:prstGeom prst="line">
              <a:avLst/>
            </a:prstGeom>
            <a:noFill/>
            <a:ln w="20638"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555" name="Shape 555"/>
            <p:cNvSpPr/>
            <p:nvPr/>
          </p:nvSpPr>
          <p:spPr>
            <a:xfrm>
              <a:off x="1765300" y="251777"/>
              <a:ext cx="6375400" cy="1"/>
            </a:xfrm>
            <a:prstGeom prst="line">
              <a:avLst/>
            </a:prstGeom>
            <a:noFill/>
            <a:ln w="12700" cap="flat">
              <a:solidFill>
                <a:srgbClr val="000000"/>
              </a:solidFill>
              <a:prstDash val="solid"/>
              <a:round/>
              <a:headEnd type="triangle" w="med" len="med"/>
              <a:tailEnd type="triangle" w="med" len="me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grpSp>
      <p:grpSp>
        <p:nvGrpSpPr>
          <p:cNvPr id="564" name="Group 564"/>
          <p:cNvGrpSpPr/>
          <p:nvPr/>
        </p:nvGrpSpPr>
        <p:grpSpPr>
          <a:xfrm>
            <a:off x="2595283" y="1387946"/>
            <a:ext cx="3515445" cy="633149"/>
            <a:chOff x="0" y="0"/>
            <a:chExt cx="3873500" cy="697635"/>
          </a:xfrm>
        </p:grpSpPr>
        <p:sp>
          <p:nvSpPr>
            <p:cNvPr id="557" name="Shape 557"/>
            <p:cNvSpPr/>
            <p:nvPr/>
          </p:nvSpPr>
          <p:spPr>
            <a:xfrm flipV="1">
              <a:off x="1562100" y="437114"/>
              <a:ext cx="5245" cy="260520"/>
            </a:xfrm>
            <a:prstGeom prst="line">
              <a:avLst/>
            </a:prstGeom>
            <a:noFill/>
            <a:ln w="20638"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558" name="Shape 558"/>
            <p:cNvSpPr/>
            <p:nvPr/>
          </p:nvSpPr>
          <p:spPr>
            <a:xfrm flipV="1">
              <a:off x="2514600" y="419630"/>
              <a:ext cx="1749" cy="253526"/>
            </a:xfrm>
            <a:prstGeom prst="line">
              <a:avLst/>
            </a:prstGeom>
            <a:noFill/>
            <a:ln w="20638"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559" name="Shape 559"/>
            <p:cNvSpPr/>
            <p:nvPr/>
          </p:nvSpPr>
          <p:spPr>
            <a:xfrm>
              <a:off x="44935" y="433617"/>
              <a:ext cx="2745075" cy="264018"/>
            </a:xfrm>
            <a:custGeom>
              <a:avLst/>
              <a:gdLst/>
              <a:ahLst/>
              <a:cxnLst>
                <a:cxn ang="0">
                  <a:pos x="wd2" y="hd2"/>
                </a:cxn>
                <a:cxn ang="5400000">
                  <a:pos x="wd2" y="hd2"/>
                </a:cxn>
                <a:cxn ang="10800000">
                  <a:pos x="wd2" y="hd2"/>
                </a:cxn>
                <a:cxn ang="16200000">
                  <a:pos x="wd2" y="hd2"/>
                </a:cxn>
              </a:cxnLst>
              <a:rect l="0" t="0" r="r" b="b"/>
              <a:pathLst>
                <a:path w="21600" h="21600" extrusionOk="0">
                  <a:moveTo>
                    <a:pt x="0" y="21314"/>
                  </a:moveTo>
                  <a:lnTo>
                    <a:pt x="41" y="0"/>
                  </a:lnTo>
                  <a:lnTo>
                    <a:pt x="21600" y="0"/>
                  </a:lnTo>
                  <a:lnTo>
                    <a:pt x="21600" y="21600"/>
                  </a:lnTo>
                  <a:lnTo>
                    <a:pt x="41" y="21600"/>
                  </a:lnTo>
                  <a:lnTo>
                    <a:pt x="41" y="21600"/>
                  </a:lnTo>
                </a:path>
              </a:pathLst>
            </a:custGeom>
            <a:noFill/>
            <a:ln w="20638" cap="flat">
              <a:solidFill>
                <a:srgbClr val="000000"/>
              </a:solidFill>
              <a:prstDash val="solid"/>
              <a:round/>
            </a:ln>
            <a:effectLst/>
          </p:spPr>
          <p:txBody>
            <a:bodyPr wrap="square" lIns="0" tIns="0" rIns="0" bIns="0" numCol="1" anchor="t">
              <a:noAutofit/>
            </a:bodyPr>
            <a:lstStyle/>
            <a:p>
              <a:pPr defTabSz="461061">
                <a:defRPr sz="1200" b="0">
                  <a:uFillTx/>
                  <a:latin typeface="Helvetica"/>
                  <a:ea typeface="Helvetica"/>
                  <a:cs typeface="Helvetica"/>
                  <a:sym typeface="Helvetica"/>
                </a:defRPr>
              </a:pPr>
              <a:endParaRPr sz="1089"/>
            </a:p>
          </p:txBody>
        </p:sp>
        <p:sp>
          <p:nvSpPr>
            <p:cNvPr id="560" name="Shape 560"/>
            <p:cNvSpPr/>
            <p:nvPr/>
          </p:nvSpPr>
          <p:spPr>
            <a:xfrm>
              <a:off x="0" y="167851"/>
              <a:ext cx="3390900" cy="26162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578" tIns="34578" rIns="34578" bIns="34578" numCol="1" anchor="t">
              <a:spAutoFit/>
            </a:bodyPr>
            <a:lstStyle>
              <a:lvl1pPr>
                <a:buFont typeface="Calibri"/>
                <a:defRPr sz="1200">
                  <a:latin typeface="Calibri"/>
                  <a:ea typeface="Calibri"/>
                  <a:cs typeface="Calibri"/>
                  <a:sym typeface="Calibri"/>
                </a:defRPr>
              </a:lvl1pPr>
            </a:lstStyle>
            <a:p>
              <a:r>
                <a:rPr sz="1089"/>
                <a:t>31 30   . . .             13 12  11    . . .    4 3 2  1 0</a:t>
              </a:r>
            </a:p>
          </p:txBody>
        </p:sp>
        <p:sp>
          <p:nvSpPr>
            <p:cNvPr id="561" name="Shape 561"/>
            <p:cNvSpPr/>
            <p:nvPr/>
          </p:nvSpPr>
          <p:spPr>
            <a:xfrm flipV="1">
              <a:off x="2260600" y="419630"/>
              <a:ext cx="1749" cy="253526"/>
            </a:xfrm>
            <a:prstGeom prst="line">
              <a:avLst/>
            </a:prstGeom>
            <a:noFill/>
            <a:ln w="20638"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562" name="Shape 562"/>
            <p:cNvSpPr/>
            <p:nvPr/>
          </p:nvSpPr>
          <p:spPr>
            <a:xfrm>
              <a:off x="2933700" y="0"/>
              <a:ext cx="939800" cy="56938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578" tIns="34578" rIns="34578" bIns="34578" numCol="1" anchor="t">
              <a:spAutoFit/>
            </a:bodyPr>
            <a:lstStyle>
              <a:lvl1pPr>
                <a:buFont typeface="Calibri"/>
                <a:defRPr sz="1600">
                  <a:latin typeface="Calibri"/>
                  <a:ea typeface="Calibri"/>
                  <a:cs typeface="Calibri"/>
                  <a:sym typeface="Calibri"/>
                </a:defRPr>
              </a:lvl1pPr>
            </a:lstStyle>
            <a:p>
              <a:pPr>
                <a:defRPr sz="1800"/>
              </a:pPr>
              <a:r>
                <a:rPr sz="1452"/>
                <a:t>Byte offset</a:t>
              </a:r>
            </a:p>
          </p:txBody>
        </p:sp>
        <p:sp>
          <p:nvSpPr>
            <p:cNvPr id="563" name="Shape 563"/>
            <p:cNvSpPr/>
            <p:nvPr/>
          </p:nvSpPr>
          <p:spPr>
            <a:xfrm flipH="1">
              <a:off x="2679700" y="335703"/>
              <a:ext cx="330200" cy="254001"/>
            </a:xfrm>
            <a:prstGeom prst="line">
              <a:avLst/>
            </a:prstGeom>
            <a:noFill/>
            <a:ln w="12700" cap="flat">
              <a:solidFill>
                <a:srgbClr val="000000"/>
              </a:solidFill>
              <a:prstDash val="solid"/>
              <a:round/>
              <a:tailEnd type="triangle" w="med" len="me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grpSp>
      <p:grpSp>
        <p:nvGrpSpPr>
          <p:cNvPr id="568" name="Group 568"/>
          <p:cNvGrpSpPr/>
          <p:nvPr/>
        </p:nvGrpSpPr>
        <p:grpSpPr>
          <a:xfrm>
            <a:off x="1984402" y="3802900"/>
            <a:ext cx="467922" cy="1393448"/>
            <a:chOff x="0" y="0"/>
            <a:chExt cx="515580" cy="1535371"/>
          </a:xfrm>
        </p:grpSpPr>
        <p:sp>
          <p:nvSpPr>
            <p:cNvPr id="565" name="Shape 565"/>
            <p:cNvSpPr/>
            <p:nvPr/>
          </p:nvSpPr>
          <p:spPr>
            <a:xfrm>
              <a:off x="0" y="1197918"/>
              <a:ext cx="342698" cy="94418"/>
            </a:xfrm>
            <a:prstGeom prst="line">
              <a:avLst/>
            </a:prstGeom>
            <a:noFill/>
            <a:ln w="20638"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566" name="Shape 566"/>
            <p:cNvSpPr/>
            <p:nvPr/>
          </p:nvSpPr>
          <p:spPr>
            <a:xfrm>
              <a:off x="230216" y="1070281"/>
              <a:ext cx="285364" cy="32316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a:buFont typeface="Calibri"/>
                <a:defRPr sz="1600">
                  <a:latin typeface="Calibri"/>
                  <a:ea typeface="Calibri"/>
                  <a:cs typeface="Calibri"/>
                  <a:sym typeface="Calibri"/>
                </a:defRPr>
              </a:lvl1pPr>
            </a:lstStyle>
            <a:p>
              <a:pPr>
                <a:defRPr sz="1800"/>
              </a:pPr>
              <a:r>
                <a:rPr sz="1452"/>
                <a:t>20</a:t>
              </a:r>
            </a:p>
          </p:txBody>
        </p:sp>
        <p:sp>
          <p:nvSpPr>
            <p:cNvPr id="567" name="Shape 567"/>
            <p:cNvSpPr/>
            <p:nvPr/>
          </p:nvSpPr>
          <p:spPr>
            <a:xfrm flipH="1">
              <a:off x="114818" y="0"/>
              <a:ext cx="1" cy="1535371"/>
            </a:xfrm>
            <a:prstGeom prst="line">
              <a:avLst/>
            </a:prstGeom>
            <a:noFill/>
            <a:ln w="28575" cap="flat">
              <a:solidFill>
                <a:srgbClr val="000000"/>
              </a:solidFill>
              <a:prstDash val="solid"/>
              <a:round/>
              <a:headEnd type="triangle" w="med" len="med"/>
              <a:tailEnd type="triangle" w="med" len="me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grpSp>
      <p:grpSp>
        <p:nvGrpSpPr>
          <p:cNvPr id="579" name="Group 579"/>
          <p:cNvGrpSpPr/>
          <p:nvPr/>
        </p:nvGrpSpPr>
        <p:grpSpPr>
          <a:xfrm>
            <a:off x="762639" y="1997290"/>
            <a:ext cx="2917896" cy="3422801"/>
            <a:chOff x="-2" y="0"/>
            <a:chExt cx="3215088" cy="3771418"/>
          </a:xfrm>
        </p:grpSpPr>
        <p:grpSp>
          <p:nvGrpSpPr>
            <p:cNvPr id="576" name="Group 576"/>
            <p:cNvGrpSpPr/>
            <p:nvPr/>
          </p:nvGrpSpPr>
          <p:grpSpPr>
            <a:xfrm>
              <a:off x="-2" y="0"/>
              <a:ext cx="3215088" cy="3608812"/>
              <a:chOff x="-1" y="0"/>
              <a:chExt cx="3215086" cy="3608811"/>
            </a:xfrm>
          </p:grpSpPr>
          <p:sp>
            <p:nvSpPr>
              <p:cNvPr id="569" name="Shape 569"/>
              <p:cNvSpPr/>
              <p:nvPr/>
            </p:nvSpPr>
            <p:spPr>
              <a:xfrm>
                <a:off x="2768600" y="167851"/>
                <a:ext cx="253526" cy="96166"/>
              </a:xfrm>
              <a:prstGeom prst="line">
                <a:avLst/>
              </a:prstGeom>
              <a:noFill/>
              <a:ln w="20638"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570" name="Shape 570"/>
              <p:cNvSpPr/>
              <p:nvPr/>
            </p:nvSpPr>
            <p:spPr>
              <a:xfrm>
                <a:off x="2929721" y="75183"/>
                <a:ext cx="285364" cy="32316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a:buFont typeface="Calibri"/>
                  <a:defRPr sz="1600">
                    <a:latin typeface="Calibri"/>
                    <a:ea typeface="Calibri"/>
                    <a:cs typeface="Calibri"/>
                    <a:sym typeface="Calibri"/>
                  </a:defRPr>
                </a:lvl1pPr>
              </a:lstStyle>
              <a:p>
                <a:pPr>
                  <a:defRPr sz="1800"/>
                </a:pPr>
                <a:r>
                  <a:rPr sz="1452"/>
                  <a:t>20</a:t>
                </a:r>
              </a:p>
            </p:txBody>
          </p:sp>
          <p:sp>
            <p:nvSpPr>
              <p:cNvPr id="571" name="Shape 571"/>
              <p:cNvSpPr/>
              <p:nvPr/>
            </p:nvSpPr>
            <p:spPr>
              <a:xfrm>
                <a:off x="1257300" y="54202"/>
                <a:ext cx="357640" cy="32316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a:buFont typeface="Calibri"/>
                  <a:defRPr sz="1600">
                    <a:latin typeface="Calibri"/>
                    <a:ea typeface="Calibri"/>
                    <a:cs typeface="Calibri"/>
                    <a:sym typeface="Calibri"/>
                  </a:defRPr>
                </a:lvl1pPr>
              </a:lstStyle>
              <a:p>
                <a:pPr>
                  <a:defRPr sz="1800"/>
                </a:pPr>
                <a:r>
                  <a:rPr sz="1452"/>
                  <a:t>Tag</a:t>
                </a:r>
              </a:p>
            </p:txBody>
          </p:sp>
          <p:sp>
            <p:nvSpPr>
              <p:cNvPr id="572" name="Shape 572"/>
              <p:cNvSpPr/>
              <p:nvPr/>
            </p:nvSpPr>
            <p:spPr>
              <a:xfrm>
                <a:off x="2933700" y="0"/>
                <a:ext cx="0" cy="419100"/>
              </a:xfrm>
              <a:prstGeom prst="line">
                <a:avLst/>
              </a:prstGeom>
              <a:noFill/>
              <a:ln w="28575"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573" name="Shape 573"/>
              <p:cNvSpPr/>
              <p:nvPr/>
            </p:nvSpPr>
            <p:spPr>
              <a:xfrm>
                <a:off x="0" y="419629"/>
                <a:ext cx="2933700" cy="1"/>
              </a:xfrm>
              <a:prstGeom prst="line">
                <a:avLst/>
              </a:prstGeom>
              <a:noFill/>
              <a:ln w="381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574" name="Shape 574"/>
              <p:cNvSpPr/>
              <p:nvPr/>
            </p:nvSpPr>
            <p:spPr>
              <a:xfrm flipH="1">
                <a:off x="-1" y="419629"/>
                <a:ext cx="2" cy="3187701"/>
              </a:xfrm>
              <a:prstGeom prst="line">
                <a:avLst/>
              </a:prstGeom>
              <a:noFill/>
              <a:ln w="28575"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575" name="Shape 575"/>
              <p:cNvSpPr/>
              <p:nvPr/>
            </p:nvSpPr>
            <p:spPr>
              <a:xfrm>
                <a:off x="0" y="3608810"/>
                <a:ext cx="1257300" cy="1"/>
              </a:xfrm>
              <a:prstGeom prst="line">
                <a:avLst/>
              </a:prstGeom>
              <a:noFill/>
              <a:ln w="28575" cap="flat">
                <a:solidFill>
                  <a:srgbClr val="000000"/>
                </a:solidFill>
                <a:prstDash val="solid"/>
                <a:round/>
                <a:tailEnd type="triangle" w="med" len="me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grpSp>
        <p:sp>
          <p:nvSpPr>
            <p:cNvPr id="577" name="Shape 577"/>
            <p:cNvSpPr/>
            <p:nvPr/>
          </p:nvSpPr>
          <p:spPr>
            <a:xfrm>
              <a:off x="1228474" y="3482922"/>
              <a:ext cx="435366" cy="288496"/>
            </a:xfrm>
            <a:custGeom>
              <a:avLst/>
              <a:gdLst/>
              <a:ahLst/>
              <a:cxnLst>
                <a:cxn ang="0">
                  <a:pos x="wd2" y="hd2"/>
                </a:cxn>
                <a:cxn ang="5400000">
                  <a:pos x="wd2" y="hd2"/>
                </a:cxn>
                <a:cxn ang="10800000">
                  <a:pos x="wd2" y="hd2"/>
                </a:cxn>
                <a:cxn ang="16200000">
                  <a:pos x="wd2" y="hd2"/>
                </a:cxn>
              </a:cxnLst>
              <a:rect l="0" t="0" r="r" b="b"/>
              <a:pathLst>
                <a:path w="21600" h="21600" extrusionOk="0">
                  <a:moveTo>
                    <a:pt x="10843" y="21207"/>
                  </a:moveTo>
                  <a:lnTo>
                    <a:pt x="12578" y="21207"/>
                  </a:lnTo>
                  <a:lnTo>
                    <a:pt x="14313" y="20945"/>
                  </a:lnTo>
                  <a:lnTo>
                    <a:pt x="15788" y="20160"/>
                  </a:lnTo>
                  <a:lnTo>
                    <a:pt x="17263" y="19244"/>
                  </a:lnTo>
                  <a:lnTo>
                    <a:pt x="18737" y="18327"/>
                  </a:lnTo>
                  <a:lnTo>
                    <a:pt x="19605" y="17018"/>
                  </a:lnTo>
                  <a:lnTo>
                    <a:pt x="20472" y="15840"/>
                  </a:lnTo>
                  <a:lnTo>
                    <a:pt x="21340" y="14138"/>
                  </a:lnTo>
                  <a:lnTo>
                    <a:pt x="21600" y="12305"/>
                  </a:lnTo>
                  <a:lnTo>
                    <a:pt x="21600" y="10604"/>
                  </a:lnTo>
                  <a:lnTo>
                    <a:pt x="21600" y="8902"/>
                  </a:lnTo>
                  <a:lnTo>
                    <a:pt x="21340" y="7462"/>
                  </a:lnTo>
                  <a:lnTo>
                    <a:pt x="20472" y="5760"/>
                  </a:lnTo>
                  <a:lnTo>
                    <a:pt x="19605" y="4582"/>
                  </a:lnTo>
                  <a:lnTo>
                    <a:pt x="18737" y="3142"/>
                  </a:lnTo>
                  <a:lnTo>
                    <a:pt x="17263" y="1964"/>
                  </a:lnTo>
                  <a:lnTo>
                    <a:pt x="15788" y="1178"/>
                  </a:lnTo>
                  <a:lnTo>
                    <a:pt x="14313" y="524"/>
                  </a:lnTo>
                  <a:lnTo>
                    <a:pt x="12578" y="262"/>
                  </a:lnTo>
                  <a:lnTo>
                    <a:pt x="10843" y="0"/>
                  </a:lnTo>
                  <a:lnTo>
                    <a:pt x="9108" y="262"/>
                  </a:lnTo>
                  <a:lnTo>
                    <a:pt x="7634" y="524"/>
                  </a:lnTo>
                  <a:lnTo>
                    <a:pt x="5899" y="1178"/>
                  </a:lnTo>
                  <a:lnTo>
                    <a:pt x="4424" y="1964"/>
                  </a:lnTo>
                  <a:lnTo>
                    <a:pt x="3210" y="3142"/>
                  </a:lnTo>
                  <a:lnTo>
                    <a:pt x="2082" y="4582"/>
                  </a:lnTo>
                  <a:lnTo>
                    <a:pt x="1214" y="5760"/>
                  </a:lnTo>
                  <a:lnTo>
                    <a:pt x="607" y="7462"/>
                  </a:lnTo>
                  <a:lnTo>
                    <a:pt x="347" y="8902"/>
                  </a:lnTo>
                  <a:lnTo>
                    <a:pt x="0" y="10604"/>
                  </a:lnTo>
                  <a:lnTo>
                    <a:pt x="347" y="12305"/>
                  </a:lnTo>
                  <a:lnTo>
                    <a:pt x="607" y="14138"/>
                  </a:lnTo>
                  <a:lnTo>
                    <a:pt x="1214" y="15840"/>
                  </a:lnTo>
                  <a:lnTo>
                    <a:pt x="2082" y="17018"/>
                  </a:lnTo>
                  <a:lnTo>
                    <a:pt x="3210" y="18327"/>
                  </a:lnTo>
                  <a:lnTo>
                    <a:pt x="4424" y="19244"/>
                  </a:lnTo>
                  <a:lnTo>
                    <a:pt x="5899" y="20160"/>
                  </a:lnTo>
                  <a:lnTo>
                    <a:pt x="7634" y="20945"/>
                  </a:lnTo>
                  <a:lnTo>
                    <a:pt x="9108" y="21207"/>
                  </a:lnTo>
                  <a:lnTo>
                    <a:pt x="10843" y="21600"/>
                  </a:lnTo>
                  <a:lnTo>
                    <a:pt x="10843" y="21600"/>
                  </a:lnTo>
                </a:path>
              </a:pathLst>
            </a:custGeom>
            <a:noFill/>
            <a:ln w="20638" cap="flat">
              <a:solidFill>
                <a:srgbClr val="000000"/>
              </a:solidFill>
              <a:prstDash val="solid"/>
              <a:round/>
            </a:ln>
            <a:effectLst/>
          </p:spPr>
          <p:txBody>
            <a:bodyPr wrap="square" lIns="0" tIns="0" rIns="0" bIns="0" numCol="1" anchor="t">
              <a:noAutofit/>
            </a:bodyPr>
            <a:lstStyle/>
            <a:p>
              <a:pPr defTabSz="461061">
                <a:defRPr sz="1200" b="0">
                  <a:uFillTx/>
                  <a:latin typeface="Helvetica"/>
                  <a:ea typeface="Helvetica"/>
                  <a:cs typeface="Helvetica"/>
                  <a:sym typeface="Helvetica"/>
                </a:defRPr>
              </a:pPr>
              <a:endParaRPr sz="1089"/>
            </a:p>
          </p:txBody>
        </p:sp>
        <p:sp>
          <p:nvSpPr>
            <p:cNvPr id="578" name="Shape 578"/>
            <p:cNvSpPr/>
            <p:nvPr/>
          </p:nvSpPr>
          <p:spPr>
            <a:xfrm>
              <a:off x="1382338" y="3608810"/>
              <a:ext cx="129387" cy="437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6048"/>
                  </a:lnTo>
                  <a:lnTo>
                    <a:pt x="876" y="6048"/>
                  </a:lnTo>
                  <a:lnTo>
                    <a:pt x="876" y="0"/>
                  </a:lnTo>
                  <a:lnTo>
                    <a:pt x="876" y="0"/>
                  </a:lnTo>
                  <a:lnTo>
                    <a:pt x="0" y="0"/>
                  </a:lnTo>
                  <a:close/>
                  <a:moveTo>
                    <a:pt x="876" y="15552"/>
                  </a:moveTo>
                  <a:lnTo>
                    <a:pt x="21600" y="15552"/>
                  </a:lnTo>
                  <a:lnTo>
                    <a:pt x="21600" y="21600"/>
                  </a:lnTo>
                  <a:lnTo>
                    <a:pt x="876" y="21600"/>
                  </a:lnTo>
                  <a:lnTo>
                    <a:pt x="876" y="15552"/>
                  </a:lnTo>
                  <a:lnTo>
                    <a:pt x="876" y="15552"/>
                  </a:lnTo>
                  <a:close/>
                </a:path>
              </a:pathLst>
            </a:custGeom>
            <a:solidFill>
              <a:srgbClr val="000000"/>
            </a:solidFill>
            <a:ln w="9525" cap="flat">
              <a:noFill/>
              <a:round/>
            </a:ln>
            <a:effectLst/>
          </p:spPr>
          <p:txBody>
            <a:bodyPr wrap="square" lIns="0" tIns="0" rIns="0" bIns="0" numCol="1" anchor="t">
              <a:noAutofit/>
            </a:bodyPr>
            <a:lstStyle/>
            <a:p>
              <a:pPr defTabSz="461061">
                <a:defRPr sz="1200" b="0">
                  <a:uFillTx/>
                  <a:latin typeface="Helvetica"/>
                  <a:ea typeface="Helvetica"/>
                  <a:cs typeface="Helvetica"/>
                  <a:sym typeface="Helvetica"/>
                </a:defRPr>
              </a:pPr>
              <a:endParaRPr sz="1089"/>
            </a:p>
          </p:txBody>
        </p:sp>
      </p:grpSp>
      <p:grpSp>
        <p:nvGrpSpPr>
          <p:cNvPr id="587" name="Group 587"/>
          <p:cNvGrpSpPr/>
          <p:nvPr/>
        </p:nvGrpSpPr>
        <p:grpSpPr>
          <a:xfrm>
            <a:off x="301599" y="1540283"/>
            <a:ext cx="1774316" cy="4570080"/>
            <a:chOff x="0" y="0"/>
            <a:chExt cx="1955032" cy="5035550"/>
          </a:xfrm>
        </p:grpSpPr>
        <p:sp>
          <p:nvSpPr>
            <p:cNvPr id="580" name="Shape 580"/>
            <p:cNvSpPr/>
            <p:nvPr/>
          </p:nvSpPr>
          <p:spPr>
            <a:xfrm>
              <a:off x="1270000" y="4531995"/>
              <a:ext cx="388158" cy="300735"/>
            </a:xfrm>
            <a:custGeom>
              <a:avLst/>
              <a:gdLst/>
              <a:ahLst/>
              <a:cxnLst>
                <a:cxn ang="0">
                  <a:pos x="wd2" y="hd2"/>
                </a:cxn>
                <a:cxn ang="5400000">
                  <a:pos x="wd2" y="hd2"/>
                </a:cxn>
                <a:cxn ang="10800000">
                  <a:pos x="wd2" y="hd2"/>
                </a:cxn>
                <a:cxn ang="16200000">
                  <a:pos x="wd2" y="hd2"/>
                </a:cxn>
              </a:cxnLst>
              <a:rect l="0" t="0" r="r" b="b"/>
              <a:pathLst>
                <a:path w="21600" h="21600" extrusionOk="0">
                  <a:moveTo>
                    <a:pt x="0" y="12684"/>
                  </a:moveTo>
                  <a:lnTo>
                    <a:pt x="292" y="14316"/>
                  </a:lnTo>
                  <a:lnTo>
                    <a:pt x="681" y="15698"/>
                  </a:lnTo>
                  <a:lnTo>
                    <a:pt x="1265" y="16828"/>
                  </a:lnTo>
                  <a:lnTo>
                    <a:pt x="2238" y="17958"/>
                  </a:lnTo>
                  <a:lnTo>
                    <a:pt x="3211" y="19088"/>
                  </a:lnTo>
                  <a:lnTo>
                    <a:pt x="4573" y="19842"/>
                  </a:lnTo>
                  <a:lnTo>
                    <a:pt x="5838" y="20721"/>
                  </a:lnTo>
                  <a:lnTo>
                    <a:pt x="7492" y="21223"/>
                  </a:lnTo>
                  <a:lnTo>
                    <a:pt x="9146" y="21600"/>
                  </a:lnTo>
                  <a:lnTo>
                    <a:pt x="10800" y="21600"/>
                  </a:lnTo>
                  <a:lnTo>
                    <a:pt x="12746" y="21600"/>
                  </a:lnTo>
                  <a:lnTo>
                    <a:pt x="14400" y="21223"/>
                  </a:lnTo>
                  <a:lnTo>
                    <a:pt x="15665" y="20721"/>
                  </a:lnTo>
                  <a:lnTo>
                    <a:pt x="17319" y="19842"/>
                  </a:lnTo>
                  <a:lnTo>
                    <a:pt x="18292" y="19088"/>
                  </a:lnTo>
                  <a:lnTo>
                    <a:pt x="19654" y="17958"/>
                  </a:lnTo>
                  <a:lnTo>
                    <a:pt x="20238" y="16828"/>
                  </a:lnTo>
                  <a:lnTo>
                    <a:pt x="20919" y="15698"/>
                  </a:lnTo>
                  <a:lnTo>
                    <a:pt x="21600" y="14316"/>
                  </a:lnTo>
                  <a:lnTo>
                    <a:pt x="21600" y="13060"/>
                  </a:lnTo>
                  <a:lnTo>
                    <a:pt x="21600" y="0"/>
                  </a:lnTo>
                  <a:lnTo>
                    <a:pt x="292" y="0"/>
                  </a:lnTo>
                  <a:lnTo>
                    <a:pt x="292" y="13060"/>
                  </a:lnTo>
                  <a:lnTo>
                    <a:pt x="292" y="13060"/>
                  </a:lnTo>
                </a:path>
              </a:pathLst>
            </a:custGeom>
            <a:noFill/>
            <a:ln w="20638" cap="flat">
              <a:solidFill>
                <a:srgbClr val="000000"/>
              </a:solidFill>
              <a:prstDash val="solid"/>
              <a:round/>
            </a:ln>
            <a:effectLst/>
          </p:spPr>
          <p:txBody>
            <a:bodyPr wrap="square" lIns="0" tIns="0" rIns="0" bIns="0" numCol="1" anchor="t">
              <a:noAutofit/>
            </a:bodyPr>
            <a:lstStyle/>
            <a:p>
              <a:pPr defTabSz="461061">
                <a:defRPr sz="1200" b="0">
                  <a:uFillTx/>
                  <a:latin typeface="Helvetica"/>
                  <a:ea typeface="Helvetica"/>
                  <a:cs typeface="Helvetica"/>
                  <a:sym typeface="Helvetica"/>
                </a:defRPr>
              </a:pPr>
              <a:endParaRPr sz="1089"/>
            </a:p>
          </p:txBody>
        </p:sp>
        <p:sp>
          <p:nvSpPr>
            <p:cNvPr id="581" name="Shape 581"/>
            <p:cNvSpPr/>
            <p:nvPr/>
          </p:nvSpPr>
          <p:spPr>
            <a:xfrm>
              <a:off x="1425187" y="2484141"/>
              <a:ext cx="7056" cy="2047854"/>
            </a:xfrm>
            <a:prstGeom prst="line">
              <a:avLst/>
            </a:prstGeom>
            <a:noFill/>
            <a:ln w="20701" cap="flat">
              <a:solidFill>
                <a:srgbClr val="000000"/>
              </a:solidFill>
              <a:prstDash val="solid"/>
              <a:round/>
              <a:headEnd type="triangle" w="med" len="me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582" name="Shape 582"/>
            <p:cNvSpPr/>
            <p:nvPr/>
          </p:nvSpPr>
          <p:spPr>
            <a:xfrm>
              <a:off x="1514420" y="4274972"/>
              <a:ext cx="440612" cy="241301"/>
            </a:xfrm>
            <a:custGeom>
              <a:avLst/>
              <a:gdLst/>
              <a:ahLst/>
              <a:cxnLst>
                <a:cxn ang="0">
                  <a:pos x="wd2" y="hd2"/>
                </a:cxn>
                <a:cxn ang="5400000">
                  <a:pos x="wd2" y="hd2"/>
                </a:cxn>
                <a:cxn ang="10800000">
                  <a:pos x="wd2" y="hd2"/>
                </a:cxn>
                <a:cxn ang="16200000">
                  <a:pos x="wd2" y="hd2"/>
                </a:cxn>
              </a:cxnLst>
              <a:rect l="0" t="0" r="r" b="b"/>
              <a:pathLst>
                <a:path w="21600" h="21600" extrusionOk="0">
                  <a:moveTo>
                    <a:pt x="21257" y="0"/>
                  </a:moveTo>
                  <a:lnTo>
                    <a:pt x="21600" y="10800"/>
                  </a:lnTo>
                  <a:lnTo>
                    <a:pt x="0" y="10800"/>
                  </a:lnTo>
                  <a:lnTo>
                    <a:pt x="0" y="21600"/>
                  </a:lnTo>
                </a:path>
              </a:pathLst>
            </a:custGeom>
            <a:noFill/>
            <a:ln w="20638" cap="flat">
              <a:solidFill>
                <a:srgbClr val="000000"/>
              </a:solidFill>
              <a:prstDash val="solid"/>
              <a:round/>
            </a:ln>
            <a:effectLst/>
          </p:spPr>
          <p:txBody>
            <a:bodyPr wrap="square" lIns="0" tIns="0" rIns="0" bIns="0" numCol="1" anchor="t">
              <a:noAutofit/>
            </a:bodyPr>
            <a:lstStyle/>
            <a:p>
              <a:pPr defTabSz="461061">
                <a:defRPr sz="1200" b="0">
                  <a:uFillTx/>
                  <a:latin typeface="Helvetica"/>
                  <a:ea typeface="Helvetica"/>
                  <a:cs typeface="Helvetica"/>
                  <a:sym typeface="Helvetica"/>
                </a:defRPr>
              </a:pPr>
              <a:endParaRPr sz="1089"/>
            </a:p>
          </p:txBody>
        </p:sp>
        <p:sp>
          <p:nvSpPr>
            <p:cNvPr id="583" name="Shape 583"/>
            <p:cNvSpPr/>
            <p:nvPr/>
          </p:nvSpPr>
          <p:spPr>
            <a:xfrm>
              <a:off x="0" y="0"/>
              <a:ext cx="320689" cy="32316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a:buFont typeface="Calibri"/>
                <a:defRPr sz="1600">
                  <a:latin typeface="Calibri"/>
                  <a:ea typeface="Calibri"/>
                  <a:cs typeface="Calibri"/>
                  <a:sym typeface="Calibri"/>
                </a:defRPr>
              </a:lvl1pPr>
            </a:lstStyle>
            <a:p>
              <a:pPr>
                <a:defRPr sz="1800"/>
              </a:pPr>
              <a:r>
                <a:rPr sz="1452"/>
                <a:t>Hit</a:t>
              </a:r>
            </a:p>
          </p:txBody>
        </p:sp>
        <p:sp>
          <p:nvSpPr>
            <p:cNvPr id="584" name="Shape 584"/>
            <p:cNvSpPr/>
            <p:nvPr/>
          </p:nvSpPr>
          <p:spPr>
            <a:xfrm>
              <a:off x="1435100" y="4867699"/>
              <a:ext cx="0" cy="165101"/>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585" name="Shape 585"/>
            <p:cNvSpPr/>
            <p:nvPr/>
          </p:nvSpPr>
          <p:spPr>
            <a:xfrm flipH="1">
              <a:off x="177800" y="5035550"/>
              <a:ext cx="1257300" cy="0"/>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586" name="Shape 586"/>
            <p:cNvSpPr/>
            <p:nvPr/>
          </p:nvSpPr>
          <p:spPr>
            <a:xfrm flipV="1">
              <a:off x="177799" y="419629"/>
              <a:ext cx="2" cy="4610101"/>
            </a:xfrm>
            <a:prstGeom prst="line">
              <a:avLst/>
            </a:prstGeom>
            <a:noFill/>
            <a:ln w="12700" cap="flat">
              <a:solidFill>
                <a:srgbClr val="000000"/>
              </a:solidFill>
              <a:prstDash val="solid"/>
              <a:round/>
              <a:tailEnd type="triangle" w="med" len="me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grpSp>
      <p:grpSp>
        <p:nvGrpSpPr>
          <p:cNvPr id="612" name="Group 612"/>
          <p:cNvGrpSpPr/>
          <p:nvPr/>
        </p:nvGrpSpPr>
        <p:grpSpPr>
          <a:xfrm>
            <a:off x="3125480" y="1540282"/>
            <a:ext cx="5596921" cy="4711034"/>
            <a:chOff x="-1" y="0"/>
            <a:chExt cx="6166977" cy="5190861"/>
          </a:xfrm>
        </p:grpSpPr>
        <p:sp>
          <p:nvSpPr>
            <p:cNvPr id="588" name="Shape 588"/>
            <p:cNvSpPr/>
            <p:nvPr/>
          </p:nvSpPr>
          <p:spPr>
            <a:xfrm>
              <a:off x="3352800" y="4783773"/>
              <a:ext cx="254000" cy="165101"/>
            </a:xfrm>
            <a:prstGeom prst="line">
              <a:avLst/>
            </a:prstGeom>
            <a:noFill/>
            <a:ln w="20638"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589" name="Shape 589"/>
            <p:cNvSpPr/>
            <p:nvPr/>
          </p:nvSpPr>
          <p:spPr>
            <a:xfrm>
              <a:off x="5702300" y="0"/>
              <a:ext cx="464676" cy="32316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a:buFont typeface="Calibri"/>
                <a:defRPr sz="1600">
                  <a:latin typeface="Calibri"/>
                  <a:ea typeface="Calibri"/>
                  <a:cs typeface="Calibri"/>
                  <a:sym typeface="Calibri"/>
                </a:defRPr>
              </a:lvl1pPr>
            </a:lstStyle>
            <a:p>
              <a:pPr>
                <a:defRPr sz="1800"/>
              </a:pPr>
              <a:r>
                <a:rPr sz="1452"/>
                <a:t>Data</a:t>
              </a:r>
            </a:p>
          </p:txBody>
        </p:sp>
        <p:sp>
          <p:nvSpPr>
            <p:cNvPr id="590" name="Shape 590"/>
            <p:cNvSpPr/>
            <p:nvPr/>
          </p:nvSpPr>
          <p:spPr>
            <a:xfrm>
              <a:off x="3517900" y="4867699"/>
              <a:ext cx="285364" cy="32316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a:buFont typeface="Calibri"/>
                <a:defRPr sz="1600">
                  <a:latin typeface="Calibri"/>
                  <a:ea typeface="Calibri"/>
                  <a:cs typeface="Calibri"/>
                  <a:sym typeface="Calibri"/>
                </a:defRPr>
              </a:lvl1pPr>
            </a:lstStyle>
            <a:p>
              <a:pPr>
                <a:defRPr sz="1800"/>
              </a:pPr>
              <a:r>
                <a:rPr sz="1452"/>
                <a:t>32</a:t>
              </a:r>
            </a:p>
          </p:txBody>
        </p:sp>
        <p:sp>
          <p:nvSpPr>
            <p:cNvPr id="591" name="Shape 591"/>
            <p:cNvSpPr/>
            <p:nvPr/>
          </p:nvSpPr>
          <p:spPr>
            <a:xfrm>
              <a:off x="3517900" y="503555"/>
              <a:ext cx="1778000" cy="32316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578" tIns="34578" rIns="34578" bIns="34578" numCol="1" anchor="t">
              <a:spAutoFit/>
            </a:bodyPr>
            <a:lstStyle>
              <a:lvl1pPr>
                <a:buFont typeface="Calibri"/>
                <a:defRPr sz="1600">
                  <a:latin typeface="Calibri"/>
                  <a:ea typeface="Calibri"/>
                  <a:cs typeface="Calibri"/>
                  <a:sym typeface="Calibri"/>
                </a:defRPr>
              </a:lvl1pPr>
            </a:lstStyle>
            <a:p>
              <a:pPr>
                <a:defRPr sz="1800"/>
              </a:pPr>
              <a:r>
                <a:rPr sz="1452"/>
                <a:t>Block offset</a:t>
              </a:r>
            </a:p>
          </p:txBody>
        </p:sp>
        <p:sp>
          <p:nvSpPr>
            <p:cNvPr id="592" name="Shape 592"/>
            <p:cNvSpPr/>
            <p:nvPr/>
          </p:nvSpPr>
          <p:spPr>
            <a:xfrm flipH="1">
              <a:off x="6045200" y="419629"/>
              <a:ext cx="1" cy="4445001"/>
            </a:xfrm>
            <a:prstGeom prst="line">
              <a:avLst/>
            </a:prstGeom>
            <a:noFill/>
            <a:ln w="28575" cap="flat">
              <a:solidFill>
                <a:srgbClr val="000000"/>
              </a:solidFill>
              <a:prstDash val="solid"/>
              <a:round/>
              <a:headEnd type="triangle" w="med" len="me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593" name="Shape 593"/>
            <p:cNvSpPr/>
            <p:nvPr/>
          </p:nvSpPr>
          <p:spPr>
            <a:xfrm>
              <a:off x="1511300" y="4364144"/>
              <a:ext cx="1765300" cy="254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400" y="21600"/>
                  </a:lnTo>
                  <a:lnTo>
                    <a:pt x="16200" y="21600"/>
                  </a:lnTo>
                  <a:lnTo>
                    <a:pt x="21600" y="0"/>
                  </a:lnTo>
                  <a:lnTo>
                    <a:pt x="0" y="0"/>
                  </a:lnTo>
                  <a:close/>
                </a:path>
              </a:pathLst>
            </a:custGeom>
            <a:noFill/>
            <a:ln w="12700" cap="flat">
              <a:solidFill>
                <a:srgbClr val="000000"/>
              </a:solidFill>
              <a:prstDash val="solid"/>
              <a:miter lim="400000"/>
            </a:ln>
            <a:effectLst/>
          </p:spPr>
          <p:txBody>
            <a:bodyPr wrap="square" lIns="0" tIns="0" rIns="0" bIns="0" numCol="1" anchor="t">
              <a:noAutofit/>
            </a:bodyPr>
            <a:lstStyle/>
            <a:p>
              <a:pPr defTabSz="461061">
                <a:defRPr sz="1200" b="0">
                  <a:uFillTx/>
                  <a:latin typeface="Helvetica"/>
                  <a:ea typeface="Helvetica"/>
                  <a:cs typeface="Helvetica"/>
                  <a:sym typeface="Helvetica"/>
                </a:defRPr>
              </a:pPr>
              <a:endParaRPr sz="1089"/>
            </a:p>
          </p:txBody>
        </p:sp>
        <p:sp>
          <p:nvSpPr>
            <p:cNvPr id="594" name="Shape 594"/>
            <p:cNvSpPr/>
            <p:nvPr/>
          </p:nvSpPr>
          <p:spPr>
            <a:xfrm flipH="1">
              <a:off x="-1" y="2493069"/>
              <a:ext cx="2" cy="1535372"/>
            </a:xfrm>
            <a:prstGeom prst="line">
              <a:avLst/>
            </a:prstGeom>
            <a:noFill/>
            <a:ln w="28575" cap="flat">
              <a:solidFill>
                <a:srgbClr val="000000"/>
              </a:solidFill>
              <a:prstDash val="solid"/>
              <a:round/>
              <a:headEnd type="triangle" w="med" len="me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595" name="Shape 595"/>
            <p:cNvSpPr/>
            <p:nvPr/>
          </p:nvSpPr>
          <p:spPr>
            <a:xfrm flipH="1">
              <a:off x="1676399" y="2493070"/>
              <a:ext cx="1" cy="1367519"/>
            </a:xfrm>
            <a:prstGeom prst="line">
              <a:avLst/>
            </a:prstGeom>
            <a:noFill/>
            <a:ln w="28575" cap="flat">
              <a:solidFill>
                <a:srgbClr val="000000"/>
              </a:solidFill>
              <a:prstDash val="solid"/>
              <a:round/>
              <a:headEnd type="triangle" w="med" len="me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596" name="Shape 596"/>
            <p:cNvSpPr/>
            <p:nvPr/>
          </p:nvSpPr>
          <p:spPr>
            <a:xfrm>
              <a:off x="3276600" y="2493070"/>
              <a:ext cx="0" cy="1367519"/>
            </a:xfrm>
            <a:prstGeom prst="line">
              <a:avLst/>
            </a:prstGeom>
            <a:noFill/>
            <a:ln w="28575" cap="flat">
              <a:solidFill>
                <a:srgbClr val="000000"/>
              </a:solidFill>
              <a:prstDash val="solid"/>
              <a:round/>
              <a:headEnd type="triangle" w="med" len="me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597" name="Shape 597"/>
            <p:cNvSpPr/>
            <p:nvPr/>
          </p:nvSpPr>
          <p:spPr>
            <a:xfrm>
              <a:off x="4864099" y="2493069"/>
              <a:ext cx="1" cy="1535372"/>
            </a:xfrm>
            <a:prstGeom prst="line">
              <a:avLst/>
            </a:prstGeom>
            <a:noFill/>
            <a:ln w="28575" cap="flat">
              <a:solidFill>
                <a:srgbClr val="000000"/>
              </a:solidFill>
              <a:prstDash val="solid"/>
              <a:round/>
              <a:headEnd type="triangle" w="med" len="me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598" name="Shape 598"/>
            <p:cNvSpPr/>
            <p:nvPr/>
          </p:nvSpPr>
          <p:spPr>
            <a:xfrm>
              <a:off x="0" y="4028440"/>
              <a:ext cx="1841500" cy="1"/>
            </a:xfrm>
            <a:prstGeom prst="line">
              <a:avLst/>
            </a:prstGeom>
            <a:noFill/>
            <a:ln w="28575"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599" name="Shape 599"/>
            <p:cNvSpPr/>
            <p:nvPr/>
          </p:nvSpPr>
          <p:spPr>
            <a:xfrm>
              <a:off x="3098799" y="4028440"/>
              <a:ext cx="1765301" cy="1"/>
            </a:xfrm>
            <a:prstGeom prst="line">
              <a:avLst/>
            </a:prstGeom>
            <a:noFill/>
            <a:ln w="28575"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600" name="Shape 600"/>
            <p:cNvSpPr/>
            <p:nvPr/>
          </p:nvSpPr>
          <p:spPr>
            <a:xfrm>
              <a:off x="2679700" y="3860589"/>
              <a:ext cx="584200" cy="1"/>
            </a:xfrm>
            <a:prstGeom prst="line">
              <a:avLst/>
            </a:prstGeom>
            <a:noFill/>
            <a:ln w="28575"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601" name="Shape 601"/>
            <p:cNvSpPr/>
            <p:nvPr/>
          </p:nvSpPr>
          <p:spPr>
            <a:xfrm>
              <a:off x="1676400" y="3860589"/>
              <a:ext cx="584200" cy="1"/>
            </a:xfrm>
            <a:prstGeom prst="line">
              <a:avLst/>
            </a:prstGeom>
            <a:noFill/>
            <a:ln w="28575"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602" name="Shape 602"/>
            <p:cNvSpPr/>
            <p:nvPr/>
          </p:nvSpPr>
          <p:spPr>
            <a:xfrm>
              <a:off x="2260600" y="3860589"/>
              <a:ext cx="0" cy="508001"/>
            </a:xfrm>
            <a:prstGeom prst="line">
              <a:avLst/>
            </a:prstGeom>
            <a:noFill/>
            <a:ln w="28575" cap="flat">
              <a:solidFill>
                <a:srgbClr val="000000"/>
              </a:solidFill>
              <a:prstDash val="solid"/>
              <a:round/>
              <a:tailEnd type="triangle" w="med" len="me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603" name="Shape 603"/>
            <p:cNvSpPr/>
            <p:nvPr/>
          </p:nvSpPr>
          <p:spPr>
            <a:xfrm>
              <a:off x="2679700" y="3860589"/>
              <a:ext cx="0" cy="508001"/>
            </a:xfrm>
            <a:prstGeom prst="line">
              <a:avLst/>
            </a:prstGeom>
            <a:noFill/>
            <a:ln w="28575" cap="flat">
              <a:solidFill>
                <a:srgbClr val="000000"/>
              </a:solidFill>
              <a:prstDash val="solid"/>
              <a:round/>
              <a:tailEnd type="triangle" w="med" len="me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604" name="Shape 604"/>
            <p:cNvSpPr/>
            <p:nvPr/>
          </p:nvSpPr>
          <p:spPr>
            <a:xfrm>
              <a:off x="3098799" y="4028440"/>
              <a:ext cx="1" cy="330201"/>
            </a:xfrm>
            <a:prstGeom prst="line">
              <a:avLst/>
            </a:prstGeom>
            <a:noFill/>
            <a:ln w="28575" cap="flat">
              <a:solidFill>
                <a:srgbClr val="000000"/>
              </a:solidFill>
              <a:prstDash val="solid"/>
              <a:round/>
              <a:tailEnd type="triangle" w="med" len="me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605" name="Shape 605"/>
            <p:cNvSpPr/>
            <p:nvPr/>
          </p:nvSpPr>
          <p:spPr>
            <a:xfrm>
              <a:off x="1841500" y="4028440"/>
              <a:ext cx="0" cy="330201"/>
            </a:xfrm>
            <a:prstGeom prst="line">
              <a:avLst/>
            </a:prstGeom>
            <a:noFill/>
            <a:ln w="28575" cap="flat">
              <a:solidFill>
                <a:srgbClr val="000000"/>
              </a:solidFill>
              <a:prstDash val="solid"/>
              <a:round/>
              <a:tailEnd type="triangle" w="med" len="me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606" name="Shape 606"/>
            <p:cNvSpPr/>
            <p:nvPr/>
          </p:nvSpPr>
          <p:spPr>
            <a:xfrm>
              <a:off x="1841500" y="503555"/>
              <a:ext cx="0" cy="330201"/>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607" name="Shape 607"/>
            <p:cNvSpPr/>
            <p:nvPr/>
          </p:nvSpPr>
          <p:spPr>
            <a:xfrm>
              <a:off x="1841500" y="839258"/>
              <a:ext cx="4025900" cy="1"/>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608" name="Shape 608"/>
            <p:cNvSpPr/>
            <p:nvPr/>
          </p:nvSpPr>
          <p:spPr>
            <a:xfrm flipH="1">
              <a:off x="5880099" y="839258"/>
              <a:ext cx="1" cy="3695701"/>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609" name="Shape 609"/>
            <p:cNvSpPr/>
            <p:nvPr/>
          </p:nvSpPr>
          <p:spPr>
            <a:xfrm flipH="1">
              <a:off x="3022599" y="4531996"/>
              <a:ext cx="2857501" cy="1"/>
            </a:xfrm>
            <a:prstGeom prst="line">
              <a:avLst/>
            </a:prstGeom>
            <a:noFill/>
            <a:ln w="12700" cap="flat">
              <a:solidFill>
                <a:srgbClr val="000000"/>
              </a:solidFill>
              <a:prstDash val="solid"/>
              <a:round/>
              <a:tailEnd type="triangle" w="med" len="me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610" name="Shape 610"/>
            <p:cNvSpPr/>
            <p:nvPr/>
          </p:nvSpPr>
          <p:spPr>
            <a:xfrm>
              <a:off x="2438400" y="4615922"/>
              <a:ext cx="0" cy="254001"/>
            </a:xfrm>
            <a:prstGeom prst="line">
              <a:avLst/>
            </a:prstGeom>
            <a:noFill/>
            <a:ln w="28575"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611" name="Shape 611"/>
            <p:cNvSpPr/>
            <p:nvPr/>
          </p:nvSpPr>
          <p:spPr>
            <a:xfrm>
              <a:off x="2438400" y="4867699"/>
              <a:ext cx="3606800" cy="1"/>
            </a:xfrm>
            <a:prstGeom prst="line">
              <a:avLst/>
            </a:prstGeom>
            <a:noFill/>
            <a:ln w="28575"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grpSp>
      <p:sp>
        <p:nvSpPr>
          <p:cNvPr id="613" name="Shape 613"/>
          <p:cNvSpPr/>
          <p:nvPr/>
        </p:nvSpPr>
        <p:spPr>
          <a:xfrm>
            <a:off x="3276600" y="6178771"/>
            <a:ext cx="5117995" cy="679229"/>
          </a:xfrm>
          <a:prstGeom prst="rect">
            <a:avLst/>
          </a:prstGeom>
          <a:noFill/>
          <a:ln w="12700">
            <a:miter lim="400000"/>
          </a:ln>
          <a:extLst>
            <a:ext uri="{C572A759-6A51-4108-AA02-DFA0A04FC94B}">
              <ma14:wrappingTextBoxFlag xmlns:ma14="http://schemas.microsoft.com/office/mac/drawingml/2011/main" xmlns="" val="1"/>
            </a:ext>
          </a:extLst>
        </p:spPr>
        <p:txBody>
          <a:bodyPr wrap="square" lIns="34578" tIns="34578" rIns="34578" bIns="34578">
            <a:spAutoFit/>
          </a:bodyPr>
          <a:lstStyle>
            <a:lvl1pPr marL="381000" indent="-381000" algn="ctr">
              <a:lnSpc>
                <a:spcPct val="90000"/>
              </a:lnSpc>
              <a:spcBef>
                <a:spcPts val="2000"/>
              </a:spcBef>
              <a:buClr>
                <a:srgbClr val="6095C9"/>
              </a:buClr>
              <a:buFont typeface="Calibri"/>
              <a:defRPr sz="2600" i="1">
                <a:latin typeface="Calibri"/>
                <a:ea typeface="Calibri"/>
                <a:cs typeface="Calibri"/>
                <a:sym typeface="Calibri"/>
              </a:defRPr>
            </a:lvl1pPr>
          </a:lstStyle>
          <a:p>
            <a:pPr>
              <a:defRPr sz="1800" i="0"/>
            </a:pPr>
            <a:r>
              <a:rPr sz="2200" dirty="0"/>
              <a:t>What kind of locality are we taking advantage of?</a:t>
            </a:r>
          </a:p>
        </p:txBody>
      </p:sp>
    </p:spTree>
    <p:extLst>
      <p:ext uri="{BB962C8B-B14F-4D97-AF65-F5344CB8AC3E}">
        <p14:creationId xmlns:p14="http://schemas.microsoft.com/office/powerpoint/2010/main" val="1185251499"/>
      </p:ext>
    </p:extLst>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53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56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iterate>
                                    <p:tmAbs val="0"/>
                                  </p:iterate>
                                  <p:childTnLst>
                                    <p:set>
                                      <p:cBhvr>
                                        <p:cTn id="13" fill="hold"/>
                                        <p:tgtEl>
                                          <p:spTgt spid="57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iterate>
                                    <p:tmAbs val="0"/>
                                  </p:iterate>
                                  <p:childTnLst>
                                    <p:set>
                                      <p:cBhvr>
                                        <p:cTn id="17" fill="hold"/>
                                        <p:tgtEl>
                                          <p:spTgt spid="612"/>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iterate>
                                    <p:tmAbs val="0"/>
                                  </p:iterate>
                                  <p:childTnLst>
                                    <p:set>
                                      <p:cBhvr>
                                        <p:cTn id="20" fill="hold"/>
                                        <p:tgtEl>
                                          <p:spTgt spid="58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iterate>
                                    <p:tmAbs val="0"/>
                                  </p:iterate>
                                  <p:childTnLst>
                                    <p:set>
                                      <p:cBhvr>
                                        <p:cTn id="24" fill="hold"/>
                                        <p:tgtEl>
                                          <p:spTgt spid="6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4" grpId="0" animBg="1" advAuto="0"/>
      <p:bldP spid="568" grpId="0" animBg="1" advAuto="0"/>
      <p:bldP spid="579" grpId="0" animBg="1" advAuto="0"/>
      <p:bldP spid="587" grpId="0" animBg="1" advAuto="0"/>
      <p:bldP spid="612" grpId="0" animBg="1" advAuto="0"/>
      <p:bldP spid="613" grpId="0"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 name="Shape 617"/>
          <p:cNvSpPr>
            <a:spLocks noGrp="1"/>
          </p:cNvSpPr>
          <p:nvPr>
            <p:ph type="title"/>
          </p:nvPr>
        </p:nvSpPr>
        <p:spPr>
          <a:xfrm>
            <a:off x="459360" y="55758"/>
            <a:ext cx="8233925" cy="1143481"/>
          </a:xfrm>
          <a:prstGeom prst="rect">
            <a:avLst/>
          </a:prstGeom>
        </p:spPr>
        <p:txBody>
          <a:bodyPr vert="horz" lIns="34578" tIns="34578" rIns="34578" bIns="34578" anchor="ctr">
            <a:normAutofit/>
            <a:scene3d>
              <a:camera prst="orthographicFront"/>
              <a:lightRig rig="soft" dir="t"/>
            </a:scene3d>
            <a:sp3d prstMaterial="softEdge">
              <a:bevelT w="25400" h="25400"/>
            </a:sp3d>
          </a:bodyPr>
          <a:lstStyle>
            <a:lvl1pPr>
              <a:defRPr sz="3600" b="1">
                <a:latin typeface="Calibri"/>
                <a:ea typeface="Calibri"/>
                <a:cs typeface="Calibri"/>
                <a:sym typeface="Calibri"/>
              </a:defRPr>
            </a:lvl1pPr>
          </a:lstStyle>
          <a:p>
            <a:r>
              <a:t>Taking Advantage of Spatial Locality </a:t>
            </a:r>
          </a:p>
        </p:txBody>
      </p:sp>
      <p:grpSp>
        <p:nvGrpSpPr>
          <p:cNvPr id="625" name="Group 625"/>
          <p:cNvGrpSpPr/>
          <p:nvPr/>
        </p:nvGrpSpPr>
        <p:grpSpPr>
          <a:xfrm>
            <a:off x="532119" y="2236054"/>
            <a:ext cx="2051635" cy="1014292"/>
            <a:chOff x="0" y="0"/>
            <a:chExt cx="2260597" cy="1117599"/>
          </a:xfrm>
        </p:grpSpPr>
        <p:sp>
          <p:nvSpPr>
            <p:cNvPr id="618" name="Shape 618"/>
            <p:cNvSpPr/>
            <p:nvPr/>
          </p:nvSpPr>
          <p:spPr>
            <a:xfrm>
              <a:off x="487376" y="428846"/>
              <a:ext cx="881428" cy="688754"/>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a:buFont typeface="Calibri"/>
                <a:defRPr>
                  <a:latin typeface="Calibri"/>
                  <a:ea typeface="Calibri"/>
                  <a:cs typeface="Calibri"/>
                  <a:sym typeface="Calibri"/>
                </a:defRPr>
              </a:pPr>
              <a:endParaRPr sz="1634"/>
            </a:p>
          </p:txBody>
        </p:sp>
        <p:sp>
          <p:nvSpPr>
            <p:cNvPr id="619" name="Shape 619"/>
            <p:cNvSpPr/>
            <p:nvPr/>
          </p:nvSpPr>
          <p:spPr>
            <a:xfrm>
              <a:off x="487376" y="766725"/>
              <a:ext cx="891797" cy="1"/>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620" name="Shape 620"/>
            <p:cNvSpPr/>
            <p:nvPr/>
          </p:nvSpPr>
          <p:spPr>
            <a:xfrm>
              <a:off x="1368801" y="428846"/>
              <a:ext cx="881428" cy="688754"/>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a:buFont typeface="Calibri"/>
                <a:defRPr>
                  <a:latin typeface="Calibri"/>
                  <a:ea typeface="Calibri"/>
                  <a:cs typeface="Calibri"/>
                  <a:sym typeface="Calibri"/>
                </a:defRPr>
              </a:pPr>
              <a:endParaRPr sz="1634"/>
            </a:p>
          </p:txBody>
        </p:sp>
        <p:sp>
          <p:nvSpPr>
            <p:cNvPr id="621" name="Shape 621"/>
            <p:cNvSpPr/>
            <p:nvPr/>
          </p:nvSpPr>
          <p:spPr>
            <a:xfrm>
              <a:off x="1368801" y="766725"/>
              <a:ext cx="891797" cy="1"/>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622" name="Shape 622"/>
            <p:cNvSpPr/>
            <p:nvPr/>
          </p:nvSpPr>
          <p:spPr>
            <a:xfrm>
              <a:off x="891796" y="0"/>
              <a:ext cx="167192" cy="36387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578" tIns="34578" rIns="34578" bIns="34578" numCol="1" anchor="t">
              <a:noAutofit/>
            </a:bodyPr>
            <a:lstStyle>
              <a:lvl1pPr>
                <a:buFont typeface="Calibri"/>
                <a:defRPr>
                  <a:latin typeface="Calibri"/>
                  <a:ea typeface="Calibri"/>
                  <a:cs typeface="Calibri"/>
                  <a:sym typeface="Calibri"/>
                </a:defRPr>
              </a:lvl1pPr>
            </a:lstStyle>
            <a:p>
              <a:r>
                <a:rPr sz="1634"/>
                <a:t>0</a:t>
              </a:r>
            </a:p>
          </p:txBody>
        </p:sp>
        <p:sp>
          <p:nvSpPr>
            <p:cNvPr id="623" name="Shape 623"/>
            <p:cNvSpPr/>
            <p:nvPr/>
          </p:nvSpPr>
          <p:spPr>
            <a:xfrm>
              <a:off x="0" y="428846"/>
              <a:ext cx="466638" cy="688754"/>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a:buFont typeface="Calibri"/>
                <a:defRPr>
                  <a:latin typeface="Calibri"/>
                  <a:ea typeface="Calibri"/>
                  <a:cs typeface="Calibri"/>
                  <a:sym typeface="Calibri"/>
                </a:defRPr>
              </a:pPr>
              <a:endParaRPr sz="1634"/>
            </a:p>
          </p:txBody>
        </p:sp>
        <p:sp>
          <p:nvSpPr>
            <p:cNvPr id="624" name="Shape 624"/>
            <p:cNvSpPr/>
            <p:nvPr/>
          </p:nvSpPr>
          <p:spPr>
            <a:xfrm>
              <a:off x="0" y="766725"/>
              <a:ext cx="477007" cy="1"/>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grpSp>
      <p:sp>
        <p:nvSpPr>
          <p:cNvPr id="626" name="Shape 626"/>
          <p:cNvSpPr>
            <a:spLocks noGrp="1"/>
          </p:cNvSpPr>
          <p:nvPr>
            <p:ph type="body" sz="quarter" idx="1"/>
          </p:nvPr>
        </p:nvSpPr>
        <p:spPr>
          <a:xfrm>
            <a:off x="681958" y="1164131"/>
            <a:ext cx="7849240" cy="818350"/>
          </a:xfrm>
          <a:prstGeom prst="rect">
            <a:avLst/>
          </a:prstGeom>
          <a:ln w="9525"/>
        </p:spPr>
        <p:txBody>
          <a:bodyPr vert="horz" lIns="34578" tIns="34578" rIns="34578" bIns="34578">
            <a:normAutofit/>
          </a:bodyPr>
          <a:lstStyle>
            <a:lvl1pPr marL="395113" indent="-276579" defTabSz="896111">
              <a:lnSpc>
                <a:spcPct val="80000"/>
              </a:lnSpc>
              <a:spcBef>
                <a:spcPts val="800"/>
              </a:spcBef>
              <a:buClr>
                <a:srgbClr val="000000"/>
              </a:buClr>
              <a:buSzPct val="100000"/>
              <a:buFont typeface="Arial"/>
              <a:defRPr sz="2744">
                <a:latin typeface="Calibri"/>
                <a:ea typeface="Calibri"/>
                <a:cs typeface="Calibri"/>
                <a:sym typeface="Calibri"/>
              </a:defRPr>
            </a:lvl1pPr>
            <a:lvl2pPr marL="802248" indent="-304408" algn="ctr" defTabSz="896111">
              <a:lnSpc>
                <a:spcPct val="80000"/>
              </a:lnSpc>
              <a:spcBef>
                <a:spcPts val="700"/>
              </a:spcBef>
              <a:buClr>
                <a:srgbClr val="000000"/>
              </a:buClr>
              <a:buSzTx/>
              <a:buFont typeface="Calibri"/>
              <a:buNone/>
              <a:defRPr sz="2548">
                <a:latin typeface="Calibri"/>
                <a:ea typeface="Calibri"/>
                <a:cs typeface="Calibri"/>
                <a:sym typeface="Calibri"/>
              </a:defRPr>
            </a:lvl2pPr>
          </a:lstStyle>
          <a:p>
            <a:pPr marL="118534" indent="0">
              <a:buNone/>
            </a:pPr>
            <a:r>
              <a:rPr dirty="0"/>
              <a:t>Let cache block hold more than one word</a:t>
            </a:r>
          </a:p>
          <a:p>
            <a:pPr lvl="1"/>
            <a:r>
              <a:rPr dirty="0"/>
              <a:t>                          0   1   2   3   4   3   4   15</a:t>
            </a:r>
          </a:p>
        </p:txBody>
      </p:sp>
      <p:grpSp>
        <p:nvGrpSpPr>
          <p:cNvPr id="634" name="Group 634"/>
          <p:cNvGrpSpPr/>
          <p:nvPr/>
        </p:nvGrpSpPr>
        <p:grpSpPr>
          <a:xfrm>
            <a:off x="3425158" y="2248535"/>
            <a:ext cx="2028587" cy="979715"/>
            <a:chOff x="0" y="0"/>
            <a:chExt cx="2235201" cy="1079500"/>
          </a:xfrm>
        </p:grpSpPr>
        <p:sp>
          <p:nvSpPr>
            <p:cNvPr id="627" name="Shape 627"/>
            <p:cNvSpPr/>
            <p:nvPr/>
          </p:nvSpPr>
          <p:spPr>
            <a:xfrm>
              <a:off x="949194" y="0"/>
              <a:ext cx="164559" cy="35594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578" tIns="34578" rIns="34578" bIns="34578" numCol="1" anchor="t">
              <a:noAutofit/>
            </a:bodyPr>
            <a:lstStyle>
              <a:lvl1pPr>
                <a:buFont typeface="Calibri"/>
                <a:defRPr>
                  <a:latin typeface="Calibri"/>
                  <a:ea typeface="Calibri"/>
                  <a:cs typeface="Calibri"/>
                  <a:sym typeface="Calibri"/>
                </a:defRPr>
              </a:lvl1pPr>
            </a:lstStyle>
            <a:p>
              <a:r>
                <a:rPr sz="1634"/>
                <a:t>1</a:t>
              </a:r>
            </a:p>
          </p:txBody>
        </p:sp>
        <p:sp>
          <p:nvSpPr>
            <p:cNvPr id="628" name="Shape 628"/>
            <p:cNvSpPr/>
            <p:nvPr/>
          </p:nvSpPr>
          <p:spPr>
            <a:xfrm>
              <a:off x="479700" y="405743"/>
              <a:ext cx="867544" cy="673758"/>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a:buFont typeface="Calibri"/>
                <a:defRPr>
                  <a:latin typeface="Calibri"/>
                  <a:ea typeface="Calibri"/>
                  <a:cs typeface="Calibri"/>
                  <a:sym typeface="Calibri"/>
                </a:defRPr>
              </a:pPr>
              <a:endParaRPr sz="1634"/>
            </a:p>
          </p:txBody>
        </p:sp>
        <p:sp>
          <p:nvSpPr>
            <p:cNvPr id="629" name="Shape 629"/>
            <p:cNvSpPr/>
            <p:nvPr/>
          </p:nvSpPr>
          <p:spPr>
            <a:xfrm>
              <a:off x="479700" y="736265"/>
              <a:ext cx="877752" cy="1"/>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630" name="Shape 630"/>
            <p:cNvSpPr/>
            <p:nvPr/>
          </p:nvSpPr>
          <p:spPr>
            <a:xfrm>
              <a:off x="1357450" y="405743"/>
              <a:ext cx="867544" cy="673758"/>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a:buFont typeface="Calibri"/>
                <a:defRPr>
                  <a:latin typeface="Calibri"/>
                  <a:ea typeface="Calibri"/>
                  <a:cs typeface="Calibri"/>
                  <a:sym typeface="Calibri"/>
                </a:defRPr>
              </a:pPr>
              <a:endParaRPr sz="1634"/>
            </a:p>
          </p:txBody>
        </p:sp>
        <p:sp>
          <p:nvSpPr>
            <p:cNvPr id="631" name="Shape 631"/>
            <p:cNvSpPr/>
            <p:nvPr/>
          </p:nvSpPr>
          <p:spPr>
            <a:xfrm>
              <a:off x="1357450" y="736265"/>
              <a:ext cx="877752" cy="1"/>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632" name="Shape 632"/>
            <p:cNvSpPr/>
            <p:nvPr/>
          </p:nvSpPr>
          <p:spPr>
            <a:xfrm>
              <a:off x="0" y="405743"/>
              <a:ext cx="459289" cy="673758"/>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a:buFont typeface="Calibri"/>
                <a:defRPr>
                  <a:latin typeface="Calibri"/>
                  <a:ea typeface="Calibri"/>
                  <a:cs typeface="Calibri"/>
                  <a:sym typeface="Calibri"/>
                </a:defRPr>
              </a:pPr>
              <a:endParaRPr sz="1634"/>
            </a:p>
          </p:txBody>
        </p:sp>
        <p:sp>
          <p:nvSpPr>
            <p:cNvPr id="633" name="Shape 633"/>
            <p:cNvSpPr/>
            <p:nvPr/>
          </p:nvSpPr>
          <p:spPr>
            <a:xfrm>
              <a:off x="0" y="736265"/>
              <a:ext cx="469495" cy="1"/>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grpSp>
      <p:grpSp>
        <p:nvGrpSpPr>
          <p:cNvPr id="642" name="Group 642"/>
          <p:cNvGrpSpPr/>
          <p:nvPr/>
        </p:nvGrpSpPr>
        <p:grpSpPr>
          <a:xfrm>
            <a:off x="6249041" y="2273924"/>
            <a:ext cx="2051636" cy="933611"/>
            <a:chOff x="0" y="0"/>
            <a:chExt cx="2260598" cy="1028700"/>
          </a:xfrm>
        </p:grpSpPr>
        <p:sp>
          <p:nvSpPr>
            <p:cNvPr id="635" name="Shape 635"/>
            <p:cNvSpPr/>
            <p:nvPr/>
          </p:nvSpPr>
          <p:spPr>
            <a:xfrm>
              <a:off x="954013" y="0"/>
              <a:ext cx="167192" cy="34823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578" tIns="34578" rIns="34578" bIns="34578" numCol="1" anchor="t">
              <a:noAutofit/>
            </a:bodyPr>
            <a:lstStyle>
              <a:lvl1pPr>
                <a:buFont typeface="Calibri"/>
                <a:defRPr>
                  <a:latin typeface="Calibri"/>
                  <a:ea typeface="Calibri"/>
                  <a:cs typeface="Calibri"/>
                  <a:sym typeface="Calibri"/>
                </a:defRPr>
              </a:lvl1pPr>
            </a:lstStyle>
            <a:p>
              <a:r>
                <a:rPr sz="1634"/>
                <a:t>2</a:t>
              </a:r>
            </a:p>
          </p:txBody>
        </p:sp>
        <p:sp>
          <p:nvSpPr>
            <p:cNvPr id="636" name="Shape 636"/>
            <p:cNvSpPr/>
            <p:nvPr/>
          </p:nvSpPr>
          <p:spPr>
            <a:xfrm>
              <a:off x="477006" y="369550"/>
              <a:ext cx="881428" cy="659150"/>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a:buFont typeface="Calibri"/>
                <a:defRPr>
                  <a:latin typeface="Calibri"/>
                  <a:ea typeface="Calibri"/>
                  <a:cs typeface="Calibri"/>
                  <a:sym typeface="Calibri"/>
                </a:defRPr>
              </a:pPr>
              <a:endParaRPr sz="1634"/>
            </a:p>
          </p:txBody>
        </p:sp>
        <p:sp>
          <p:nvSpPr>
            <p:cNvPr id="637" name="Shape 637"/>
            <p:cNvSpPr/>
            <p:nvPr/>
          </p:nvSpPr>
          <p:spPr>
            <a:xfrm>
              <a:off x="477006" y="692906"/>
              <a:ext cx="891797" cy="1"/>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638" name="Shape 638"/>
            <p:cNvSpPr/>
            <p:nvPr/>
          </p:nvSpPr>
          <p:spPr>
            <a:xfrm>
              <a:off x="1368802" y="369550"/>
              <a:ext cx="881428" cy="659150"/>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a:buFont typeface="Calibri"/>
                <a:defRPr>
                  <a:latin typeface="Calibri"/>
                  <a:ea typeface="Calibri"/>
                  <a:cs typeface="Calibri"/>
                  <a:sym typeface="Calibri"/>
                </a:defRPr>
              </a:pPr>
              <a:endParaRPr sz="1634"/>
            </a:p>
          </p:txBody>
        </p:sp>
        <p:sp>
          <p:nvSpPr>
            <p:cNvPr id="639" name="Shape 639"/>
            <p:cNvSpPr/>
            <p:nvPr/>
          </p:nvSpPr>
          <p:spPr>
            <a:xfrm>
              <a:off x="1368802" y="692906"/>
              <a:ext cx="891797" cy="1"/>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640" name="Shape 640"/>
            <p:cNvSpPr/>
            <p:nvPr/>
          </p:nvSpPr>
          <p:spPr>
            <a:xfrm>
              <a:off x="0" y="369550"/>
              <a:ext cx="466638" cy="659150"/>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a:buFont typeface="Calibri"/>
                <a:defRPr>
                  <a:latin typeface="Calibri"/>
                  <a:ea typeface="Calibri"/>
                  <a:cs typeface="Calibri"/>
                  <a:sym typeface="Calibri"/>
                </a:defRPr>
              </a:pPr>
              <a:endParaRPr sz="1634"/>
            </a:p>
          </p:txBody>
        </p:sp>
        <p:sp>
          <p:nvSpPr>
            <p:cNvPr id="641" name="Shape 641"/>
            <p:cNvSpPr/>
            <p:nvPr/>
          </p:nvSpPr>
          <p:spPr>
            <a:xfrm>
              <a:off x="0" y="692906"/>
              <a:ext cx="477007" cy="1"/>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grpSp>
      <p:grpSp>
        <p:nvGrpSpPr>
          <p:cNvPr id="650" name="Group 650"/>
          <p:cNvGrpSpPr/>
          <p:nvPr/>
        </p:nvGrpSpPr>
        <p:grpSpPr>
          <a:xfrm>
            <a:off x="532119" y="3607654"/>
            <a:ext cx="2051635" cy="991240"/>
            <a:chOff x="0" y="0"/>
            <a:chExt cx="2260597" cy="1092200"/>
          </a:xfrm>
        </p:grpSpPr>
        <p:sp>
          <p:nvSpPr>
            <p:cNvPr id="643" name="Shape 643"/>
            <p:cNvSpPr/>
            <p:nvPr/>
          </p:nvSpPr>
          <p:spPr>
            <a:xfrm>
              <a:off x="964384" y="0"/>
              <a:ext cx="167193" cy="3556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578" tIns="34578" rIns="34578" bIns="34578" numCol="1" anchor="t">
              <a:noAutofit/>
            </a:bodyPr>
            <a:lstStyle>
              <a:lvl1pPr>
                <a:buFont typeface="Calibri"/>
                <a:defRPr>
                  <a:latin typeface="Calibri"/>
                  <a:ea typeface="Calibri"/>
                  <a:cs typeface="Calibri"/>
                  <a:sym typeface="Calibri"/>
                </a:defRPr>
              </a:lvl1pPr>
            </a:lstStyle>
            <a:p>
              <a:r>
                <a:rPr sz="1634"/>
                <a:t>3</a:t>
              </a:r>
            </a:p>
          </p:txBody>
        </p:sp>
        <p:sp>
          <p:nvSpPr>
            <p:cNvPr id="644" name="Shape 644"/>
            <p:cNvSpPr/>
            <p:nvPr/>
          </p:nvSpPr>
          <p:spPr>
            <a:xfrm>
              <a:off x="487376" y="419100"/>
              <a:ext cx="881428" cy="673100"/>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a:buFont typeface="Calibri"/>
                <a:defRPr>
                  <a:latin typeface="Calibri"/>
                  <a:ea typeface="Calibri"/>
                  <a:cs typeface="Calibri"/>
                  <a:sym typeface="Calibri"/>
                </a:defRPr>
              </a:pPr>
              <a:endParaRPr sz="1634"/>
            </a:p>
          </p:txBody>
        </p:sp>
        <p:sp>
          <p:nvSpPr>
            <p:cNvPr id="645" name="Shape 645"/>
            <p:cNvSpPr/>
            <p:nvPr/>
          </p:nvSpPr>
          <p:spPr>
            <a:xfrm>
              <a:off x="487376" y="749300"/>
              <a:ext cx="891797" cy="0"/>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646" name="Shape 646"/>
            <p:cNvSpPr/>
            <p:nvPr/>
          </p:nvSpPr>
          <p:spPr>
            <a:xfrm>
              <a:off x="1368801" y="419100"/>
              <a:ext cx="881428" cy="673100"/>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a:buFont typeface="Calibri"/>
                <a:defRPr>
                  <a:latin typeface="Calibri"/>
                  <a:ea typeface="Calibri"/>
                  <a:cs typeface="Calibri"/>
                  <a:sym typeface="Calibri"/>
                </a:defRPr>
              </a:pPr>
              <a:endParaRPr sz="1634"/>
            </a:p>
          </p:txBody>
        </p:sp>
        <p:sp>
          <p:nvSpPr>
            <p:cNvPr id="647" name="Shape 647"/>
            <p:cNvSpPr/>
            <p:nvPr/>
          </p:nvSpPr>
          <p:spPr>
            <a:xfrm>
              <a:off x="1368801" y="749300"/>
              <a:ext cx="891797" cy="0"/>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648" name="Shape 648"/>
            <p:cNvSpPr/>
            <p:nvPr/>
          </p:nvSpPr>
          <p:spPr>
            <a:xfrm>
              <a:off x="0" y="419100"/>
              <a:ext cx="466638" cy="673100"/>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a:buFont typeface="Calibri"/>
                <a:defRPr>
                  <a:latin typeface="Calibri"/>
                  <a:ea typeface="Calibri"/>
                  <a:cs typeface="Calibri"/>
                  <a:sym typeface="Calibri"/>
                </a:defRPr>
              </a:pPr>
              <a:endParaRPr sz="1634"/>
            </a:p>
          </p:txBody>
        </p:sp>
        <p:sp>
          <p:nvSpPr>
            <p:cNvPr id="649" name="Shape 649"/>
            <p:cNvSpPr/>
            <p:nvPr/>
          </p:nvSpPr>
          <p:spPr>
            <a:xfrm>
              <a:off x="0" y="749300"/>
              <a:ext cx="477007" cy="0"/>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grpSp>
      <p:grpSp>
        <p:nvGrpSpPr>
          <p:cNvPr id="658" name="Group 658"/>
          <p:cNvGrpSpPr/>
          <p:nvPr/>
        </p:nvGrpSpPr>
        <p:grpSpPr>
          <a:xfrm>
            <a:off x="3425158" y="3607654"/>
            <a:ext cx="2051637" cy="1002766"/>
            <a:chOff x="0" y="0"/>
            <a:chExt cx="2260599" cy="1104900"/>
          </a:xfrm>
        </p:grpSpPr>
        <p:sp>
          <p:nvSpPr>
            <p:cNvPr id="651" name="Shape 651"/>
            <p:cNvSpPr/>
            <p:nvPr/>
          </p:nvSpPr>
          <p:spPr>
            <a:xfrm>
              <a:off x="1032237" y="0"/>
              <a:ext cx="166429" cy="35973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578" tIns="34578" rIns="34578" bIns="34578" numCol="1" anchor="t">
              <a:noAutofit/>
            </a:bodyPr>
            <a:lstStyle>
              <a:lvl1pPr>
                <a:buFont typeface="Calibri"/>
                <a:defRPr>
                  <a:latin typeface="Calibri"/>
                  <a:ea typeface="Calibri"/>
                  <a:cs typeface="Calibri"/>
                  <a:sym typeface="Calibri"/>
                </a:defRPr>
              </a:lvl1pPr>
            </a:lstStyle>
            <a:p>
              <a:r>
                <a:rPr sz="1634"/>
                <a:t>4</a:t>
              </a:r>
            </a:p>
          </p:txBody>
        </p:sp>
        <p:sp>
          <p:nvSpPr>
            <p:cNvPr id="652" name="Shape 652"/>
            <p:cNvSpPr/>
            <p:nvPr/>
          </p:nvSpPr>
          <p:spPr>
            <a:xfrm>
              <a:off x="485151" y="423973"/>
              <a:ext cx="877402" cy="680927"/>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a:buFont typeface="Calibri"/>
                <a:defRPr>
                  <a:latin typeface="Calibri"/>
                  <a:ea typeface="Calibri"/>
                  <a:cs typeface="Calibri"/>
                  <a:sym typeface="Calibri"/>
                </a:defRPr>
              </a:pPr>
              <a:endParaRPr sz="1634"/>
            </a:p>
          </p:txBody>
        </p:sp>
        <p:sp>
          <p:nvSpPr>
            <p:cNvPr id="653" name="Shape 653"/>
            <p:cNvSpPr/>
            <p:nvPr/>
          </p:nvSpPr>
          <p:spPr>
            <a:xfrm>
              <a:off x="485151" y="758012"/>
              <a:ext cx="887725" cy="1"/>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654" name="Shape 654"/>
            <p:cNvSpPr/>
            <p:nvPr/>
          </p:nvSpPr>
          <p:spPr>
            <a:xfrm>
              <a:off x="1372875" y="423973"/>
              <a:ext cx="877402" cy="680927"/>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a:buFont typeface="Calibri"/>
                <a:defRPr>
                  <a:latin typeface="Calibri"/>
                  <a:ea typeface="Calibri"/>
                  <a:cs typeface="Calibri"/>
                  <a:sym typeface="Calibri"/>
                </a:defRPr>
              </a:pPr>
              <a:endParaRPr sz="1634"/>
            </a:p>
          </p:txBody>
        </p:sp>
        <p:sp>
          <p:nvSpPr>
            <p:cNvPr id="655" name="Shape 655"/>
            <p:cNvSpPr/>
            <p:nvPr/>
          </p:nvSpPr>
          <p:spPr>
            <a:xfrm>
              <a:off x="1372875" y="758012"/>
              <a:ext cx="887725" cy="1"/>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656" name="Shape 656"/>
            <p:cNvSpPr/>
            <p:nvPr/>
          </p:nvSpPr>
          <p:spPr>
            <a:xfrm>
              <a:off x="0" y="423973"/>
              <a:ext cx="464507" cy="680927"/>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a:buFont typeface="Calibri"/>
                <a:defRPr>
                  <a:latin typeface="Calibri"/>
                  <a:ea typeface="Calibri"/>
                  <a:cs typeface="Calibri"/>
                  <a:sym typeface="Calibri"/>
                </a:defRPr>
              </a:pPr>
              <a:endParaRPr sz="1634"/>
            </a:p>
          </p:txBody>
        </p:sp>
        <p:sp>
          <p:nvSpPr>
            <p:cNvPr id="657" name="Shape 657"/>
            <p:cNvSpPr/>
            <p:nvPr/>
          </p:nvSpPr>
          <p:spPr>
            <a:xfrm>
              <a:off x="0" y="758012"/>
              <a:ext cx="474830" cy="1"/>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grpSp>
      <p:grpSp>
        <p:nvGrpSpPr>
          <p:cNvPr id="666" name="Group 666"/>
          <p:cNvGrpSpPr/>
          <p:nvPr/>
        </p:nvGrpSpPr>
        <p:grpSpPr>
          <a:xfrm>
            <a:off x="6249040" y="3607654"/>
            <a:ext cx="2028585" cy="979714"/>
            <a:chOff x="0" y="0"/>
            <a:chExt cx="2235199" cy="1079499"/>
          </a:xfrm>
        </p:grpSpPr>
        <p:sp>
          <p:nvSpPr>
            <p:cNvPr id="659" name="Shape 659"/>
            <p:cNvSpPr/>
            <p:nvPr/>
          </p:nvSpPr>
          <p:spPr>
            <a:xfrm>
              <a:off x="943295" y="0"/>
              <a:ext cx="165313" cy="35146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578" tIns="34578" rIns="34578" bIns="34578" numCol="1" anchor="t">
              <a:noAutofit/>
            </a:bodyPr>
            <a:lstStyle>
              <a:lvl1pPr>
                <a:buFont typeface="Calibri"/>
                <a:defRPr>
                  <a:latin typeface="Calibri"/>
                  <a:ea typeface="Calibri"/>
                  <a:cs typeface="Calibri"/>
                  <a:sym typeface="Calibri"/>
                </a:defRPr>
              </a:lvl1pPr>
            </a:lstStyle>
            <a:p>
              <a:r>
                <a:rPr sz="1634"/>
                <a:t>3</a:t>
              </a:r>
            </a:p>
          </p:txBody>
        </p:sp>
        <p:sp>
          <p:nvSpPr>
            <p:cNvPr id="660" name="Shape 660"/>
            <p:cNvSpPr/>
            <p:nvPr/>
          </p:nvSpPr>
          <p:spPr>
            <a:xfrm>
              <a:off x="471647" y="414226"/>
              <a:ext cx="871524" cy="665274"/>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a:buFont typeface="Calibri"/>
                <a:defRPr>
                  <a:latin typeface="Calibri"/>
                  <a:ea typeface="Calibri"/>
                  <a:cs typeface="Calibri"/>
                  <a:sym typeface="Calibri"/>
                </a:defRPr>
              </a:pPr>
              <a:endParaRPr sz="1634"/>
            </a:p>
          </p:txBody>
        </p:sp>
        <p:sp>
          <p:nvSpPr>
            <p:cNvPr id="661" name="Shape 661"/>
            <p:cNvSpPr/>
            <p:nvPr/>
          </p:nvSpPr>
          <p:spPr>
            <a:xfrm>
              <a:off x="471647" y="740586"/>
              <a:ext cx="881777" cy="1"/>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662" name="Shape 662"/>
            <p:cNvSpPr/>
            <p:nvPr/>
          </p:nvSpPr>
          <p:spPr>
            <a:xfrm>
              <a:off x="1353423" y="414226"/>
              <a:ext cx="871525" cy="665274"/>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a:buFont typeface="Calibri"/>
                <a:defRPr>
                  <a:latin typeface="Calibri"/>
                  <a:ea typeface="Calibri"/>
                  <a:cs typeface="Calibri"/>
                  <a:sym typeface="Calibri"/>
                </a:defRPr>
              </a:pPr>
              <a:endParaRPr sz="1634"/>
            </a:p>
          </p:txBody>
        </p:sp>
        <p:sp>
          <p:nvSpPr>
            <p:cNvPr id="663" name="Shape 663"/>
            <p:cNvSpPr/>
            <p:nvPr/>
          </p:nvSpPr>
          <p:spPr>
            <a:xfrm>
              <a:off x="1353423" y="740586"/>
              <a:ext cx="881777" cy="1"/>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664" name="Shape 664"/>
            <p:cNvSpPr/>
            <p:nvPr/>
          </p:nvSpPr>
          <p:spPr>
            <a:xfrm>
              <a:off x="0" y="414226"/>
              <a:ext cx="461395" cy="665274"/>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a:buFont typeface="Calibri"/>
                <a:defRPr>
                  <a:latin typeface="Calibri"/>
                  <a:ea typeface="Calibri"/>
                  <a:cs typeface="Calibri"/>
                  <a:sym typeface="Calibri"/>
                </a:defRPr>
              </a:pPr>
              <a:endParaRPr sz="1634"/>
            </a:p>
          </p:txBody>
        </p:sp>
        <p:sp>
          <p:nvSpPr>
            <p:cNvPr id="665" name="Shape 665"/>
            <p:cNvSpPr/>
            <p:nvPr/>
          </p:nvSpPr>
          <p:spPr>
            <a:xfrm>
              <a:off x="0" y="740586"/>
              <a:ext cx="471648" cy="1"/>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grpSp>
      <p:grpSp>
        <p:nvGrpSpPr>
          <p:cNvPr id="674" name="Group 674"/>
          <p:cNvGrpSpPr/>
          <p:nvPr/>
        </p:nvGrpSpPr>
        <p:grpSpPr>
          <a:xfrm>
            <a:off x="1903719" y="4979254"/>
            <a:ext cx="2051637" cy="991240"/>
            <a:chOff x="0" y="0"/>
            <a:chExt cx="2260599" cy="1092200"/>
          </a:xfrm>
        </p:grpSpPr>
        <p:sp>
          <p:nvSpPr>
            <p:cNvPr id="667" name="Shape 667"/>
            <p:cNvSpPr/>
            <p:nvPr/>
          </p:nvSpPr>
          <p:spPr>
            <a:xfrm>
              <a:off x="891796" y="0"/>
              <a:ext cx="167192" cy="3556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578" tIns="34578" rIns="34578" bIns="34578" numCol="1" anchor="t">
              <a:noAutofit/>
            </a:bodyPr>
            <a:lstStyle>
              <a:lvl1pPr>
                <a:buFont typeface="Calibri"/>
                <a:defRPr>
                  <a:latin typeface="Calibri"/>
                  <a:ea typeface="Calibri"/>
                  <a:cs typeface="Calibri"/>
                  <a:sym typeface="Calibri"/>
                </a:defRPr>
              </a:lvl1pPr>
            </a:lstStyle>
            <a:p>
              <a:r>
                <a:rPr sz="1634"/>
                <a:t>4</a:t>
              </a:r>
            </a:p>
          </p:txBody>
        </p:sp>
        <p:sp>
          <p:nvSpPr>
            <p:cNvPr id="668" name="Shape 668"/>
            <p:cNvSpPr/>
            <p:nvPr/>
          </p:nvSpPr>
          <p:spPr>
            <a:xfrm>
              <a:off x="477007" y="419100"/>
              <a:ext cx="881428" cy="673100"/>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a:buFont typeface="Calibri"/>
                <a:defRPr>
                  <a:latin typeface="Calibri"/>
                  <a:ea typeface="Calibri"/>
                  <a:cs typeface="Calibri"/>
                  <a:sym typeface="Calibri"/>
                </a:defRPr>
              </a:pPr>
              <a:endParaRPr sz="1634"/>
            </a:p>
          </p:txBody>
        </p:sp>
        <p:sp>
          <p:nvSpPr>
            <p:cNvPr id="669" name="Shape 669"/>
            <p:cNvSpPr/>
            <p:nvPr/>
          </p:nvSpPr>
          <p:spPr>
            <a:xfrm>
              <a:off x="477007" y="749300"/>
              <a:ext cx="891797" cy="0"/>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670" name="Shape 670"/>
            <p:cNvSpPr/>
            <p:nvPr/>
          </p:nvSpPr>
          <p:spPr>
            <a:xfrm>
              <a:off x="1368803" y="419100"/>
              <a:ext cx="881429" cy="673100"/>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a:buFont typeface="Calibri"/>
                <a:defRPr>
                  <a:latin typeface="Calibri"/>
                  <a:ea typeface="Calibri"/>
                  <a:cs typeface="Calibri"/>
                  <a:sym typeface="Calibri"/>
                </a:defRPr>
              </a:pPr>
              <a:endParaRPr sz="1634"/>
            </a:p>
          </p:txBody>
        </p:sp>
        <p:sp>
          <p:nvSpPr>
            <p:cNvPr id="671" name="Shape 671"/>
            <p:cNvSpPr/>
            <p:nvPr/>
          </p:nvSpPr>
          <p:spPr>
            <a:xfrm>
              <a:off x="1368803" y="749300"/>
              <a:ext cx="891797" cy="0"/>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672" name="Shape 672"/>
            <p:cNvSpPr/>
            <p:nvPr/>
          </p:nvSpPr>
          <p:spPr>
            <a:xfrm>
              <a:off x="0" y="419100"/>
              <a:ext cx="466638" cy="673100"/>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a:buFont typeface="Calibri"/>
                <a:defRPr>
                  <a:latin typeface="Calibri"/>
                  <a:ea typeface="Calibri"/>
                  <a:cs typeface="Calibri"/>
                  <a:sym typeface="Calibri"/>
                </a:defRPr>
              </a:pPr>
              <a:endParaRPr sz="1634"/>
            </a:p>
          </p:txBody>
        </p:sp>
        <p:sp>
          <p:nvSpPr>
            <p:cNvPr id="673" name="Shape 673"/>
            <p:cNvSpPr/>
            <p:nvPr/>
          </p:nvSpPr>
          <p:spPr>
            <a:xfrm>
              <a:off x="0" y="749300"/>
              <a:ext cx="477008" cy="0"/>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grpSp>
      <p:grpSp>
        <p:nvGrpSpPr>
          <p:cNvPr id="682" name="Group 682"/>
          <p:cNvGrpSpPr/>
          <p:nvPr/>
        </p:nvGrpSpPr>
        <p:grpSpPr>
          <a:xfrm>
            <a:off x="4958123" y="4979254"/>
            <a:ext cx="2051636" cy="979715"/>
            <a:chOff x="0" y="0"/>
            <a:chExt cx="2260598" cy="1079500"/>
          </a:xfrm>
        </p:grpSpPr>
        <p:sp>
          <p:nvSpPr>
            <p:cNvPr id="675" name="Shape 675"/>
            <p:cNvSpPr/>
            <p:nvPr/>
          </p:nvSpPr>
          <p:spPr>
            <a:xfrm>
              <a:off x="1088821" y="0"/>
              <a:ext cx="575674" cy="35146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578" tIns="34578" rIns="34578" bIns="34578" numCol="1" anchor="t">
              <a:noAutofit/>
            </a:bodyPr>
            <a:lstStyle>
              <a:lvl1pPr>
                <a:buFont typeface="Calibri"/>
                <a:defRPr>
                  <a:latin typeface="Calibri"/>
                  <a:ea typeface="Calibri"/>
                  <a:cs typeface="Calibri"/>
                  <a:sym typeface="Calibri"/>
                </a:defRPr>
              </a:lvl1pPr>
            </a:lstStyle>
            <a:p>
              <a:r>
                <a:rPr sz="1634"/>
                <a:t>15</a:t>
              </a:r>
            </a:p>
          </p:txBody>
        </p:sp>
        <p:sp>
          <p:nvSpPr>
            <p:cNvPr id="676" name="Shape 676"/>
            <p:cNvSpPr/>
            <p:nvPr/>
          </p:nvSpPr>
          <p:spPr>
            <a:xfrm>
              <a:off x="477006" y="414226"/>
              <a:ext cx="881428" cy="665275"/>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a:buFont typeface="Calibri"/>
                <a:defRPr>
                  <a:latin typeface="Calibri"/>
                  <a:ea typeface="Calibri"/>
                  <a:cs typeface="Calibri"/>
                  <a:sym typeface="Calibri"/>
                </a:defRPr>
              </a:pPr>
              <a:endParaRPr sz="1634"/>
            </a:p>
          </p:txBody>
        </p:sp>
        <p:sp>
          <p:nvSpPr>
            <p:cNvPr id="677" name="Shape 677"/>
            <p:cNvSpPr/>
            <p:nvPr/>
          </p:nvSpPr>
          <p:spPr>
            <a:xfrm>
              <a:off x="477006" y="740587"/>
              <a:ext cx="891797" cy="1"/>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678" name="Shape 678"/>
            <p:cNvSpPr/>
            <p:nvPr/>
          </p:nvSpPr>
          <p:spPr>
            <a:xfrm>
              <a:off x="1368802" y="414226"/>
              <a:ext cx="881428" cy="665275"/>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a:buFont typeface="Calibri"/>
                <a:defRPr>
                  <a:latin typeface="Calibri"/>
                  <a:ea typeface="Calibri"/>
                  <a:cs typeface="Calibri"/>
                  <a:sym typeface="Calibri"/>
                </a:defRPr>
              </a:pPr>
              <a:endParaRPr sz="1634"/>
            </a:p>
          </p:txBody>
        </p:sp>
        <p:sp>
          <p:nvSpPr>
            <p:cNvPr id="679" name="Shape 679"/>
            <p:cNvSpPr/>
            <p:nvPr/>
          </p:nvSpPr>
          <p:spPr>
            <a:xfrm>
              <a:off x="1368802" y="740587"/>
              <a:ext cx="891797" cy="1"/>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680" name="Shape 680"/>
            <p:cNvSpPr/>
            <p:nvPr/>
          </p:nvSpPr>
          <p:spPr>
            <a:xfrm>
              <a:off x="0" y="414226"/>
              <a:ext cx="466638" cy="665275"/>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a:buFont typeface="Calibri"/>
                <a:defRPr>
                  <a:latin typeface="Calibri"/>
                  <a:ea typeface="Calibri"/>
                  <a:cs typeface="Calibri"/>
                  <a:sym typeface="Calibri"/>
                </a:defRPr>
              </a:pPr>
              <a:endParaRPr sz="1634"/>
            </a:p>
          </p:txBody>
        </p:sp>
        <p:sp>
          <p:nvSpPr>
            <p:cNvPr id="681" name="Shape 681"/>
            <p:cNvSpPr/>
            <p:nvPr/>
          </p:nvSpPr>
          <p:spPr>
            <a:xfrm>
              <a:off x="0" y="740587"/>
              <a:ext cx="477007" cy="1"/>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grpSp>
      <p:sp>
        <p:nvSpPr>
          <p:cNvPr id="683" name="Shape 683"/>
          <p:cNvSpPr/>
          <p:nvPr/>
        </p:nvSpPr>
        <p:spPr>
          <a:xfrm>
            <a:off x="539043" y="2596613"/>
            <a:ext cx="2035113" cy="321310"/>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a:buFont typeface="Calibri"/>
              <a:defRPr>
                <a:latin typeface="Calibri"/>
                <a:ea typeface="Calibri"/>
                <a:cs typeface="Calibri"/>
                <a:sym typeface="Calibri"/>
              </a:defRPr>
            </a:lvl1pPr>
          </a:lstStyle>
          <a:p>
            <a:r>
              <a:rPr sz="1634"/>
              <a:t>00    Mem(1)    Mem(0)</a:t>
            </a:r>
          </a:p>
        </p:txBody>
      </p:sp>
      <p:sp>
        <p:nvSpPr>
          <p:cNvPr id="684" name="Shape 684"/>
          <p:cNvSpPr/>
          <p:nvPr/>
        </p:nvSpPr>
        <p:spPr>
          <a:xfrm>
            <a:off x="1753881" y="2236054"/>
            <a:ext cx="448140" cy="321310"/>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a:buClr>
                <a:srgbClr val="FF2600"/>
              </a:buClr>
              <a:buFont typeface="Calibri"/>
              <a:defRPr>
                <a:solidFill>
                  <a:srgbClr val="FF2600"/>
                </a:solidFill>
                <a:uFill>
                  <a:solidFill>
                    <a:srgbClr val="FF2600"/>
                  </a:solidFill>
                </a:uFill>
                <a:latin typeface="Calibri"/>
                <a:ea typeface="Calibri"/>
                <a:cs typeface="Calibri"/>
                <a:sym typeface="Calibri"/>
              </a:defRPr>
            </a:lvl1pPr>
          </a:lstStyle>
          <a:p>
            <a:pPr>
              <a:defRPr>
                <a:solidFill>
                  <a:srgbClr val="000000"/>
                </a:solidFill>
                <a:uFill>
                  <a:solidFill>
                    <a:srgbClr val="000000"/>
                  </a:solidFill>
                </a:uFill>
              </a:defRPr>
            </a:pPr>
            <a:r>
              <a:rPr sz="1634"/>
              <a:t>miss</a:t>
            </a:r>
          </a:p>
        </p:txBody>
      </p:sp>
      <p:sp>
        <p:nvSpPr>
          <p:cNvPr id="685" name="Shape 685"/>
          <p:cNvSpPr/>
          <p:nvPr/>
        </p:nvSpPr>
        <p:spPr>
          <a:xfrm>
            <a:off x="3448210" y="2582326"/>
            <a:ext cx="2035113" cy="321310"/>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a:buFont typeface="Calibri"/>
              <a:defRPr>
                <a:latin typeface="Calibri"/>
                <a:ea typeface="Calibri"/>
                <a:cs typeface="Calibri"/>
                <a:sym typeface="Calibri"/>
              </a:defRPr>
            </a:lvl1pPr>
          </a:lstStyle>
          <a:p>
            <a:r>
              <a:rPr sz="1634"/>
              <a:t>00    Mem(1)    Mem(0)</a:t>
            </a:r>
          </a:p>
        </p:txBody>
      </p:sp>
      <p:sp>
        <p:nvSpPr>
          <p:cNvPr id="686" name="Shape 686"/>
          <p:cNvSpPr/>
          <p:nvPr/>
        </p:nvSpPr>
        <p:spPr>
          <a:xfrm>
            <a:off x="4727602" y="2236054"/>
            <a:ext cx="299061" cy="321310"/>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a:buClr>
                <a:srgbClr val="FF2600"/>
              </a:buClr>
              <a:buFont typeface="Calibri"/>
              <a:defRPr>
                <a:solidFill>
                  <a:srgbClr val="FF2600"/>
                </a:solidFill>
                <a:uFill>
                  <a:solidFill>
                    <a:srgbClr val="FF2600"/>
                  </a:solidFill>
                </a:uFill>
                <a:latin typeface="Calibri"/>
                <a:ea typeface="Calibri"/>
                <a:cs typeface="Calibri"/>
                <a:sym typeface="Calibri"/>
              </a:defRPr>
            </a:lvl1pPr>
          </a:lstStyle>
          <a:p>
            <a:pPr>
              <a:defRPr>
                <a:solidFill>
                  <a:srgbClr val="000000"/>
                </a:solidFill>
                <a:uFill>
                  <a:solidFill>
                    <a:srgbClr val="000000"/>
                  </a:solidFill>
                </a:uFill>
              </a:defRPr>
            </a:pPr>
            <a:r>
              <a:rPr sz="1634"/>
              <a:t>hit</a:t>
            </a:r>
          </a:p>
        </p:txBody>
      </p:sp>
      <p:sp>
        <p:nvSpPr>
          <p:cNvPr id="687" name="Shape 687"/>
          <p:cNvSpPr/>
          <p:nvPr/>
        </p:nvSpPr>
        <p:spPr>
          <a:xfrm>
            <a:off x="6251642" y="2933229"/>
            <a:ext cx="2035113" cy="321310"/>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a:buFont typeface="Calibri"/>
              <a:defRPr>
                <a:latin typeface="Calibri"/>
                <a:ea typeface="Calibri"/>
                <a:cs typeface="Calibri"/>
                <a:sym typeface="Calibri"/>
              </a:defRPr>
            </a:lvl1pPr>
          </a:lstStyle>
          <a:p>
            <a:r>
              <a:rPr sz="1634"/>
              <a:t>00    Mem(3)    Mem(2)</a:t>
            </a:r>
          </a:p>
        </p:txBody>
      </p:sp>
      <p:sp>
        <p:nvSpPr>
          <p:cNvPr id="688" name="Shape 688"/>
          <p:cNvSpPr/>
          <p:nvPr/>
        </p:nvSpPr>
        <p:spPr>
          <a:xfrm>
            <a:off x="6246243" y="2616904"/>
            <a:ext cx="2035113" cy="321310"/>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a:buFont typeface="Calibri"/>
              <a:defRPr>
                <a:latin typeface="Calibri"/>
                <a:ea typeface="Calibri"/>
                <a:cs typeface="Calibri"/>
                <a:sym typeface="Calibri"/>
              </a:defRPr>
            </a:lvl1pPr>
          </a:lstStyle>
          <a:p>
            <a:r>
              <a:rPr sz="1634"/>
              <a:t>00    Mem(1)    Mem(0)</a:t>
            </a:r>
          </a:p>
        </p:txBody>
      </p:sp>
      <p:sp>
        <p:nvSpPr>
          <p:cNvPr id="689" name="Shape 689"/>
          <p:cNvSpPr/>
          <p:nvPr/>
        </p:nvSpPr>
        <p:spPr>
          <a:xfrm>
            <a:off x="7539958" y="2236054"/>
            <a:ext cx="448140" cy="321310"/>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a:buClr>
                <a:srgbClr val="FF2600"/>
              </a:buClr>
              <a:buFont typeface="Calibri"/>
              <a:defRPr>
                <a:solidFill>
                  <a:srgbClr val="FF2600"/>
                </a:solidFill>
                <a:uFill>
                  <a:solidFill>
                    <a:srgbClr val="FF2600"/>
                  </a:solidFill>
                </a:uFill>
                <a:latin typeface="Calibri"/>
                <a:ea typeface="Calibri"/>
                <a:cs typeface="Calibri"/>
                <a:sym typeface="Calibri"/>
              </a:defRPr>
            </a:lvl1pPr>
          </a:lstStyle>
          <a:p>
            <a:pPr>
              <a:defRPr>
                <a:solidFill>
                  <a:srgbClr val="000000"/>
                </a:solidFill>
                <a:uFill>
                  <a:solidFill>
                    <a:srgbClr val="000000"/>
                  </a:solidFill>
                </a:uFill>
              </a:defRPr>
            </a:pPr>
            <a:r>
              <a:rPr sz="1634"/>
              <a:t>miss</a:t>
            </a:r>
          </a:p>
        </p:txBody>
      </p:sp>
      <p:sp>
        <p:nvSpPr>
          <p:cNvPr id="690" name="Shape 690"/>
          <p:cNvSpPr/>
          <p:nvPr/>
        </p:nvSpPr>
        <p:spPr>
          <a:xfrm>
            <a:off x="1834563" y="3607654"/>
            <a:ext cx="299061" cy="321310"/>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a:buClr>
                <a:srgbClr val="FF2600"/>
              </a:buClr>
              <a:buFont typeface="Calibri"/>
              <a:defRPr>
                <a:solidFill>
                  <a:srgbClr val="FF2600"/>
                </a:solidFill>
                <a:uFill>
                  <a:solidFill>
                    <a:srgbClr val="FF2600"/>
                  </a:solidFill>
                </a:uFill>
                <a:latin typeface="Calibri"/>
                <a:ea typeface="Calibri"/>
                <a:cs typeface="Calibri"/>
                <a:sym typeface="Calibri"/>
              </a:defRPr>
            </a:lvl1pPr>
          </a:lstStyle>
          <a:p>
            <a:pPr>
              <a:defRPr>
                <a:solidFill>
                  <a:srgbClr val="000000"/>
                </a:solidFill>
                <a:uFill>
                  <a:solidFill>
                    <a:srgbClr val="000000"/>
                  </a:solidFill>
                </a:uFill>
              </a:defRPr>
            </a:pPr>
            <a:r>
              <a:rPr sz="1634"/>
              <a:t>hit</a:t>
            </a:r>
          </a:p>
        </p:txBody>
      </p:sp>
      <p:sp>
        <p:nvSpPr>
          <p:cNvPr id="691" name="Shape 691"/>
          <p:cNvSpPr/>
          <p:nvPr/>
        </p:nvSpPr>
        <p:spPr>
          <a:xfrm>
            <a:off x="539043" y="4316356"/>
            <a:ext cx="2035113" cy="321310"/>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a:buFont typeface="Calibri"/>
              <a:defRPr>
                <a:latin typeface="Calibri"/>
                <a:ea typeface="Calibri"/>
                <a:cs typeface="Calibri"/>
                <a:sym typeface="Calibri"/>
              </a:defRPr>
            </a:lvl1pPr>
          </a:lstStyle>
          <a:p>
            <a:r>
              <a:rPr sz="1634"/>
              <a:t>00    Mem(3)    Mem(2)</a:t>
            </a:r>
          </a:p>
        </p:txBody>
      </p:sp>
      <p:sp>
        <p:nvSpPr>
          <p:cNvPr id="692" name="Shape 692"/>
          <p:cNvSpPr/>
          <p:nvPr/>
        </p:nvSpPr>
        <p:spPr>
          <a:xfrm>
            <a:off x="539043" y="3976488"/>
            <a:ext cx="2035113" cy="321310"/>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a:buFont typeface="Calibri"/>
              <a:defRPr>
                <a:latin typeface="Calibri"/>
                <a:ea typeface="Calibri"/>
                <a:cs typeface="Calibri"/>
                <a:sym typeface="Calibri"/>
              </a:defRPr>
            </a:lvl1pPr>
          </a:lstStyle>
          <a:p>
            <a:r>
              <a:rPr sz="1634"/>
              <a:t>00    Mem(1)    Mem(0)</a:t>
            </a:r>
          </a:p>
        </p:txBody>
      </p:sp>
      <p:sp>
        <p:nvSpPr>
          <p:cNvPr id="693" name="Shape 693"/>
          <p:cNvSpPr/>
          <p:nvPr/>
        </p:nvSpPr>
        <p:spPr>
          <a:xfrm>
            <a:off x="4796758" y="3607654"/>
            <a:ext cx="448140" cy="321310"/>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a:buClr>
                <a:srgbClr val="FF2600"/>
              </a:buClr>
              <a:buFont typeface="Calibri"/>
              <a:defRPr>
                <a:solidFill>
                  <a:srgbClr val="FF2600"/>
                </a:solidFill>
                <a:uFill>
                  <a:solidFill>
                    <a:srgbClr val="FF2600"/>
                  </a:solidFill>
                </a:uFill>
                <a:latin typeface="Calibri"/>
                <a:ea typeface="Calibri"/>
                <a:cs typeface="Calibri"/>
                <a:sym typeface="Calibri"/>
              </a:defRPr>
            </a:lvl1pPr>
          </a:lstStyle>
          <a:p>
            <a:pPr>
              <a:defRPr>
                <a:solidFill>
                  <a:srgbClr val="000000"/>
                </a:solidFill>
                <a:uFill>
                  <a:solidFill>
                    <a:srgbClr val="000000"/>
                  </a:solidFill>
                </a:uFill>
              </a:defRPr>
            </a:pPr>
            <a:r>
              <a:rPr sz="1634"/>
              <a:t>miss</a:t>
            </a:r>
          </a:p>
        </p:txBody>
      </p:sp>
      <p:sp>
        <p:nvSpPr>
          <p:cNvPr id="694" name="Shape 694"/>
          <p:cNvSpPr/>
          <p:nvPr/>
        </p:nvSpPr>
        <p:spPr>
          <a:xfrm>
            <a:off x="3448210" y="4322269"/>
            <a:ext cx="2035113" cy="321310"/>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a:buFont typeface="Calibri"/>
              <a:defRPr>
                <a:latin typeface="Calibri"/>
                <a:ea typeface="Calibri"/>
                <a:cs typeface="Calibri"/>
                <a:sym typeface="Calibri"/>
              </a:defRPr>
            </a:lvl1pPr>
          </a:lstStyle>
          <a:p>
            <a:r>
              <a:rPr sz="1634"/>
              <a:t>00    Mem(3)    Mem(2)</a:t>
            </a:r>
          </a:p>
        </p:txBody>
      </p:sp>
      <p:sp>
        <p:nvSpPr>
          <p:cNvPr id="695" name="Shape 695"/>
          <p:cNvSpPr/>
          <p:nvPr/>
        </p:nvSpPr>
        <p:spPr>
          <a:xfrm>
            <a:off x="3448210" y="3988014"/>
            <a:ext cx="2035113" cy="321310"/>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a:buFont typeface="Calibri"/>
              <a:defRPr>
                <a:latin typeface="Calibri"/>
                <a:ea typeface="Calibri"/>
                <a:cs typeface="Calibri"/>
                <a:sym typeface="Calibri"/>
              </a:defRPr>
            </a:lvl1pPr>
          </a:lstStyle>
          <a:p>
            <a:r>
              <a:rPr sz="1634"/>
              <a:t>00    Mem(1)    Mem(0)</a:t>
            </a:r>
          </a:p>
        </p:txBody>
      </p:sp>
      <p:grpSp>
        <p:nvGrpSpPr>
          <p:cNvPr id="702" name="Group 702"/>
          <p:cNvGrpSpPr/>
          <p:nvPr/>
        </p:nvGrpSpPr>
        <p:grpSpPr>
          <a:xfrm>
            <a:off x="3081967" y="3748673"/>
            <a:ext cx="2371777" cy="539018"/>
            <a:chOff x="0" y="-9719"/>
            <a:chExt cx="2613346" cy="593919"/>
          </a:xfrm>
        </p:grpSpPr>
        <p:sp>
          <p:nvSpPr>
            <p:cNvPr id="696" name="Shape 696"/>
            <p:cNvSpPr/>
            <p:nvPr/>
          </p:nvSpPr>
          <p:spPr>
            <a:xfrm>
              <a:off x="467045" y="330200"/>
              <a:ext cx="419101" cy="254000"/>
            </a:xfrm>
            <a:prstGeom prst="line">
              <a:avLst/>
            </a:prstGeom>
            <a:noFill/>
            <a:ln w="28575" cap="flat">
              <a:solidFill>
                <a:srgbClr val="6095C9"/>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697" name="Shape 697"/>
            <p:cNvSpPr/>
            <p:nvPr/>
          </p:nvSpPr>
          <p:spPr>
            <a:xfrm>
              <a:off x="2194245" y="304800"/>
              <a:ext cx="419101" cy="254000"/>
            </a:xfrm>
            <a:prstGeom prst="line">
              <a:avLst/>
            </a:prstGeom>
            <a:noFill/>
            <a:ln w="28575" cap="flat">
              <a:solidFill>
                <a:srgbClr val="6095C9"/>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698" name="Shape 698"/>
            <p:cNvSpPr/>
            <p:nvPr/>
          </p:nvSpPr>
          <p:spPr>
            <a:xfrm>
              <a:off x="0" y="0"/>
              <a:ext cx="310092" cy="35403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a:buFont typeface="Calibri"/>
                <a:defRPr>
                  <a:latin typeface="Calibri"/>
                  <a:ea typeface="Calibri"/>
                  <a:cs typeface="Calibri"/>
                  <a:sym typeface="Calibri"/>
                </a:defRPr>
              </a:lvl1pPr>
            </a:lstStyle>
            <a:p>
              <a:r>
                <a:rPr sz="1634"/>
                <a:t>01</a:t>
              </a:r>
            </a:p>
          </p:txBody>
        </p:sp>
        <p:sp>
          <p:nvSpPr>
            <p:cNvPr id="699" name="Shape 699"/>
            <p:cNvSpPr/>
            <p:nvPr/>
          </p:nvSpPr>
          <p:spPr>
            <a:xfrm>
              <a:off x="1150802" y="-7645"/>
              <a:ext cx="193518" cy="35403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a:buFont typeface="Calibri"/>
                <a:defRPr>
                  <a:latin typeface="Calibri"/>
                  <a:ea typeface="Calibri"/>
                  <a:cs typeface="Calibri"/>
                  <a:sym typeface="Calibri"/>
                </a:defRPr>
              </a:lvl1pPr>
            </a:lstStyle>
            <a:p>
              <a:r>
                <a:rPr sz="1634" dirty="0"/>
                <a:t>5</a:t>
              </a:r>
            </a:p>
          </p:txBody>
        </p:sp>
        <p:sp>
          <p:nvSpPr>
            <p:cNvPr id="700" name="Shape 700"/>
            <p:cNvSpPr/>
            <p:nvPr/>
          </p:nvSpPr>
          <p:spPr>
            <a:xfrm>
              <a:off x="936945" y="304800"/>
              <a:ext cx="419101" cy="254000"/>
            </a:xfrm>
            <a:prstGeom prst="line">
              <a:avLst/>
            </a:prstGeom>
            <a:noFill/>
            <a:ln w="28575" cap="flat">
              <a:solidFill>
                <a:srgbClr val="6095C9"/>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701" name="Shape 701"/>
            <p:cNvSpPr/>
            <p:nvPr/>
          </p:nvSpPr>
          <p:spPr>
            <a:xfrm>
              <a:off x="2403795" y="-9719"/>
              <a:ext cx="193518" cy="35403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a:buFont typeface="Calibri"/>
                <a:defRPr>
                  <a:latin typeface="Calibri"/>
                  <a:ea typeface="Calibri"/>
                  <a:cs typeface="Calibri"/>
                  <a:sym typeface="Calibri"/>
                </a:defRPr>
              </a:lvl1pPr>
            </a:lstStyle>
            <a:p>
              <a:r>
                <a:rPr sz="1634"/>
                <a:t>4</a:t>
              </a:r>
            </a:p>
          </p:txBody>
        </p:sp>
      </p:grpSp>
      <p:sp>
        <p:nvSpPr>
          <p:cNvPr id="703" name="Shape 703"/>
          <p:cNvSpPr/>
          <p:nvPr/>
        </p:nvSpPr>
        <p:spPr>
          <a:xfrm>
            <a:off x="7470802" y="3607654"/>
            <a:ext cx="299061" cy="321310"/>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a:buClr>
                <a:srgbClr val="FF2600"/>
              </a:buClr>
              <a:buFont typeface="Calibri"/>
              <a:defRPr>
                <a:solidFill>
                  <a:srgbClr val="FF2600"/>
                </a:solidFill>
                <a:uFill>
                  <a:solidFill>
                    <a:srgbClr val="FF2600"/>
                  </a:solidFill>
                </a:uFill>
                <a:latin typeface="Calibri"/>
                <a:ea typeface="Calibri"/>
                <a:cs typeface="Calibri"/>
                <a:sym typeface="Calibri"/>
              </a:defRPr>
            </a:lvl1pPr>
          </a:lstStyle>
          <a:p>
            <a:pPr>
              <a:defRPr>
                <a:solidFill>
                  <a:srgbClr val="000000"/>
                </a:solidFill>
                <a:uFill>
                  <a:solidFill>
                    <a:srgbClr val="000000"/>
                  </a:solidFill>
                </a:uFill>
              </a:defRPr>
            </a:pPr>
            <a:r>
              <a:rPr sz="1634"/>
              <a:t>hit</a:t>
            </a:r>
          </a:p>
        </p:txBody>
      </p:sp>
      <p:sp>
        <p:nvSpPr>
          <p:cNvPr id="704" name="Shape 704"/>
          <p:cNvSpPr/>
          <p:nvPr/>
        </p:nvSpPr>
        <p:spPr>
          <a:xfrm>
            <a:off x="6251642" y="4299217"/>
            <a:ext cx="2035113" cy="321310"/>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a:buFont typeface="Calibri"/>
              <a:defRPr>
                <a:latin typeface="Calibri"/>
                <a:ea typeface="Calibri"/>
                <a:cs typeface="Calibri"/>
                <a:sym typeface="Calibri"/>
              </a:defRPr>
            </a:lvl1pPr>
          </a:lstStyle>
          <a:p>
            <a:r>
              <a:rPr sz="1634"/>
              <a:t>00    Mem(3)    Mem(2)</a:t>
            </a:r>
          </a:p>
        </p:txBody>
      </p:sp>
      <p:sp>
        <p:nvSpPr>
          <p:cNvPr id="705" name="Shape 705"/>
          <p:cNvSpPr/>
          <p:nvPr/>
        </p:nvSpPr>
        <p:spPr>
          <a:xfrm>
            <a:off x="6251642" y="3988014"/>
            <a:ext cx="2035113" cy="321310"/>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a:buFont typeface="Calibri"/>
              <a:defRPr>
                <a:latin typeface="Calibri"/>
                <a:ea typeface="Calibri"/>
                <a:cs typeface="Calibri"/>
                <a:sym typeface="Calibri"/>
              </a:defRPr>
            </a:lvl1pPr>
          </a:lstStyle>
          <a:p>
            <a:r>
              <a:rPr sz="1634"/>
              <a:t>01    Mem(5)    Mem(4)</a:t>
            </a:r>
          </a:p>
        </p:txBody>
      </p:sp>
      <p:sp>
        <p:nvSpPr>
          <p:cNvPr id="706" name="Shape 706"/>
          <p:cNvSpPr/>
          <p:nvPr/>
        </p:nvSpPr>
        <p:spPr>
          <a:xfrm>
            <a:off x="3125481" y="4979254"/>
            <a:ext cx="299061" cy="321310"/>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a:buClr>
                <a:srgbClr val="FF2600"/>
              </a:buClr>
              <a:buFont typeface="Calibri"/>
              <a:defRPr>
                <a:solidFill>
                  <a:srgbClr val="FF2600"/>
                </a:solidFill>
                <a:uFill>
                  <a:solidFill>
                    <a:srgbClr val="FF2600"/>
                  </a:solidFill>
                </a:uFill>
                <a:latin typeface="Calibri"/>
                <a:ea typeface="Calibri"/>
                <a:cs typeface="Calibri"/>
                <a:sym typeface="Calibri"/>
              </a:defRPr>
            </a:lvl1pPr>
          </a:lstStyle>
          <a:p>
            <a:pPr>
              <a:defRPr>
                <a:solidFill>
                  <a:srgbClr val="000000"/>
                </a:solidFill>
                <a:uFill>
                  <a:solidFill>
                    <a:srgbClr val="000000"/>
                  </a:solidFill>
                </a:uFill>
              </a:defRPr>
            </a:pPr>
            <a:r>
              <a:rPr sz="1634"/>
              <a:t>hit</a:t>
            </a:r>
          </a:p>
        </p:txBody>
      </p:sp>
      <p:sp>
        <p:nvSpPr>
          <p:cNvPr id="707" name="Shape 707"/>
          <p:cNvSpPr/>
          <p:nvPr/>
        </p:nvSpPr>
        <p:spPr>
          <a:xfrm>
            <a:off x="1910067" y="5653377"/>
            <a:ext cx="2035113" cy="321310"/>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a:buFont typeface="Calibri"/>
              <a:defRPr>
                <a:latin typeface="Calibri"/>
                <a:ea typeface="Calibri"/>
                <a:cs typeface="Calibri"/>
                <a:sym typeface="Calibri"/>
              </a:defRPr>
            </a:lvl1pPr>
          </a:lstStyle>
          <a:p>
            <a:r>
              <a:rPr sz="1634"/>
              <a:t>00    Mem(3)    Mem(2)</a:t>
            </a:r>
          </a:p>
        </p:txBody>
      </p:sp>
      <p:sp>
        <p:nvSpPr>
          <p:cNvPr id="708" name="Shape 708"/>
          <p:cNvSpPr/>
          <p:nvPr/>
        </p:nvSpPr>
        <p:spPr>
          <a:xfrm>
            <a:off x="1898541" y="5359614"/>
            <a:ext cx="2035113" cy="321310"/>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a:buFont typeface="Calibri"/>
              <a:defRPr>
                <a:latin typeface="Calibri"/>
                <a:ea typeface="Calibri"/>
                <a:cs typeface="Calibri"/>
                <a:sym typeface="Calibri"/>
              </a:defRPr>
            </a:lvl1pPr>
          </a:lstStyle>
          <a:p>
            <a:r>
              <a:rPr sz="1634"/>
              <a:t>01    Mem(5)    Mem(4)</a:t>
            </a:r>
          </a:p>
        </p:txBody>
      </p:sp>
      <p:sp>
        <p:nvSpPr>
          <p:cNvPr id="709" name="Shape 709"/>
          <p:cNvSpPr/>
          <p:nvPr/>
        </p:nvSpPr>
        <p:spPr>
          <a:xfrm>
            <a:off x="4958123" y="5665617"/>
            <a:ext cx="2035113" cy="321310"/>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a:buFont typeface="Calibri"/>
              <a:defRPr>
                <a:latin typeface="Calibri"/>
                <a:ea typeface="Calibri"/>
                <a:cs typeface="Calibri"/>
                <a:sym typeface="Calibri"/>
              </a:defRPr>
            </a:lvl1pPr>
          </a:lstStyle>
          <a:p>
            <a:r>
              <a:rPr sz="1634"/>
              <a:t>00    Mem(3)    Mem(2)</a:t>
            </a:r>
          </a:p>
        </p:txBody>
      </p:sp>
      <p:sp>
        <p:nvSpPr>
          <p:cNvPr id="710" name="Shape 710"/>
          <p:cNvSpPr/>
          <p:nvPr/>
        </p:nvSpPr>
        <p:spPr>
          <a:xfrm>
            <a:off x="4958123" y="5337764"/>
            <a:ext cx="2035113" cy="321310"/>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a:buFont typeface="Calibri"/>
              <a:defRPr>
                <a:latin typeface="Calibri"/>
                <a:ea typeface="Calibri"/>
                <a:cs typeface="Calibri"/>
                <a:sym typeface="Calibri"/>
              </a:defRPr>
            </a:lvl1pPr>
          </a:lstStyle>
          <a:p>
            <a:r>
              <a:rPr sz="1634"/>
              <a:t>01    Mem(5)    Mem(4)</a:t>
            </a:r>
          </a:p>
        </p:txBody>
      </p:sp>
      <p:sp>
        <p:nvSpPr>
          <p:cNvPr id="711" name="Shape 711"/>
          <p:cNvSpPr/>
          <p:nvPr/>
        </p:nvSpPr>
        <p:spPr>
          <a:xfrm>
            <a:off x="6479562" y="4979254"/>
            <a:ext cx="448140" cy="321310"/>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a:buClr>
                <a:srgbClr val="FF2600"/>
              </a:buClr>
              <a:buFont typeface="Calibri"/>
              <a:defRPr>
                <a:solidFill>
                  <a:srgbClr val="FF2600"/>
                </a:solidFill>
                <a:uFill>
                  <a:solidFill>
                    <a:srgbClr val="FF2600"/>
                  </a:solidFill>
                </a:uFill>
                <a:latin typeface="Calibri"/>
                <a:ea typeface="Calibri"/>
                <a:cs typeface="Calibri"/>
                <a:sym typeface="Calibri"/>
              </a:defRPr>
            </a:lvl1pPr>
          </a:lstStyle>
          <a:p>
            <a:pPr>
              <a:defRPr>
                <a:solidFill>
                  <a:srgbClr val="000000"/>
                </a:solidFill>
                <a:uFill>
                  <a:solidFill>
                    <a:srgbClr val="000000"/>
                  </a:solidFill>
                </a:uFill>
              </a:defRPr>
            </a:pPr>
            <a:r>
              <a:rPr sz="1634"/>
              <a:t>miss</a:t>
            </a:r>
          </a:p>
        </p:txBody>
      </p:sp>
      <p:grpSp>
        <p:nvGrpSpPr>
          <p:cNvPr id="718" name="Group 718"/>
          <p:cNvGrpSpPr/>
          <p:nvPr/>
        </p:nvGrpSpPr>
        <p:grpSpPr>
          <a:xfrm>
            <a:off x="4605326" y="5450788"/>
            <a:ext cx="2397421" cy="797613"/>
            <a:chOff x="0" y="0"/>
            <a:chExt cx="2641602" cy="878850"/>
          </a:xfrm>
        </p:grpSpPr>
        <p:sp>
          <p:nvSpPr>
            <p:cNvPr id="712" name="Shape 712"/>
            <p:cNvSpPr/>
            <p:nvPr/>
          </p:nvSpPr>
          <p:spPr>
            <a:xfrm>
              <a:off x="458440" y="303278"/>
              <a:ext cx="343397" cy="241755"/>
            </a:xfrm>
            <a:prstGeom prst="line">
              <a:avLst/>
            </a:prstGeom>
            <a:noFill/>
            <a:ln w="28575" cap="flat">
              <a:solidFill>
                <a:srgbClr val="6095C9"/>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713" name="Shape 713"/>
            <p:cNvSpPr/>
            <p:nvPr/>
          </p:nvSpPr>
          <p:spPr>
            <a:xfrm>
              <a:off x="2243612" y="303278"/>
              <a:ext cx="343398" cy="241755"/>
            </a:xfrm>
            <a:prstGeom prst="line">
              <a:avLst/>
            </a:prstGeom>
            <a:noFill/>
            <a:ln w="28575" cap="flat">
              <a:solidFill>
                <a:srgbClr val="6095C9"/>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714" name="Shape 714"/>
            <p:cNvSpPr/>
            <p:nvPr/>
          </p:nvSpPr>
          <p:spPr>
            <a:xfrm>
              <a:off x="0" y="0"/>
              <a:ext cx="518049" cy="33845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578" tIns="34578" rIns="34578" bIns="34578" numCol="1" anchor="t">
              <a:noAutofit/>
            </a:bodyPr>
            <a:lstStyle>
              <a:lvl1pPr>
                <a:buFont typeface="Calibri"/>
                <a:defRPr>
                  <a:latin typeface="Calibri"/>
                  <a:ea typeface="Calibri"/>
                  <a:cs typeface="Calibri"/>
                  <a:sym typeface="Calibri"/>
                </a:defRPr>
              </a:lvl1pPr>
            </a:lstStyle>
            <a:p>
              <a:r>
                <a:rPr sz="1634"/>
                <a:t>11</a:t>
              </a:r>
            </a:p>
          </p:txBody>
        </p:sp>
        <p:sp>
          <p:nvSpPr>
            <p:cNvPr id="715" name="Shape 715"/>
            <p:cNvSpPr/>
            <p:nvPr/>
          </p:nvSpPr>
          <p:spPr>
            <a:xfrm>
              <a:off x="1341448" y="500750"/>
              <a:ext cx="365349" cy="29413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578" tIns="34578" rIns="34578" bIns="34578" numCol="1" anchor="t">
              <a:noAutofit/>
            </a:bodyPr>
            <a:lstStyle>
              <a:lvl1pPr>
                <a:buFont typeface="Calibri"/>
                <a:defRPr>
                  <a:latin typeface="Calibri"/>
                  <a:ea typeface="Calibri"/>
                  <a:cs typeface="Calibri"/>
                  <a:sym typeface="Calibri"/>
                </a:defRPr>
              </a:lvl1pPr>
            </a:lstStyle>
            <a:p>
              <a:r>
                <a:rPr sz="1634" dirty="0"/>
                <a:t>15</a:t>
              </a:r>
            </a:p>
          </p:txBody>
        </p:sp>
        <p:sp>
          <p:nvSpPr>
            <p:cNvPr id="716" name="Shape 716"/>
            <p:cNvSpPr/>
            <p:nvPr/>
          </p:nvSpPr>
          <p:spPr>
            <a:xfrm>
              <a:off x="1203017" y="303278"/>
              <a:ext cx="343398" cy="241755"/>
            </a:xfrm>
            <a:prstGeom prst="line">
              <a:avLst/>
            </a:prstGeom>
            <a:noFill/>
            <a:ln w="28575" cap="flat">
              <a:solidFill>
                <a:srgbClr val="6095C9"/>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717" name="Shape 717"/>
            <p:cNvSpPr/>
            <p:nvPr/>
          </p:nvSpPr>
          <p:spPr>
            <a:xfrm>
              <a:off x="2243613" y="520205"/>
              <a:ext cx="397989" cy="35864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578" tIns="34578" rIns="34578" bIns="34578" numCol="1" anchor="t">
              <a:noAutofit/>
            </a:bodyPr>
            <a:lstStyle>
              <a:lvl1pPr>
                <a:buFont typeface="Calibri"/>
                <a:defRPr>
                  <a:latin typeface="Calibri"/>
                  <a:ea typeface="Calibri"/>
                  <a:cs typeface="Calibri"/>
                  <a:sym typeface="Calibri"/>
                </a:defRPr>
              </a:lvl1pPr>
            </a:lstStyle>
            <a:p>
              <a:r>
                <a:rPr sz="1634" dirty="0"/>
                <a:t>14</a:t>
              </a:r>
            </a:p>
          </p:txBody>
        </p:sp>
      </p:grpSp>
      <p:sp>
        <p:nvSpPr>
          <p:cNvPr id="719" name="Shape 719"/>
          <p:cNvSpPr/>
          <p:nvPr/>
        </p:nvSpPr>
        <p:spPr>
          <a:xfrm>
            <a:off x="462963" y="1544491"/>
            <a:ext cx="3434763" cy="516749"/>
          </a:xfrm>
          <a:prstGeom prst="rect">
            <a:avLst/>
          </a:prstGeom>
          <a:ln w="12700">
            <a:miter lim="400000"/>
          </a:ln>
          <a:extLst>
            <a:ext uri="{C572A759-6A51-4108-AA02-DFA0A04FC94B}">
              <ma14:wrappingTextBoxFlag xmlns:ma14="http://schemas.microsoft.com/office/mac/drawingml/2011/main" xmlns="" val="1"/>
            </a:ext>
          </a:extLst>
        </p:spPr>
        <p:txBody>
          <a:bodyPr lIns="34578" tIns="34578" rIns="34578" bIns="34578">
            <a:spAutoFit/>
          </a:bodyPr>
          <a:lstStyle>
            <a:lvl1pPr>
              <a:buFont typeface="Calibri"/>
              <a:defRPr sz="1600">
                <a:latin typeface="Calibri"/>
                <a:ea typeface="Calibri"/>
                <a:cs typeface="Calibri"/>
                <a:sym typeface="Calibri"/>
              </a:defRPr>
            </a:lvl1pPr>
          </a:lstStyle>
          <a:p>
            <a:pPr>
              <a:defRPr sz="1800"/>
            </a:pPr>
            <a:r>
              <a:rPr sz="1452"/>
              <a:t>Start with an empty cache - all blocks initially marked as not valid</a:t>
            </a:r>
          </a:p>
        </p:txBody>
      </p:sp>
      <p:sp>
        <p:nvSpPr>
          <p:cNvPr id="720" name="Shape 720"/>
          <p:cNvSpPr/>
          <p:nvPr/>
        </p:nvSpPr>
        <p:spPr>
          <a:xfrm>
            <a:off x="2699017" y="6212541"/>
            <a:ext cx="3538497" cy="353882"/>
          </a:xfrm>
          <a:prstGeom prst="rect">
            <a:avLst/>
          </a:prstGeom>
          <a:ln w="12700">
            <a:miter lim="400000"/>
          </a:ln>
          <a:extLst>
            <a:ext uri="{C572A759-6A51-4108-AA02-DFA0A04FC94B}">
              <ma14:wrappingTextBoxFlag xmlns:ma14="http://schemas.microsoft.com/office/mac/drawingml/2011/main" xmlns="" val="1"/>
            </a:ext>
          </a:extLst>
        </p:spPr>
        <p:txBody>
          <a:bodyPr lIns="23052" tIns="23052" rIns="23052" bIns="23052">
            <a:spAutoFit/>
          </a:bodyPr>
          <a:lstStyle/>
          <a:p>
            <a:pPr marL="722489" lvl="1" indent="-272954" defTabSz="461061">
              <a:spcBef>
                <a:spcPts val="635"/>
              </a:spcBef>
              <a:buSzPct val="100000"/>
              <a:buFont typeface="Arial"/>
              <a:buChar char="•"/>
              <a:defRPr b="0">
                <a:latin typeface="Calibri"/>
                <a:ea typeface="Calibri"/>
                <a:cs typeface="Calibri"/>
                <a:sym typeface="Calibri"/>
              </a:defRPr>
            </a:pPr>
            <a:r>
              <a:rPr sz="1997"/>
              <a:t>8 requests, 4 misses</a:t>
            </a:r>
          </a:p>
        </p:txBody>
      </p:sp>
    </p:spTree>
    <p:extLst>
      <p:ext uri="{BB962C8B-B14F-4D97-AF65-F5344CB8AC3E}">
        <p14:creationId xmlns:p14="http://schemas.microsoft.com/office/powerpoint/2010/main" val="1641301374"/>
      </p:ext>
    </p:extLst>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6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68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68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p:tmAbs val="0"/>
                                  </p:iterate>
                                  <p:childTnLst>
                                    <p:set>
                                      <p:cBhvr>
                                        <p:cTn id="18" fill="hold"/>
                                        <p:tgtEl>
                                          <p:spTgt spid="68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p:tmAbs val="0"/>
                                  </p:iterate>
                                  <p:childTnLst>
                                    <p:set>
                                      <p:cBhvr>
                                        <p:cTn id="22" fill="hold"/>
                                        <p:tgtEl>
                                          <p:spTgt spid="68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p:tmAbs val="0"/>
                                  </p:iterate>
                                  <p:childTnLst>
                                    <p:set>
                                      <p:cBhvr>
                                        <p:cTn id="26" fill="hold"/>
                                        <p:tgtEl>
                                          <p:spTgt spid="68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iterate>
                                    <p:tmAbs val="0"/>
                                  </p:iterate>
                                  <p:childTnLst>
                                    <p:set>
                                      <p:cBhvr>
                                        <p:cTn id="30" fill="hold"/>
                                        <p:tgtEl>
                                          <p:spTgt spid="68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iterate>
                                    <p:tmAbs val="0"/>
                                  </p:iterate>
                                  <p:childTnLst>
                                    <p:set>
                                      <p:cBhvr>
                                        <p:cTn id="34" fill="hold"/>
                                        <p:tgtEl>
                                          <p:spTgt spid="691"/>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0"/>
                                  </p:stCondLst>
                                  <p:iterate>
                                    <p:tmAbs val="0"/>
                                  </p:iterate>
                                  <p:childTnLst>
                                    <p:set>
                                      <p:cBhvr>
                                        <p:cTn id="37" fill="hold"/>
                                        <p:tgtEl>
                                          <p:spTgt spid="692"/>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iterate>
                                    <p:tmAbs val="0"/>
                                  </p:iterate>
                                  <p:childTnLst>
                                    <p:set>
                                      <p:cBhvr>
                                        <p:cTn id="41" fill="hold"/>
                                        <p:tgtEl>
                                          <p:spTgt spid="69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iterate>
                                    <p:tmAbs val="0"/>
                                  </p:iterate>
                                  <p:childTnLst>
                                    <p:set>
                                      <p:cBhvr>
                                        <p:cTn id="45" fill="hold"/>
                                        <p:tgtEl>
                                          <p:spTgt spid="694"/>
                                        </p:tgtEl>
                                        <p:attrNameLst>
                                          <p:attrName>style.visibility</p:attrName>
                                        </p:attrNameLst>
                                      </p:cBhvr>
                                      <p:to>
                                        <p:strVal val="visible"/>
                                      </p:to>
                                    </p:set>
                                  </p:childTnLst>
                                </p:cTn>
                              </p:par>
                            </p:childTnLst>
                          </p:cTn>
                        </p:par>
                        <p:par>
                          <p:cTn id="46" fill="hold">
                            <p:stCondLst>
                              <p:cond delay="0"/>
                            </p:stCondLst>
                            <p:childTnLst>
                              <p:par>
                                <p:cTn id="47" presetID="1" presetClass="entr" presetSubtype="0" fill="hold" grpId="0" nodeType="afterEffect">
                                  <p:stCondLst>
                                    <p:cond delay="0"/>
                                  </p:stCondLst>
                                  <p:iterate>
                                    <p:tmAbs val="0"/>
                                  </p:iterate>
                                  <p:childTnLst>
                                    <p:set>
                                      <p:cBhvr>
                                        <p:cTn id="48" fill="hold"/>
                                        <p:tgtEl>
                                          <p:spTgt spid="69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iterate>
                                    <p:tmAbs val="0"/>
                                  </p:iterate>
                                  <p:childTnLst>
                                    <p:set>
                                      <p:cBhvr>
                                        <p:cTn id="52" fill="hold"/>
                                        <p:tgtEl>
                                          <p:spTgt spid="69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iterate>
                                    <p:tmAbs val="0"/>
                                  </p:iterate>
                                  <p:childTnLst>
                                    <p:set>
                                      <p:cBhvr>
                                        <p:cTn id="56" fill="hold"/>
                                        <p:tgtEl>
                                          <p:spTgt spid="70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iterate>
                                    <p:tmAbs val="0"/>
                                  </p:iterate>
                                  <p:childTnLst>
                                    <p:set>
                                      <p:cBhvr>
                                        <p:cTn id="60" fill="hold"/>
                                        <p:tgtEl>
                                          <p:spTgt spid="704"/>
                                        </p:tgtEl>
                                        <p:attrNameLst>
                                          <p:attrName>style.visibility</p:attrName>
                                        </p:attrNameLst>
                                      </p:cBhvr>
                                      <p:to>
                                        <p:strVal val="visible"/>
                                      </p:to>
                                    </p:set>
                                  </p:childTnLst>
                                </p:cTn>
                              </p:par>
                            </p:childTnLst>
                          </p:cTn>
                        </p:par>
                        <p:par>
                          <p:cTn id="61" fill="hold">
                            <p:stCondLst>
                              <p:cond delay="0"/>
                            </p:stCondLst>
                            <p:childTnLst>
                              <p:par>
                                <p:cTn id="62" presetID="1" presetClass="entr" presetSubtype="0" fill="hold" grpId="0" nodeType="afterEffect">
                                  <p:stCondLst>
                                    <p:cond delay="0"/>
                                  </p:stCondLst>
                                  <p:iterate>
                                    <p:tmAbs val="0"/>
                                  </p:iterate>
                                  <p:childTnLst>
                                    <p:set>
                                      <p:cBhvr>
                                        <p:cTn id="63" fill="hold"/>
                                        <p:tgtEl>
                                          <p:spTgt spid="705"/>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iterate>
                                    <p:tmAbs val="0"/>
                                  </p:iterate>
                                  <p:childTnLst>
                                    <p:set>
                                      <p:cBhvr>
                                        <p:cTn id="67" fill="hold"/>
                                        <p:tgtEl>
                                          <p:spTgt spid="703"/>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iterate>
                                    <p:tmAbs val="0"/>
                                  </p:iterate>
                                  <p:childTnLst>
                                    <p:set>
                                      <p:cBhvr>
                                        <p:cTn id="71" fill="hold"/>
                                        <p:tgtEl>
                                          <p:spTgt spid="707"/>
                                        </p:tgtEl>
                                        <p:attrNameLst>
                                          <p:attrName>style.visibility</p:attrName>
                                        </p:attrNameLst>
                                      </p:cBhvr>
                                      <p:to>
                                        <p:strVal val="visible"/>
                                      </p:to>
                                    </p:set>
                                  </p:childTnLst>
                                </p:cTn>
                              </p:par>
                            </p:childTnLst>
                          </p:cTn>
                        </p:par>
                        <p:par>
                          <p:cTn id="72" fill="hold">
                            <p:stCondLst>
                              <p:cond delay="0"/>
                            </p:stCondLst>
                            <p:childTnLst>
                              <p:par>
                                <p:cTn id="73" presetID="1" presetClass="entr" presetSubtype="0" fill="hold" grpId="0" nodeType="afterEffect">
                                  <p:stCondLst>
                                    <p:cond delay="0"/>
                                  </p:stCondLst>
                                  <p:iterate>
                                    <p:tmAbs val="0"/>
                                  </p:iterate>
                                  <p:childTnLst>
                                    <p:set>
                                      <p:cBhvr>
                                        <p:cTn id="74" fill="hold"/>
                                        <p:tgtEl>
                                          <p:spTgt spid="70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iterate>
                                    <p:tmAbs val="0"/>
                                  </p:iterate>
                                  <p:childTnLst>
                                    <p:set>
                                      <p:cBhvr>
                                        <p:cTn id="78" fill="hold"/>
                                        <p:tgtEl>
                                          <p:spTgt spid="70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iterate>
                                    <p:tmAbs val="0"/>
                                  </p:iterate>
                                  <p:childTnLst>
                                    <p:set>
                                      <p:cBhvr>
                                        <p:cTn id="82" fill="hold"/>
                                        <p:tgtEl>
                                          <p:spTgt spid="709"/>
                                        </p:tgtEl>
                                        <p:attrNameLst>
                                          <p:attrName>style.visibility</p:attrName>
                                        </p:attrNameLst>
                                      </p:cBhvr>
                                      <p:to>
                                        <p:strVal val="visible"/>
                                      </p:to>
                                    </p:set>
                                  </p:childTnLst>
                                </p:cTn>
                              </p:par>
                            </p:childTnLst>
                          </p:cTn>
                        </p:par>
                        <p:par>
                          <p:cTn id="83" fill="hold">
                            <p:stCondLst>
                              <p:cond delay="0"/>
                            </p:stCondLst>
                            <p:childTnLst>
                              <p:par>
                                <p:cTn id="84" presetID="1" presetClass="entr" presetSubtype="0" fill="hold" grpId="0" nodeType="afterEffect">
                                  <p:stCondLst>
                                    <p:cond delay="0"/>
                                  </p:stCondLst>
                                  <p:iterate>
                                    <p:tmAbs val="0"/>
                                  </p:iterate>
                                  <p:childTnLst>
                                    <p:set>
                                      <p:cBhvr>
                                        <p:cTn id="85" fill="hold"/>
                                        <p:tgtEl>
                                          <p:spTgt spid="710"/>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iterate>
                                    <p:tmAbs val="0"/>
                                  </p:iterate>
                                  <p:childTnLst>
                                    <p:set>
                                      <p:cBhvr>
                                        <p:cTn id="89" fill="hold"/>
                                        <p:tgtEl>
                                          <p:spTgt spid="711"/>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iterate>
                                    <p:tmAbs val="0"/>
                                  </p:iterate>
                                  <p:childTnLst>
                                    <p:set>
                                      <p:cBhvr>
                                        <p:cTn id="93" fill="hold"/>
                                        <p:tgtEl>
                                          <p:spTgt spid="718"/>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iterate>
                                    <p:tmAbs val="0"/>
                                  </p:iterate>
                                  <p:childTnLst>
                                    <p:set>
                                      <p:cBhvr>
                                        <p:cTn id="97" fill="hold"/>
                                        <p:tgtEl>
                                          <p:spTgt spid="7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3" grpId="0" animBg="1" advAuto="0"/>
      <p:bldP spid="684" grpId="0" animBg="1" advAuto="0"/>
      <p:bldP spid="685" grpId="0" animBg="1" advAuto="0"/>
      <p:bldP spid="686" grpId="0" animBg="1" advAuto="0"/>
      <p:bldP spid="687" grpId="0" animBg="1" advAuto="0"/>
      <p:bldP spid="688" grpId="0" animBg="1" advAuto="0"/>
      <p:bldP spid="689" grpId="0" animBg="1" advAuto="0"/>
      <p:bldP spid="690" grpId="0" animBg="1" advAuto="0"/>
      <p:bldP spid="691" grpId="0" animBg="1" advAuto="0"/>
      <p:bldP spid="692" grpId="0" animBg="1" advAuto="0"/>
      <p:bldP spid="693" grpId="0" animBg="1" advAuto="0"/>
      <p:bldP spid="694" grpId="0" animBg="1" advAuto="0"/>
      <p:bldP spid="695" grpId="0" animBg="1" advAuto="0"/>
      <p:bldP spid="702" grpId="0" animBg="1" advAuto="0"/>
      <p:bldP spid="703" grpId="0" animBg="1" advAuto="0"/>
      <p:bldP spid="704" grpId="0" animBg="1" advAuto="0"/>
      <p:bldP spid="705" grpId="0" animBg="1" advAuto="0"/>
      <p:bldP spid="706" grpId="0" animBg="1" advAuto="0"/>
      <p:bldP spid="707" grpId="0" animBg="1" advAuto="0"/>
      <p:bldP spid="708" grpId="0" animBg="1" advAuto="0"/>
      <p:bldP spid="709" grpId="0" animBg="1" advAuto="0"/>
      <p:bldP spid="710" grpId="0" animBg="1" advAuto="0"/>
      <p:bldP spid="711" grpId="0" animBg="1" advAuto="0"/>
      <p:bldP spid="718" grpId="0" animBg="1" advAuto="0"/>
      <p:bldP spid="720" grpId="0"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 name="Shape 724"/>
          <p:cNvSpPr>
            <a:spLocks noGrp="1"/>
          </p:cNvSpPr>
          <p:nvPr>
            <p:ph type="title"/>
          </p:nvPr>
        </p:nvSpPr>
        <p:spPr>
          <a:xfrm>
            <a:off x="381000" y="103062"/>
            <a:ext cx="8669592" cy="1141080"/>
          </a:xfrm>
          <a:prstGeom prst="rect">
            <a:avLst/>
          </a:prstGeom>
        </p:spPr>
        <p:txBody>
          <a:bodyPr vert="horz" lIns="34578" tIns="34578" rIns="34578" bIns="34578" anchor="ctr">
            <a:normAutofit/>
            <a:scene3d>
              <a:camera prst="orthographicFront"/>
              <a:lightRig rig="soft" dir="t"/>
            </a:scene3d>
            <a:sp3d prstMaterial="softEdge">
              <a:bevelT w="25400" h="25400"/>
            </a:sp3d>
          </a:bodyPr>
          <a:lstStyle>
            <a:lvl1pPr>
              <a:defRPr sz="4000" b="1">
                <a:latin typeface="Calibri"/>
                <a:ea typeface="Calibri"/>
                <a:cs typeface="Calibri"/>
                <a:sym typeface="Calibri"/>
              </a:defRPr>
            </a:lvl1pPr>
          </a:lstStyle>
          <a:p>
            <a:r>
              <a:rPr dirty="0"/>
              <a:t>Miss Rate vs Block Size vs Cache Size</a:t>
            </a:r>
          </a:p>
        </p:txBody>
      </p:sp>
      <p:graphicFrame>
        <p:nvGraphicFramePr>
          <p:cNvPr id="725" name="Chart 725"/>
          <p:cNvGraphicFramePr/>
          <p:nvPr/>
        </p:nvGraphicFramePr>
        <p:xfrm>
          <a:off x="639077" y="949791"/>
          <a:ext cx="8465216" cy="4254481"/>
        </p:xfrm>
        <a:graphic>
          <a:graphicData uri="http://schemas.openxmlformats.org/drawingml/2006/chart">
            <c:chart xmlns:c="http://schemas.openxmlformats.org/drawingml/2006/chart" xmlns:r="http://schemas.openxmlformats.org/officeDocument/2006/relationships" r:id="rId3"/>
          </a:graphicData>
        </a:graphic>
      </p:graphicFrame>
      <p:sp>
        <p:nvSpPr>
          <p:cNvPr id="726" name="Shape 726"/>
          <p:cNvSpPr/>
          <p:nvPr/>
        </p:nvSpPr>
        <p:spPr>
          <a:xfrm>
            <a:off x="532119" y="5376325"/>
            <a:ext cx="8390965" cy="1136083"/>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lIns="23052" tIns="23052" rIns="23052" bIns="23052">
            <a:spAutoFit/>
          </a:bodyPr>
          <a:lstStyle/>
          <a:p>
            <a:pPr>
              <a:buSzPct val="75000"/>
              <a:defRPr>
                <a:latin typeface="Calibri"/>
                <a:ea typeface="Calibri"/>
                <a:cs typeface="Calibri"/>
                <a:sym typeface="Calibri"/>
              </a:defRPr>
            </a:pPr>
            <a:r>
              <a:rPr sz="2360" dirty="0"/>
              <a:t>Miss rate goes up if the block size becomes a significant fraction of the cache size because the number of blocks that can be held in the same size cache is smaller (increasing capacity misses)</a:t>
            </a:r>
          </a:p>
        </p:txBody>
      </p:sp>
    </p:spTree>
    <p:extLst>
      <p:ext uri="{BB962C8B-B14F-4D97-AF65-F5344CB8AC3E}">
        <p14:creationId xmlns:p14="http://schemas.microsoft.com/office/powerpoint/2010/main" val="2374891804"/>
      </p:ext>
    </p:extLst>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fill="hold"/>
                                        <p:tgtEl>
                                          <p:spTgt spid="72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fill="hold"/>
                                        <p:tgtEl>
                                          <p:spTgt spid="72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fill="hold"/>
                                        <p:tgtEl>
                                          <p:spTgt spid="72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fill="hold"/>
                                        <p:tgtEl>
                                          <p:spTgt spid="725">
                                            <p:graphicEl>
                                              <a:chart seriesIdx="2" categoryIdx="-4" bldStep="series"/>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fill="hold"/>
                                        <p:tgtEl>
                                          <p:spTgt spid="725">
                                            <p:graphicEl>
                                              <a:chart seriesIdx="3" categoryIdx="-4" bldStep="series"/>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p:tmAbs val="0"/>
                                  </p:iterate>
                                  <p:childTnLst>
                                    <p:set>
                                      <p:cBhvr>
                                        <p:cTn id="26" fill="hold"/>
                                        <p:tgtEl>
                                          <p:spTgt spid="7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25" grpId="0">
        <p:bldSub>
          <a:bldChart bld="series"/>
        </p:bldSub>
      </p:bldGraphic>
      <p:bldP spid="726" grpId="0"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 name="Shape 744"/>
          <p:cNvSpPr>
            <a:spLocks noGrp="1"/>
          </p:cNvSpPr>
          <p:nvPr>
            <p:ph type="title"/>
          </p:nvPr>
        </p:nvSpPr>
        <p:spPr>
          <a:xfrm>
            <a:off x="290793" y="-12198"/>
            <a:ext cx="8575382" cy="1141080"/>
          </a:xfrm>
          <a:prstGeom prst="rect">
            <a:avLst/>
          </a:prstGeom>
        </p:spPr>
        <p:txBody>
          <a:bodyPr vert="horz" lIns="34578" tIns="34578" rIns="34578" bIns="34578" anchor="ctr">
            <a:normAutofit/>
            <a:scene3d>
              <a:camera prst="orthographicFront"/>
              <a:lightRig rig="soft" dir="t"/>
            </a:scene3d>
            <a:sp3d prstMaterial="softEdge">
              <a:bevelT w="25400" h="25400"/>
            </a:sp3d>
          </a:bodyPr>
          <a:lstStyle>
            <a:lvl1pPr>
              <a:defRPr sz="3600" b="1">
                <a:latin typeface="Calibri"/>
                <a:ea typeface="Calibri"/>
                <a:cs typeface="Calibri"/>
                <a:sym typeface="Calibri"/>
              </a:defRPr>
            </a:lvl1pPr>
          </a:lstStyle>
          <a:p>
            <a:r>
              <a:t>Average Memory Access Time (AMAT)</a:t>
            </a:r>
          </a:p>
        </p:txBody>
      </p:sp>
      <p:sp>
        <p:nvSpPr>
          <p:cNvPr id="745" name="Shape 745"/>
          <p:cNvSpPr>
            <a:spLocks noGrp="1"/>
          </p:cNvSpPr>
          <p:nvPr>
            <p:ph type="body" idx="1"/>
          </p:nvPr>
        </p:nvSpPr>
        <p:spPr>
          <a:xfrm>
            <a:off x="507782" y="1388531"/>
            <a:ext cx="8321809" cy="4310744"/>
          </a:xfrm>
          <a:prstGeom prst="rect">
            <a:avLst/>
          </a:prstGeom>
        </p:spPr>
        <p:txBody>
          <a:bodyPr vert="horz" lIns="34578" tIns="34578" rIns="34578" bIns="34578">
            <a:normAutofit/>
          </a:bodyPr>
          <a:lstStyle/>
          <a:p>
            <a:pPr>
              <a:lnSpc>
                <a:spcPct val="80000"/>
              </a:lnSpc>
              <a:spcBef>
                <a:spcPts val="635"/>
              </a:spcBef>
              <a:buClr>
                <a:srgbClr val="0070C0"/>
              </a:buClr>
              <a:buSzPct val="100000"/>
              <a:defRPr sz="2600">
                <a:latin typeface="Calibri"/>
                <a:ea typeface="Calibri"/>
                <a:cs typeface="Calibri"/>
                <a:sym typeface="Calibri"/>
              </a:defRPr>
            </a:pPr>
            <a:r>
              <a:rPr dirty="0"/>
              <a:t>Average Memory Access Time (AMAT) is the average to access memory considering both hits and misses</a:t>
            </a:r>
          </a:p>
          <a:p>
            <a:pPr marL="287349" lvl="1" indent="-287349" algn="ctr">
              <a:lnSpc>
                <a:spcPct val="80000"/>
              </a:lnSpc>
              <a:spcBef>
                <a:spcPts val="635"/>
              </a:spcBef>
              <a:buClr>
                <a:srgbClr val="FF2600"/>
              </a:buClr>
              <a:buNone/>
              <a:defRPr sz="2200">
                <a:latin typeface="Calibri"/>
                <a:ea typeface="Calibri"/>
                <a:cs typeface="Calibri"/>
                <a:sym typeface="Calibri"/>
              </a:defRPr>
            </a:pPr>
            <a:r>
              <a:rPr sz="2723" dirty="0">
                <a:solidFill>
                  <a:srgbClr val="FF2600"/>
                </a:solidFill>
                <a:uFill>
                  <a:solidFill>
                    <a:srgbClr val="FF2600"/>
                  </a:solidFill>
                </a:uFill>
              </a:rPr>
              <a:t>AMAT =  Time for a hit  +  Miss rate x Miss penalty</a:t>
            </a:r>
          </a:p>
          <a:p>
            <a:pPr>
              <a:lnSpc>
                <a:spcPct val="80000"/>
              </a:lnSpc>
              <a:spcBef>
                <a:spcPts val="635"/>
              </a:spcBef>
              <a:buClr>
                <a:srgbClr val="0070C0"/>
              </a:buClr>
              <a:buSzPct val="100000"/>
              <a:defRPr sz="2600">
                <a:latin typeface="Calibri"/>
                <a:ea typeface="Calibri"/>
                <a:cs typeface="Calibri"/>
                <a:sym typeface="Calibri"/>
              </a:defRPr>
            </a:pPr>
            <a:r>
              <a:rPr dirty="0"/>
              <a:t>What is the AMAT for a processor with a </a:t>
            </a:r>
            <a:r>
              <a:rPr dirty="0">
                <a:solidFill>
                  <a:srgbClr val="7030A0"/>
                </a:solidFill>
              </a:rPr>
              <a:t>200 </a:t>
            </a:r>
            <a:r>
              <a:rPr dirty="0" err="1">
                <a:solidFill>
                  <a:srgbClr val="7030A0"/>
                </a:solidFill>
              </a:rPr>
              <a:t>psec</a:t>
            </a:r>
            <a:r>
              <a:rPr dirty="0">
                <a:solidFill>
                  <a:srgbClr val="7030A0"/>
                </a:solidFill>
              </a:rPr>
              <a:t> clock</a:t>
            </a:r>
            <a:r>
              <a:rPr dirty="0"/>
              <a:t>, a </a:t>
            </a:r>
            <a:r>
              <a:rPr dirty="0">
                <a:solidFill>
                  <a:srgbClr val="FF0000"/>
                </a:solidFill>
              </a:rPr>
              <a:t>miss penalty of 50 clock cycles</a:t>
            </a:r>
            <a:r>
              <a:rPr dirty="0"/>
              <a:t>, a </a:t>
            </a:r>
            <a:r>
              <a:rPr dirty="0">
                <a:solidFill>
                  <a:schemeClr val="accent6">
                    <a:lumMod val="75000"/>
                  </a:schemeClr>
                </a:solidFill>
              </a:rPr>
              <a:t>miss rate of 0.02 misses per instruction </a:t>
            </a:r>
            <a:r>
              <a:rPr dirty="0"/>
              <a:t>and a cache access time of 1 clock cycle?</a:t>
            </a:r>
          </a:p>
          <a:p>
            <a:pPr>
              <a:lnSpc>
                <a:spcPct val="80000"/>
              </a:lnSpc>
              <a:spcBef>
                <a:spcPts val="635"/>
              </a:spcBef>
              <a:buClr>
                <a:srgbClr val="000000"/>
              </a:buClr>
              <a:buSzPct val="100000"/>
              <a:buFont typeface="Arial"/>
              <a:defRPr sz="2600">
                <a:latin typeface="Calibri"/>
                <a:ea typeface="Calibri"/>
                <a:cs typeface="Calibri"/>
                <a:sym typeface="Calibri"/>
              </a:defRPr>
            </a:pPr>
            <a:endParaRPr dirty="0"/>
          </a:p>
          <a:p>
            <a:pPr marL="345796" indent="-345796">
              <a:lnSpc>
                <a:spcPct val="80000"/>
              </a:lnSpc>
              <a:spcBef>
                <a:spcPts val="635"/>
              </a:spcBef>
              <a:buClr>
                <a:srgbClr val="000000"/>
              </a:buClr>
              <a:buSzTx/>
              <a:buNone/>
              <a:defRPr sz="2600">
                <a:latin typeface="Calibri"/>
                <a:ea typeface="Calibri"/>
                <a:cs typeface="Calibri"/>
                <a:sym typeface="Calibri"/>
              </a:defRPr>
            </a:pPr>
            <a:endParaRPr dirty="0"/>
          </a:p>
          <a:p>
            <a:pPr>
              <a:lnSpc>
                <a:spcPct val="80000"/>
              </a:lnSpc>
              <a:spcBef>
                <a:spcPts val="635"/>
              </a:spcBef>
              <a:buClr>
                <a:srgbClr val="0070C0"/>
              </a:buClr>
              <a:buSzPct val="100000"/>
              <a:defRPr sz="2600">
                <a:latin typeface="Calibri"/>
                <a:ea typeface="Calibri"/>
                <a:cs typeface="Calibri"/>
                <a:sym typeface="Calibri"/>
              </a:defRPr>
            </a:pPr>
            <a:r>
              <a:rPr dirty="0"/>
              <a:t>Potential impact of much larger cache on AMAT?</a:t>
            </a:r>
          </a:p>
        </p:txBody>
      </p:sp>
      <p:sp>
        <p:nvSpPr>
          <p:cNvPr id="746" name="Shape 746"/>
          <p:cNvSpPr/>
          <p:nvPr/>
        </p:nvSpPr>
        <p:spPr>
          <a:xfrm>
            <a:off x="2218755" y="3556316"/>
            <a:ext cx="3558928" cy="796184"/>
          </a:xfrm>
          <a:prstGeom prst="rect">
            <a:avLst/>
          </a:prstGeom>
          <a:ln w="12700"/>
          <a:extLst>
            <a:ext uri="{C572A759-6A51-4108-AA02-DFA0A04FC94B}">
              <ma14:wrappingTextBoxFlag xmlns:ma14="http://schemas.microsoft.com/office/mac/drawingml/2011/main" xmlns="" val="1"/>
            </a:ext>
          </a:extLst>
        </p:spPr>
        <p:txBody>
          <a:bodyPr wrap="none" lIns="34578" tIns="34578" rIns="34578" bIns="34578">
            <a:spAutoFit/>
          </a:bodyPr>
          <a:lstStyle/>
          <a:p>
            <a:pPr>
              <a:buFont typeface="Calibri"/>
              <a:defRPr>
                <a:latin typeface="Calibri"/>
                <a:ea typeface="Calibri"/>
                <a:cs typeface="Calibri"/>
                <a:sym typeface="Calibri"/>
              </a:defRPr>
            </a:pPr>
            <a:r>
              <a:rPr sz="2360" dirty="0"/>
              <a:t>1 + </a:t>
            </a:r>
            <a:r>
              <a:rPr sz="2360" dirty="0">
                <a:solidFill>
                  <a:schemeClr val="accent6">
                    <a:lumMod val="75000"/>
                  </a:schemeClr>
                </a:solidFill>
              </a:rPr>
              <a:t>0.02</a:t>
            </a:r>
            <a:r>
              <a:rPr sz="2360" dirty="0"/>
              <a:t> x </a:t>
            </a:r>
            <a:r>
              <a:rPr sz="2360" dirty="0">
                <a:solidFill>
                  <a:srgbClr val="FF0000"/>
                </a:solidFill>
              </a:rPr>
              <a:t>50</a:t>
            </a:r>
            <a:r>
              <a:rPr sz="2360" dirty="0"/>
              <a:t> = </a:t>
            </a:r>
            <a:r>
              <a:rPr sz="2360" dirty="0">
                <a:solidFill>
                  <a:schemeClr val="accent1"/>
                </a:solidFill>
              </a:rPr>
              <a:t>2 clock cycles</a:t>
            </a:r>
          </a:p>
          <a:p>
            <a:pPr>
              <a:buFont typeface="Calibri"/>
              <a:defRPr>
                <a:latin typeface="Calibri"/>
                <a:ea typeface="Calibri"/>
                <a:cs typeface="Calibri"/>
                <a:sym typeface="Calibri"/>
              </a:defRPr>
            </a:pPr>
            <a:r>
              <a:rPr sz="2360" dirty="0"/>
              <a:t>Or </a:t>
            </a:r>
            <a:r>
              <a:rPr sz="2360" dirty="0">
                <a:solidFill>
                  <a:schemeClr val="accent1"/>
                </a:solidFill>
              </a:rPr>
              <a:t>2 </a:t>
            </a:r>
            <a:r>
              <a:rPr sz="2360" dirty="0"/>
              <a:t>x </a:t>
            </a:r>
            <a:r>
              <a:rPr sz="2360" dirty="0">
                <a:solidFill>
                  <a:srgbClr val="7030A0"/>
                </a:solidFill>
              </a:rPr>
              <a:t>200</a:t>
            </a:r>
            <a:r>
              <a:rPr sz="2360" dirty="0"/>
              <a:t> = 400 </a:t>
            </a:r>
            <a:r>
              <a:rPr sz="2360" dirty="0" err="1"/>
              <a:t>psecs</a:t>
            </a:r>
            <a:endParaRPr sz="2360" dirty="0"/>
          </a:p>
        </p:txBody>
      </p:sp>
      <p:sp>
        <p:nvSpPr>
          <p:cNvPr id="747" name="Shape 747"/>
          <p:cNvSpPr/>
          <p:nvPr/>
        </p:nvSpPr>
        <p:spPr>
          <a:xfrm>
            <a:off x="2057400" y="4698768"/>
            <a:ext cx="5902674" cy="1229636"/>
          </a:xfrm>
          <a:prstGeom prst="rect">
            <a:avLst/>
          </a:prstGeom>
          <a:solidFill>
            <a:srgbClr val="FFFFFF"/>
          </a:solidFill>
          <a:ln w="12700"/>
          <a:extLst>
            <a:ext uri="{C572A759-6A51-4108-AA02-DFA0A04FC94B}">
              <ma14:wrappingTextBoxFlag xmlns:ma14="http://schemas.microsoft.com/office/mac/drawingml/2011/main" xmlns="" val="1"/>
            </a:ext>
          </a:extLst>
        </p:spPr>
        <p:txBody>
          <a:bodyPr wrap="square" lIns="34578" tIns="34578" rIns="34578" bIns="34578">
            <a:spAutoFit/>
          </a:bodyPr>
          <a:lstStyle/>
          <a:p>
            <a:pPr>
              <a:spcBef>
                <a:spcPts val="635"/>
              </a:spcBef>
              <a:buFont typeface="Calibri"/>
              <a:defRPr>
                <a:latin typeface="Calibri"/>
                <a:ea typeface="Calibri"/>
                <a:cs typeface="Calibri"/>
                <a:sym typeface="Calibri"/>
              </a:defRPr>
            </a:pPr>
            <a:r>
              <a:rPr sz="1634" dirty="0"/>
              <a:t>1) Lower Miss rate</a:t>
            </a:r>
          </a:p>
          <a:p>
            <a:pPr>
              <a:spcBef>
                <a:spcPts val="635"/>
              </a:spcBef>
              <a:buFont typeface="Calibri"/>
              <a:defRPr>
                <a:latin typeface="Calibri"/>
                <a:ea typeface="Calibri"/>
                <a:cs typeface="Calibri"/>
                <a:sym typeface="Calibri"/>
              </a:defRPr>
            </a:pPr>
            <a:r>
              <a:rPr sz="1634" dirty="0"/>
              <a:t>2) Longer Access time (Hit time): smaller is faster </a:t>
            </a:r>
          </a:p>
          <a:p>
            <a:pPr>
              <a:spcBef>
                <a:spcPts val="635"/>
              </a:spcBef>
              <a:buFont typeface="Calibri"/>
              <a:defRPr>
                <a:latin typeface="Calibri"/>
                <a:ea typeface="Calibri"/>
                <a:cs typeface="Calibri"/>
                <a:sym typeface="Calibri"/>
              </a:defRPr>
            </a:pPr>
            <a:r>
              <a:rPr sz="1634" dirty="0" smtClean="0"/>
              <a:t>At </a:t>
            </a:r>
            <a:r>
              <a:rPr sz="1634" dirty="0"/>
              <a:t>some point, increase in hit time for a larger cache may overcome the improvement in hit rate, yielding a decrease in performance</a:t>
            </a:r>
          </a:p>
        </p:txBody>
      </p:sp>
    </p:spTree>
    <p:extLst>
      <p:ext uri="{BB962C8B-B14F-4D97-AF65-F5344CB8AC3E}">
        <p14:creationId xmlns:p14="http://schemas.microsoft.com/office/powerpoint/2010/main" val="1807260988"/>
      </p:ext>
    </p:extLst>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p:tmAbs val="0"/>
                                  </p:iterate>
                                  <p:childTnLst>
                                    <p:set>
                                      <p:cBhvr>
                                        <p:cTn id="18" fill="hold"/>
                                        <p:tgtEl>
                                          <p:spTgt spid="7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4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p:tmAbs val="0"/>
                                  </p:iterate>
                                  <p:childTnLst>
                                    <p:set>
                                      <p:cBhvr>
                                        <p:cTn id="26" fill="hold"/>
                                        <p:tgtEl>
                                          <p:spTgt spid="7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6" grpId="0" animBg="1" advAuto="0"/>
      <p:bldP spid="747" grpId="0"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a:spLocks noGrp="1"/>
          </p:cNvSpPr>
          <p:nvPr>
            <p:ph type="title"/>
          </p:nvPr>
        </p:nvSpPr>
        <p:spPr>
          <a:prstGeom prst="rect">
            <a:avLst/>
          </a:prstGeom>
        </p:spPr>
        <p:txBody>
          <a:bodyPr/>
          <a:lstStyle/>
          <a:p>
            <a:r>
              <a:t>Block Size Tradeoff (1/3)</a:t>
            </a:r>
          </a:p>
        </p:txBody>
      </p:sp>
      <p:sp>
        <p:nvSpPr>
          <p:cNvPr id="140" name="Shape 140"/>
          <p:cNvSpPr>
            <a:spLocks noGrp="1"/>
          </p:cNvSpPr>
          <p:nvPr>
            <p:ph type="body" idx="1"/>
          </p:nvPr>
        </p:nvSpPr>
        <p:spPr>
          <a:prstGeom prst="rect">
            <a:avLst/>
          </a:prstGeom>
        </p:spPr>
        <p:txBody>
          <a:bodyPr/>
          <a:lstStyle/>
          <a:p>
            <a:r>
              <a:rPr dirty="0"/>
              <a:t>Benefits of Larger Block Size</a:t>
            </a:r>
          </a:p>
          <a:p>
            <a:pPr lvl="1"/>
            <a:r>
              <a:rPr dirty="0">
                <a:solidFill>
                  <a:srgbClr val="004479"/>
                </a:solidFill>
                <a:uFill>
                  <a:solidFill>
                    <a:srgbClr val="004479"/>
                  </a:solidFill>
                </a:uFill>
              </a:rPr>
              <a:t>Spatial Locality: </a:t>
            </a:r>
            <a:r>
              <a:rPr dirty="0"/>
              <a:t>if we access a given word, we’re likely to access other nearby words soon</a:t>
            </a:r>
          </a:p>
          <a:p>
            <a:pPr lvl="1"/>
            <a:r>
              <a:rPr dirty="0"/>
              <a:t>Very applicable with Stored-Program Concept: if we execute a given instruction, it’s likely that we’ll execute the next few as well</a:t>
            </a:r>
          </a:p>
          <a:p>
            <a:pPr lvl="1"/>
            <a:r>
              <a:rPr dirty="0"/>
              <a:t>Works nicely in sequential array accesses too</a:t>
            </a:r>
          </a:p>
        </p:txBody>
      </p:sp>
    </p:spTree>
    <p:extLst>
      <p:ext uri="{BB962C8B-B14F-4D97-AF65-F5344CB8AC3E}">
        <p14:creationId xmlns:p14="http://schemas.microsoft.com/office/powerpoint/2010/main" val="200003851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Shape 144"/>
          <p:cNvSpPr>
            <a:spLocks noGrp="1"/>
          </p:cNvSpPr>
          <p:nvPr>
            <p:ph type="title"/>
          </p:nvPr>
        </p:nvSpPr>
        <p:spPr>
          <a:prstGeom prst="rect">
            <a:avLst/>
          </a:prstGeom>
        </p:spPr>
        <p:txBody>
          <a:bodyPr/>
          <a:lstStyle/>
          <a:p>
            <a:r>
              <a:t>Block Size Tradeoff (2/3)</a:t>
            </a:r>
          </a:p>
        </p:txBody>
      </p:sp>
      <p:sp>
        <p:nvSpPr>
          <p:cNvPr id="145" name="Shape 145"/>
          <p:cNvSpPr>
            <a:spLocks noGrp="1"/>
          </p:cNvSpPr>
          <p:nvPr>
            <p:ph type="body" idx="1"/>
          </p:nvPr>
        </p:nvSpPr>
        <p:spPr>
          <a:prstGeom prst="rect">
            <a:avLst/>
          </a:prstGeom>
        </p:spPr>
        <p:txBody>
          <a:bodyPr/>
          <a:lstStyle/>
          <a:p>
            <a:pPr marL="340308" indent="-238216" defTabSz="771815">
              <a:spcBef>
                <a:spcPts val="272"/>
              </a:spcBef>
              <a:defRPr sz="2790"/>
            </a:pPr>
            <a:r>
              <a:rPr dirty="0"/>
              <a:t>Drawbacks of Larger Block Size</a:t>
            </a:r>
          </a:p>
          <a:p>
            <a:pPr marL="578524" lvl="1" indent="-212693" defTabSz="771815">
              <a:spcBef>
                <a:spcPts val="182"/>
              </a:spcBef>
              <a:defRPr sz="2325"/>
            </a:pPr>
            <a:r>
              <a:rPr dirty="0"/>
              <a:t>Larger block size means </a:t>
            </a:r>
            <a:r>
              <a:rPr dirty="0">
                <a:solidFill>
                  <a:srgbClr val="CD665F"/>
                </a:solidFill>
                <a:uFill>
                  <a:solidFill>
                    <a:srgbClr val="CD665F"/>
                  </a:solidFill>
                </a:uFill>
              </a:rPr>
              <a:t>larger miss penalty</a:t>
            </a:r>
          </a:p>
          <a:p>
            <a:pPr marL="799726" lvl="2" indent="-212693" defTabSz="771815">
              <a:spcBef>
                <a:spcPts val="182"/>
              </a:spcBef>
              <a:defRPr sz="2139"/>
            </a:pPr>
            <a:r>
              <a:rPr dirty="0"/>
              <a:t>on a miss, takes longer time to load a new block from next level</a:t>
            </a:r>
          </a:p>
          <a:p>
            <a:pPr marL="578524" lvl="1" indent="-212693" defTabSz="771815">
              <a:spcBef>
                <a:spcPts val="182"/>
              </a:spcBef>
              <a:defRPr sz="2325"/>
            </a:pPr>
            <a:r>
              <a:rPr dirty="0"/>
              <a:t>If block size is too big relative to cache size, then there are too few blocks</a:t>
            </a:r>
          </a:p>
          <a:p>
            <a:pPr marL="799726" lvl="2" indent="-212693" defTabSz="771815">
              <a:spcBef>
                <a:spcPts val="182"/>
              </a:spcBef>
              <a:defRPr sz="2139"/>
            </a:pPr>
            <a:r>
              <a:rPr dirty="0"/>
              <a:t>Result: miss rate goes up</a:t>
            </a:r>
          </a:p>
          <a:p>
            <a:pPr marL="340308" indent="-238216" defTabSz="771815">
              <a:spcBef>
                <a:spcPts val="272"/>
              </a:spcBef>
              <a:defRPr sz="2790"/>
            </a:pPr>
            <a:r>
              <a:rPr dirty="0"/>
              <a:t>In general, minimize </a:t>
            </a:r>
            <a:br>
              <a:rPr dirty="0"/>
            </a:br>
            <a:r>
              <a:rPr dirty="0">
                <a:solidFill>
                  <a:srgbClr val="004479"/>
                </a:solidFill>
                <a:uFill>
                  <a:solidFill>
                    <a:srgbClr val="004479"/>
                  </a:solidFill>
                </a:uFill>
              </a:rPr>
              <a:t>Average Memory Access Time (AMAT)</a:t>
            </a:r>
          </a:p>
          <a:p>
            <a:pPr marL="578524" lvl="1" indent="-212693" defTabSz="771815">
              <a:spcBef>
                <a:spcPts val="182"/>
              </a:spcBef>
              <a:buNone/>
              <a:defRPr sz="2325"/>
            </a:pPr>
            <a:r>
              <a:rPr dirty="0"/>
              <a:t>	= Hit Time + Miss Penalty x Miss Rate</a:t>
            </a:r>
          </a:p>
        </p:txBody>
      </p:sp>
    </p:spTree>
    <p:extLst>
      <p:ext uri="{BB962C8B-B14F-4D97-AF65-F5344CB8AC3E}">
        <p14:creationId xmlns:p14="http://schemas.microsoft.com/office/powerpoint/2010/main" val="110776323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hape 147"/>
          <p:cNvSpPr>
            <a:spLocks noGrp="1"/>
          </p:cNvSpPr>
          <p:nvPr>
            <p:ph type="title"/>
          </p:nvPr>
        </p:nvSpPr>
        <p:spPr>
          <a:prstGeom prst="rect">
            <a:avLst/>
          </a:prstGeom>
        </p:spPr>
        <p:txBody>
          <a:bodyPr/>
          <a:lstStyle/>
          <a:p>
            <a:r>
              <a:t>Block Size Tradeoff (3/3)</a:t>
            </a:r>
          </a:p>
        </p:txBody>
      </p:sp>
      <p:sp>
        <p:nvSpPr>
          <p:cNvPr id="148" name="Shape 148"/>
          <p:cNvSpPr>
            <a:spLocks noGrp="1"/>
          </p:cNvSpPr>
          <p:nvPr>
            <p:ph type="body" idx="1"/>
          </p:nvPr>
        </p:nvSpPr>
        <p:spPr>
          <a:prstGeom prst="rect">
            <a:avLst/>
          </a:prstGeom>
        </p:spPr>
        <p:txBody>
          <a:bodyPr/>
          <a:lstStyle/>
          <a:p>
            <a:pPr marL="318352" indent="-222847" defTabSz="722020">
              <a:spcBef>
                <a:spcPts val="272"/>
              </a:spcBef>
              <a:defRPr sz="2610"/>
            </a:pPr>
            <a:r>
              <a:rPr dirty="0"/>
              <a:t>Hit Time</a:t>
            </a:r>
          </a:p>
          <a:p>
            <a:pPr marL="541200" lvl="1" indent="-198970" defTabSz="722020">
              <a:spcBef>
                <a:spcPts val="182"/>
              </a:spcBef>
              <a:defRPr sz="2175"/>
            </a:pPr>
            <a:r>
              <a:rPr dirty="0"/>
              <a:t>time to find and retrieve data from current level cache</a:t>
            </a:r>
          </a:p>
          <a:p>
            <a:pPr marL="318352" indent="-222847" defTabSz="722020">
              <a:spcBef>
                <a:spcPts val="272"/>
              </a:spcBef>
              <a:defRPr sz="2610"/>
            </a:pPr>
            <a:r>
              <a:rPr dirty="0"/>
              <a:t>Miss Penalty</a:t>
            </a:r>
          </a:p>
          <a:p>
            <a:pPr marL="541200" lvl="1" indent="-198970" defTabSz="722020">
              <a:spcBef>
                <a:spcPts val="182"/>
              </a:spcBef>
              <a:defRPr sz="2175"/>
            </a:pPr>
            <a:r>
              <a:rPr dirty="0"/>
              <a:t>average time to retrieve data on a current level miss (includes the possibility of misses on successive levels of memory hierarchy)</a:t>
            </a:r>
          </a:p>
          <a:p>
            <a:pPr marL="318352" indent="-222847" defTabSz="722020">
              <a:spcBef>
                <a:spcPts val="272"/>
              </a:spcBef>
              <a:defRPr sz="2610"/>
            </a:pPr>
            <a:r>
              <a:rPr dirty="0"/>
              <a:t>Hit Rate</a:t>
            </a:r>
          </a:p>
          <a:p>
            <a:pPr marL="541200" lvl="1" indent="-198970" defTabSz="722020">
              <a:spcBef>
                <a:spcPts val="182"/>
              </a:spcBef>
              <a:defRPr sz="2175"/>
            </a:pPr>
            <a:r>
              <a:rPr dirty="0"/>
              <a:t>% of requests that are found in current level cache</a:t>
            </a:r>
          </a:p>
          <a:p>
            <a:pPr marL="318352" indent="-222847" defTabSz="722020">
              <a:spcBef>
                <a:spcPts val="272"/>
              </a:spcBef>
              <a:defRPr sz="2610"/>
            </a:pPr>
            <a:r>
              <a:rPr dirty="0"/>
              <a:t>Miss Rate</a:t>
            </a:r>
          </a:p>
          <a:p>
            <a:pPr marL="541200" lvl="1" indent="-198970" defTabSz="722020">
              <a:spcBef>
                <a:spcPts val="182"/>
              </a:spcBef>
              <a:defRPr sz="2175"/>
            </a:pPr>
            <a:r>
              <a:rPr dirty="0"/>
              <a:t>1 - Hit Rate</a:t>
            </a:r>
          </a:p>
        </p:txBody>
      </p:sp>
    </p:spTree>
    <p:extLst>
      <p:ext uri="{BB962C8B-B14F-4D97-AF65-F5344CB8AC3E}">
        <p14:creationId xmlns:p14="http://schemas.microsoft.com/office/powerpoint/2010/main" val="25866175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8">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8">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8">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8">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Lab </a:t>
            </a:r>
            <a:r>
              <a:rPr lang="en-US" dirty="0" smtClean="0"/>
              <a:t>#9 </a:t>
            </a:r>
            <a:r>
              <a:rPr lang="en-US" dirty="0"/>
              <a:t>this week</a:t>
            </a:r>
          </a:p>
          <a:p>
            <a:pPr lvl="1"/>
            <a:r>
              <a:rPr lang="en-US" dirty="0"/>
              <a:t>Due in one week</a:t>
            </a:r>
          </a:p>
          <a:p>
            <a:r>
              <a:rPr lang="en-US" dirty="0" smtClean="0"/>
              <a:t>Project </a:t>
            </a:r>
            <a:r>
              <a:rPr lang="en-US" dirty="0"/>
              <a:t>#</a:t>
            </a:r>
            <a:r>
              <a:rPr lang="en-US" dirty="0" smtClean="0"/>
              <a:t>2 out Friday</a:t>
            </a:r>
            <a:endParaRPr lang="en-US" dirty="0"/>
          </a:p>
          <a:p>
            <a:pPr lvl="1"/>
            <a:r>
              <a:rPr lang="en-US" dirty="0"/>
              <a:t>Due Monday (12/3)</a:t>
            </a:r>
          </a:p>
          <a:p>
            <a:pPr lvl="2"/>
            <a:r>
              <a:rPr lang="en-US" dirty="0"/>
              <a:t>Don’t start late, you won’t have time!</a:t>
            </a:r>
          </a:p>
          <a:p>
            <a:r>
              <a:rPr lang="en-US" dirty="0"/>
              <a:t>Reading assignment</a:t>
            </a:r>
          </a:p>
          <a:p>
            <a:pPr lvl="1"/>
            <a:r>
              <a:rPr lang="en-US" dirty="0"/>
              <a:t>Chapter </a:t>
            </a:r>
            <a:r>
              <a:rPr lang="en-US" dirty="0" smtClean="0"/>
              <a:t>5.1 – 5.6 of </a:t>
            </a:r>
            <a:r>
              <a:rPr lang="en-US" dirty="0"/>
              <a:t>zyBooks (Reading Assignment </a:t>
            </a:r>
            <a:r>
              <a:rPr lang="en-US" dirty="0" smtClean="0"/>
              <a:t>#6)</a:t>
            </a:r>
            <a:endParaRPr lang="en-US" dirty="0"/>
          </a:p>
          <a:p>
            <a:pPr lvl="2"/>
            <a:r>
              <a:rPr lang="en-US" dirty="0"/>
              <a:t>Make sure to do the Participation Activities</a:t>
            </a:r>
          </a:p>
          <a:p>
            <a:pPr lvl="2"/>
            <a:r>
              <a:rPr lang="en-US" dirty="0"/>
              <a:t>Due Monday (</a:t>
            </a:r>
            <a:r>
              <a:rPr lang="en-US" dirty="0" smtClean="0"/>
              <a:t>11/26)</a:t>
            </a:r>
            <a:endParaRPr lang="en-US" dirty="0"/>
          </a:p>
        </p:txBody>
      </p:sp>
      <p:sp>
        <p:nvSpPr>
          <p:cNvPr id="3" name="Title 2"/>
          <p:cNvSpPr>
            <a:spLocks noGrp="1"/>
          </p:cNvSpPr>
          <p:nvPr>
            <p:ph type="title"/>
          </p:nvPr>
        </p:nvSpPr>
        <p:spPr/>
        <p:txBody>
          <a:bodyPr>
            <a:normAutofit/>
          </a:bodyPr>
          <a:lstStyle/>
          <a:p>
            <a:r>
              <a:rPr lang="en-US" dirty="0" smtClean="0"/>
              <a:t>Announcement</a:t>
            </a:r>
            <a:endParaRPr lang="en-US" dirty="0"/>
          </a:p>
        </p:txBody>
      </p:sp>
    </p:spTree>
    <p:extLst>
      <p:ext uri="{BB962C8B-B14F-4D97-AF65-F5344CB8AC3E}">
        <p14:creationId xmlns:p14="http://schemas.microsoft.com/office/powerpoint/2010/main" val="17946099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Shape 150"/>
          <p:cNvSpPr>
            <a:spLocks noGrp="1"/>
          </p:cNvSpPr>
          <p:nvPr>
            <p:ph type="title"/>
          </p:nvPr>
        </p:nvSpPr>
        <p:spPr>
          <a:prstGeom prst="rect">
            <a:avLst/>
          </a:prstGeom>
        </p:spPr>
        <p:txBody>
          <a:bodyPr/>
          <a:lstStyle>
            <a:lvl1pPr>
              <a:defRPr sz="4050"/>
            </a:lvl1pPr>
          </a:lstStyle>
          <a:p>
            <a:r>
              <a:t>Extreme Example: One Big Block</a:t>
            </a:r>
          </a:p>
        </p:txBody>
      </p:sp>
      <p:sp>
        <p:nvSpPr>
          <p:cNvPr id="151" name="Shape 151"/>
          <p:cNvSpPr>
            <a:spLocks noGrp="1"/>
          </p:cNvSpPr>
          <p:nvPr>
            <p:ph type="body" idx="1"/>
          </p:nvPr>
        </p:nvSpPr>
        <p:spPr>
          <a:prstGeom prst="rect">
            <a:avLst/>
          </a:prstGeom>
        </p:spPr>
        <p:txBody>
          <a:bodyPr/>
          <a:lstStyle/>
          <a:p>
            <a:pPr marL="314694" indent="-220285" defTabSz="713722">
              <a:spcBef>
                <a:spcPts val="272"/>
              </a:spcBef>
              <a:defRPr sz="2580"/>
            </a:pPr>
            <a:endParaRPr dirty="0"/>
          </a:p>
          <a:p>
            <a:pPr marL="314694" indent="-220285" defTabSz="713722">
              <a:spcBef>
                <a:spcPts val="272"/>
              </a:spcBef>
              <a:defRPr sz="2580"/>
            </a:pPr>
            <a:endParaRPr dirty="0"/>
          </a:p>
          <a:p>
            <a:pPr marL="314694" indent="-220285" defTabSz="713722">
              <a:spcBef>
                <a:spcPts val="272"/>
              </a:spcBef>
              <a:defRPr sz="2580"/>
            </a:pPr>
            <a:r>
              <a:rPr dirty="0"/>
              <a:t>Cache Size = 4 bytes	Block Size = 4 bytes</a:t>
            </a:r>
          </a:p>
          <a:p>
            <a:pPr marL="534979" lvl="1" indent="-196683" defTabSz="713722">
              <a:spcBef>
                <a:spcPts val="182"/>
              </a:spcBef>
              <a:defRPr sz="2150"/>
            </a:pPr>
            <a:r>
              <a:rPr dirty="0"/>
              <a:t>Only </a:t>
            </a:r>
            <a:r>
              <a:rPr dirty="0">
                <a:solidFill>
                  <a:srgbClr val="004479"/>
                </a:solidFill>
                <a:uFill>
                  <a:solidFill>
                    <a:srgbClr val="004479"/>
                  </a:solidFill>
                </a:uFill>
              </a:rPr>
              <a:t>ONE </a:t>
            </a:r>
            <a:r>
              <a:rPr dirty="0"/>
              <a:t>entry (row) in the cache!</a:t>
            </a:r>
          </a:p>
          <a:p>
            <a:pPr marL="314694" indent="-220285" defTabSz="713722">
              <a:spcBef>
                <a:spcPts val="272"/>
              </a:spcBef>
              <a:defRPr sz="2580"/>
            </a:pPr>
            <a:r>
              <a:rPr dirty="0"/>
              <a:t>If item accessed, likely accessed again soon</a:t>
            </a:r>
          </a:p>
          <a:p>
            <a:pPr marL="534979" lvl="1" indent="-196683" defTabSz="713722">
              <a:spcBef>
                <a:spcPts val="182"/>
              </a:spcBef>
              <a:defRPr sz="2150"/>
            </a:pPr>
            <a:r>
              <a:rPr dirty="0"/>
              <a:t>But unlikely will be accessed again immediately!</a:t>
            </a:r>
          </a:p>
          <a:p>
            <a:pPr marL="314694" indent="-220285" defTabSz="713722">
              <a:spcBef>
                <a:spcPts val="272"/>
              </a:spcBef>
              <a:defRPr sz="2580"/>
            </a:pPr>
            <a:r>
              <a:rPr dirty="0"/>
              <a:t>The next access will likely to be a miss again</a:t>
            </a:r>
          </a:p>
          <a:p>
            <a:pPr marL="534979" lvl="1" indent="-196683" defTabSz="713722">
              <a:spcBef>
                <a:spcPts val="182"/>
              </a:spcBef>
              <a:defRPr sz="2150"/>
            </a:pPr>
            <a:r>
              <a:rPr dirty="0"/>
              <a:t>Continually loading data into the cache but</a:t>
            </a:r>
            <a:br>
              <a:rPr dirty="0"/>
            </a:br>
            <a:r>
              <a:rPr dirty="0"/>
              <a:t>discard data (force out) before use it again</a:t>
            </a:r>
          </a:p>
          <a:p>
            <a:pPr marL="534979" lvl="1" indent="-196683" defTabSz="713722">
              <a:spcBef>
                <a:spcPts val="182"/>
              </a:spcBef>
              <a:defRPr sz="2150"/>
            </a:pPr>
            <a:r>
              <a:rPr dirty="0"/>
              <a:t>Nightmare for cache designer: </a:t>
            </a:r>
            <a:r>
              <a:rPr dirty="0">
                <a:solidFill>
                  <a:srgbClr val="004479"/>
                </a:solidFill>
                <a:uFill>
                  <a:solidFill>
                    <a:srgbClr val="004479"/>
                  </a:solidFill>
                </a:uFill>
              </a:rPr>
              <a:t>Ping Pong Effect</a:t>
            </a:r>
          </a:p>
        </p:txBody>
      </p:sp>
      <p:grpSp>
        <p:nvGrpSpPr>
          <p:cNvPr id="165" name="Group 165"/>
          <p:cNvGrpSpPr/>
          <p:nvPr/>
        </p:nvGrpSpPr>
        <p:grpSpPr>
          <a:xfrm>
            <a:off x="673788" y="1180008"/>
            <a:ext cx="7408398" cy="877392"/>
            <a:chOff x="0" y="0"/>
            <a:chExt cx="8162956" cy="966756"/>
          </a:xfrm>
        </p:grpSpPr>
        <p:sp>
          <p:nvSpPr>
            <p:cNvPr id="152" name="Shape 152"/>
            <p:cNvSpPr/>
            <p:nvPr/>
          </p:nvSpPr>
          <p:spPr>
            <a:xfrm>
              <a:off x="5166320" y="41998"/>
              <a:ext cx="2290083" cy="52070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3100">
                  <a:uFill>
                    <a:solidFill>
                      <a:srgbClr val="000000"/>
                    </a:solidFill>
                  </a:uFill>
                  <a:latin typeface="Arial"/>
                  <a:ea typeface="Arial"/>
                  <a:cs typeface="Arial"/>
                  <a:sym typeface="Arial"/>
                </a:defRPr>
              </a:lvl1pPr>
            </a:lstStyle>
            <a:p>
              <a:pPr>
                <a:defRPr sz="1800"/>
              </a:pPr>
              <a:r>
                <a:rPr sz="2814"/>
                <a:t> Cache Data</a:t>
              </a:r>
            </a:p>
          </p:txBody>
        </p:sp>
        <p:sp>
          <p:nvSpPr>
            <p:cNvPr id="153" name="Shape 153"/>
            <p:cNvSpPr/>
            <p:nvPr/>
          </p:nvSpPr>
          <p:spPr>
            <a:xfrm>
              <a:off x="0" y="0"/>
              <a:ext cx="1506352" cy="52070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3100">
                  <a:uFill>
                    <a:solidFill>
                      <a:srgbClr val="000000"/>
                    </a:solidFill>
                  </a:uFill>
                  <a:latin typeface="Arial"/>
                  <a:ea typeface="Arial"/>
                  <a:cs typeface="Arial"/>
                  <a:sym typeface="Arial"/>
                </a:defRPr>
              </a:lvl1pPr>
            </a:lstStyle>
            <a:p>
              <a:pPr>
                <a:defRPr sz="1800"/>
              </a:pPr>
              <a:r>
                <a:rPr sz="2814"/>
                <a:t>Valid Bit</a:t>
              </a:r>
            </a:p>
          </p:txBody>
        </p:sp>
        <p:sp>
          <p:nvSpPr>
            <p:cNvPr id="154" name="Shape 154"/>
            <p:cNvSpPr/>
            <p:nvPr/>
          </p:nvSpPr>
          <p:spPr>
            <a:xfrm>
              <a:off x="7572652" y="574426"/>
              <a:ext cx="500849" cy="39233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31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2000"/>
                <a:t>B 0</a:t>
              </a:r>
            </a:p>
          </p:txBody>
        </p:sp>
        <p:sp>
          <p:nvSpPr>
            <p:cNvPr id="155" name="Shape 155"/>
            <p:cNvSpPr/>
            <p:nvPr/>
          </p:nvSpPr>
          <p:spPr>
            <a:xfrm>
              <a:off x="7408208" y="622973"/>
              <a:ext cx="1" cy="307987"/>
            </a:xfrm>
            <a:prstGeom prst="line">
              <a:avLst/>
            </a:prstGeom>
            <a:noFill/>
            <a:ln w="38100" cap="flat">
              <a:solidFill>
                <a:srgbClr val="000000"/>
              </a:solidFill>
              <a:prstDash val="solid"/>
              <a:round/>
            </a:ln>
            <a:effectLst/>
          </p:spPr>
          <p:txBody>
            <a:bodyPr wrap="square" lIns="0" tIns="0" rIns="0" bIns="0" numCol="1" anchor="t">
              <a:noAutofit/>
            </a:bodyPr>
            <a:lstStyle/>
            <a:p>
              <a:endParaRPr sz="1634"/>
            </a:p>
          </p:txBody>
        </p:sp>
        <p:sp>
          <p:nvSpPr>
            <p:cNvPr id="156" name="Shape 156"/>
            <p:cNvSpPr/>
            <p:nvPr/>
          </p:nvSpPr>
          <p:spPr>
            <a:xfrm>
              <a:off x="6816606" y="574426"/>
              <a:ext cx="500849" cy="39233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31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2000"/>
                <a:t>B 1</a:t>
              </a:r>
            </a:p>
          </p:txBody>
        </p:sp>
        <p:sp>
          <p:nvSpPr>
            <p:cNvPr id="157" name="Shape 157"/>
            <p:cNvSpPr/>
            <p:nvPr/>
          </p:nvSpPr>
          <p:spPr>
            <a:xfrm>
              <a:off x="6652161" y="622973"/>
              <a:ext cx="1" cy="307987"/>
            </a:xfrm>
            <a:prstGeom prst="line">
              <a:avLst/>
            </a:prstGeom>
            <a:noFill/>
            <a:ln w="38100" cap="flat">
              <a:solidFill>
                <a:srgbClr val="000000"/>
              </a:solidFill>
              <a:prstDash val="solid"/>
              <a:round/>
            </a:ln>
            <a:effectLst/>
          </p:spPr>
          <p:txBody>
            <a:bodyPr wrap="square" lIns="0" tIns="0" rIns="0" bIns="0" numCol="1" anchor="t">
              <a:noAutofit/>
            </a:bodyPr>
            <a:lstStyle/>
            <a:p>
              <a:endParaRPr sz="1634"/>
            </a:p>
          </p:txBody>
        </p:sp>
        <p:sp>
          <p:nvSpPr>
            <p:cNvPr id="158" name="Shape 158"/>
            <p:cNvSpPr/>
            <p:nvPr/>
          </p:nvSpPr>
          <p:spPr>
            <a:xfrm>
              <a:off x="5220506" y="574426"/>
              <a:ext cx="500849" cy="39233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31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2000" dirty="0"/>
                <a:t>B 3</a:t>
              </a:r>
            </a:p>
          </p:txBody>
        </p:sp>
        <p:sp>
          <p:nvSpPr>
            <p:cNvPr id="159" name="Shape 159"/>
            <p:cNvSpPr/>
            <p:nvPr/>
          </p:nvSpPr>
          <p:spPr>
            <a:xfrm>
              <a:off x="5812110" y="622973"/>
              <a:ext cx="1" cy="307987"/>
            </a:xfrm>
            <a:prstGeom prst="line">
              <a:avLst/>
            </a:prstGeom>
            <a:noFill/>
            <a:ln w="38100" cap="flat">
              <a:solidFill>
                <a:srgbClr val="000000"/>
              </a:solidFill>
              <a:prstDash val="solid"/>
              <a:round/>
            </a:ln>
            <a:effectLst/>
          </p:spPr>
          <p:txBody>
            <a:bodyPr wrap="square" lIns="0" tIns="0" rIns="0" bIns="0" numCol="1" anchor="t">
              <a:noAutofit/>
            </a:bodyPr>
            <a:lstStyle/>
            <a:p>
              <a:endParaRPr sz="1634"/>
            </a:p>
          </p:txBody>
        </p:sp>
        <p:sp>
          <p:nvSpPr>
            <p:cNvPr id="160" name="Shape 160"/>
            <p:cNvSpPr/>
            <p:nvPr/>
          </p:nvSpPr>
          <p:spPr>
            <a:xfrm>
              <a:off x="2513156" y="48997"/>
              <a:ext cx="718172" cy="52070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3100">
                  <a:uFill>
                    <a:solidFill>
                      <a:srgbClr val="000000"/>
                    </a:solidFill>
                  </a:uFill>
                  <a:latin typeface="Arial"/>
                  <a:ea typeface="Arial"/>
                  <a:cs typeface="Arial"/>
                  <a:sym typeface="Arial"/>
                </a:defRPr>
              </a:lvl1pPr>
            </a:lstStyle>
            <a:p>
              <a:pPr>
                <a:defRPr sz="1800"/>
              </a:pPr>
              <a:r>
                <a:rPr sz="2814"/>
                <a:t>Tag</a:t>
              </a:r>
            </a:p>
          </p:txBody>
        </p:sp>
        <p:sp>
          <p:nvSpPr>
            <p:cNvPr id="161" name="Shape 161"/>
            <p:cNvSpPr/>
            <p:nvPr/>
          </p:nvSpPr>
          <p:spPr>
            <a:xfrm>
              <a:off x="449777" y="624566"/>
              <a:ext cx="685801" cy="304801"/>
            </a:xfrm>
            <a:prstGeom prst="rect">
              <a:avLst/>
            </a:prstGeom>
            <a:noFill/>
            <a:ln w="381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162" name="Shape 162"/>
            <p:cNvSpPr/>
            <p:nvPr/>
          </p:nvSpPr>
          <p:spPr>
            <a:xfrm>
              <a:off x="1121820" y="622973"/>
              <a:ext cx="3596923" cy="307987"/>
            </a:xfrm>
            <a:prstGeom prst="rect">
              <a:avLst/>
            </a:prstGeom>
            <a:noFill/>
            <a:ln w="381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163" name="Shape 163"/>
            <p:cNvSpPr/>
            <p:nvPr/>
          </p:nvSpPr>
          <p:spPr>
            <a:xfrm>
              <a:off x="5070064" y="622973"/>
              <a:ext cx="3092892" cy="307987"/>
            </a:xfrm>
            <a:prstGeom prst="rect">
              <a:avLst/>
            </a:prstGeom>
            <a:noFill/>
            <a:ln w="381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164" name="Shape 164"/>
            <p:cNvSpPr/>
            <p:nvPr/>
          </p:nvSpPr>
          <p:spPr>
            <a:xfrm>
              <a:off x="6060558" y="574426"/>
              <a:ext cx="500849" cy="39233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31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2000" dirty="0"/>
                <a:t>B 2</a:t>
              </a:r>
            </a:p>
          </p:txBody>
        </p:sp>
      </p:grpSp>
    </p:spTree>
    <p:extLst>
      <p:ext uri="{BB962C8B-B14F-4D97-AF65-F5344CB8AC3E}">
        <p14:creationId xmlns:p14="http://schemas.microsoft.com/office/powerpoint/2010/main" val="322565601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1">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1">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1">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Shape 167"/>
          <p:cNvSpPr>
            <a:spLocks noGrp="1"/>
          </p:cNvSpPr>
          <p:nvPr>
            <p:ph type="title"/>
          </p:nvPr>
        </p:nvSpPr>
        <p:spPr>
          <a:prstGeom prst="rect">
            <a:avLst/>
          </a:prstGeom>
        </p:spPr>
        <p:txBody>
          <a:bodyPr/>
          <a:lstStyle>
            <a:lvl1pPr>
              <a:defRPr sz="4050"/>
            </a:lvl1pPr>
          </a:lstStyle>
          <a:p>
            <a:r>
              <a:t>Block Size Tradeoff Conclusions</a:t>
            </a:r>
          </a:p>
        </p:txBody>
      </p:sp>
      <p:sp>
        <p:nvSpPr>
          <p:cNvPr id="168" name="Shape 168"/>
          <p:cNvSpPr/>
          <p:nvPr/>
        </p:nvSpPr>
        <p:spPr>
          <a:xfrm flipV="1">
            <a:off x="967627" y="2063028"/>
            <a:ext cx="1499388" cy="787732"/>
          </a:xfrm>
          <a:prstGeom prst="line">
            <a:avLst/>
          </a:prstGeom>
          <a:ln w="38100">
            <a:solidFill>
              <a:srgbClr val="004479"/>
            </a:solidFill>
          </a:ln>
        </p:spPr>
        <p:txBody>
          <a:bodyPr lIns="0" tIns="0" rIns="0" bIns="0"/>
          <a:lstStyle/>
          <a:p>
            <a:endParaRPr sz="1634"/>
          </a:p>
        </p:txBody>
      </p:sp>
      <p:grpSp>
        <p:nvGrpSpPr>
          <p:cNvPr id="173" name="Group 173"/>
          <p:cNvGrpSpPr/>
          <p:nvPr/>
        </p:nvGrpSpPr>
        <p:grpSpPr>
          <a:xfrm>
            <a:off x="954922" y="1219712"/>
            <a:ext cx="2656776" cy="2548305"/>
            <a:chOff x="-1" y="0"/>
            <a:chExt cx="2927373" cy="2807853"/>
          </a:xfrm>
        </p:grpSpPr>
        <p:sp>
          <p:nvSpPr>
            <p:cNvPr id="169" name="Shape 169"/>
            <p:cNvSpPr/>
            <p:nvPr/>
          </p:nvSpPr>
          <p:spPr>
            <a:xfrm flipH="1">
              <a:off x="-1" y="705219"/>
              <a:ext cx="2" cy="1567933"/>
            </a:xfrm>
            <a:prstGeom prst="line">
              <a:avLst/>
            </a:prstGeom>
            <a:noFill/>
            <a:ln w="38100" cap="flat">
              <a:solidFill>
                <a:srgbClr val="000000"/>
              </a:solidFill>
              <a:prstDash val="solid"/>
              <a:round/>
              <a:headEnd type="triangle" w="med" len="med"/>
            </a:ln>
            <a:effectLst/>
          </p:spPr>
          <p:txBody>
            <a:bodyPr wrap="square" lIns="0" tIns="0" rIns="0" bIns="0" numCol="1" anchor="t">
              <a:noAutofit/>
            </a:bodyPr>
            <a:lstStyle/>
            <a:p>
              <a:endParaRPr sz="1634"/>
            </a:p>
          </p:txBody>
        </p:sp>
        <p:sp>
          <p:nvSpPr>
            <p:cNvPr id="170" name="Shape 170"/>
            <p:cNvSpPr/>
            <p:nvPr/>
          </p:nvSpPr>
          <p:spPr>
            <a:xfrm>
              <a:off x="14000" y="2287151"/>
              <a:ext cx="2156135" cy="1"/>
            </a:xfrm>
            <a:prstGeom prst="line">
              <a:avLst/>
            </a:prstGeom>
            <a:noFill/>
            <a:ln w="38100" cap="flat">
              <a:solidFill>
                <a:srgbClr val="000000"/>
              </a:solidFill>
              <a:prstDash val="solid"/>
              <a:round/>
              <a:tailEnd type="triangle" w="med" len="med"/>
            </a:ln>
            <a:effectLst/>
          </p:spPr>
          <p:txBody>
            <a:bodyPr wrap="square" lIns="0" tIns="0" rIns="0" bIns="0" numCol="1" anchor="t">
              <a:noAutofit/>
            </a:bodyPr>
            <a:lstStyle/>
            <a:p>
              <a:endParaRPr sz="1634"/>
            </a:p>
          </p:txBody>
        </p:sp>
        <p:sp>
          <p:nvSpPr>
            <p:cNvPr id="171" name="Shape 171"/>
            <p:cNvSpPr/>
            <p:nvPr/>
          </p:nvSpPr>
          <p:spPr>
            <a:xfrm>
              <a:off x="42002" y="0"/>
              <a:ext cx="1377766" cy="8625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3052" tIns="23052" rIns="23052" bIns="23052" numCol="1" anchor="t">
              <a:spAutoFit/>
            </a:bodyPr>
            <a:lstStyle/>
            <a:p>
              <a:pPr defTabSz="414868">
                <a:lnSpc>
                  <a:spcPct val="85000"/>
                </a:lnSpc>
                <a:buClr>
                  <a:srgbClr val="000000"/>
                </a:buClr>
                <a:defRPr sz="1800">
                  <a:uFill>
                    <a:solidFill>
                      <a:srgbClr val="000000"/>
                    </a:solidFill>
                  </a:uFill>
                  <a:latin typeface="Arial"/>
                  <a:ea typeface="Arial"/>
                  <a:cs typeface="Arial"/>
                  <a:sym typeface="Arial"/>
                </a:defRPr>
              </a:pPr>
              <a:r>
                <a:rPr sz="2814"/>
                <a:t>Miss</a:t>
              </a:r>
            </a:p>
            <a:p>
              <a:pPr defTabSz="414868">
                <a:lnSpc>
                  <a:spcPct val="85000"/>
                </a:lnSpc>
                <a:buClr>
                  <a:srgbClr val="000000"/>
                </a:buClr>
                <a:defRPr sz="1800">
                  <a:uFill>
                    <a:solidFill>
                      <a:srgbClr val="000000"/>
                    </a:solidFill>
                  </a:uFill>
                  <a:latin typeface="Arial"/>
                  <a:ea typeface="Arial"/>
                  <a:cs typeface="Arial"/>
                  <a:sym typeface="Arial"/>
                </a:defRPr>
              </a:pPr>
              <a:r>
                <a:rPr sz="2814"/>
                <a:t>Penalty</a:t>
              </a:r>
            </a:p>
          </p:txBody>
        </p:sp>
        <p:sp>
          <p:nvSpPr>
            <p:cNvPr id="172" name="Shape 172"/>
            <p:cNvSpPr/>
            <p:nvPr/>
          </p:nvSpPr>
          <p:spPr>
            <a:xfrm>
              <a:off x="992311" y="2287151"/>
              <a:ext cx="1935061" cy="52070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31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2814"/>
                <a:t>Block Size</a:t>
              </a:r>
            </a:p>
          </p:txBody>
        </p:sp>
      </p:grpSp>
      <p:sp>
        <p:nvSpPr>
          <p:cNvPr id="174" name="Shape 174"/>
          <p:cNvSpPr/>
          <p:nvPr/>
        </p:nvSpPr>
        <p:spPr>
          <a:xfrm>
            <a:off x="3089641" y="5137720"/>
            <a:ext cx="1334201" cy="1074504"/>
          </a:xfrm>
          <a:custGeom>
            <a:avLst/>
            <a:gdLst/>
            <a:ahLst/>
            <a:cxnLst>
              <a:cxn ang="0">
                <a:pos x="wd2" y="hd2"/>
              </a:cxn>
              <a:cxn ang="5400000">
                <a:pos x="wd2" y="hd2"/>
              </a:cxn>
              <a:cxn ang="10800000">
                <a:pos x="wd2" y="hd2"/>
              </a:cxn>
              <a:cxn ang="16200000">
                <a:pos x="wd2" y="hd2"/>
              </a:cxn>
            </a:cxnLst>
            <a:rect l="0" t="0" r="r" b="b"/>
            <a:pathLst>
              <a:path w="21600" h="21428" extrusionOk="0">
                <a:moveTo>
                  <a:pt x="0" y="0"/>
                </a:moveTo>
                <a:cubicBezTo>
                  <a:pt x="514" y="3421"/>
                  <a:pt x="1054" y="6841"/>
                  <a:pt x="2263" y="10135"/>
                </a:cubicBezTo>
                <a:cubicBezTo>
                  <a:pt x="3446" y="13397"/>
                  <a:pt x="5169" y="17894"/>
                  <a:pt x="7200" y="19763"/>
                </a:cubicBezTo>
                <a:cubicBezTo>
                  <a:pt x="9206" y="21600"/>
                  <a:pt x="12471" y="21568"/>
                  <a:pt x="14400" y="21283"/>
                </a:cubicBezTo>
                <a:cubicBezTo>
                  <a:pt x="16303" y="20967"/>
                  <a:pt x="17511" y="19573"/>
                  <a:pt x="18720" y="17989"/>
                </a:cubicBezTo>
                <a:cubicBezTo>
                  <a:pt x="19903" y="16374"/>
                  <a:pt x="20751" y="13999"/>
                  <a:pt x="21600" y="11655"/>
                </a:cubicBezTo>
              </a:path>
            </a:pathLst>
          </a:custGeom>
          <a:ln w="38100">
            <a:solidFill>
              <a:srgbClr val="CD665F"/>
            </a:solidFill>
          </a:ln>
        </p:spPr>
        <p:txBody>
          <a:bodyPr lIns="0" tIns="0" rIns="0" bIns="0"/>
          <a:lstStyle/>
          <a:p>
            <a:endParaRPr sz="1634"/>
          </a:p>
        </p:txBody>
      </p:sp>
      <p:grpSp>
        <p:nvGrpSpPr>
          <p:cNvPr id="177" name="Group 177"/>
          <p:cNvGrpSpPr/>
          <p:nvPr/>
        </p:nvGrpSpPr>
        <p:grpSpPr>
          <a:xfrm>
            <a:off x="3544247" y="4426220"/>
            <a:ext cx="3781552" cy="1505585"/>
            <a:chOff x="96579" y="0"/>
            <a:chExt cx="4166707" cy="1658930"/>
          </a:xfrm>
        </p:grpSpPr>
        <p:sp>
          <p:nvSpPr>
            <p:cNvPr id="175" name="Shape 175"/>
            <p:cNvSpPr/>
            <p:nvPr/>
          </p:nvSpPr>
          <p:spPr>
            <a:xfrm flipV="1">
              <a:off x="988758" y="888962"/>
              <a:ext cx="1120070" cy="769968"/>
            </a:xfrm>
            <a:prstGeom prst="line">
              <a:avLst/>
            </a:prstGeom>
            <a:noFill/>
            <a:ln w="38100" cap="flat">
              <a:solidFill>
                <a:srgbClr val="000000"/>
              </a:solidFill>
              <a:prstDash val="solid"/>
              <a:round/>
            </a:ln>
            <a:effectLst/>
          </p:spPr>
          <p:txBody>
            <a:bodyPr wrap="square" lIns="0" tIns="0" rIns="0" bIns="0" numCol="1" anchor="t">
              <a:noAutofit/>
            </a:bodyPr>
            <a:lstStyle/>
            <a:p>
              <a:endParaRPr sz="1634"/>
            </a:p>
          </p:txBody>
        </p:sp>
        <p:sp>
          <p:nvSpPr>
            <p:cNvPr id="176" name="Shape 176"/>
            <p:cNvSpPr/>
            <p:nvPr/>
          </p:nvSpPr>
          <p:spPr>
            <a:xfrm>
              <a:off x="96579" y="0"/>
              <a:ext cx="4166707" cy="8625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3052" tIns="23052" rIns="23052" bIns="23052" numCol="1" anchor="t">
              <a:spAutoFit/>
            </a:bodyPr>
            <a:lstStyle/>
            <a:p>
              <a:pPr algn="ctr" defTabSz="414868">
                <a:lnSpc>
                  <a:spcPct val="85000"/>
                </a:lnSpc>
                <a:buClr>
                  <a:srgbClr val="000000"/>
                </a:buClr>
                <a:defRPr sz="1800">
                  <a:uFill>
                    <a:solidFill>
                      <a:srgbClr val="000000"/>
                    </a:solidFill>
                  </a:uFill>
                  <a:latin typeface="Arial"/>
                  <a:ea typeface="Arial"/>
                  <a:cs typeface="Arial"/>
                  <a:sym typeface="Arial"/>
                </a:defRPr>
              </a:pPr>
              <a:r>
                <a:rPr sz="2814">
                  <a:sym typeface="Helvetica"/>
                </a:rPr>
                <a:t>Increased Miss Penalty</a:t>
              </a:r>
            </a:p>
            <a:p>
              <a:pPr algn="ctr" defTabSz="414868">
                <a:lnSpc>
                  <a:spcPct val="85000"/>
                </a:lnSpc>
                <a:buClr>
                  <a:srgbClr val="000000"/>
                </a:buClr>
                <a:defRPr sz="1800">
                  <a:uFill>
                    <a:solidFill>
                      <a:srgbClr val="000000"/>
                    </a:solidFill>
                  </a:uFill>
                  <a:latin typeface="Arial"/>
                  <a:ea typeface="Arial"/>
                  <a:cs typeface="Arial"/>
                  <a:sym typeface="Arial"/>
                </a:defRPr>
              </a:pPr>
              <a:r>
                <a:rPr sz="2814">
                  <a:sym typeface="Helvetica"/>
                </a:rPr>
                <a:t>&amp; Miss Rate</a:t>
              </a:r>
            </a:p>
          </p:txBody>
        </p:sp>
      </p:grpSp>
      <p:grpSp>
        <p:nvGrpSpPr>
          <p:cNvPr id="182" name="Group 182"/>
          <p:cNvGrpSpPr/>
          <p:nvPr/>
        </p:nvGrpSpPr>
        <p:grpSpPr>
          <a:xfrm>
            <a:off x="1374498" y="4349988"/>
            <a:ext cx="4124139" cy="2467308"/>
            <a:chOff x="31026" y="0"/>
            <a:chExt cx="4544189" cy="2718607"/>
          </a:xfrm>
        </p:grpSpPr>
        <p:sp>
          <p:nvSpPr>
            <p:cNvPr id="178" name="Shape 178"/>
            <p:cNvSpPr/>
            <p:nvPr/>
          </p:nvSpPr>
          <p:spPr>
            <a:xfrm flipH="1">
              <a:off x="1731847" y="615973"/>
              <a:ext cx="1" cy="1567933"/>
            </a:xfrm>
            <a:prstGeom prst="line">
              <a:avLst/>
            </a:prstGeom>
            <a:noFill/>
            <a:ln w="38100" cap="flat">
              <a:solidFill>
                <a:srgbClr val="000000"/>
              </a:solidFill>
              <a:prstDash val="solid"/>
              <a:round/>
              <a:headEnd type="triangle" w="med" len="med"/>
            </a:ln>
            <a:effectLst/>
          </p:spPr>
          <p:txBody>
            <a:bodyPr wrap="square" lIns="0" tIns="0" rIns="0" bIns="0" numCol="1" anchor="t">
              <a:noAutofit/>
            </a:bodyPr>
            <a:lstStyle/>
            <a:p>
              <a:endParaRPr sz="1634"/>
            </a:p>
          </p:txBody>
        </p:sp>
        <p:sp>
          <p:nvSpPr>
            <p:cNvPr id="179" name="Shape 179"/>
            <p:cNvSpPr/>
            <p:nvPr/>
          </p:nvSpPr>
          <p:spPr>
            <a:xfrm>
              <a:off x="1745848" y="2197906"/>
              <a:ext cx="2156134" cy="1"/>
            </a:xfrm>
            <a:prstGeom prst="line">
              <a:avLst/>
            </a:prstGeom>
            <a:noFill/>
            <a:ln w="38100" cap="flat">
              <a:solidFill>
                <a:srgbClr val="000000"/>
              </a:solidFill>
              <a:prstDash val="solid"/>
              <a:round/>
              <a:tailEnd type="triangle" w="med" len="med"/>
            </a:ln>
            <a:effectLst/>
          </p:spPr>
          <p:txBody>
            <a:bodyPr wrap="square" lIns="0" tIns="0" rIns="0" bIns="0" numCol="1" anchor="t">
              <a:noAutofit/>
            </a:bodyPr>
            <a:lstStyle/>
            <a:p>
              <a:endParaRPr sz="1634"/>
            </a:p>
          </p:txBody>
        </p:sp>
        <p:sp>
          <p:nvSpPr>
            <p:cNvPr id="180" name="Shape 180"/>
            <p:cNvSpPr/>
            <p:nvPr/>
          </p:nvSpPr>
          <p:spPr>
            <a:xfrm>
              <a:off x="31026" y="0"/>
              <a:ext cx="1524224" cy="126811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3052" tIns="23052" rIns="23052" bIns="23052" numCol="1" anchor="t">
              <a:spAutoFit/>
            </a:bodyPr>
            <a:lstStyle/>
            <a:p>
              <a:pPr algn="ctr" defTabSz="414868">
                <a:lnSpc>
                  <a:spcPct val="85000"/>
                </a:lnSpc>
                <a:buClr>
                  <a:srgbClr val="000000"/>
                </a:buClr>
                <a:defRPr sz="1800">
                  <a:uFill>
                    <a:solidFill>
                      <a:srgbClr val="000000"/>
                    </a:solidFill>
                  </a:uFill>
                  <a:latin typeface="Arial"/>
                  <a:ea typeface="Arial"/>
                  <a:cs typeface="Arial"/>
                  <a:sym typeface="Arial"/>
                </a:defRPr>
              </a:pPr>
              <a:r>
                <a:rPr sz="2814"/>
                <a:t>Average</a:t>
              </a:r>
            </a:p>
            <a:p>
              <a:pPr algn="ctr" defTabSz="414868">
                <a:lnSpc>
                  <a:spcPct val="85000"/>
                </a:lnSpc>
                <a:buClr>
                  <a:srgbClr val="000000"/>
                </a:buClr>
                <a:defRPr sz="1800">
                  <a:uFill>
                    <a:solidFill>
                      <a:srgbClr val="000000"/>
                    </a:solidFill>
                  </a:uFill>
                  <a:latin typeface="Arial"/>
                  <a:ea typeface="Arial"/>
                  <a:cs typeface="Arial"/>
                  <a:sym typeface="Arial"/>
                </a:defRPr>
              </a:pPr>
              <a:r>
                <a:rPr sz="2814"/>
                <a:t>Access</a:t>
              </a:r>
            </a:p>
            <a:p>
              <a:pPr algn="ctr" defTabSz="414868">
                <a:lnSpc>
                  <a:spcPct val="85000"/>
                </a:lnSpc>
                <a:buClr>
                  <a:srgbClr val="000000"/>
                </a:buClr>
                <a:defRPr sz="1800">
                  <a:uFill>
                    <a:solidFill>
                      <a:srgbClr val="000000"/>
                    </a:solidFill>
                  </a:uFill>
                  <a:latin typeface="Arial"/>
                  <a:ea typeface="Arial"/>
                  <a:cs typeface="Arial"/>
                  <a:sym typeface="Arial"/>
                </a:defRPr>
              </a:pPr>
              <a:r>
                <a:rPr sz="2814"/>
                <a:t>Time</a:t>
              </a:r>
            </a:p>
          </p:txBody>
        </p:sp>
        <p:sp>
          <p:nvSpPr>
            <p:cNvPr id="181" name="Shape 181"/>
            <p:cNvSpPr/>
            <p:nvPr/>
          </p:nvSpPr>
          <p:spPr>
            <a:xfrm>
              <a:off x="2640154" y="2197905"/>
              <a:ext cx="1935061" cy="52070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31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2814"/>
                <a:t>Block Size</a:t>
              </a:r>
            </a:p>
          </p:txBody>
        </p:sp>
      </p:grpSp>
      <p:grpSp>
        <p:nvGrpSpPr>
          <p:cNvPr id="185" name="Group 185"/>
          <p:cNvGrpSpPr/>
          <p:nvPr/>
        </p:nvGrpSpPr>
        <p:grpSpPr>
          <a:xfrm>
            <a:off x="4703390" y="1295944"/>
            <a:ext cx="4018756" cy="1548465"/>
            <a:chOff x="0" y="0"/>
            <a:chExt cx="4428072" cy="1706177"/>
          </a:xfrm>
        </p:grpSpPr>
        <p:sp>
          <p:nvSpPr>
            <p:cNvPr id="183" name="Shape 183"/>
            <p:cNvSpPr/>
            <p:nvPr/>
          </p:nvSpPr>
          <p:spPr>
            <a:xfrm flipV="1">
              <a:off x="0" y="495228"/>
              <a:ext cx="483030" cy="1210949"/>
            </a:xfrm>
            <a:prstGeom prst="line">
              <a:avLst/>
            </a:prstGeom>
            <a:noFill/>
            <a:ln w="38100" cap="flat">
              <a:solidFill>
                <a:srgbClr val="000000"/>
              </a:solidFill>
              <a:prstDash val="solid"/>
              <a:round/>
            </a:ln>
            <a:effectLst/>
          </p:spPr>
          <p:txBody>
            <a:bodyPr wrap="square" lIns="0" tIns="0" rIns="0" bIns="0" numCol="1" anchor="t">
              <a:noAutofit/>
            </a:bodyPr>
            <a:lstStyle/>
            <a:p>
              <a:endParaRPr sz="1634"/>
            </a:p>
          </p:txBody>
        </p:sp>
        <p:sp>
          <p:nvSpPr>
            <p:cNvPr id="184" name="Shape 184"/>
            <p:cNvSpPr/>
            <p:nvPr/>
          </p:nvSpPr>
          <p:spPr>
            <a:xfrm>
              <a:off x="196012" y="0"/>
              <a:ext cx="4232060" cy="45690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3052" tIns="23052" rIns="23052" bIns="23052" numCol="1" anchor="t">
              <a:spAutoFit/>
            </a:bodyPr>
            <a:lstStyle>
              <a:lvl1pPr defTabSz="457104">
                <a:lnSpc>
                  <a:spcPct val="85000"/>
                </a:lnSpc>
                <a:buClr>
                  <a:srgbClr val="000000"/>
                </a:buClr>
                <a:defRPr sz="3100">
                  <a:uFill>
                    <a:solidFill>
                      <a:srgbClr val="000000"/>
                    </a:solidFill>
                  </a:uFill>
                </a:defRPr>
              </a:lvl1pPr>
            </a:lstStyle>
            <a:p>
              <a:pPr>
                <a:defRPr sz="1800">
                  <a:latin typeface="Arial"/>
                  <a:ea typeface="Arial"/>
                  <a:cs typeface="Arial"/>
                  <a:sym typeface="Arial"/>
                </a:defRPr>
              </a:pPr>
              <a:r>
                <a:rPr sz="2814">
                  <a:sym typeface="Helvetica"/>
                </a:rPr>
                <a:t>Exploits Spatial Locality</a:t>
              </a:r>
            </a:p>
          </p:txBody>
        </p:sp>
      </p:grpSp>
      <p:grpSp>
        <p:nvGrpSpPr>
          <p:cNvPr id="188" name="Group 188"/>
          <p:cNvGrpSpPr/>
          <p:nvPr/>
        </p:nvGrpSpPr>
        <p:grpSpPr>
          <a:xfrm>
            <a:off x="5897818" y="2120200"/>
            <a:ext cx="2891316" cy="1150896"/>
            <a:chOff x="0" y="0"/>
            <a:chExt cx="3185801" cy="1268116"/>
          </a:xfrm>
        </p:grpSpPr>
        <p:sp>
          <p:nvSpPr>
            <p:cNvPr id="186" name="Shape 186"/>
            <p:cNvSpPr/>
            <p:nvPr/>
          </p:nvSpPr>
          <p:spPr>
            <a:xfrm flipV="1">
              <a:off x="0" y="573975"/>
              <a:ext cx="175010" cy="559977"/>
            </a:xfrm>
            <a:prstGeom prst="line">
              <a:avLst/>
            </a:prstGeom>
            <a:noFill/>
            <a:ln w="38100" cap="flat">
              <a:solidFill>
                <a:srgbClr val="000000"/>
              </a:solidFill>
              <a:prstDash val="solid"/>
              <a:round/>
            </a:ln>
            <a:effectLst/>
          </p:spPr>
          <p:txBody>
            <a:bodyPr wrap="square" lIns="0" tIns="0" rIns="0" bIns="0" numCol="1" anchor="t">
              <a:noAutofit/>
            </a:bodyPr>
            <a:lstStyle/>
            <a:p>
              <a:endParaRPr sz="1634"/>
            </a:p>
          </p:txBody>
        </p:sp>
        <p:sp>
          <p:nvSpPr>
            <p:cNvPr id="187" name="Shape 187"/>
            <p:cNvSpPr/>
            <p:nvPr/>
          </p:nvSpPr>
          <p:spPr>
            <a:xfrm>
              <a:off x="259016" y="0"/>
              <a:ext cx="2926785" cy="126811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3052" tIns="23052" rIns="23052" bIns="23052" numCol="1" anchor="t">
              <a:spAutoFit/>
            </a:bodyPr>
            <a:lstStyle/>
            <a:p>
              <a:pPr defTabSz="414868">
                <a:lnSpc>
                  <a:spcPct val="85000"/>
                </a:lnSpc>
                <a:buClr>
                  <a:srgbClr val="000000"/>
                </a:buClr>
                <a:defRPr sz="1800">
                  <a:uFill>
                    <a:solidFill>
                      <a:srgbClr val="000000"/>
                    </a:solidFill>
                  </a:uFill>
                  <a:latin typeface="Arial"/>
                  <a:ea typeface="Arial"/>
                  <a:cs typeface="Arial"/>
                  <a:sym typeface="Arial"/>
                </a:defRPr>
              </a:pPr>
              <a:r>
                <a:rPr sz="2814">
                  <a:sym typeface="Helvetica"/>
                </a:rPr>
                <a:t>Fewer blocks: </a:t>
              </a:r>
            </a:p>
            <a:p>
              <a:pPr defTabSz="414868">
                <a:lnSpc>
                  <a:spcPct val="85000"/>
                </a:lnSpc>
                <a:buClr>
                  <a:srgbClr val="000000"/>
                </a:buClr>
                <a:defRPr sz="1800">
                  <a:uFill>
                    <a:solidFill>
                      <a:srgbClr val="000000"/>
                    </a:solidFill>
                  </a:uFill>
                  <a:latin typeface="Arial"/>
                  <a:ea typeface="Arial"/>
                  <a:cs typeface="Arial"/>
                  <a:sym typeface="Arial"/>
                </a:defRPr>
              </a:pPr>
              <a:r>
                <a:rPr sz="2814">
                  <a:sym typeface="Helvetica"/>
                </a:rPr>
                <a:t>compromises</a:t>
              </a:r>
            </a:p>
            <a:p>
              <a:pPr defTabSz="414868">
                <a:lnSpc>
                  <a:spcPct val="85000"/>
                </a:lnSpc>
                <a:buClr>
                  <a:srgbClr val="000000"/>
                </a:buClr>
                <a:defRPr sz="1800">
                  <a:uFill>
                    <a:solidFill>
                      <a:srgbClr val="000000"/>
                    </a:solidFill>
                  </a:uFill>
                  <a:latin typeface="Arial"/>
                  <a:ea typeface="Arial"/>
                  <a:cs typeface="Arial"/>
                  <a:sym typeface="Arial"/>
                </a:defRPr>
              </a:pPr>
              <a:r>
                <a:rPr sz="2814">
                  <a:sym typeface="Helvetica"/>
                </a:rPr>
                <a:t>temporal locality</a:t>
              </a:r>
            </a:p>
          </p:txBody>
        </p:sp>
      </p:grpSp>
      <p:grpSp>
        <p:nvGrpSpPr>
          <p:cNvPr id="193" name="Group 193"/>
          <p:cNvGrpSpPr/>
          <p:nvPr/>
        </p:nvGrpSpPr>
        <p:grpSpPr>
          <a:xfrm>
            <a:off x="3826628" y="1148243"/>
            <a:ext cx="3044329" cy="2772237"/>
            <a:chOff x="0" y="0"/>
            <a:chExt cx="3354398" cy="3054593"/>
          </a:xfrm>
        </p:grpSpPr>
        <p:sp>
          <p:nvSpPr>
            <p:cNvPr id="189" name="Shape 189"/>
            <p:cNvSpPr/>
            <p:nvPr/>
          </p:nvSpPr>
          <p:spPr>
            <a:xfrm flipH="1">
              <a:off x="511031" y="951959"/>
              <a:ext cx="1" cy="1567932"/>
            </a:xfrm>
            <a:prstGeom prst="line">
              <a:avLst/>
            </a:prstGeom>
            <a:noFill/>
            <a:ln w="38100" cap="flat">
              <a:solidFill>
                <a:srgbClr val="000000"/>
              </a:solidFill>
              <a:prstDash val="solid"/>
              <a:round/>
              <a:headEnd type="triangle" w="med" len="med"/>
            </a:ln>
            <a:effectLst/>
          </p:spPr>
          <p:txBody>
            <a:bodyPr wrap="square" lIns="0" tIns="0" rIns="0" bIns="0" numCol="1" anchor="t">
              <a:noAutofit/>
            </a:bodyPr>
            <a:lstStyle/>
            <a:p>
              <a:endParaRPr sz="1634"/>
            </a:p>
          </p:txBody>
        </p:sp>
        <p:sp>
          <p:nvSpPr>
            <p:cNvPr id="190" name="Shape 190"/>
            <p:cNvSpPr/>
            <p:nvPr/>
          </p:nvSpPr>
          <p:spPr>
            <a:xfrm>
              <a:off x="525032" y="2533891"/>
              <a:ext cx="2156134" cy="1"/>
            </a:xfrm>
            <a:prstGeom prst="line">
              <a:avLst/>
            </a:prstGeom>
            <a:noFill/>
            <a:ln w="38100" cap="flat">
              <a:solidFill>
                <a:srgbClr val="000000"/>
              </a:solidFill>
              <a:prstDash val="solid"/>
              <a:round/>
              <a:tailEnd type="triangle" w="med" len="med"/>
            </a:ln>
            <a:effectLst/>
          </p:spPr>
          <p:txBody>
            <a:bodyPr wrap="square" lIns="0" tIns="0" rIns="0" bIns="0" numCol="1" anchor="t">
              <a:noAutofit/>
            </a:bodyPr>
            <a:lstStyle/>
            <a:p>
              <a:endParaRPr sz="1634"/>
            </a:p>
          </p:txBody>
        </p:sp>
        <p:sp>
          <p:nvSpPr>
            <p:cNvPr id="191" name="Shape 191"/>
            <p:cNvSpPr/>
            <p:nvPr/>
          </p:nvSpPr>
          <p:spPr>
            <a:xfrm>
              <a:off x="0" y="0"/>
              <a:ext cx="892041" cy="8625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3052" tIns="23052" rIns="23052" bIns="23052" numCol="1" anchor="t">
              <a:spAutoFit/>
            </a:bodyPr>
            <a:lstStyle/>
            <a:p>
              <a:pPr defTabSz="414868">
                <a:lnSpc>
                  <a:spcPct val="85000"/>
                </a:lnSpc>
                <a:buClr>
                  <a:srgbClr val="000000"/>
                </a:buClr>
                <a:defRPr sz="1800">
                  <a:uFill>
                    <a:solidFill>
                      <a:srgbClr val="000000"/>
                    </a:solidFill>
                  </a:uFill>
                  <a:latin typeface="Arial"/>
                  <a:ea typeface="Arial"/>
                  <a:cs typeface="Arial"/>
                  <a:sym typeface="Arial"/>
                </a:defRPr>
              </a:pPr>
              <a:r>
                <a:rPr sz="2814"/>
                <a:t>Miss</a:t>
              </a:r>
            </a:p>
            <a:p>
              <a:pPr defTabSz="414868">
                <a:lnSpc>
                  <a:spcPct val="85000"/>
                </a:lnSpc>
                <a:buClr>
                  <a:srgbClr val="000000"/>
                </a:buClr>
                <a:defRPr sz="1800">
                  <a:uFill>
                    <a:solidFill>
                      <a:srgbClr val="000000"/>
                    </a:solidFill>
                  </a:uFill>
                  <a:latin typeface="Arial"/>
                  <a:ea typeface="Arial"/>
                  <a:cs typeface="Arial"/>
                  <a:sym typeface="Arial"/>
                </a:defRPr>
              </a:pPr>
              <a:r>
                <a:rPr sz="2814"/>
                <a:t>Rate</a:t>
              </a:r>
            </a:p>
          </p:txBody>
        </p:sp>
        <p:sp>
          <p:nvSpPr>
            <p:cNvPr id="192" name="Shape 192"/>
            <p:cNvSpPr/>
            <p:nvPr/>
          </p:nvSpPr>
          <p:spPr>
            <a:xfrm>
              <a:off x="1419338" y="2533891"/>
              <a:ext cx="1935060" cy="52070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31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2814"/>
                <a:t>Block Size</a:t>
              </a:r>
            </a:p>
          </p:txBody>
        </p:sp>
      </p:grpSp>
      <p:sp>
        <p:nvSpPr>
          <p:cNvPr id="194" name="Shape 194"/>
          <p:cNvSpPr/>
          <p:nvPr/>
        </p:nvSpPr>
        <p:spPr>
          <a:xfrm>
            <a:off x="4461962" y="2240903"/>
            <a:ext cx="1473975" cy="1039254"/>
          </a:xfrm>
          <a:custGeom>
            <a:avLst/>
            <a:gdLst/>
            <a:ahLst/>
            <a:cxnLst>
              <a:cxn ang="0">
                <a:pos x="wd2" y="hd2"/>
              </a:cxn>
              <a:cxn ang="5400000">
                <a:pos x="wd2" y="hd2"/>
              </a:cxn>
              <a:cxn ang="10800000">
                <a:pos x="wd2" y="hd2"/>
              </a:cxn>
              <a:cxn ang="16200000">
                <a:pos x="wd2" y="hd2"/>
              </a:cxn>
            </a:cxnLst>
            <a:rect l="0" t="0" r="r" b="b"/>
            <a:pathLst>
              <a:path w="21600" h="21351" extrusionOk="0">
                <a:moveTo>
                  <a:pt x="0" y="0"/>
                </a:moveTo>
                <a:cubicBezTo>
                  <a:pt x="861" y="4013"/>
                  <a:pt x="1722" y="8027"/>
                  <a:pt x="2793" y="11224"/>
                </a:cubicBezTo>
                <a:cubicBezTo>
                  <a:pt x="3841" y="14389"/>
                  <a:pt x="4865" y="17424"/>
                  <a:pt x="6331" y="19055"/>
                </a:cubicBezTo>
                <a:cubicBezTo>
                  <a:pt x="7774" y="20654"/>
                  <a:pt x="9636" y="20523"/>
                  <a:pt x="11545" y="20882"/>
                </a:cubicBezTo>
                <a:cubicBezTo>
                  <a:pt x="13430" y="21208"/>
                  <a:pt x="16014" y="21600"/>
                  <a:pt x="17690" y="21143"/>
                </a:cubicBezTo>
                <a:cubicBezTo>
                  <a:pt x="19342" y="20654"/>
                  <a:pt x="20459" y="19316"/>
                  <a:pt x="21600" y="18011"/>
                </a:cubicBezTo>
              </a:path>
            </a:pathLst>
          </a:custGeom>
          <a:ln w="38100">
            <a:solidFill>
              <a:srgbClr val="0433FF"/>
            </a:solidFill>
          </a:ln>
        </p:spPr>
        <p:txBody>
          <a:bodyPr lIns="0" tIns="0" rIns="0" bIns="0"/>
          <a:lstStyle/>
          <a:p>
            <a:endParaRPr sz="1634"/>
          </a:p>
        </p:txBody>
      </p:sp>
    </p:spTree>
    <p:extLst>
      <p:ext uri="{BB962C8B-B14F-4D97-AF65-F5344CB8AC3E}">
        <p14:creationId xmlns:p14="http://schemas.microsoft.com/office/powerpoint/2010/main" val="2298274422"/>
      </p:ext>
    </p:extLst>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iterate>
                                    <p:tmAbs val="0"/>
                                  </p:iterate>
                                  <p:childTnLst>
                                    <p:set>
                                      <p:cBhvr>
                                        <p:cTn id="10" fill="hold"/>
                                        <p:tgtEl>
                                          <p:spTgt spid="168"/>
                                        </p:tgtEl>
                                        <p:attrNameLst>
                                          <p:attrName>style.visibility</p:attrName>
                                        </p:attrNameLst>
                                      </p:cBhvr>
                                      <p:to>
                                        <p:strVal val="visible"/>
                                      </p:to>
                                    </p:set>
                                    <p:animEffect transition="in" filter="wipe(left)">
                                      <p:cBhvr>
                                        <p:cTn id="11" dur="500"/>
                                        <p:tgtEl>
                                          <p:spTgt spid="168"/>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iterate>
                                    <p:tmAbs val="0"/>
                                  </p:iterate>
                                  <p:childTnLst>
                                    <p:set>
                                      <p:cBhvr>
                                        <p:cTn id="15" fill="hold"/>
                                        <p:tgtEl>
                                          <p:spTgt spid="19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iterate>
                                    <p:tmAbs val="0"/>
                                  </p:iterate>
                                  <p:childTnLst>
                                    <p:set>
                                      <p:cBhvr>
                                        <p:cTn id="19" fill="hold"/>
                                        <p:tgtEl>
                                          <p:spTgt spid="194"/>
                                        </p:tgtEl>
                                        <p:attrNameLst>
                                          <p:attrName>style.visibility</p:attrName>
                                        </p:attrNameLst>
                                      </p:cBhvr>
                                      <p:to>
                                        <p:strVal val="visible"/>
                                      </p:to>
                                    </p:set>
                                    <p:animEffect transition="in" filter="wipe(left)">
                                      <p:cBhvr>
                                        <p:cTn id="20" dur="500"/>
                                        <p:tgtEl>
                                          <p:spTgt spid="194"/>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iterate>
                                    <p:tmAbs val="0"/>
                                  </p:iterate>
                                  <p:childTnLst>
                                    <p:set>
                                      <p:cBhvr>
                                        <p:cTn id="24" fill="hold"/>
                                        <p:tgtEl>
                                          <p:spTgt spid="18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iterate>
                                    <p:tmAbs val="0"/>
                                  </p:iterate>
                                  <p:childTnLst>
                                    <p:set>
                                      <p:cBhvr>
                                        <p:cTn id="28" fill="hold"/>
                                        <p:tgtEl>
                                          <p:spTgt spid="18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iterate>
                                    <p:tmAbs val="0"/>
                                  </p:iterate>
                                  <p:childTnLst>
                                    <p:set>
                                      <p:cBhvr>
                                        <p:cTn id="32" fill="hold"/>
                                        <p:tgtEl>
                                          <p:spTgt spid="18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iterate>
                                    <p:tmAbs val="0"/>
                                  </p:iterate>
                                  <p:childTnLst>
                                    <p:set>
                                      <p:cBhvr>
                                        <p:cTn id="36" fill="hold"/>
                                        <p:tgtEl>
                                          <p:spTgt spid="174"/>
                                        </p:tgtEl>
                                        <p:attrNameLst>
                                          <p:attrName>style.visibility</p:attrName>
                                        </p:attrNameLst>
                                      </p:cBhvr>
                                      <p:to>
                                        <p:strVal val="visible"/>
                                      </p:to>
                                    </p:set>
                                    <p:animEffect transition="in" filter="wipe(left)">
                                      <p:cBhvr>
                                        <p:cTn id="37" dur="500"/>
                                        <p:tgtEl>
                                          <p:spTgt spid="174"/>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iterate>
                                    <p:tmAbs val="0"/>
                                  </p:iterate>
                                  <p:childTnLst>
                                    <p:set>
                                      <p:cBhvr>
                                        <p:cTn id="41" fill="hold"/>
                                        <p:tgtEl>
                                          <p:spTgt spid="1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 grpId="0" animBg="1" advAuto="0"/>
      <p:bldP spid="173" grpId="0" animBg="1" advAuto="0"/>
      <p:bldP spid="174" grpId="0" animBg="1" advAuto="0"/>
      <p:bldP spid="177" grpId="0" animBg="1" advAuto="0"/>
      <p:bldP spid="182" grpId="0" animBg="1" advAuto="0"/>
      <p:bldP spid="185" grpId="0" animBg="1" advAuto="0"/>
      <p:bldP spid="188" grpId="0" animBg="1" advAuto="0"/>
      <p:bldP spid="193" grpId="0" animBg="1" advAuto="0"/>
      <p:bldP spid="194" grpId="0" animBg="1"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hape 136"/>
          <p:cNvSpPr>
            <a:spLocks noGrp="1"/>
          </p:cNvSpPr>
          <p:nvPr>
            <p:ph type="title"/>
          </p:nvPr>
        </p:nvSpPr>
        <p:spPr>
          <a:prstGeom prst="rect">
            <a:avLst/>
          </a:prstGeom>
        </p:spPr>
        <p:txBody>
          <a:bodyPr/>
          <a:lstStyle/>
          <a:p>
            <a:r>
              <a:t>What to do on a write hit?</a:t>
            </a:r>
          </a:p>
        </p:txBody>
      </p:sp>
      <p:sp>
        <p:nvSpPr>
          <p:cNvPr id="137" name="Shape 137"/>
          <p:cNvSpPr>
            <a:spLocks noGrp="1"/>
          </p:cNvSpPr>
          <p:nvPr>
            <p:ph type="body" idx="1"/>
          </p:nvPr>
        </p:nvSpPr>
        <p:spPr>
          <a:prstGeom prst="rect">
            <a:avLst/>
          </a:prstGeom>
        </p:spPr>
        <p:txBody>
          <a:bodyPr/>
          <a:lstStyle/>
          <a:p>
            <a:pPr marL="325671" indent="-227970" defTabSz="738619">
              <a:spcBef>
                <a:spcPts val="272"/>
              </a:spcBef>
              <a:defRPr sz="2670"/>
            </a:pPr>
            <a:r>
              <a:rPr dirty="0">
                <a:solidFill>
                  <a:srgbClr val="004479"/>
                </a:solidFill>
                <a:uFill>
                  <a:solidFill>
                    <a:srgbClr val="004479"/>
                  </a:solidFill>
                </a:uFill>
              </a:rPr>
              <a:t>Write-through</a:t>
            </a:r>
          </a:p>
          <a:p>
            <a:pPr marL="553641" lvl="1" indent="-203545" defTabSz="738619">
              <a:spcBef>
                <a:spcPts val="182"/>
              </a:spcBef>
              <a:defRPr sz="2225"/>
            </a:pPr>
            <a:r>
              <a:rPr dirty="0"/>
              <a:t>update the word in cache block and corresponding word in memory</a:t>
            </a:r>
          </a:p>
          <a:p>
            <a:pPr marL="325671" indent="-227970" defTabSz="738619">
              <a:spcBef>
                <a:spcPts val="272"/>
              </a:spcBef>
              <a:defRPr sz="2670"/>
            </a:pPr>
            <a:r>
              <a:rPr dirty="0">
                <a:solidFill>
                  <a:srgbClr val="004479"/>
                </a:solidFill>
                <a:uFill>
                  <a:solidFill>
                    <a:srgbClr val="004479"/>
                  </a:solidFill>
                </a:uFill>
              </a:rPr>
              <a:t>Write-back</a:t>
            </a:r>
          </a:p>
          <a:p>
            <a:pPr marL="553641" lvl="1" indent="-203545" defTabSz="738619">
              <a:spcBef>
                <a:spcPts val="182"/>
              </a:spcBef>
              <a:defRPr sz="2225"/>
            </a:pPr>
            <a:r>
              <a:rPr dirty="0"/>
              <a:t>update word in cache block</a:t>
            </a:r>
          </a:p>
          <a:p>
            <a:pPr marL="553641" lvl="1" indent="-203545" defTabSz="738619">
              <a:spcBef>
                <a:spcPts val="182"/>
              </a:spcBef>
              <a:defRPr sz="2225"/>
            </a:pPr>
            <a:r>
              <a:rPr dirty="0"/>
              <a:t>allow memory word to be “stale”</a:t>
            </a:r>
          </a:p>
          <a:p>
            <a:pPr marL="553641" lvl="1" indent="-203545" defTabSz="738619">
              <a:spcBef>
                <a:spcPts val="182"/>
              </a:spcBef>
              <a:defRPr sz="2225"/>
            </a:pPr>
            <a:r>
              <a:rPr dirty="0" smtClean="0"/>
              <a:t>add </a:t>
            </a:r>
            <a:r>
              <a:rPr dirty="0"/>
              <a:t>‘</a:t>
            </a:r>
            <a:r>
              <a:rPr dirty="0">
                <a:solidFill>
                  <a:srgbClr val="CD665F"/>
                </a:solidFill>
                <a:uFill>
                  <a:solidFill>
                    <a:srgbClr val="CD665F"/>
                  </a:solidFill>
                </a:uFill>
              </a:rPr>
              <a:t>dirty</a:t>
            </a:r>
            <a:r>
              <a:rPr dirty="0"/>
              <a:t>’ bit to each block indicating that memory needs to be updated when block is replaced</a:t>
            </a:r>
          </a:p>
          <a:p>
            <a:pPr marL="553641" lvl="1" indent="-203545" defTabSz="738619">
              <a:spcBef>
                <a:spcPts val="182"/>
              </a:spcBef>
              <a:defRPr sz="2225"/>
            </a:pPr>
            <a:r>
              <a:rPr dirty="0" smtClean="0"/>
              <a:t>OS </a:t>
            </a:r>
            <a:r>
              <a:rPr dirty="0"/>
              <a:t>flushes cache before I/O…</a:t>
            </a:r>
          </a:p>
          <a:p>
            <a:pPr marL="325671" indent="-227970" defTabSz="738619">
              <a:spcBef>
                <a:spcPts val="272"/>
              </a:spcBef>
              <a:defRPr sz="2670"/>
            </a:pPr>
            <a:r>
              <a:rPr dirty="0"/>
              <a:t>Performance trade-offs?</a:t>
            </a:r>
          </a:p>
        </p:txBody>
      </p:sp>
    </p:spTree>
    <p:extLst>
      <p:ext uri="{BB962C8B-B14F-4D97-AF65-F5344CB8AC3E}">
        <p14:creationId xmlns:p14="http://schemas.microsoft.com/office/powerpoint/2010/main" val="150870841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7">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Shape 196"/>
          <p:cNvSpPr>
            <a:spLocks noGrp="1"/>
          </p:cNvSpPr>
          <p:nvPr>
            <p:ph type="title"/>
          </p:nvPr>
        </p:nvSpPr>
        <p:spPr>
          <a:prstGeom prst="rect">
            <a:avLst/>
          </a:prstGeom>
        </p:spPr>
        <p:txBody>
          <a:bodyPr/>
          <a:lstStyle/>
          <a:p>
            <a:r>
              <a:t>Types of Cache Misses (1/2)</a:t>
            </a:r>
          </a:p>
        </p:txBody>
      </p:sp>
      <p:sp>
        <p:nvSpPr>
          <p:cNvPr id="197" name="Shape 197"/>
          <p:cNvSpPr>
            <a:spLocks noGrp="1"/>
          </p:cNvSpPr>
          <p:nvPr>
            <p:ph type="body" idx="1"/>
          </p:nvPr>
        </p:nvSpPr>
        <p:spPr>
          <a:prstGeom prst="rect">
            <a:avLst/>
          </a:prstGeom>
        </p:spPr>
        <p:txBody>
          <a:bodyPr/>
          <a:lstStyle/>
          <a:p>
            <a:r>
              <a:rPr dirty="0"/>
              <a:t>“Three Cs” Model of Misses</a:t>
            </a:r>
          </a:p>
          <a:p>
            <a:r>
              <a:rPr dirty="0"/>
              <a:t>1</a:t>
            </a:r>
            <a:r>
              <a:rPr baseline="29999" dirty="0"/>
              <a:t>st</a:t>
            </a:r>
            <a:r>
              <a:rPr dirty="0"/>
              <a:t> C: </a:t>
            </a:r>
            <a:r>
              <a:rPr dirty="0">
                <a:solidFill>
                  <a:srgbClr val="004479"/>
                </a:solidFill>
                <a:uFill>
                  <a:solidFill>
                    <a:srgbClr val="004479"/>
                  </a:solidFill>
                </a:uFill>
              </a:rPr>
              <a:t>Compulsory Misses</a:t>
            </a:r>
          </a:p>
          <a:p>
            <a:pPr lvl="1"/>
            <a:r>
              <a:rPr dirty="0"/>
              <a:t>occur when a program is first started</a:t>
            </a:r>
          </a:p>
          <a:p>
            <a:pPr lvl="1"/>
            <a:r>
              <a:rPr dirty="0"/>
              <a:t>cache does not contain any of that program’s data yet, so misses are bound to occur</a:t>
            </a:r>
          </a:p>
          <a:p>
            <a:pPr lvl="1"/>
            <a:r>
              <a:rPr dirty="0"/>
              <a:t>can’t be avoided easily, so won’t focus on these in this course</a:t>
            </a:r>
          </a:p>
        </p:txBody>
      </p:sp>
    </p:spTree>
    <p:extLst>
      <p:ext uri="{BB962C8B-B14F-4D97-AF65-F5344CB8AC3E}">
        <p14:creationId xmlns:p14="http://schemas.microsoft.com/office/powerpoint/2010/main" val="306363637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Shape 199"/>
          <p:cNvSpPr>
            <a:spLocks noGrp="1"/>
          </p:cNvSpPr>
          <p:nvPr>
            <p:ph type="title"/>
          </p:nvPr>
        </p:nvSpPr>
        <p:spPr>
          <a:prstGeom prst="rect">
            <a:avLst/>
          </a:prstGeom>
        </p:spPr>
        <p:txBody>
          <a:bodyPr/>
          <a:lstStyle/>
          <a:p>
            <a:r>
              <a:t>Types of Cache Misses (2/2)</a:t>
            </a:r>
          </a:p>
        </p:txBody>
      </p:sp>
      <p:sp>
        <p:nvSpPr>
          <p:cNvPr id="200" name="Shape 200"/>
          <p:cNvSpPr>
            <a:spLocks noGrp="1"/>
          </p:cNvSpPr>
          <p:nvPr>
            <p:ph type="body" idx="1"/>
          </p:nvPr>
        </p:nvSpPr>
        <p:spPr>
          <a:prstGeom prst="rect">
            <a:avLst/>
          </a:prstGeom>
        </p:spPr>
        <p:txBody>
          <a:bodyPr/>
          <a:lstStyle/>
          <a:p>
            <a:pPr marL="311035" indent="-217724" defTabSz="705423">
              <a:lnSpc>
                <a:spcPct val="90000"/>
              </a:lnSpc>
              <a:spcBef>
                <a:spcPts val="272"/>
              </a:spcBef>
              <a:defRPr sz="2550"/>
            </a:pPr>
            <a:r>
              <a:rPr dirty="0"/>
              <a:t>2</a:t>
            </a:r>
            <a:r>
              <a:rPr baseline="29647" dirty="0"/>
              <a:t>nd</a:t>
            </a:r>
            <a:r>
              <a:rPr dirty="0"/>
              <a:t> C: </a:t>
            </a:r>
            <a:r>
              <a:rPr dirty="0">
                <a:solidFill>
                  <a:srgbClr val="004479"/>
                </a:solidFill>
                <a:uFill>
                  <a:solidFill>
                    <a:srgbClr val="004479"/>
                  </a:solidFill>
                </a:uFill>
              </a:rPr>
              <a:t>Conflict Misses</a:t>
            </a:r>
          </a:p>
          <a:p>
            <a:pPr marL="528759" lvl="1" indent="-194397" defTabSz="705423">
              <a:lnSpc>
                <a:spcPct val="90000"/>
              </a:lnSpc>
              <a:spcBef>
                <a:spcPts val="182"/>
              </a:spcBef>
              <a:defRPr sz="2125"/>
            </a:pPr>
            <a:r>
              <a:rPr dirty="0"/>
              <a:t>miss that occurs because two distinct memory addresses map to the same cache location</a:t>
            </a:r>
          </a:p>
          <a:p>
            <a:pPr marL="528759" lvl="1" indent="-194397" defTabSz="705423">
              <a:lnSpc>
                <a:spcPct val="90000"/>
              </a:lnSpc>
              <a:spcBef>
                <a:spcPts val="182"/>
              </a:spcBef>
              <a:defRPr sz="2125"/>
            </a:pPr>
            <a:r>
              <a:rPr dirty="0"/>
              <a:t>two blocks (which happen to map to the same location) can keep overwriting each other</a:t>
            </a:r>
          </a:p>
          <a:p>
            <a:pPr marL="528759" lvl="1" indent="-194397" defTabSz="705423">
              <a:lnSpc>
                <a:spcPct val="90000"/>
              </a:lnSpc>
              <a:spcBef>
                <a:spcPts val="182"/>
              </a:spcBef>
              <a:defRPr sz="2125"/>
            </a:pPr>
            <a:r>
              <a:rPr dirty="0"/>
              <a:t>big problem in direct-mapped caches</a:t>
            </a:r>
          </a:p>
          <a:p>
            <a:pPr marL="528759" lvl="1" indent="-194397" defTabSz="705423">
              <a:lnSpc>
                <a:spcPct val="90000"/>
              </a:lnSpc>
              <a:spcBef>
                <a:spcPts val="182"/>
              </a:spcBef>
              <a:defRPr sz="2125"/>
            </a:pPr>
            <a:r>
              <a:rPr dirty="0"/>
              <a:t>how do we lessen the effect of these?</a:t>
            </a:r>
          </a:p>
          <a:p>
            <a:pPr marL="311035" indent="-217724" defTabSz="705423">
              <a:lnSpc>
                <a:spcPct val="90000"/>
              </a:lnSpc>
              <a:spcBef>
                <a:spcPts val="272"/>
              </a:spcBef>
              <a:defRPr sz="2550"/>
            </a:pPr>
            <a:r>
              <a:rPr dirty="0"/>
              <a:t>Dealing with Conflict Misses</a:t>
            </a:r>
          </a:p>
          <a:p>
            <a:pPr marL="528759" lvl="1" indent="-194397" defTabSz="705423">
              <a:lnSpc>
                <a:spcPct val="90000"/>
              </a:lnSpc>
              <a:spcBef>
                <a:spcPts val="182"/>
              </a:spcBef>
              <a:defRPr sz="2125"/>
            </a:pPr>
            <a:r>
              <a:rPr dirty="0"/>
              <a:t>Solution 1: Make the cache size bigger</a:t>
            </a:r>
          </a:p>
          <a:p>
            <a:pPr marL="730932" lvl="2" indent="-194397" defTabSz="705423">
              <a:lnSpc>
                <a:spcPct val="90000"/>
              </a:lnSpc>
              <a:spcBef>
                <a:spcPts val="182"/>
              </a:spcBef>
              <a:defRPr sz="1955"/>
            </a:pPr>
            <a:r>
              <a:rPr dirty="0"/>
              <a:t>Fails at some point </a:t>
            </a:r>
          </a:p>
          <a:p>
            <a:pPr marL="528759" lvl="1" indent="-194397" defTabSz="705423">
              <a:lnSpc>
                <a:spcPct val="90000"/>
              </a:lnSpc>
              <a:spcBef>
                <a:spcPts val="182"/>
              </a:spcBef>
              <a:defRPr sz="2125"/>
            </a:pPr>
            <a:r>
              <a:rPr dirty="0"/>
              <a:t>Solution 2: Multiple distinct blocks can fit in the same cache </a:t>
            </a:r>
            <a:r>
              <a:rPr dirty="0" smtClean="0"/>
              <a:t>Index</a:t>
            </a:r>
            <a:endParaRPr lang="en-US" dirty="0" smtClean="0"/>
          </a:p>
          <a:p>
            <a:pPr marL="766503" lvl="2" indent="-194397" defTabSz="705423">
              <a:lnSpc>
                <a:spcPct val="90000"/>
              </a:lnSpc>
              <a:spcBef>
                <a:spcPts val="182"/>
              </a:spcBef>
              <a:defRPr sz="2125"/>
            </a:pPr>
            <a:r>
              <a:rPr lang="en-US" dirty="0" smtClean="0"/>
              <a:t>How???</a:t>
            </a:r>
            <a:endParaRPr dirty="0"/>
          </a:p>
        </p:txBody>
      </p:sp>
    </p:spTree>
    <p:extLst>
      <p:ext uri="{BB962C8B-B14F-4D97-AF65-F5344CB8AC3E}">
        <p14:creationId xmlns:p14="http://schemas.microsoft.com/office/powerpoint/2010/main" val="134007635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Shape 202"/>
          <p:cNvSpPr>
            <a:spLocks noGrp="1"/>
          </p:cNvSpPr>
          <p:nvPr>
            <p:ph type="title"/>
          </p:nvPr>
        </p:nvSpPr>
        <p:spPr>
          <a:prstGeom prst="rect">
            <a:avLst/>
          </a:prstGeom>
        </p:spPr>
        <p:txBody>
          <a:bodyPr/>
          <a:lstStyle/>
          <a:p>
            <a:r>
              <a:t>Fully Associative Cache (1/3)</a:t>
            </a:r>
          </a:p>
        </p:txBody>
      </p:sp>
      <p:sp>
        <p:nvSpPr>
          <p:cNvPr id="203" name="Shape 203"/>
          <p:cNvSpPr>
            <a:spLocks noGrp="1"/>
          </p:cNvSpPr>
          <p:nvPr>
            <p:ph type="body" idx="1"/>
          </p:nvPr>
        </p:nvSpPr>
        <p:spPr>
          <a:prstGeom prst="rect">
            <a:avLst/>
          </a:prstGeom>
        </p:spPr>
        <p:txBody>
          <a:bodyPr/>
          <a:lstStyle/>
          <a:p>
            <a:r>
              <a:rPr dirty="0"/>
              <a:t>Memory address fields:</a:t>
            </a:r>
          </a:p>
          <a:p>
            <a:pPr lvl="1"/>
            <a:r>
              <a:rPr dirty="0"/>
              <a:t>Tag: same as before</a:t>
            </a:r>
          </a:p>
          <a:p>
            <a:pPr lvl="1"/>
            <a:r>
              <a:rPr dirty="0"/>
              <a:t>Offset: same as before</a:t>
            </a:r>
          </a:p>
          <a:p>
            <a:pPr lvl="1"/>
            <a:r>
              <a:rPr dirty="0"/>
              <a:t>Index: non-</a:t>
            </a:r>
            <a:r>
              <a:rPr dirty="0" err="1"/>
              <a:t>existant</a:t>
            </a:r>
            <a:endParaRPr dirty="0"/>
          </a:p>
          <a:p>
            <a:r>
              <a:rPr dirty="0"/>
              <a:t>What does this mean?</a:t>
            </a:r>
          </a:p>
          <a:p>
            <a:pPr lvl="1"/>
            <a:r>
              <a:rPr dirty="0"/>
              <a:t>no “rows”: any block can go anywhere in the cache</a:t>
            </a:r>
          </a:p>
          <a:p>
            <a:pPr lvl="1"/>
            <a:r>
              <a:rPr dirty="0"/>
              <a:t>must compare with all tags in entire cache to see if data is there</a:t>
            </a:r>
          </a:p>
        </p:txBody>
      </p:sp>
    </p:spTree>
    <p:extLst>
      <p:ext uri="{BB962C8B-B14F-4D97-AF65-F5344CB8AC3E}">
        <p14:creationId xmlns:p14="http://schemas.microsoft.com/office/powerpoint/2010/main" val="229447013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Shape 205"/>
          <p:cNvSpPr>
            <a:spLocks noGrp="1"/>
          </p:cNvSpPr>
          <p:nvPr>
            <p:ph type="title"/>
          </p:nvPr>
        </p:nvSpPr>
        <p:spPr>
          <a:prstGeom prst="rect">
            <a:avLst/>
          </a:prstGeom>
        </p:spPr>
        <p:txBody>
          <a:bodyPr/>
          <a:lstStyle/>
          <a:p>
            <a:r>
              <a:t>Fully Associative Cache (2/3)</a:t>
            </a:r>
          </a:p>
        </p:txBody>
      </p:sp>
      <p:sp>
        <p:nvSpPr>
          <p:cNvPr id="206" name="Shape 206"/>
          <p:cNvSpPr>
            <a:spLocks noGrp="1"/>
          </p:cNvSpPr>
          <p:nvPr>
            <p:ph type="body" idx="1"/>
          </p:nvPr>
        </p:nvSpPr>
        <p:spPr>
          <a:prstGeom prst="rect">
            <a:avLst/>
          </a:prstGeom>
        </p:spPr>
        <p:txBody>
          <a:bodyPr/>
          <a:lstStyle/>
          <a:p>
            <a:r>
              <a:t>Fully Associative Cache (e.g., 32 B block)</a:t>
            </a:r>
          </a:p>
          <a:p>
            <a:pPr lvl="1"/>
            <a:r>
              <a:t>compare tags in parallel</a:t>
            </a:r>
          </a:p>
        </p:txBody>
      </p:sp>
      <p:grpSp>
        <p:nvGrpSpPr>
          <p:cNvPr id="245" name="Group 245"/>
          <p:cNvGrpSpPr/>
          <p:nvPr/>
        </p:nvGrpSpPr>
        <p:grpSpPr>
          <a:xfrm>
            <a:off x="470480" y="2158319"/>
            <a:ext cx="7915077" cy="3515743"/>
            <a:chOff x="0" y="0"/>
            <a:chExt cx="8721241" cy="3873827"/>
          </a:xfrm>
        </p:grpSpPr>
        <p:sp>
          <p:nvSpPr>
            <p:cNvPr id="207" name="Shape 207"/>
            <p:cNvSpPr/>
            <p:nvPr/>
          </p:nvSpPr>
          <p:spPr>
            <a:xfrm>
              <a:off x="6186633" y="486478"/>
              <a:ext cx="2040896" cy="52070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31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2814"/>
                <a:t>Byte Offset</a:t>
              </a:r>
            </a:p>
          </p:txBody>
        </p:sp>
        <p:sp>
          <p:nvSpPr>
            <p:cNvPr id="208" name="Shape 208"/>
            <p:cNvSpPr/>
            <p:nvPr/>
          </p:nvSpPr>
          <p:spPr>
            <a:xfrm>
              <a:off x="5628349" y="1882919"/>
              <a:ext cx="3092892" cy="1987915"/>
            </a:xfrm>
            <a:prstGeom prst="rect">
              <a:avLst/>
            </a:prstGeom>
            <a:noFill/>
            <a:ln w="381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209" name="Shape 209"/>
            <p:cNvSpPr/>
            <p:nvPr/>
          </p:nvSpPr>
          <p:spPr>
            <a:xfrm>
              <a:off x="5628349" y="2204905"/>
              <a:ext cx="3080191" cy="1"/>
            </a:xfrm>
            <a:prstGeom prst="line">
              <a:avLst/>
            </a:prstGeom>
            <a:noFill/>
            <a:ln w="38100" cap="flat">
              <a:solidFill>
                <a:srgbClr val="000000"/>
              </a:solidFill>
              <a:prstDash val="solid"/>
              <a:round/>
            </a:ln>
            <a:effectLst/>
          </p:spPr>
          <p:txBody>
            <a:bodyPr wrap="square" lIns="0" tIns="0" rIns="0" bIns="0" numCol="1" anchor="t">
              <a:noAutofit/>
            </a:bodyPr>
            <a:lstStyle/>
            <a:p>
              <a:endParaRPr sz="1634"/>
            </a:p>
          </p:txBody>
        </p:sp>
        <p:sp>
          <p:nvSpPr>
            <p:cNvPr id="210" name="Shape 210"/>
            <p:cNvSpPr/>
            <p:nvPr/>
          </p:nvSpPr>
          <p:spPr>
            <a:xfrm>
              <a:off x="5628349" y="2540890"/>
              <a:ext cx="3080191" cy="1"/>
            </a:xfrm>
            <a:prstGeom prst="line">
              <a:avLst/>
            </a:prstGeom>
            <a:noFill/>
            <a:ln w="38100" cap="flat">
              <a:solidFill>
                <a:srgbClr val="000000"/>
              </a:solidFill>
              <a:prstDash val="solid"/>
              <a:round/>
            </a:ln>
            <a:effectLst/>
          </p:spPr>
          <p:txBody>
            <a:bodyPr wrap="square" lIns="0" tIns="0" rIns="0" bIns="0" numCol="1" anchor="t">
              <a:noAutofit/>
            </a:bodyPr>
            <a:lstStyle/>
            <a:p>
              <a:endParaRPr sz="1634"/>
            </a:p>
          </p:txBody>
        </p:sp>
        <p:sp>
          <p:nvSpPr>
            <p:cNvPr id="211" name="Shape 211"/>
            <p:cNvSpPr/>
            <p:nvPr/>
          </p:nvSpPr>
          <p:spPr>
            <a:xfrm>
              <a:off x="5628349" y="2876876"/>
              <a:ext cx="3080191" cy="1"/>
            </a:xfrm>
            <a:prstGeom prst="line">
              <a:avLst/>
            </a:prstGeom>
            <a:noFill/>
            <a:ln w="38100" cap="flat">
              <a:solidFill>
                <a:srgbClr val="000000"/>
              </a:solidFill>
              <a:prstDash val="solid"/>
              <a:round/>
            </a:ln>
            <a:effectLst/>
          </p:spPr>
          <p:txBody>
            <a:bodyPr wrap="square" lIns="0" tIns="0" rIns="0" bIns="0" numCol="1" anchor="t">
              <a:noAutofit/>
            </a:bodyPr>
            <a:lstStyle/>
            <a:p>
              <a:endParaRPr sz="1634"/>
            </a:p>
          </p:txBody>
        </p:sp>
        <p:sp>
          <p:nvSpPr>
            <p:cNvPr id="212" name="Shape 212"/>
            <p:cNvSpPr/>
            <p:nvPr/>
          </p:nvSpPr>
          <p:spPr>
            <a:xfrm>
              <a:off x="5628349" y="3212862"/>
              <a:ext cx="3080191" cy="1"/>
            </a:xfrm>
            <a:prstGeom prst="line">
              <a:avLst/>
            </a:prstGeom>
            <a:noFill/>
            <a:ln w="38100" cap="flat">
              <a:solidFill>
                <a:srgbClr val="000000"/>
              </a:solidFill>
              <a:prstDash val="solid"/>
              <a:round/>
            </a:ln>
            <a:effectLst/>
          </p:spPr>
          <p:txBody>
            <a:bodyPr wrap="square" lIns="0" tIns="0" rIns="0" bIns="0" numCol="1" anchor="t">
              <a:noAutofit/>
            </a:bodyPr>
            <a:lstStyle/>
            <a:p>
              <a:endParaRPr sz="1634"/>
            </a:p>
          </p:txBody>
        </p:sp>
        <p:sp>
          <p:nvSpPr>
            <p:cNvPr id="213" name="Shape 213"/>
            <p:cNvSpPr/>
            <p:nvPr/>
          </p:nvSpPr>
          <p:spPr>
            <a:xfrm>
              <a:off x="7110690" y="3281109"/>
              <a:ext cx="188219" cy="52070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31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2814"/>
                <a:t>:</a:t>
              </a:r>
            </a:p>
          </p:txBody>
        </p:sp>
        <p:sp>
          <p:nvSpPr>
            <p:cNvPr id="214" name="Shape 214"/>
            <p:cNvSpPr/>
            <p:nvPr/>
          </p:nvSpPr>
          <p:spPr>
            <a:xfrm>
              <a:off x="6102627" y="1217947"/>
              <a:ext cx="2290083" cy="52070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31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2814"/>
                <a:t> Cache Data</a:t>
              </a:r>
            </a:p>
          </p:txBody>
        </p:sp>
        <p:sp>
          <p:nvSpPr>
            <p:cNvPr id="215" name="Shape 215"/>
            <p:cNvSpPr/>
            <p:nvPr/>
          </p:nvSpPr>
          <p:spPr>
            <a:xfrm>
              <a:off x="7964590" y="1847383"/>
              <a:ext cx="500849" cy="39233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31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2000" dirty="0"/>
                <a:t>B </a:t>
              </a:r>
              <a:r>
                <a:rPr sz="2000" dirty="0" smtClean="0"/>
                <a:t>0</a:t>
              </a:r>
              <a:endParaRPr sz="2000" dirty="0"/>
            </a:p>
          </p:txBody>
        </p:sp>
        <p:sp>
          <p:nvSpPr>
            <p:cNvPr id="216" name="Shape 216"/>
            <p:cNvSpPr/>
            <p:nvPr/>
          </p:nvSpPr>
          <p:spPr>
            <a:xfrm>
              <a:off x="0" y="538976"/>
              <a:ext cx="8217209" cy="454981"/>
            </a:xfrm>
            <a:prstGeom prst="rect">
              <a:avLst/>
            </a:prstGeom>
            <a:noFill/>
            <a:ln w="381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217" name="Shape 217"/>
            <p:cNvSpPr/>
            <p:nvPr/>
          </p:nvSpPr>
          <p:spPr>
            <a:xfrm>
              <a:off x="7929740" y="41998"/>
              <a:ext cx="297728" cy="52070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31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2814"/>
                <a:t>0</a:t>
              </a:r>
            </a:p>
          </p:txBody>
        </p:sp>
        <p:sp>
          <p:nvSpPr>
            <p:cNvPr id="218" name="Shape 218"/>
            <p:cNvSpPr/>
            <p:nvPr/>
          </p:nvSpPr>
          <p:spPr>
            <a:xfrm>
              <a:off x="6270638" y="0"/>
              <a:ext cx="297728" cy="52070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31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2814"/>
                <a:t>4</a:t>
              </a:r>
            </a:p>
          </p:txBody>
        </p:sp>
        <p:sp>
          <p:nvSpPr>
            <p:cNvPr id="219" name="Shape 219"/>
            <p:cNvSpPr/>
            <p:nvPr/>
          </p:nvSpPr>
          <p:spPr>
            <a:xfrm>
              <a:off x="12250" y="41998"/>
              <a:ext cx="518512" cy="52070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31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2814"/>
                <a:t>31</a:t>
              </a:r>
            </a:p>
          </p:txBody>
        </p:sp>
        <p:sp>
          <p:nvSpPr>
            <p:cNvPr id="220" name="Shape 220"/>
            <p:cNvSpPr/>
            <p:nvPr/>
          </p:nvSpPr>
          <p:spPr>
            <a:xfrm>
              <a:off x="1932119" y="1882919"/>
              <a:ext cx="3260902" cy="1987915"/>
            </a:xfrm>
            <a:prstGeom prst="rect">
              <a:avLst/>
            </a:prstGeom>
            <a:noFill/>
            <a:ln w="381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221" name="Shape 221"/>
            <p:cNvSpPr/>
            <p:nvPr/>
          </p:nvSpPr>
          <p:spPr>
            <a:xfrm flipH="1">
              <a:off x="1904118" y="2204905"/>
              <a:ext cx="3304206" cy="1"/>
            </a:xfrm>
            <a:prstGeom prst="line">
              <a:avLst/>
            </a:prstGeom>
            <a:noFill/>
            <a:ln w="38100" cap="flat">
              <a:solidFill>
                <a:srgbClr val="000000"/>
              </a:solidFill>
              <a:prstDash val="solid"/>
              <a:round/>
            </a:ln>
            <a:effectLst/>
          </p:spPr>
          <p:txBody>
            <a:bodyPr wrap="square" lIns="0" tIns="0" rIns="0" bIns="0" numCol="1" anchor="t">
              <a:noAutofit/>
            </a:bodyPr>
            <a:lstStyle/>
            <a:p>
              <a:endParaRPr sz="1634"/>
            </a:p>
          </p:txBody>
        </p:sp>
        <p:sp>
          <p:nvSpPr>
            <p:cNvPr id="222" name="Shape 222"/>
            <p:cNvSpPr/>
            <p:nvPr/>
          </p:nvSpPr>
          <p:spPr>
            <a:xfrm flipH="1">
              <a:off x="1904118" y="2540890"/>
              <a:ext cx="3304206" cy="1"/>
            </a:xfrm>
            <a:prstGeom prst="line">
              <a:avLst/>
            </a:prstGeom>
            <a:noFill/>
            <a:ln w="38100" cap="flat">
              <a:solidFill>
                <a:srgbClr val="000000"/>
              </a:solidFill>
              <a:prstDash val="solid"/>
              <a:round/>
            </a:ln>
            <a:effectLst/>
          </p:spPr>
          <p:txBody>
            <a:bodyPr wrap="square" lIns="0" tIns="0" rIns="0" bIns="0" numCol="1" anchor="t">
              <a:noAutofit/>
            </a:bodyPr>
            <a:lstStyle/>
            <a:p>
              <a:endParaRPr sz="1634"/>
            </a:p>
          </p:txBody>
        </p:sp>
        <p:sp>
          <p:nvSpPr>
            <p:cNvPr id="223" name="Shape 223"/>
            <p:cNvSpPr/>
            <p:nvPr/>
          </p:nvSpPr>
          <p:spPr>
            <a:xfrm flipH="1">
              <a:off x="1904118" y="2876876"/>
              <a:ext cx="3304206" cy="1"/>
            </a:xfrm>
            <a:prstGeom prst="line">
              <a:avLst/>
            </a:prstGeom>
            <a:noFill/>
            <a:ln w="38100" cap="flat">
              <a:solidFill>
                <a:srgbClr val="000000"/>
              </a:solidFill>
              <a:prstDash val="solid"/>
              <a:round/>
            </a:ln>
            <a:effectLst/>
          </p:spPr>
          <p:txBody>
            <a:bodyPr wrap="square" lIns="0" tIns="0" rIns="0" bIns="0" numCol="1" anchor="t">
              <a:noAutofit/>
            </a:bodyPr>
            <a:lstStyle/>
            <a:p>
              <a:endParaRPr sz="1634"/>
            </a:p>
          </p:txBody>
        </p:sp>
        <p:sp>
          <p:nvSpPr>
            <p:cNvPr id="224" name="Shape 224"/>
            <p:cNvSpPr/>
            <p:nvPr/>
          </p:nvSpPr>
          <p:spPr>
            <a:xfrm flipH="1">
              <a:off x="1904118" y="3212862"/>
              <a:ext cx="3304206" cy="1"/>
            </a:xfrm>
            <a:prstGeom prst="line">
              <a:avLst/>
            </a:prstGeom>
            <a:noFill/>
            <a:ln w="38100" cap="flat">
              <a:solidFill>
                <a:srgbClr val="000000"/>
              </a:solidFill>
              <a:prstDash val="solid"/>
              <a:round/>
            </a:ln>
            <a:effectLst/>
          </p:spPr>
          <p:txBody>
            <a:bodyPr wrap="square" lIns="0" tIns="0" rIns="0" bIns="0" numCol="1" anchor="t">
              <a:noAutofit/>
            </a:bodyPr>
            <a:lstStyle/>
            <a:p>
              <a:endParaRPr sz="1634"/>
            </a:p>
          </p:txBody>
        </p:sp>
        <p:sp>
          <p:nvSpPr>
            <p:cNvPr id="225" name="Shape 225"/>
            <p:cNvSpPr/>
            <p:nvPr/>
          </p:nvSpPr>
          <p:spPr>
            <a:xfrm>
              <a:off x="3246451" y="3281109"/>
              <a:ext cx="188219" cy="52070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31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2814"/>
                <a:t>:</a:t>
              </a:r>
            </a:p>
          </p:txBody>
        </p:sp>
        <p:sp>
          <p:nvSpPr>
            <p:cNvPr id="226" name="Shape 226"/>
            <p:cNvSpPr/>
            <p:nvPr/>
          </p:nvSpPr>
          <p:spPr>
            <a:xfrm>
              <a:off x="1398336" y="486478"/>
              <a:ext cx="4383044" cy="52070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31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2814"/>
                <a:t>Cache Tag (27 bits long)</a:t>
              </a:r>
            </a:p>
          </p:txBody>
        </p:sp>
        <p:sp>
          <p:nvSpPr>
            <p:cNvPr id="227" name="Shape 227"/>
            <p:cNvSpPr/>
            <p:nvPr/>
          </p:nvSpPr>
          <p:spPr>
            <a:xfrm>
              <a:off x="5292328" y="1879926"/>
              <a:ext cx="254001" cy="1993901"/>
            </a:xfrm>
            <a:prstGeom prst="rect">
              <a:avLst/>
            </a:prstGeom>
            <a:noFill/>
            <a:ln w="381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228" name="Shape 228"/>
            <p:cNvSpPr/>
            <p:nvPr/>
          </p:nvSpPr>
          <p:spPr>
            <a:xfrm>
              <a:off x="4821549" y="1280945"/>
              <a:ext cx="930548" cy="52070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31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2814"/>
                <a:t>Valid</a:t>
              </a:r>
            </a:p>
          </p:txBody>
        </p:sp>
        <p:sp>
          <p:nvSpPr>
            <p:cNvPr id="229" name="Shape 229"/>
            <p:cNvSpPr/>
            <p:nvPr/>
          </p:nvSpPr>
          <p:spPr>
            <a:xfrm flipH="1">
              <a:off x="5264325" y="2204905"/>
              <a:ext cx="280018" cy="1"/>
            </a:xfrm>
            <a:prstGeom prst="line">
              <a:avLst/>
            </a:prstGeom>
            <a:noFill/>
            <a:ln w="38100" cap="flat">
              <a:solidFill>
                <a:srgbClr val="000000"/>
              </a:solidFill>
              <a:prstDash val="solid"/>
              <a:round/>
            </a:ln>
            <a:effectLst/>
          </p:spPr>
          <p:txBody>
            <a:bodyPr wrap="square" lIns="0" tIns="0" rIns="0" bIns="0" numCol="1" anchor="t">
              <a:noAutofit/>
            </a:bodyPr>
            <a:lstStyle/>
            <a:p>
              <a:endParaRPr sz="1634"/>
            </a:p>
          </p:txBody>
        </p:sp>
        <p:sp>
          <p:nvSpPr>
            <p:cNvPr id="230" name="Shape 230"/>
            <p:cNvSpPr/>
            <p:nvPr/>
          </p:nvSpPr>
          <p:spPr>
            <a:xfrm flipH="1">
              <a:off x="5264325" y="2540890"/>
              <a:ext cx="280018" cy="1"/>
            </a:xfrm>
            <a:prstGeom prst="line">
              <a:avLst/>
            </a:prstGeom>
            <a:noFill/>
            <a:ln w="38100" cap="flat">
              <a:solidFill>
                <a:srgbClr val="000000"/>
              </a:solidFill>
              <a:prstDash val="solid"/>
              <a:round/>
            </a:ln>
            <a:effectLst/>
          </p:spPr>
          <p:txBody>
            <a:bodyPr wrap="square" lIns="0" tIns="0" rIns="0" bIns="0" numCol="1" anchor="t">
              <a:noAutofit/>
            </a:bodyPr>
            <a:lstStyle/>
            <a:p>
              <a:endParaRPr sz="1634"/>
            </a:p>
          </p:txBody>
        </p:sp>
        <p:sp>
          <p:nvSpPr>
            <p:cNvPr id="231" name="Shape 231"/>
            <p:cNvSpPr/>
            <p:nvPr/>
          </p:nvSpPr>
          <p:spPr>
            <a:xfrm flipH="1">
              <a:off x="5264325" y="2876876"/>
              <a:ext cx="280018" cy="1"/>
            </a:xfrm>
            <a:prstGeom prst="line">
              <a:avLst/>
            </a:prstGeom>
            <a:noFill/>
            <a:ln w="38100" cap="flat">
              <a:solidFill>
                <a:srgbClr val="000000"/>
              </a:solidFill>
              <a:prstDash val="solid"/>
              <a:round/>
            </a:ln>
            <a:effectLst/>
          </p:spPr>
          <p:txBody>
            <a:bodyPr wrap="square" lIns="0" tIns="0" rIns="0" bIns="0" numCol="1" anchor="t">
              <a:noAutofit/>
            </a:bodyPr>
            <a:lstStyle/>
            <a:p>
              <a:endParaRPr sz="1634"/>
            </a:p>
          </p:txBody>
        </p:sp>
        <p:sp>
          <p:nvSpPr>
            <p:cNvPr id="232" name="Shape 232"/>
            <p:cNvSpPr/>
            <p:nvPr/>
          </p:nvSpPr>
          <p:spPr>
            <a:xfrm flipH="1">
              <a:off x="5264325" y="3212862"/>
              <a:ext cx="280018" cy="1"/>
            </a:xfrm>
            <a:prstGeom prst="line">
              <a:avLst/>
            </a:prstGeom>
            <a:noFill/>
            <a:ln w="38100" cap="flat">
              <a:solidFill>
                <a:srgbClr val="000000"/>
              </a:solidFill>
              <a:prstDash val="solid"/>
              <a:round/>
            </a:ln>
            <a:effectLst/>
          </p:spPr>
          <p:txBody>
            <a:bodyPr wrap="square" lIns="0" tIns="0" rIns="0" bIns="0" numCol="1" anchor="t">
              <a:noAutofit/>
            </a:bodyPr>
            <a:lstStyle/>
            <a:p>
              <a:endParaRPr sz="1634"/>
            </a:p>
          </p:txBody>
        </p:sp>
        <p:sp>
          <p:nvSpPr>
            <p:cNvPr id="233" name="Shape 233"/>
            <p:cNvSpPr/>
            <p:nvPr/>
          </p:nvSpPr>
          <p:spPr>
            <a:xfrm>
              <a:off x="5338581" y="3281109"/>
              <a:ext cx="188219" cy="52070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31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2814" dirty="0"/>
                <a:t>:</a:t>
              </a:r>
            </a:p>
          </p:txBody>
        </p:sp>
        <p:sp>
          <p:nvSpPr>
            <p:cNvPr id="234" name="Shape 234"/>
            <p:cNvSpPr/>
            <p:nvPr/>
          </p:nvSpPr>
          <p:spPr>
            <a:xfrm>
              <a:off x="7882489" y="1882919"/>
              <a:ext cx="1" cy="307987"/>
            </a:xfrm>
            <a:prstGeom prst="line">
              <a:avLst/>
            </a:prstGeom>
            <a:noFill/>
            <a:ln w="38100" cap="flat">
              <a:solidFill>
                <a:srgbClr val="000000"/>
              </a:solidFill>
              <a:prstDash val="solid"/>
              <a:round/>
            </a:ln>
            <a:effectLst/>
          </p:spPr>
          <p:txBody>
            <a:bodyPr wrap="square" lIns="0" tIns="0" rIns="0" bIns="0" numCol="1" anchor="t">
              <a:noAutofit/>
            </a:bodyPr>
            <a:lstStyle/>
            <a:p>
              <a:endParaRPr sz="1634"/>
            </a:p>
          </p:txBody>
        </p:sp>
        <p:sp>
          <p:nvSpPr>
            <p:cNvPr id="235" name="Shape 235"/>
            <p:cNvSpPr/>
            <p:nvPr/>
          </p:nvSpPr>
          <p:spPr>
            <a:xfrm>
              <a:off x="7082578" y="1847383"/>
              <a:ext cx="500849" cy="39233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31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2000"/>
                <a:t>B 1</a:t>
              </a:r>
            </a:p>
          </p:txBody>
        </p:sp>
        <p:sp>
          <p:nvSpPr>
            <p:cNvPr id="236" name="Shape 236"/>
            <p:cNvSpPr/>
            <p:nvPr/>
          </p:nvSpPr>
          <p:spPr>
            <a:xfrm>
              <a:off x="7042436" y="1882919"/>
              <a:ext cx="1" cy="307987"/>
            </a:xfrm>
            <a:prstGeom prst="line">
              <a:avLst/>
            </a:prstGeom>
            <a:noFill/>
            <a:ln w="38100" cap="flat">
              <a:solidFill>
                <a:srgbClr val="000000"/>
              </a:solidFill>
              <a:prstDash val="solid"/>
              <a:round/>
            </a:ln>
            <a:effectLst/>
          </p:spPr>
          <p:txBody>
            <a:bodyPr wrap="square" lIns="0" tIns="0" rIns="0" bIns="0" numCol="1" anchor="t">
              <a:noAutofit/>
            </a:bodyPr>
            <a:lstStyle/>
            <a:p>
              <a:endParaRPr sz="1634"/>
            </a:p>
          </p:txBody>
        </p:sp>
        <p:sp>
          <p:nvSpPr>
            <p:cNvPr id="237" name="Shape 237"/>
            <p:cNvSpPr/>
            <p:nvPr/>
          </p:nvSpPr>
          <p:spPr>
            <a:xfrm>
              <a:off x="5675492" y="1847383"/>
              <a:ext cx="658048" cy="39233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31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2000" dirty="0"/>
                <a:t>B 31</a:t>
              </a:r>
            </a:p>
          </p:txBody>
        </p:sp>
        <p:sp>
          <p:nvSpPr>
            <p:cNvPr id="238" name="Shape 238"/>
            <p:cNvSpPr/>
            <p:nvPr/>
          </p:nvSpPr>
          <p:spPr>
            <a:xfrm>
              <a:off x="6454399" y="1882919"/>
              <a:ext cx="1" cy="307987"/>
            </a:xfrm>
            <a:prstGeom prst="line">
              <a:avLst/>
            </a:prstGeom>
            <a:noFill/>
            <a:ln w="38100" cap="flat">
              <a:solidFill>
                <a:srgbClr val="000000"/>
              </a:solidFill>
              <a:prstDash val="solid"/>
              <a:round/>
            </a:ln>
            <a:effectLst/>
          </p:spPr>
          <p:txBody>
            <a:bodyPr wrap="square" lIns="0" tIns="0" rIns="0" bIns="0" numCol="1" anchor="t">
              <a:noAutofit/>
            </a:bodyPr>
            <a:lstStyle/>
            <a:p>
              <a:endParaRPr sz="1634"/>
            </a:p>
          </p:txBody>
        </p:sp>
        <p:sp>
          <p:nvSpPr>
            <p:cNvPr id="239" name="Shape 239"/>
            <p:cNvSpPr/>
            <p:nvPr/>
          </p:nvSpPr>
          <p:spPr>
            <a:xfrm rot="16200000">
              <a:off x="6704221" y="1816991"/>
              <a:ext cx="188219" cy="52070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31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2814"/>
                <a:t>:</a:t>
              </a:r>
            </a:p>
          </p:txBody>
        </p:sp>
        <p:sp>
          <p:nvSpPr>
            <p:cNvPr id="240" name="Shape 240"/>
            <p:cNvSpPr/>
            <p:nvPr/>
          </p:nvSpPr>
          <p:spPr>
            <a:xfrm>
              <a:off x="7882489" y="2218904"/>
              <a:ext cx="1" cy="307987"/>
            </a:xfrm>
            <a:prstGeom prst="line">
              <a:avLst/>
            </a:prstGeom>
            <a:noFill/>
            <a:ln w="38100" cap="flat">
              <a:solidFill>
                <a:srgbClr val="000000"/>
              </a:solidFill>
              <a:prstDash val="solid"/>
              <a:round/>
            </a:ln>
            <a:effectLst/>
          </p:spPr>
          <p:txBody>
            <a:bodyPr wrap="square" lIns="0" tIns="0" rIns="0" bIns="0" numCol="1" anchor="t">
              <a:noAutofit/>
            </a:bodyPr>
            <a:lstStyle/>
            <a:p>
              <a:endParaRPr sz="1634"/>
            </a:p>
          </p:txBody>
        </p:sp>
        <p:sp>
          <p:nvSpPr>
            <p:cNvPr id="241" name="Shape 241"/>
            <p:cNvSpPr/>
            <p:nvPr/>
          </p:nvSpPr>
          <p:spPr>
            <a:xfrm>
              <a:off x="7042436" y="2218904"/>
              <a:ext cx="1" cy="307987"/>
            </a:xfrm>
            <a:prstGeom prst="line">
              <a:avLst/>
            </a:prstGeom>
            <a:noFill/>
            <a:ln w="38100" cap="flat">
              <a:solidFill>
                <a:srgbClr val="000000"/>
              </a:solidFill>
              <a:prstDash val="solid"/>
              <a:round/>
            </a:ln>
            <a:effectLst/>
          </p:spPr>
          <p:txBody>
            <a:bodyPr wrap="square" lIns="0" tIns="0" rIns="0" bIns="0" numCol="1" anchor="t">
              <a:noAutofit/>
            </a:bodyPr>
            <a:lstStyle/>
            <a:p>
              <a:endParaRPr sz="1634"/>
            </a:p>
          </p:txBody>
        </p:sp>
        <p:sp>
          <p:nvSpPr>
            <p:cNvPr id="242" name="Shape 242"/>
            <p:cNvSpPr/>
            <p:nvPr/>
          </p:nvSpPr>
          <p:spPr>
            <a:xfrm>
              <a:off x="6454399" y="2218904"/>
              <a:ext cx="1" cy="307987"/>
            </a:xfrm>
            <a:prstGeom prst="line">
              <a:avLst/>
            </a:prstGeom>
            <a:noFill/>
            <a:ln w="38100" cap="flat">
              <a:solidFill>
                <a:srgbClr val="000000"/>
              </a:solidFill>
              <a:prstDash val="solid"/>
              <a:round/>
            </a:ln>
            <a:effectLst/>
          </p:spPr>
          <p:txBody>
            <a:bodyPr wrap="square" lIns="0" tIns="0" rIns="0" bIns="0" numCol="1" anchor="t">
              <a:noAutofit/>
            </a:bodyPr>
            <a:lstStyle/>
            <a:p>
              <a:endParaRPr sz="1634"/>
            </a:p>
          </p:txBody>
        </p:sp>
        <p:sp>
          <p:nvSpPr>
            <p:cNvPr id="243" name="Shape 243"/>
            <p:cNvSpPr/>
            <p:nvPr/>
          </p:nvSpPr>
          <p:spPr>
            <a:xfrm>
              <a:off x="2553408" y="1343942"/>
              <a:ext cx="2083358" cy="52070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31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2814"/>
                <a:t> Cache Tag</a:t>
              </a:r>
            </a:p>
          </p:txBody>
        </p:sp>
        <p:sp>
          <p:nvSpPr>
            <p:cNvPr id="244" name="Shape 244"/>
            <p:cNvSpPr/>
            <p:nvPr/>
          </p:nvSpPr>
          <p:spPr>
            <a:xfrm>
              <a:off x="6223386" y="517977"/>
              <a:ext cx="1" cy="475980"/>
            </a:xfrm>
            <a:prstGeom prst="line">
              <a:avLst/>
            </a:prstGeom>
            <a:noFill/>
            <a:ln w="38100" cap="flat">
              <a:solidFill>
                <a:srgbClr val="000000"/>
              </a:solidFill>
              <a:prstDash val="solid"/>
              <a:round/>
            </a:ln>
            <a:effectLst/>
          </p:spPr>
          <p:txBody>
            <a:bodyPr wrap="square" lIns="0" tIns="0" rIns="0" bIns="0" numCol="1" anchor="t">
              <a:noAutofit/>
            </a:bodyPr>
            <a:lstStyle/>
            <a:p>
              <a:endParaRPr sz="1634"/>
            </a:p>
          </p:txBody>
        </p:sp>
      </p:grpSp>
      <p:grpSp>
        <p:nvGrpSpPr>
          <p:cNvPr id="268" name="Group 268"/>
          <p:cNvGrpSpPr/>
          <p:nvPr/>
        </p:nvGrpSpPr>
        <p:grpSpPr>
          <a:xfrm>
            <a:off x="610253" y="3049282"/>
            <a:ext cx="1613749" cy="2665718"/>
            <a:chOff x="0" y="0"/>
            <a:chExt cx="1778111" cy="2937224"/>
          </a:xfrm>
        </p:grpSpPr>
        <p:sp>
          <p:nvSpPr>
            <p:cNvPr id="246" name="Shape 246"/>
            <p:cNvSpPr/>
            <p:nvPr/>
          </p:nvSpPr>
          <p:spPr>
            <a:xfrm flipH="1">
              <a:off x="0" y="0"/>
              <a:ext cx="1750" cy="2721133"/>
            </a:xfrm>
            <a:prstGeom prst="line">
              <a:avLst/>
            </a:prstGeom>
            <a:noFill/>
            <a:ln w="38100" cap="flat">
              <a:solidFill>
                <a:srgbClr val="000000"/>
              </a:solidFill>
              <a:prstDash val="solid"/>
              <a:round/>
            </a:ln>
            <a:effectLst/>
          </p:spPr>
          <p:txBody>
            <a:bodyPr wrap="square" lIns="0" tIns="0" rIns="0" bIns="0" numCol="1" anchor="t">
              <a:noAutofit/>
            </a:bodyPr>
            <a:lstStyle/>
            <a:p>
              <a:endParaRPr sz="1634"/>
            </a:p>
          </p:txBody>
        </p:sp>
        <p:sp>
          <p:nvSpPr>
            <p:cNvPr id="247" name="Shape 247"/>
            <p:cNvSpPr/>
            <p:nvPr/>
          </p:nvSpPr>
          <p:spPr>
            <a:xfrm>
              <a:off x="1022063" y="901212"/>
              <a:ext cx="308021" cy="307987"/>
            </a:xfrm>
            <a:prstGeom prst="ellipse">
              <a:avLst/>
            </a:prstGeom>
            <a:noFill/>
            <a:ln w="38100" cap="flat">
              <a:solidFill>
                <a:srgbClr val="000000"/>
              </a:solidFill>
              <a:prstDash val="solid"/>
              <a:round/>
            </a:ln>
            <a:effectLst/>
          </p:spPr>
          <p:txBody>
            <a:bodyPr wrap="square" lIns="0" tIns="0" rIns="0" bIns="0" numCol="1" anchor="t">
              <a:noAutofit/>
            </a:bodyPr>
            <a:lstStyle/>
            <a:p>
              <a:endParaRPr sz="1634"/>
            </a:p>
          </p:txBody>
        </p:sp>
        <p:sp>
          <p:nvSpPr>
            <p:cNvPr id="248" name="Shape 248"/>
            <p:cNvSpPr/>
            <p:nvPr/>
          </p:nvSpPr>
          <p:spPr>
            <a:xfrm>
              <a:off x="1092699" y="856711"/>
              <a:ext cx="241207" cy="39183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dirty="0"/>
                <a:t>=</a:t>
              </a:r>
            </a:p>
          </p:txBody>
        </p:sp>
        <p:sp>
          <p:nvSpPr>
            <p:cNvPr id="249" name="Shape 249"/>
            <p:cNvSpPr/>
            <p:nvPr/>
          </p:nvSpPr>
          <p:spPr>
            <a:xfrm flipH="1">
              <a:off x="1330083" y="1055205"/>
              <a:ext cx="448028" cy="1"/>
            </a:xfrm>
            <a:prstGeom prst="line">
              <a:avLst/>
            </a:prstGeom>
            <a:noFill/>
            <a:ln w="38100" cap="flat">
              <a:solidFill>
                <a:srgbClr val="000000"/>
              </a:solidFill>
              <a:prstDash val="solid"/>
              <a:round/>
              <a:tailEnd type="triangle" w="med" len="med"/>
            </a:ln>
            <a:effectLst/>
          </p:spPr>
          <p:txBody>
            <a:bodyPr wrap="square" lIns="0" tIns="0" rIns="0" bIns="0" numCol="1" anchor="t">
              <a:noAutofit/>
            </a:bodyPr>
            <a:lstStyle/>
            <a:p>
              <a:endParaRPr sz="1634"/>
            </a:p>
          </p:txBody>
        </p:sp>
        <p:sp>
          <p:nvSpPr>
            <p:cNvPr id="250" name="Shape 250"/>
            <p:cNvSpPr/>
            <p:nvPr/>
          </p:nvSpPr>
          <p:spPr>
            <a:xfrm>
              <a:off x="1022063" y="1573183"/>
              <a:ext cx="308021" cy="307987"/>
            </a:xfrm>
            <a:prstGeom prst="ellipse">
              <a:avLst/>
            </a:prstGeom>
            <a:noFill/>
            <a:ln w="38100" cap="flat">
              <a:solidFill>
                <a:srgbClr val="000000"/>
              </a:solidFill>
              <a:prstDash val="solid"/>
              <a:round/>
            </a:ln>
            <a:effectLst/>
          </p:spPr>
          <p:txBody>
            <a:bodyPr wrap="square" lIns="0" tIns="0" rIns="0" bIns="0" numCol="1" anchor="t">
              <a:noAutofit/>
            </a:bodyPr>
            <a:lstStyle/>
            <a:p>
              <a:endParaRPr sz="1634"/>
            </a:p>
          </p:txBody>
        </p:sp>
        <p:sp>
          <p:nvSpPr>
            <p:cNvPr id="251" name="Shape 251"/>
            <p:cNvSpPr/>
            <p:nvPr/>
          </p:nvSpPr>
          <p:spPr>
            <a:xfrm>
              <a:off x="1101450" y="1528682"/>
              <a:ext cx="241207" cy="39183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a:t>
              </a:r>
            </a:p>
          </p:txBody>
        </p:sp>
        <p:sp>
          <p:nvSpPr>
            <p:cNvPr id="252" name="Shape 252"/>
            <p:cNvSpPr/>
            <p:nvPr/>
          </p:nvSpPr>
          <p:spPr>
            <a:xfrm flipH="1">
              <a:off x="1330083" y="1727176"/>
              <a:ext cx="448028" cy="1"/>
            </a:xfrm>
            <a:prstGeom prst="line">
              <a:avLst/>
            </a:prstGeom>
            <a:noFill/>
            <a:ln w="38100" cap="flat">
              <a:solidFill>
                <a:srgbClr val="000000"/>
              </a:solidFill>
              <a:prstDash val="solid"/>
              <a:round/>
              <a:tailEnd type="triangle" w="med" len="med"/>
            </a:ln>
            <a:effectLst/>
          </p:spPr>
          <p:txBody>
            <a:bodyPr wrap="square" lIns="0" tIns="0" rIns="0" bIns="0" numCol="1" anchor="t">
              <a:noAutofit/>
            </a:bodyPr>
            <a:lstStyle/>
            <a:p>
              <a:endParaRPr sz="1634"/>
            </a:p>
          </p:txBody>
        </p:sp>
        <p:sp>
          <p:nvSpPr>
            <p:cNvPr id="253" name="Shape 253"/>
            <p:cNvSpPr/>
            <p:nvPr/>
          </p:nvSpPr>
          <p:spPr>
            <a:xfrm>
              <a:off x="602037" y="1237197"/>
              <a:ext cx="308021" cy="307987"/>
            </a:xfrm>
            <a:prstGeom prst="ellipse">
              <a:avLst/>
            </a:prstGeom>
            <a:noFill/>
            <a:ln w="38100" cap="flat">
              <a:solidFill>
                <a:srgbClr val="000000"/>
              </a:solidFill>
              <a:prstDash val="solid"/>
              <a:round/>
            </a:ln>
            <a:effectLst/>
          </p:spPr>
          <p:txBody>
            <a:bodyPr wrap="square" lIns="0" tIns="0" rIns="0" bIns="0" numCol="1" anchor="t">
              <a:noAutofit/>
            </a:bodyPr>
            <a:lstStyle/>
            <a:p>
              <a:endParaRPr sz="1634"/>
            </a:p>
          </p:txBody>
        </p:sp>
        <p:sp>
          <p:nvSpPr>
            <p:cNvPr id="254" name="Shape 254"/>
            <p:cNvSpPr/>
            <p:nvPr/>
          </p:nvSpPr>
          <p:spPr>
            <a:xfrm>
              <a:off x="681424" y="1192697"/>
              <a:ext cx="241207" cy="39183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a:t>
              </a:r>
            </a:p>
          </p:txBody>
        </p:sp>
        <p:sp>
          <p:nvSpPr>
            <p:cNvPr id="255" name="Shape 255"/>
            <p:cNvSpPr/>
            <p:nvPr/>
          </p:nvSpPr>
          <p:spPr>
            <a:xfrm flipH="1">
              <a:off x="910057" y="1391190"/>
              <a:ext cx="868054" cy="1"/>
            </a:xfrm>
            <a:prstGeom prst="line">
              <a:avLst/>
            </a:prstGeom>
            <a:noFill/>
            <a:ln w="38100" cap="flat">
              <a:solidFill>
                <a:srgbClr val="000000"/>
              </a:solidFill>
              <a:prstDash val="solid"/>
              <a:round/>
              <a:tailEnd type="triangle" w="med" len="med"/>
            </a:ln>
            <a:effectLst/>
          </p:spPr>
          <p:txBody>
            <a:bodyPr wrap="square" lIns="0" tIns="0" rIns="0" bIns="0" numCol="1" anchor="t">
              <a:noAutofit/>
            </a:bodyPr>
            <a:lstStyle/>
            <a:p>
              <a:endParaRPr sz="1634"/>
            </a:p>
          </p:txBody>
        </p:sp>
        <p:sp>
          <p:nvSpPr>
            <p:cNvPr id="256" name="Shape 256"/>
            <p:cNvSpPr/>
            <p:nvPr/>
          </p:nvSpPr>
          <p:spPr>
            <a:xfrm>
              <a:off x="602037" y="1909168"/>
              <a:ext cx="308021" cy="307987"/>
            </a:xfrm>
            <a:prstGeom prst="ellipse">
              <a:avLst/>
            </a:prstGeom>
            <a:noFill/>
            <a:ln w="38100" cap="flat">
              <a:solidFill>
                <a:srgbClr val="000000"/>
              </a:solidFill>
              <a:prstDash val="solid"/>
              <a:round/>
            </a:ln>
            <a:effectLst/>
          </p:spPr>
          <p:txBody>
            <a:bodyPr wrap="square" lIns="0" tIns="0" rIns="0" bIns="0" numCol="1" anchor="t">
              <a:noAutofit/>
            </a:bodyPr>
            <a:lstStyle/>
            <a:p>
              <a:endParaRPr sz="1634"/>
            </a:p>
          </p:txBody>
        </p:sp>
        <p:sp>
          <p:nvSpPr>
            <p:cNvPr id="257" name="Shape 257"/>
            <p:cNvSpPr/>
            <p:nvPr/>
          </p:nvSpPr>
          <p:spPr>
            <a:xfrm flipH="1">
              <a:off x="910057" y="2063162"/>
              <a:ext cx="868054" cy="1"/>
            </a:xfrm>
            <a:prstGeom prst="line">
              <a:avLst/>
            </a:prstGeom>
            <a:noFill/>
            <a:ln w="38100" cap="flat">
              <a:solidFill>
                <a:srgbClr val="000000"/>
              </a:solidFill>
              <a:prstDash val="solid"/>
              <a:round/>
              <a:tailEnd type="triangle" w="med" len="med"/>
            </a:ln>
            <a:effectLst/>
          </p:spPr>
          <p:txBody>
            <a:bodyPr wrap="square" lIns="0" tIns="0" rIns="0" bIns="0" numCol="1" anchor="t">
              <a:noAutofit/>
            </a:bodyPr>
            <a:lstStyle/>
            <a:p>
              <a:endParaRPr sz="1634"/>
            </a:p>
          </p:txBody>
        </p:sp>
        <p:sp>
          <p:nvSpPr>
            <p:cNvPr id="258" name="Shape 258"/>
            <p:cNvSpPr/>
            <p:nvPr/>
          </p:nvSpPr>
          <p:spPr>
            <a:xfrm>
              <a:off x="681424" y="1885667"/>
              <a:ext cx="241207" cy="39183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a:t>
              </a:r>
            </a:p>
          </p:txBody>
        </p:sp>
        <p:sp>
          <p:nvSpPr>
            <p:cNvPr id="259" name="Shape 259"/>
            <p:cNvSpPr/>
            <p:nvPr/>
          </p:nvSpPr>
          <p:spPr>
            <a:xfrm>
              <a:off x="14000" y="2063162"/>
              <a:ext cx="560035" cy="1"/>
            </a:xfrm>
            <a:prstGeom prst="line">
              <a:avLst/>
            </a:prstGeom>
            <a:noFill/>
            <a:ln w="38100" cap="flat">
              <a:solidFill>
                <a:srgbClr val="000000"/>
              </a:solidFill>
              <a:prstDash val="solid"/>
              <a:round/>
              <a:tailEnd type="triangle" w="med" len="med"/>
            </a:ln>
            <a:effectLst/>
          </p:spPr>
          <p:txBody>
            <a:bodyPr wrap="square" lIns="0" tIns="0" rIns="0" bIns="0" numCol="1" anchor="t">
              <a:noAutofit/>
            </a:bodyPr>
            <a:lstStyle/>
            <a:p>
              <a:endParaRPr sz="1634"/>
            </a:p>
          </p:txBody>
        </p:sp>
        <p:sp>
          <p:nvSpPr>
            <p:cNvPr id="260" name="Shape 260"/>
            <p:cNvSpPr/>
            <p:nvPr/>
          </p:nvSpPr>
          <p:spPr>
            <a:xfrm>
              <a:off x="14000" y="1391190"/>
              <a:ext cx="560035" cy="1"/>
            </a:xfrm>
            <a:prstGeom prst="line">
              <a:avLst/>
            </a:prstGeom>
            <a:noFill/>
            <a:ln w="38100" cap="flat">
              <a:solidFill>
                <a:srgbClr val="000000"/>
              </a:solidFill>
              <a:prstDash val="solid"/>
              <a:round/>
              <a:tailEnd type="triangle" w="med" len="med"/>
            </a:ln>
            <a:effectLst/>
          </p:spPr>
          <p:txBody>
            <a:bodyPr wrap="square" lIns="0" tIns="0" rIns="0" bIns="0" numCol="1" anchor="t">
              <a:noAutofit/>
            </a:bodyPr>
            <a:lstStyle/>
            <a:p>
              <a:endParaRPr sz="1634"/>
            </a:p>
          </p:txBody>
        </p:sp>
        <p:sp>
          <p:nvSpPr>
            <p:cNvPr id="261" name="Shape 261"/>
            <p:cNvSpPr/>
            <p:nvPr/>
          </p:nvSpPr>
          <p:spPr>
            <a:xfrm>
              <a:off x="14000" y="1727176"/>
              <a:ext cx="980061" cy="1"/>
            </a:xfrm>
            <a:prstGeom prst="line">
              <a:avLst/>
            </a:prstGeom>
            <a:noFill/>
            <a:ln w="38100" cap="flat">
              <a:solidFill>
                <a:srgbClr val="000000"/>
              </a:solidFill>
              <a:prstDash val="solid"/>
              <a:round/>
              <a:tailEnd type="triangle" w="med" len="med"/>
            </a:ln>
            <a:effectLst/>
          </p:spPr>
          <p:txBody>
            <a:bodyPr wrap="square" lIns="0" tIns="0" rIns="0" bIns="0" numCol="1" anchor="t">
              <a:noAutofit/>
            </a:bodyPr>
            <a:lstStyle/>
            <a:p>
              <a:endParaRPr sz="1634"/>
            </a:p>
          </p:txBody>
        </p:sp>
        <p:sp>
          <p:nvSpPr>
            <p:cNvPr id="262" name="Shape 262"/>
            <p:cNvSpPr/>
            <p:nvPr/>
          </p:nvSpPr>
          <p:spPr>
            <a:xfrm>
              <a:off x="14000" y="1055205"/>
              <a:ext cx="959060" cy="1"/>
            </a:xfrm>
            <a:prstGeom prst="line">
              <a:avLst/>
            </a:prstGeom>
            <a:noFill/>
            <a:ln w="38100" cap="flat">
              <a:solidFill>
                <a:srgbClr val="000000"/>
              </a:solidFill>
              <a:prstDash val="solid"/>
              <a:round/>
              <a:tailEnd type="triangle" w="med" len="med"/>
            </a:ln>
            <a:effectLst/>
          </p:spPr>
          <p:txBody>
            <a:bodyPr wrap="square" lIns="0" tIns="0" rIns="0" bIns="0" numCol="1" anchor="t">
              <a:noAutofit/>
            </a:bodyPr>
            <a:lstStyle/>
            <a:p>
              <a:endParaRPr sz="1634"/>
            </a:p>
          </p:txBody>
        </p:sp>
        <p:sp>
          <p:nvSpPr>
            <p:cNvPr id="263" name="Shape 263"/>
            <p:cNvSpPr/>
            <p:nvPr/>
          </p:nvSpPr>
          <p:spPr>
            <a:xfrm>
              <a:off x="602037" y="2581139"/>
              <a:ext cx="308021" cy="307987"/>
            </a:xfrm>
            <a:prstGeom prst="ellipse">
              <a:avLst/>
            </a:prstGeom>
            <a:noFill/>
            <a:ln w="38100" cap="flat">
              <a:solidFill>
                <a:srgbClr val="000000"/>
              </a:solidFill>
              <a:prstDash val="solid"/>
              <a:round/>
            </a:ln>
            <a:effectLst/>
          </p:spPr>
          <p:txBody>
            <a:bodyPr wrap="square" lIns="0" tIns="0" rIns="0" bIns="0" numCol="1" anchor="t">
              <a:noAutofit/>
            </a:bodyPr>
            <a:lstStyle/>
            <a:p>
              <a:endParaRPr sz="1634"/>
            </a:p>
          </p:txBody>
        </p:sp>
        <p:sp>
          <p:nvSpPr>
            <p:cNvPr id="264" name="Shape 264"/>
            <p:cNvSpPr/>
            <p:nvPr/>
          </p:nvSpPr>
          <p:spPr>
            <a:xfrm flipH="1">
              <a:off x="910057" y="2735133"/>
              <a:ext cx="868054" cy="1"/>
            </a:xfrm>
            <a:prstGeom prst="line">
              <a:avLst/>
            </a:prstGeom>
            <a:noFill/>
            <a:ln w="38100" cap="flat">
              <a:solidFill>
                <a:srgbClr val="000000"/>
              </a:solidFill>
              <a:prstDash val="solid"/>
              <a:round/>
              <a:tailEnd type="triangle" w="med" len="med"/>
            </a:ln>
            <a:effectLst/>
          </p:spPr>
          <p:txBody>
            <a:bodyPr wrap="square" lIns="0" tIns="0" rIns="0" bIns="0" numCol="1" anchor="t">
              <a:noAutofit/>
            </a:bodyPr>
            <a:lstStyle/>
            <a:p>
              <a:endParaRPr sz="1634"/>
            </a:p>
          </p:txBody>
        </p:sp>
        <p:sp>
          <p:nvSpPr>
            <p:cNvPr id="265" name="Shape 265"/>
            <p:cNvSpPr/>
            <p:nvPr/>
          </p:nvSpPr>
          <p:spPr>
            <a:xfrm>
              <a:off x="663924" y="2545389"/>
              <a:ext cx="241207" cy="39183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a:t>
              </a:r>
            </a:p>
          </p:txBody>
        </p:sp>
        <p:sp>
          <p:nvSpPr>
            <p:cNvPr id="266" name="Shape 266"/>
            <p:cNvSpPr/>
            <p:nvPr/>
          </p:nvSpPr>
          <p:spPr>
            <a:xfrm>
              <a:off x="14000" y="2735133"/>
              <a:ext cx="560035" cy="1"/>
            </a:xfrm>
            <a:prstGeom prst="line">
              <a:avLst/>
            </a:prstGeom>
            <a:noFill/>
            <a:ln w="38100" cap="flat">
              <a:solidFill>
                <a:srgbClr val="000000"/>
              </a:solidFill>
              <a:prstDash val="solid"/>
              <a:round/>
              <a:tailEnd type="triangle" w="med" len="med"/>
            </a:ln>
            <a:effectLst/>
          </p:spPr>
          <p:txBody>
            <a:bodyPr wrap="square" lIns="0" tIns="0" rIns="0" bIns="0" numCol="1" anchor="t">
              <a:noAutofit/>
            </a:bodyPr>
            <a:lstStyle/>
            <a:p>
              <a:endParaRPr sz="1634"/>
            </a:p>
          </p:txBody>
        </p:sp>
        <p:sp>
          <p:nvSpPr>
            <p:cNvPr id="267" name="Shape 267"/>
            <p:cNvSpPr/>
            <p:nvPr/>
          </p:nvSpPr>
          <p:spPr>
            <a:xfrm>
              <a:off x="684232" y="2181575"/>
              <a:ext cx="154659" cy="39183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dirty="0"/>
                <a:t>:</a:t>
              </a:r>
            </a:p>
          </p:txBody>
        </p:sp>
      </p:grpSp>
    </p:spTree>
    <p:extLst>
      <p:ext uri="{BB962C8B-B14F-4D97-AF65-F5344CB8AC3E}">
        <p14:creationId xmlns:p14="http://schemas.microsoft.com/office/powerpoint/2010/main" val="1394470957"/>
      </p:ext>
    </p:extLst>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iterate>
                                    <p:tmAbs val="0"/>
                                  </p:iterate>
                                  <p:childTnLst>
                                    <p:set>
                                      <p:cBhvr>
                                        <p:cTn id="6" fill="hold"/>
                                        <p:tgtEl>
                                          <p:spTgt spid="268"/>
                                        </p:tgtEl>
                                        <p:attrNameLst>
                                          <p:attrName>style.visibility</p:attrName>
                                        </p:attrNameLst>
                                      </p:cBhvr>
                                      <p:to>
                                        <p:strVal val="visible"/>
                                      </p:to>
                                    </p:set>
                                    <p:animEffect transition="in" filter="box(in)">
                                      <p:cBhvr>
                                        <p:cTn id="7" dur="500"/>
                                        <p:tgtEl>
                                          <p:spTgt spid="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 grpId="0" animBg="1" advAuto="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Shape 270"/>
          <p:cNvSpPr>
            <a:spLocks noGrp="1"/>
          </p:cNvSpPr>
          <p:nvPr>
            <p:ph type="title"/>
          </p:nvPr>
        </p:nvSpPr>
        <p:spPr>
          <a:prstGeom prst="rect">
            <a:avLst/>
          </a:prstGeom>
        </p:spPr>
        <p:txBody>
          <a:bodyPr/>
          <a:lstStyle/>
          <a:p>
            <a:r>
              <a:t>Fully Associative Cache (3/3)</a:t>
            </a:r>
          </a:p>
        </p:txBody>
      </p:sp>
      <p:sp>
        <p:nvSpPr>
          <p:cNvPr id="271" name="Shape 271"/>
          <p:cNvSpPr>
            <a:spLocks noGrp="1"/>
          </p:cNvSpPr>
          <p:nvPr>
            <p:ph type="body" idx="1"/>
          </p:nvPr>
        </p:nvSpPr>
        <p:spPr>
          <a:prstGeom prst="rect">
            <a:avLst/>
          </a:prstGeom>
        </p:spPr>
        <p:txBody>
          <a:bodyPr/>
          <a:lstStyle/>
          <a:p>
            <a:r>
              <a:rPr dirty="0"/>
              <a:t>Benefit of Fully </a:t>
            </a:r>
            <a:r>
              <a:rPr dirty="0" smtClean="0"/>
              <a:t>Assoc</a:t>
            </a:r>
            <a:r>
              <a:rPr lang="en-US" dirty="0" smtClean="0"/>
              <a:t>.</a:t>
            </a:r>
            <a:r>
              <a:rPr dirty="0" smtClean="0"/>
              <a:t> </a:t>
            </a:r>
            <a:r>
              <a:rPr dirty="0"/>
              <a:t>Cache</a:t>
            </a:r>
          </a:p>
          <a:p>
            <a:pPr lvl="1"/>
            <a:r>
              <a:rPr dirty="0"/>
              <a:t>No Conflict Misses (since data can go anywhere)</a:t>
            </a:r>
          </a:p>
          <a:p>
            <a:r>
              <a:rPr dirty="0"/>
              <a:t>Drawbacks of Fully </a:t>
            </a:r>
            <a:r>
              <a:rPr dirty="0" smtClean="0"/>
              <a:t>Assoc</a:t>
            </a:r>
            <a:r>
              <a:rPr lang="en-US" dirty="0" smtClean="0"/>
              <a:t>.</a:t>
            </a:r>
            <a:r>
              <a:rPr dirty="0" smtClean="0"/>
              <a:t> </a:t>
            </a:r>
            <a:r>
              <a:rPr dirty="0"/>
              <a:t>Cache</a:t>
            </a:r>
          </a:p>
          <a:p>
            <a:pPr lvl="1"/>
            <a:r>
              <a:rPr dirty="0"/>
              <a:t>Need hardware comparator for every single entry: if we have a 64KB of data in cache with 4B entries, we need 16K comparators: </a:t>
            </a:r>
            <a:r>
              <a:rPr dirty="0" smtClean="0"/>
              <a:t>infeasibl</a:t>
            </a:r>
            <a:r>
              <a:rPr lang="en-US" dirty="0" smtClean="0"/>
              <a:t>y high cost</a:t>
            </a:r>
            <a:endParaRPr dirty="0"/>
          </a:p>
        </p:txBody>
      </p:sp>
    </p:spTree>
    <p:extLst>
      <p:ext uri="{BB962C8B-B14F-4D97-AF65-F5344CB8AC3E}">
        <p14:creationId xmlns:p14="http://schemas.microsoft.com/office/powerpoint/2010/main" val="299012901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71">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a:spLocks noGrp="1"/>
          </p:cNvSpPr>
          <p:nvPr>
            <p:ph type="title"/>
          </p:nvPr>
        </p:nvSpPr>
        <p:spPr>
          <a:prstGeom prst="rect">
            <a:avLst/>
          </a:prstGeom>
        </p:spPr>
        <p:txBody>
          <a:bodyPr/>
          <a:lstStyle/>
          <a:p>
            <a:r>
              <a:t>Final Type of Cache Miss</a:t>
            </a:r>
          </a:p>
        </p:txBody>
      </p:sp>
      <p:sp>
        <p:nvSpPr>
          <p:cNvPr id="274" name="Shape 274"/>
          <p:cNvSpPr>
            <a:spLocks noGrp="1"/>
          </p:cNvSpPr>
          <p:nvPr>
            <p:ph type="body" idx="1"/>
          </p:nvPr>
        </p:nvSpPr>
        <p:spPr>
          <a:prstGeom prst="rect">
            <a:avLst/>
          </a:prstGeom>
        </p:spPr>
        <p:txBody>
          <a:bodyPr/>
          <a:lstStyle/>
          <a:p>
            <a:r>
              <a:rPr dirty="0"/>
              <a:t>3</a:t>
            </a:r>
            <a:r>
              <a:rPr baseline="29999" dirty="0"/>
              <a:t>rd</a:t>
            </a:r>
            <a:r>
              <a:rPr dirty="0"/>
              <a:t> C: </a:t>
            </a:r>
            <a:r>
              <a:rPr dirty="0">
                <a:solidFill>
                  <a:srgbClr val="004479"/>
                </a:solidFill>
                <a:uFill>
                  <a:solidFill>
                    <a:srgbClr val="004479"/>
                  </a:solidFill>
                </a:uFill>
              </a:rPr>
              <a:t>Capacity Misses</a:t>
            </a:r>
          </a:p>
          <a:p>
            <a:pPr lvl="1"/>
            <a:r>
              <a:rPr dirty="0"/>
              <a:t>miss that occurs because the cache has a limited size</a:t>
            </a:r>
          </a:p>
          <a:p>
            <a:pPr lvl="1"/>
            <a:r>
              <a:rPr dirty="0"/>
              <a:t>miss that would not occur if we increase the size of the cache</a:t>
            </a:r>
          </a:p>
          <a:p>
            <a:pPr lvl="1"/>
            <a:r>
              <a:rPr dirty="0"/>
              <a:t>sketchy definition, so just get the general idea</a:t>
            </a:r>
          </a:p>
          <a:p>
            <a:r>
              <a:rPr dirty="0"/>
              <a:t>This is the primary type of miss for Fully Associative caches.</a:t>
            </a:r>
          </a:p>
        </p:txBody>
      </p:sp>
    </p:spTree>
    <p:extLst>
      <p:ext uri="{BB962C8B-B14F-4D97-AF65-F5344CB8AC3E}">
        <p14:creationId xmlns:p14="http://schemas.microsoft.com/office/powerpoint/2010/main" val="96168952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Shape 276"/>
          <p:cNvSpPr>
            <a:spLocks noGrp="1"/>
          </p:cNvSpPr>
          <p:nvPr>
            <p:ph type="title"/>
          </p:nvPr>
        </p:nvSpPr>
        <p:spPr>
          <a:xfrm>
            <a:off x="251891" y="241375"/>
            <a:ext cx="8644539" cy="1141080"/>
          </a:xfrm>
          <a:prstGeom prst="rect">
            <a:avLst/>
          </a:prstGeom>
        </p:spPr>
        <p:txBody>
          <a:bodyPr/>
          <a:lstStyle>
            <a:lvl1pPr>
              <a:defRPr sz="4050"/>
            </a:lvl1pPr>
          </a:lstStyle>
          <a:p>
            <a:r>
              <a:t>N-Way Set Associative Cache (1/3)</a:t>
            </a:r>
          </a:p>
        </p:txBody>
      </p:sp>
      <p:sp>
        <p:nvSpPr>
          <p:cNvPr id="277" name="Shape 277"/>
          <p:cNvSpPr>
            <a:spLocks noGrp="1"/>
          </p:cNvSpPr>
          <p:nvPr>
            <p:ph type="body" idx="1"/>
          </p:nvPr>
        </p:nvSpPr>
        <p:spPr>
          <a:prstGeom prst="rect">
            <a:avLst/>
          </a:prstGeom>
        </p:spPr>
        <p:txBody>
          <a:bodyPr/>
          <a:lstStyle/>
          <a:p>
            <a:r>
              <a:rPr dirty="0"/>
              <a:t>Memory address fields:</a:t>
            </a:r>
          </a:p>
          <a:p>
            <a:pPr lvl="1"/>
            <a:r>
              <a:rPr dirty="0">
                <a:solidFill>
                  <a:srgbClr val="CD665F"/>
                </a:solidFill>
                <a:uFill>
                  <a:solidFill>
                    <a:srgbClr val="CD665F"/>
                  </a:solidFill>
                </a:uFill>
              </a:rPr>
              <a:t>Tag</a:t>
            </a:r>
            <a:r>
              <a:rPr dirty="0"/>
              <a:t>: same as before</a:t>
            </a:r>
          </a:p>
          <a:p>
            <a:pPr lvl="1"/>
            <a:r>
              <a:rPr dirty="0">
                <a:solidFill>
                  <a:srgbClr val="937AB2"/>
                </a:solidFill>
                <a:uFill>
                  <a:solidFill>
                    <a:srgbClr val="937AB2"/>
                  </a:solidFill>
                </a:uFill>
              </a:rPr>
              <a:t>Offset</a:t>
            </a:r>
            <a:r>
              <a:rPr dirty="0"/>
              <a:t>: same as before</a:t>
            </a:r>
          </a:p>
          <a:p>
            <a:pPr lvl="1"/>
            <a:r>
              <a:rPr dirty="0">
                <a:solidFill>
                  <a:srgbClr val="004479"/>
                </a:solidFill>
                <a:uFill>
                  <a:solidFill>
                    <a:srgbClr val="004479"/>
                  </a:solidFill>
                </a:uFill>
              </a:rPr>
              <a:t>Index</a:t>
            </a:r>
            <a:r>
              <a:rPr dirty="0"/>
              <a:t>: points us to the correct “row” (called a set in this case)</a:t>
            </a:r>
          </a:p>
          <a:p>
            <a:r>
              <a:rPr dirty="0"/>
              <a:t>So what’s the difference?</a:t>
            </a:r>
          </a:p>
          <a:p>
            <a:pPr lvl="1"/>
            <a:r>
              <a:rPr dirty="0"/>
              <a:t>each set contains multiple blocks</a:t>
            </a:r>
          </a:p>
          <a:p>
            <a:pPr lvl="1"/>
            <a:r>
              <a:rPr dirty="0"/>
              <a:t>once we’ve found correct set, must compare with all tags in that set to find our </a:t>
            </a:r>
            <a:r>
              <a:rPr dirty="0" smtClean="0"/>
              <a:t>data</a:t>
            </a:r>
            <a:endParaRPr lang="en-US" dirty="0" smtClean="0"/>
          </a:p>
          <a:p>
            <a:pPr lvl="1"/>
            <a:r>
              <a:rPr lang="en-US" dirty="0" smtClean="0"/>
              <a:t>Hybrid of direct-mapped and fully associative</a:t>
            </a:r>
            <a:endParaRPr dirty="0"/>
          </a:p>
        </p:txBody>
      </p:sp>
    </p:spTree>
    <p:extLst>
      <p:ext uri="{BB962C8B-B14F-4D97-AF65-F5344CB8AC3E}">
        <p14:creationId xmlns:p14="http://schemas.microsoft.com/office/powerpoint/2010/main" val="223081594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7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Midterm Exam 2</a:t>
            </a:r>
          </a:p>
          <a:p>
            <a:pPr lvl="1"/>
            <a:r>
              <a:rPr lang="en-US" dirty="0" smtClean="0"/>
              <a:t>11/28 (Wednesday, in lecture) Not 11/7 as scheduled</a:t>
            </a:r>
            <a:endParaRPr lang="en-US" dirty="0"/>
          </a:p>
          <a:p>
            <a:pPr lvl="1"/>
            <a:r>
              <a:rPr lang="en-US" dirty="0"/>
              <a:t>Lectures #8 - #</a:t>
            </a:r>
            <a:r>
              <a:rPr lang="en-US" dirty="0" smtClean="0"/>
              <a:t>18</a:t>
            </a:r>
            <a:endParaRPr lang="en-US" dirty="0"/>
          </a:p>
          <a:p>
            <a:pPr lvl="1"/>
            <a:r>
              <a:rPr lang="en-US" dirty="0"/>
              <a:t>HW #3 - #5</a:t>
            </a:r>
          </a:p>
          <a:p>
            <a:pPr lvl="1"/>
            <a:r>
              <a:rPr lang="en-US" dirty="0"/>
              <a:t>Practice exam in CatCourses</a:t>
            </a:r>
          </a:p>
          <a:p>
            <a:pPr lvl="1"/>
            <a:r>
              <a:rPr lang="en-US" dirty="0"/>
              <a:t>Closed book</a:t>
            </a:r>
          </a:p>
          <a:p>
            <a:pPr lvl="1"/>
            <a:r>
              <a:rPr lang="en-US" dirty="0"/>
              <a:t>1 sheet of note (8.5” x 11”)</a:t>
            </a:r>
          </a:p>
          <a:p>
            <a:pPr lvl="1"/>
            <a:r>
              <a:rPr lang="en-US" dirty="0"/>
              <a:t>MIPS reference sheet will be provided</a:t>
            </a:r>
          </a:p>
        </p:txBody>
      </p:sp>
      <p:sp>
        <p:nvSpPr>
          <p:cNvPr id="3" name="Title 2"/>
          <p:cNvSpPr>
            <a:spLocks noGrp="1"/>
          </p:cNvSpPr>
          <p:nvPr>
            <p:ph type="title"/>
          </p:nvPr>
        </p:nvSpPr>
        <p:spPr/>
        <p:txBody>
          <a:bodyPr>
            <a:normAutofit/>
          </a:bodyPr>
          <a:lstStyle/>
          <a:p>
            <a:r>
              <a:rPr lang="en-US" dirty="0" smtClean="0"/>
              <a:t>Announcement</a:t>
            </a:r>
            <a:endParaRPr lang="en-US" dirty="0"/>
          </a:p>
        </p:txBody>
      </p:sp>
    </p:spTree>
    <p:extLst>
      <p:ext uri="{BB962C8B-B14F-4D97-AF65-F5344CB8AC3E}">
        <p14:creationId xmlns:p14="http://schemas.microsoft.com/office/powerpoint/2010/main" val="31276955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Shape 279"/>
          <p:cNvSpPr>
            <a:spLocks noGrp="1"/>
          </p:cNvSpPr>
          <p:nvPr>
            <p:ph type="title"/>
          </p:nvPr>
        </p:nvSpPr>
        <p:spPr>
          <a:xfrm>
            <a:off x="459360" y="-27375"/>
            <a:ext cx="8233925" cy="1143480"/>
          </a:xfrm>
          <a:prstGeom prst="rect">
            <a:avLst/>
          </a:prstGeom>
        </p:spPr>
        <p:txBody>
          <a:bodyPr/>
          <a:lstStyle/>
          <a:p>
            <a:r>
              <a:t>Associative Cache Example</a:t>
            </a:r>
          </a:p>
        </p:txBody>
      </p:sp>
      <p:sp>
        <p:nvSpPr>
          <p:cNvPr id="280" name="Shape 280"/>
          <p:cNvSpPr>
            <a:spLocks noGrp="1"/>
          </p:cNvSpPr>
          <p:nvPr>
            <p:ph type="body" sz="half" idx="1"/>
          </p:nvPr>
        </p:nvSpPr>
        <p:spPr>
          <a:xfrm>
            <a:off x="4118882" y="991016"/>
            <a:ext cx="4574403" cy="5368006"/>
          </a:xfrm>
          <a:prstGeom prst="rect">
            <a:avLst/>
          </a:prstGeom>
        </p:spPr>
        <p:txBody>
          <a:bodyPr/>
          <a:lstStyle/>
          <a:p>
            <a:endParaRPr/>
          </a:p>
          <a:p>
            <a:endParaRPr/>
          </a:p>
          <a:p>
            <a:endParaRPr/>
          </a:p>
          <a:p>
            <a:endParaRPr/>
          </a:p>
          <a:p>
            <a:endParaRPr/>
          </a:p>
          <a:p>
            <a:endParaRPr/>
          </a:p>
          <a:p>
            <a:r>
              <a:t>Here’s a simple 2-way set associative cache.</a:t>
            </a:r>
          </a:p>
        </p:txBody>
      </p:sp>
      <p:grpSp>
        <p:nvGrpSpPr>
          <p:cNvPr id="323" name="Group 323"/>
          <p:cNvGrpSpPr/>
          <p:nvPr/>
        </p:nvGrpSpPr>
        <p:grpSpPr>
          <a:xfrm>
            <a:off x="1921" y="870315"/>
            <a:ext cx="2972181" cy="5861221"/>
            <a:chOff x="0" y="0"/>
            <a:chExt cx="3274902" cy="6458196"/>
          </a:xfrm>
        </p:grpSpPr>
        <p:sp>
          <p:nvSpPr>
            <p:cNvPr id="281" name="Shape 281"/>
            <p:cNvSpPr/>
            <p:nvPr/>
          </p:nvSpPr>
          <p:spPr>
            <a:xfrm>
              <a:off x="1447339" y="370984"/>
              <a:ext cx="1514689" cy="52070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31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2814"/>
                <a:t>Memory</a:t>
              </a:r>
            </a:p>
          </p:txBody>
        </p:sp>
        <p:sp>
          <p:nvSpPr>
            <p:cNvPr id="282" name="Shape 282"/>
            <p:cNvSpPr/>
            <p:nvPr/>
          </p:nvSpPr>
          <p:spPr>
            <a:xfrm>
              <a:off x="0" y="0"/>
              <a:ext cx="1308035" cy="82132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p>
              <a:pPr defTabSz="414868">
                <a:lnSpc>
                  <a:spcPct val="93000"/>
                </a:lnSpc>
                <a:buClr>
                  <a:srgbClr val="000000"/>
                </a:buClr>
                <a:defRPr sz="1800">
                  <a:uFill>
                    <a:solidFill>
                      <a:srgbClr val="000000"/>
                    </a:solidFill>
                  </a:uFill>
                  <a:latin typeface="Arial"/>
                  <a:ea typeface="Arial"/>
                  <a:cs typeface="Arial"/>
                  <a:sym typeface="Arial"/>
                </a:defRPr>
              </a:pPr>
              <a:r>
                <a:rPr sz="2360">
                  <a:latin typeface="Times"/>
                  <a:ea typeface="Times"/>
                  <a:cs typeface="Times"/>
                  <a:sym typeface="Times"/>
                </a:rPr>
                <a:t>Memory </a:t>
              </a:r>
              <a:br>
                <a:rPr sz="2360">
                  <a:latin typeface="Times"/>
                  <a:ea typeface="Times"/>
                  <a:cs typeface="Times"/>
                  <a:sym typeface="Times"/>
                </a:rPr>
              </a:br>
              <a:r>
                <a:rPr sz="2360">
                  <a:latin typeface="Times"/>
                  <a:ea typeface="Times"/>
                  <a:cs typeface="Times"/>
                  <a:sym typeface="Times"/>
                </a:rPr>
                <a:t>Address</a:t>
              </a:r>
            </a:p>
          </p:txBody>
        </p:sp>
        <p:sp>
          <p:nvSpPr>
            <p:cNvPr id="283" name="Shape 283"/>
            <p:cNvSpPr/>
            <p:nvPr/>
          </p:nvSpPr>
          <p:spPr>
            <a:xfrm>
              <a:off x="1022063" y="1013206"/>
              <a:ext cx="2252839" cy="1315944"/>
            </a:xfrm>
            <a:prstGeom prst="rect">
              <a:avLst/>
            </a:prstGeom>
            <a:noFill/>
            <a:ln w="381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284" name="Shape 284"/>
            <p:cNvSpPr/>
            <p:nvPr/>
          </p:nvSpPr>
          <p:spPr>
            <a:xfrm>
              <a:off x="1022063" y="1335192"/>
              <a:ext cx="2240139" cy="1"/>
            </a:xfrm>
            <a:prstGeom prst="line">
              <a:avLst/>
            </a:prstGeom>
            <a:noFill/>
            <a:ln w="38100" cap="flat">
              <a:solidFill>
                <a:srgbClr val="000000"/>
              </a:solidFill>
              <a:prstDash val="solid"/>
              <a:round/>
            </a:ln>
            <a:effectLst/>
          </p:spPr>
          <p:txBody>
            <a:bodyPr wrap="square" lIns="0" tIns="0" rIns="0" bIns="0" numCol="1" anchor="t">
              <a:noAutofit/>
            </a:bodyPr>
            <a:lstStyle/>
            <a:p>
              <a:endParaRPr sz="1634"/>
            </a:p>
          </p:txBody>
        </p:sp>
        <p:sp>
          <p:nvSpPr>
            <p:cNvPr id="285" name="Shape 285"/>
            <p:cNvSpPr/>
            <p:nvPr/>
          </p:nvSpPr>
          <p:spPr>
            <a:xfrm>
              <a:off x="1022063" y="1671178"/>
              <a:ext cx="2240139" cy="1"/>
            </a:xfrm>
            <a:prstGeom prst="line">
              <a:avLst/>
            </a:prstGeom>
            <a:noFill/>
            <a:ln w="38100" cap="flat">
              <a:solidFill>
                <a:srgbClr val="000000"/>
              </a:solidFill>
              <a:prstDash val="solid"/>
              <a:round/>
            </a:ln>
            <a:effectLst/>
          </p:spPr>
          <p:txBody>
            <a:bodyPr wrap="square" lIns="0" tIns="0" rIns="0" bIns="0" numCol="1" anchor="t">
              <a:noAutofit/>
            </a:bodyPr>
            <a:lstStyle/>
            <a:p>
              <a:endParaRPr sz="1634"/>
            </a:p>
          </p:txBody>
        </p:sp>
        <p:sp>
          <p:nvSpPr>
            <p:cNvPr id="286" name="Shape 286"/>
            <p:cNvSpPr/>
            <p:nvPr/>
          </p:nvSpPr>
          <p:spPr>
            <a:xfrm>
              <a:off x="1022063" y="2007163"/>
              <a:ext cx="2240139" cy="1"/>
            </a:xfrm>
            <a:prstGeom prst="line">
              <a:avLst/>
            </a:prstGeom>
            <a:noFill/>
            <a:ln w="38100" cap="flat">
              <a:solidFill>
                <a:srgbClr val="000000"/>
              </a:solidFill>
              <a:prstDash val="solid"/>
              <a:round/>
            </a:ln>
            <a:effectLst/>
          </p:spPr>
          <p:txBody>
            <a:bodyPr wrap="square" lIns="0" tIns="0" rIns="0" bIns="0" numCol="1" anchor="t">
              <a:noAutofit/>
            </a:bodyPr>
            <a:lstStyle/>
            <a:p>
              <a:endParaRPr sz="1634"/>
            </a:p>
          </p:txBody>
        </p:sp>
        <p:sp>
          <p:nvSpPr>
            <p:cNvPr id="287" name="Shape 287"/>
            <p:cNvSpPr/>
            <p:nvPr/>
          </p:nvSpPr>
          <p:spPr>
            <a:xfrm>
              <a:off x="1022063" y="2357148"/>
              <a:ext cx="2252839" cy="1315944"/>
            </a:xfrm>
            <a:prstGeom prst="rect">
              <a:avLst/>
            </a:prstGeom>
            <a:noFill/>
            <a:ln w="381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288" name="Shape 288"/>
            <p:cNvSpPr/>
            <p:nvPr/>
          </p:nvSpPr>
          <p:spPr>
            <a:xfrm>
              <a:off x="1022063" y="2679134"/>
              <a:ext cx="2240139" cy="1"/>
            </a:xfrm>
            <a:prstGeom prst="line">
              <a:avLst/>
            </a:prstGeom>
            <a:noFill/>
            <a:ln w="38100" cap="flat">
              <a:solidFill>
                <a:srgbClr val="000000"/>
              </a:solidFill>
              <a:prstDash val="solid"/>
              <a:round/>
            </a:ln>
            <a:effectLst/>
          </p:spPr>
          <p:txBody>
            <a:bodyPr wrap="square" lIns="0" tIns="0" rIns="0" bIns="0" numCol="1" anchor="t">
              <a:noAutofit/>
            </a:bodyPr>
            <a:lstStyle/>
            <a:p>
              <a:endParaRPr sz="1634"/>
            </a:p>
          </p:txBody>
        </p:sp>
        <p:sp>
          <p:nvSpPr>
            <p:cNvPr id="289" name="Shape 289"/>
            <p:cNvSpPr/>
            <p:nvPr/>
          </p:nvSpPr>
          <p:spPr>
            <a:xfrm>
              <a:off x="1022063" y="3015120"/>
              <a:ext cx="2240139" cy="1"/>
            </a:xfrm>
            <a:prstGeom prst="line">
              <a:avLst/>
            </a:prstGeom>
            <a:noFill/>
            <a:ln w="38100" cap="flat">
              <a:solidFill>
                <a:srgbClr val="000000"/>
              </a:solidFill>
              <a:prstDash val="solid"/>
              <a:round/>
            </a:ln>
            <a:effectLst/>
          </p:spPr>
          <p:txBody>
            <a:bodyPr wrap="square" lIns="0" tIns="0" rIns="0" bIns="0" numCol="1" anchor="t">
              <a:noAutofit/>
            </a:bodyPr>
            <a:lstStyle/>
            <a:p>
              <a:endParaRPr sz="1634"/>
            </a:p>
          </p:txBody>
        </p:sp>
        <p:sp>
          <p:nvSpPr>
            <p:cNvPr id="290" name="Shape 290"/>
            <p:cNvSpPr/>
            <p:nvPr/>
          </p:nvSpPr>
          <p:spPr>
            <a:xfrm>
              <a:off x="1022063" y="3351105"/>
              <a:ext cx="2240139" cy="1"/>
            </a:xfrm>
            <a:prstGeom prst="line">
              <a:avLst/>
            </a:prstGeom>
            <a:noFill/>
            <a:ln w="38100" cap="flat">
              <a:solidFill>
                <a:srgbClr val="000000"/>
              </a:solidFill>
              <a:prstDash val="solid"/>
              <a:round/>
            </a:ln>
            <a:effectLst/>
          </p:spPr>
          <p:txBody>
            <a:bodyPr wrap="square" lIns="0" tIns="0" rIns="0" bIns="0" numCol="1" anchor="t">
              <a:noAutofit/>
            </a:bodyPr>
            <a:lstStyle/>
            <a:p>
              <a:endParaRPr sz="1634"/>
            </a:p>
          </p:txBody>
        </p:sp>
        <p:sp>
          <p:nvSpPr>
            <p:cNvPr id="291" name="Shape 291"/>
            <p:cNvSpPr/>
            <p:nvPr/>
          </p:nvSpPr>
          <p:spPr>
            <a:xfrm>
              <a:off x="1022063" y="3701091"/>
              <a:ext cx="2252839" cy="1315944"/>
            </a:xfrm>
            <a:prstGeom prst="rect">
              <a:avLst/>
            </a:prstGeom>
            <a:noFill/>
            <a:ln w="381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292" name="Shape 292"/>
            <p:cNvSpPr/>
            <p:nvPr/>
          </p:nvSpPr>
          <p:spPr>
            <a:xfrm>
              <a:off x="1022063" y="4023077"/>
              <a:ext cx="2240139" cy="1"/>
            </a:xfrm>
            <a:prstGeom prst="line">
              <a:avLst/>
            </a:prstGeom>
            <a:noFill/>
            <a:ln w="38100" cap="flat">
              <a:solidFill>
                <a:srgbClr val="000000"/>
              </a:solidFill>
              <a:prstDash val="solid"/>
              <a:round/>
            </a:ln>
            <a:effectLst/>
          </p:spPr>
          <p:txBody>
            <a:bodyPr wrap="square" lIns="0" tIns="0" rIns="0" bIns="0" numCol="1" anchor="t">
              <a:noAutofit/>
            </a:bodyPr>
            <a:lstStyle/>
            <a:p>
              <a:endParaRPr sz="1634"/>
            </a:p>
          </p:txBody>
        </p:sp>
        <p:sp>
          <p:nvSpPr>
            <p:cNvPr id="293" name="Shape 293"/>
            <p:cNvSpPr/>
            <p:nvPr/>
          </p:nvSpPr>
          <p:spPr>
            <a:xfrm>
              <a:off x="1022063" y="4359062"/>
              <a:ext cx="2240139" cy="1"/>
            </a:xfrm>
            <a:prstGeom prst="line">
              <a:avLst/>
            </a:prstGeom>
            <a:noFill/>
            <a:ln w="38100" cap="flat">
              <a:solidFill>
                <a:srgbClr val="000000"/>
              </a:solidFill>
              <a:prstDash val="solid"/>
              <a:round/>
            </a:ln>
            <a:effectLst/>
          </p:spPr>
          <p:txBody>
            <a:bodyPr wrap="square" lIns="0" tIns="0" rIns="0" bIns="0" numCol="1" anchor="t">
              <a:noAutofit/>
            </a:bodyPr>
            <a:lstStyle/>
            <a:p>
              <a:endParaRPr sz="1634"/>
            </a:p>
          </p:txBody>
        </p:sp>
        <p:sp>
          <p:nvSpPr>
            <p:cNvPr id="294" name="Shape 294"/>
            <p:cNvSpPr/>
            <p:nvPr/>
          </p:nvSpPr>
          <p:spPr>
            <a:xfrm>
              <a:off x="1022063" y="4695048"/>
              <a:ext cx="2240139" cy="1"/>
            </a:xfrm>
            <a:prstGeom prst="line">
              <a:avLst/>
            </a:prstGeom>
            <a:noFill/>
            <a:ln w="38100" cap="flat">
              <a:solidFill>
                <a:srgbClr val="000000"/>
              </a:solidFill>
              <a:prstDash val="solid"/>
              <a:round/>
            </a:ln>
            <a:effectLst/>
          </p:spPr>
          <p:txBody>
            <a:bodyPr wrap="square" lIns="0" tIns="0" rIns="0" bIns="0" numCol="1" anchor="t">
              <a:noAutofit/>
            </a:bodyPr>
            <a:lstStyle/>
            <a:p>
              <a:endParaRPr sz="1634"/>
            </a:p>
          </p:txBody>
        </p:sp>
        <p:sp>
          <p:nvSpPr>
            <p:cNvPr id="295" name="Shape 295"/>
            <p:cNvSpPr/>
            <p:nvPr/>
          </p:nvSpPr>
          <p:spPr>
            <a:xfrm>
              <a:off x="1022063" y="5045034"/>
              <a:ext cx="2252839" cy="1315944"/>
            </a:xfrm>
            <a:prstGeom prst="rect">
              <a:avLst/>
            </a:prstGeom>
            <a:noFill/>
            <a:ln w="381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296" name="Shape 296"/>
            <p:cNvSpPr/>
            <p:nvPr/>
          </p:nvSpPr>
          <p:spPr>
            <a:xfrm>
              <a:off x="1022063" y="5367019"/>
              <a:ext cx="2240139" cy="1"/>
            </a:xfrm>
            <a:prstGeom prst="line">
              <a:avLst/>
            </a:prstGeom>
            <a:noFill/>
            <a:ln w="38100" cap="flat">
              <a:solidFill>
                <a:srgbClr val="000000"/>
              </a:solidFill>
              <a:prstDash val="solid"/>
              <a:round/>
            </a:ln>
            <a:effectLst/>
          </p:spPr>
          <p:txBody>
            <a:bodyPr wrap="square" lIns="0" tIns="0" rIns="0" bIns="0" numCol="1" anchor="t">
              <a:noAutofit/>
            </a:bodyPr>
            <a:lstStyle/>
            <a:p>
              <a:endParaRPr sz="1634"/>
            </a:p>
          </p:txBody>
        </p:sp>
        <p:sp>
          <p:nvSpPr>
            <p:cNvPr id="297" name="Shape 297"/>
            <p:cNvSpPr/>
            <p:nvPr/>
          </p:nvSpPr>
          <p:spPr>
            <a:xfrm>
              <a:off x="1022063" y="5703004"/>
              <a:ext cx="2240139" cy="1"/>
            </a:xfrm>
            <a:prstGeom prst="line">
              <a:avLst/>
            </a:prstGeom>
            <a:noFill/>
            <a:ln w="38100" cap="flat">
              <a:solidFill>
                <a:srgbClr val="000000"/>
              </a:solidFill>
              <a:prstDash val="solid"/>
              <a:round/>
            </a:ln>
            <a:effectLst/>
          </p:spPr>
          <p:txBody>
            <a:bodyPr wrap="square" lIns="0" tIns="0" rIns="0" bIns="0" numCol="1" anchor="t">
              <a:noAutofit/>
            </a:bodyPr>
            <a:lstStyle/>
            <a:p>
              <a:endParaRPr sz="1634"/>
            </a:p>
          </p:txBody>
        </p:sp>
        <p:sp>
          <p:nvSpPr>
            <p:cNvPr id="298" name="Shape 298"/>
            <p:cNvSpPr/>
            <p:nvPr/>
          </p:nvSpPr>
          <p:spPr>
            <a:xfrm>
              <a:off x="1022063" y="6038990"/>
              <a:ext cx="2240139" cy="1"/>
            </a:xfrm>
            <a:prstGeom prst="line">
              <a:avLst/>
            </a:prstGeom>
            <a:noFill/>
            <a:ln w="38100" cap="flat">
              <a:solidFill>
                <a:srgbClr val="000000"/>
              </a:solidFill>
              <a:prstDash val="solid"/>
              <a:round/>
            </a:ln>
            <a:effectLst/>
          </p:spPr>
          <p:txBody>
            <a:bodyPr wrap="square" lIns="0" tIns="0" rIns="0" bIns="0" numCol="1" anchor="t">
              <a:noAutofit/>
            </a:bodyPr>
            <a:lstStyle/>
            <a:p>
              <a:endParaRPr sz="1634"/>
            </a:p>
          </p:txBody>
        </p:sp>
        <p:sp>
          <p:nvSpPr>
            <p:cNvPr id="299" name="Shape 299"/>
            <p:cNvSpPr/>
            <p:nvPr/>
          </p:nvSpPr>
          <p:spPr>
            <a:xfrm>
              <a:off x="596786" y="887212"/>
              <a:ext cx="297728" cy="52070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31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2814"/>
                <a:t>0</a:t>
              </a:r>
            </a:p>
          </p:txBody>
        </p:sp>
        <p:sp>
          <p:nvSpPr>
            <p:cNvPr id="300" name="Shape 300"/>
            <p:cNvSpPr/>
            <p:nvPr/>
          </p:nvSpPr>
          <p:spPr>
            <a:xfrm>
              <a:off x="617788" y="1223197"/>
              <a:ext cx="297728" cy="52070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31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2814"/>
                <a:t>1</a:t>
              </a:r>
            </a:p>
          </p:txBody>
        </p:sp>
        <p:sp>
          <p:nvSpPr>
            <p:cNvPr id="301" name="Shape 301"/>
            <p:cNvSpPr/>
            <p:nvPr/>
          </p:nvSpPr>
          <p:spPr>
            <a:xfrm>
              <a:off x="617788" y="1559183"/>
              <a:ext cx="297728" cy="52070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31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2814"/>
                <a:t>2</a:t>
              </a:r>
            </a:p>
          </p:txBody>
        </p:sp>
        <p:sp>
          <p:nvSpPr>
            <p:cNvPr id="302" name="Shape 302"/>
            <p:cNvSpPr/>
            <p:nvPr/>
          </p:nvSpPr>
          <p:spPr>
            <a:xfrm>
              <a:off x="617788" y="1895168"/>
              <a:ext cx="297728" cy="52070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31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2814"/>
                <a:t>3</a:t>
              </a:r>
            </a:p>
          </p:txBody>
        </p:sp>
        <p:sp>
          <p:nvSpPr>
            <p:cNvPr id="303" name="Shape 303"/>
            <p:cNvSpPr/>
            <p:nvPr/>
          </p:nvSpPr>
          <p:spPr>
            <a:xfrm>
              <a:off x="617788" y="2231154"/>
              <a:ext cx="297728" cy="52070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31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2814"/>
                <a:t>4</a:t>
              </a:r>
            </a:p>
          </p:txBody>
        </p:sp>
        <p:sp>
          <p:nvSpPr>
            <p:cNvPr id="304" name="Shape 304"/>
            <p:cNvSpPr/>
            <p:nvPr/>
          </p:nvSpPr>
          <p:spPr>
            <a:xfrm>
              <a:off x="617788" y="2567139"/>
              <a:ext cx="297728" cy="52070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31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2814"/>
                <a:t>5</a:t>
              </a:r>
            </a:p>
          </p:txBody>
        </p:sp>
        <p:sp>
          <p:nvSpPr>
            <p:cNvPr id="305" name="Shape 305"/>
            <p:cNvSpPr/>
            <p:nvPr/>
          </p:nvSpPr>
          <p:spPr>
            <a:xfrm>
              <a:off x="617788" y="2903125"/>
              <a:ext cx="297728" cy="52070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31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2814"/>
                <a:t>6</a:t>
              </a:r>
            </a:p>
          </p:txBody>
        </p:sp>
        <p:sp>
          <p:nvSpPr>
            <p:cNvPr id="306" name="Shape 306"/>
            <p:cNvSpPr/>
            <p:nvPr/>
          </p:nvSpPr>
          <p:spPr>
            <a:xfrm>
              <a:off x="617788" y="3239111"/>
              <a:ext cx="297728" cy="52070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31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2814"/>
                <a:t>7</a:t>
              </a:r>
            </a:p>
          </p:txBody>
        </p:sp>
        <p:sp>
          <p:nvSpPr>
            <p:cNvPr id="307" name="Shape 307"/>
            <p:cNvSpPr/>
            <p:nvPr/>
          </p:nvSpPr>
          <p:spPr>
            <a:xfrm>
              <a:off x="617788" y="3575096"/>
              <a:ext cx="297728" cy="52070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31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2814"/>
                <a:t>8</a:t>
              </a:r>
            </a:p>
          </p:txBody>
        </p:sp>
        <p:sp>
          <p:nvSpPr>
            <p:cNvPr id="308" name="Shape 308"/>
            <p:cNvSpPr/>
            <p:nvPr/>
          </p:nvSpPr>
          <p:spPr>
            <a:xfrm>
              <a:off x="617788" y="3911082"/>
              <a:ext cx="297728" cy="52070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31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2814"/>
                <a:t>9</a:t>
              </a:r>
            </a:p>
          </p:txBody>
        </p:sp>
        <p:sp>
          <p:nvSpPr>
            <p:cNvPr id="309" name="Shape 309"/>
            <p:cNvSpPr/>
            <p:nvPr/>
          </p:nvSpPr>
          <p:spPr>
            <a:xfrm>
              <a:off x="617788" y="4247067"/>
              <a:ext cx="341885" cy="52070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31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2814"/>
                <a:t>A</a:t>
              </a:r>
            </a:p>
          </p:txBody>
        </p:sp>
        <p:sp>
          <p:nvSpPr>
            <p:cNvPr id="310" name="Shape 310"/>
            <p:cNvSpPr/>
            <p:nvPr/>
          </p:nvSpPr>
          <p:spPr>
            <a:xfrm>
              <a:off x="617788" y="4583052"/>
              <a:ext cx="341885" cy="52070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31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2814"/>
                <a:t>B</a:t>
              </a:r>
            </a:p>
          </p:txBody>
        </p:sp>
        <p:sp>
          <p:nvSpPr>
            <p:cNvPr id="311" name="Shape 311"/>
            <p:cNvSpPr/>
            <p:nvPr/>
          </p:nvSpPr>
          <p:spPr>
            <a:xfrm>
              <a:off x="617788" y="4919038"/>
              <a:ext cx="364846" cy="52070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31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2814"/>
                <a:t>C</a:t>
              </a:r>
            </a:p>
          </p:txBody>
        </p:sp>
        <p:sp>
          <p:nvSpPr>
            <p:cNvPr id="312" name="Shape 312"/>
            <p:cNvSpPr/>
            <p:nvPr/>
          </p:nvSpPr>
          <p:spPr>
            <a:xfrm>
              <a:off x="617788" y="5255024"/>
              <a:ext cx="364846" cy="52070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31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2814"/>
                <a:t>D</a:t>
              </a:r>
            </a:p>
          </p:txBody>
        </p:sp>
        <p:sp>
          <p:nvSpPr>
            <p:cNvPr id="313" name="Shape 313"/>
            <p:cNvSpPr/>
            <p:nvPr/>
          </p:nvSpPr>
          <p:spPr>
            <a:xfrm>
              <a:off x="617788" y="5591009"/>
              <a:ext cx="341885" cy="52070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31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2814"/>
                <a:t>E</a:t>
              </a:r>
            </a:p>
          </p:txBody>
        </p:sp>
        <p:sp>
          <p:nvSpPr>
            <p:cNvPr id="314" name="Shape 314"/>
            <p:cNvSpPr/>
            <p:nvPr/>
          </p:nvSpPr>
          <p:spPr>
            <a:xfrm>
              <a:off x="612537" y="5937494"/>
              <a:ext cx="320689" cy="52070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31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2814"/>
                <a:t>F</a:t>
              </a:r>
            </a:p>
          </p:txBody>
        </p:sp>
        <p:sp>
          <p:nvSpPr>
            <p:cNvPr id="315" name="Shape 315"/>
            <p:cNvSpPr/>
            <p:nvPr/>
          </p:nvSpPr>
          <p:spPr>
            <a:xfrm>
              <a:off x="1029063" y="1014956"/>
              <a:ext cx="2238838" cy="314987"/>
            </a:xfrm>
            <a:prstGeom prst="rect">
              <a:avLst/>
            </a:prstGeom>
            <a:solidFill>
              <a:srgbClr val="FF2600"/>
            </a:solidFill>
            <a:ln w="381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316" name="Shape 316"/>
            <p:cNvSpPr/>
            <p:nvPr/>
          </p:nvSpPr>
          <p:spPr>
            <a:xfrm>
              <a:off x="1029063" y="2358899"/>
              <a:ext cx="2238838" cy="314987"/>
            </a:xfrm>
            <a:prstGeom prst="rect">
              <a:avLst/>
            </a:prstGeom>
            <a:solidFill>
              <a:srgbClr val="FF2600"/>
            </a:solidFill>
            <a:ln w="381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317" name="Shape 317"/>
            <p:cNvSpPr/>
            <p:nvPr/>
          </p:nvSpPr>
          <p:spPr>
            <a:xfrm>
              <a:off x="1029063" y="3702841"/>
              <a:ext cx="2238838" cy="314987"/>
            </a:xfrm>
            <a:prstGeom prst="rect">
              <a:avLst/>
            </a:prstGeom>
            <a:solidFill>
              <a:srgbClr val="FF2600"/>
            </a:solidFill>
            <a:ln w="381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318" name="Shape 318"/>
            <p:cNvSpPr/>
            <p:nvPr/>
          </p:nvSpPr>
          <p:spPr>
            <a:xfrm>
              <a:off x="1029063" y="5046783"/>
              <a:ext cx="2238838" cy="314987"/>
            </a:xfrm>
            <a:prstGeom prst="rect">
              <a:avLst/>
            </a:prstGeom>
            <a:solidFill>
              <a:srgbClr val="FF2600"/>
            </a:solidFill>
            <a:ln w="381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319" name="Shape 319"/>
            <p:cNvSpPr/>
            <p:nvPr/>
          </p:nvSpPr>
          <p:spPr>
            <a:xfrm>
              <a:off x="1029063" y="1329942"/>
              <a:ext cx="2238838" cy="314987"/>
            </a:xfrm>
            <a:prstGeom prst="rect">
              <a:avLst/>
            </a:prstGeom>
            <a:solidFill>
              <a:srgbClr val="00F900"/>
            </a:solidFill>
            <a:ln w="381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320" name="Shape 320"/>
            <p:cNvSpPr/>
            <p:nvPr/>
          </p:nvSpPr>
          <p:spPr>
            <a:xfrm>
              <a:off x="1029063" y="2673885"/>
              <a:ext cx="2238838" cy="314987"/>
            </a:xfrm>
            <a:prstGeom prst="rect">
              <a:avLst/>
            </a:prstGeom>
            <a:solidFill>
              <a:srgbClr val="00F900"/>
            </a:solidFill>
            <a:ln w="381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321" name="Shape 321"/>
            <p:cNvSpPr/>
            <p:nvPr/>
          </p:nvSpPr>
          <p:spPr>
            <a:xfrm>
              <a:off x="1029063" y="4017827"/>
              <a:ext cx="2238838" cy="314987"/>
            </a:xfrm>
            <a:prstGeom prst="rect">
              <a:avLst/>
            </a:prstGeom>
            <a:solidFill>
              <a:srgbClr val="00F900"/>
            </a:solidFill>
            <a:ln w="381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322" name="Shape 322"/>
            <p:cNvSpPr/>
            <p:nvPr/>
          </p:nvSpPr>
          <p:spPr>
            <a:xfrm>
              <a:off x="1029063" y="5361770"/>
              <a:ext cx="2238838" cy="314987"/>
            </a:xfrm>
            <a:prstGeom prst="rect">
              <a:avLst/>
            </a:prstGeom>
            <a:solidFill>
              <a:srgbClr val="00F900"/>
            </a:solidFill>
            <a:ln w="381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grpSp>
      <p:grpSp>
        <p:nvGrpSpPr>
          <p:cNvPr id="337" name="Group 337"/>
          <p:cNvGrpSpPr/>
          <p:nvPr/>
        </p:nvGrpSpPr>
        <p:grpSpPr>
          <a:xfrm>
            <a:off x="4079175" y="717852"/>
            <a:ext cx="2935650" cy="2090028"/>
            <a:chOff x="0" y="0"/>
            <a:chExt cx="3234649" cy="2302901"/>
          </a:xfrm>
        </p:grpSpPr>
        <p:sp>
          <p:nvSpPr>
            <p:cNvPr id="324" name="Shape 324"/>
            <p:cNvSpPr/>
            <p:nvPr/>
          </p:nvSpPr>
          <p:spPr>
            <a:xfrm>
              <a:off x="981810" y="986957"/>
              <a:ext cx="2252839" cy="1315944"/>
            </a:xfrm>
            <a:prstGeom prst="rect">
              <a:avLst/>
            </a:prstGeom>
            <a:noFill/>
            <a:ln w="381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325" name="Shape 325"/>
            <p:cNvSpPr/>
            <p:nvPr/>
          </p:nvSpPr>
          <p:spPr>
            <a:xfrm>
              <a:off x="981810" y="1308943"/>
              <a:ext cx="2240140" cy="1"/>
            </a:xfrm>
            <a:prstGeom prst="line">
              <a:avLst/>
            </a:prstGeom>
            <a:noFill/>
            <a:ln w="38100" cap="flat">
              <a:solidFill>
                <a:srgbClr val="000000"/>
              </a:solidFill>
              <a:prstDash val="solid"/>
              <a:round/>
            </a:ln>
            <a:effectLst/>
          </p:spPr>
          <p:txBody>
            <a:bodyPr wrap="square" lIns="0" tIns="0" rIns="0" bIns="0" numCol="1" anchor="t">
              <a:noAutofit/>
            </a:bodyPr>
            <a:lstStyle/>
            <a:p>
              <a:endParaRPr sz="1634"/>
            </a:p>
          </p:txBody>
        </p:sp>
        <p:sp>
          <p:nvSpPr>
            <p:cNvPr id="326" name="Shape 326"/>
            <p:cNvSpPr/>
            <p:nvPr/>
          </p:nvSpPr>
          <p:spPr>
            <a:xfrm>
              <a:off x="981810" y="1644929"/>
              <a:ext cx="2240140" cy="1"/>
            </a:xfrm>
            <a:prstGeom prst="line">
              <a:avLst/>
            </a:prstGeom>
            <a:noFill/>
            <a:ln w="38100" cap="flat">
              <a:solidFill>
                <a:srgbClr val="000000"/>
              </a:solidFill>
              <a:prstDash val="solid"/>
              <a:round/>
            </a:ln>
            <a:effectLst/>
          </p:spPr>
          <p:txBody>
            <a:bodyPr wrap="square" lIns="0" tIns="0" rIns="0" bIns="0" numCol="1" anchor="t">
              <a:noAutofit/>
            </a:bodyPr>
            <a:lstStyle/>
            <a:p>
              <a:endParaRPr sz="1634"/>
            </a:p>
          </p:txBody>
        </p:sp>
        <p:sp>
          <p:nvSpPr>
            <p:cNvPr id="327" name="Shape 327"/>
            <p:cNvSpPr/>
            <p:nvPr/>
          </p:nvSpPr>
          <p:spPr>
            <a:xfrm>
              <a:off x="981810" y="1980914"/>
              <a:ext cx="2240140" cy="1"/>
            </a:xfrm>
            <a:prstGeom prst="line">
              <a:avLst/>
            </a:prstGeom>
            <a:noFill/>
            <a:ln w="38100" cap="flat">
              <a:solidFill>
                <a:srgbClr val="000000"/>
              </a:solidFill>
              <a:prstDash val="solid"/>
              <a:round/>
            </a:ln>
            <a:effectLst/>
          </p:spPr>
          <p:txBody>
            <a:bodyPr wrap="square" lIns="0" tIns="0" rIns="0" bIns="0" numCol="1" anchor="t">
              <a:noAutofit/>
            </a:bodyPr>
            <a:lstStyle/>
            <a:p>
              <a:endParaRPr sz="1634"/>
            </a:p>
          </p:txBody>
        </p:sp>
        <p:sp>
          <p:nvSpPr>
            <p:cNvPr id="328" name="Shape 328"/>
            <p:cNvSpPr/>
            <p:nvPr/>
          </p:nvSpPr>
          <p:spPr>
            <a:xfrm>
              <a:off x="0" y="0"/>
              <a:ext cx="1170266" cy="96445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p>
              <a:pPr defTabSz="414868">
                <a:lnSpc>
                  <a:spcPct val="93000"/>
                </a:lnSpc>
                <a:buClr>
                  <a:srgbClr val="000000"/>
                </a:buClr>
                <a:defRPr sz="1800">
                  <a:uFill>
                    <a:solidFill>
                      <a:srgbClr val="000000"/>
                    </a:solidFill>
                  </a:uFill>
                  <a:latin typeface="Arial"/>
                  <a:ea typeface="Arial"/>
                  <a:cs typeface="Arial"/>
                  <a:sym typeface="Arial"/>
                </a:defRPr>
              </a:pPr>
              <a:r>
                <a:rPr sz="2814">
                  <a:latin typeface="Times"/>
                  <a:ea typeface="Times"/>
                  <a:cs typeface="Times"/>
                  <a:sym typeface="Times"/>
                </a:rPr>
                <a:t>Cache </a:t>
              </a:r>
            </a:p>
            <a:p>
              <a:pPr defTabSz="414868">
                <a:lnSpc>
                  <a:spcPct val="93000"/>
                </a:lnSpc>
                <a:buClr>
                  <a:srgbClr val="000000"/>
                </a:buClr>
                <a:defRPr sz="1800">
                  <a:uFill>
                    <a:solidFill>
                      <a:srgbClr val="000000"/>
                    </a:solidFill>
                  </a:uFill>
                  <a:latin typeface="Arial"/>
                  <a:ea typeface="Arial"/>
                  <a:cs typeface="Arial"/>
                  <a:sym typeface="Arial"/>
                </a:defRPr>
              </a:pPr>
              <a:r>
                <a:rPr sz="2814">
                  <a:latin typeface="Times"/>
                  <a:ea typeface="Times"/>
                  <a:cs typeface="Times"/>
                  <a:sym typeface="Times"/>
                </a:rPr>
                <a:t>Index</a:t>
              </a:r>
            </a:p>
          </p:txBody>
        </p:sp>
        <p:sp>
          <p:nvSpPr>
            <p:cNvPr id="330" name="Shape 330"/>
            <p:cNvSpPr/>
            <p:nvPr/>
          </p:nvSpPr>
          <p:spPr>
            <a:xfrm>
              <a:off x="588036" y="1056178"/>
              <a:ext cx="297728" cy="52070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31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2814" dirty="0"/>
                <a:t>0</a:t>
              </a:r>
            </a:p>
          </p:txBody>
        </p:sp>
        <p:sp>
          <p:nvSpPr>
            <p:cNvPr id="332" name="Shape 332"/>
            <p:cNvSpPr/>
            <p:nvPr/>
          </p:nvSpPr>
          <p:spPr>
            <a:xfrm>
              <a:off x="588036" y="1727867"/>
              <a:ext cx="297728" cy="52070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31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2814" dirty="0"/>
                <a:t>1</a:t>
              </a:r>
            </a:p>
          </p:txBody>
        </p:sp>
        <p:sp>
          <p:nvSpPr>
            <p:cNvPr id="333" name="Shape 333"/>
            <p:cNvSpPr/>
            <p:nvPr/>
          </p:nvSpPr>
          <p:spPr>
            <a:xfrm>
              <a:off x="988810" y="993957"/>
              <a:ext cx="2238838" cy="314987"/>
            </a:xfrm>
            <a:prstGeom prst="rect">
              <a:avLst/>
            </a:prstGeom>
            <a:solidFill>
              <a:srgbClr val="FF2600"/>
            </a:solidFill>
            <a:ln w="381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334" name="Shape 334"/>
            <p:cNvSpPr/>
            <p:nvPr/>
          </p:nvSpPr>
          <p:spPr>
            <a:xfrm>
              <a:off x="988810" y="1308943"/>
              <a:ext cx="2238838" cy="314987"/>
            </a:xfrm>
            <a:prstGeom prst="rect">
              <a:avLst/>
            </a:prstGeom>
            <a:solidFill>
              <a:srgbClr val="FF2910"/>
            </a:solidFill>
            <a:ln w="381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335" name="Shape 335"/>
            <p:cNvSpPr/>
            <p:nvPr/>
          </p:nvSpPr>
          <p:spPr>
            <a:xfrm>
              <a:off x="988810" y="1623929"/>
              <a:ext cx="2238838" cy="314987"/>
            </a:xfrm>
            <a:prstGeom prst="rect">
              <a:avLst/>
            </a:prstGeom>
            <a:solidFill>
              <a:srgbClr val="00F900"/>
            </a:solidFill>
            <a:ln w="381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336" name="Shape 336"/>
            <p:cNvSpPr/>
            <p:nvPr/>
          </p:nvSpPr>
          <p:spPr>
            <a:xfrm>
              <a:off x="988810" y="1980914"/>
              <a:ext cx="2238838" cy="314987"/>
            </a:xfrm>
            <a:prstGeom prst="rect">
              <a:avLst/>
            </a:prstGeom>
            <a:solidFill>
              <a:srgbClr val="00F900"/>
            </a:solidFill>
            <a:ln w="381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grpSp>
      <p:sp>
        <p:nvSpPr>
          <p:cNvPr id="338" name="Shape 338"/>
          <p:cNvSpPr/>
          <p:nvPr/>
        </p:nvSpPr>
        <p:spPr>
          <a:xfrm>
            <a:off x="934273" y="2377486"/>
            <a:ext cx="2031887" cy="285871"/>
          </a:xfrm>
          <a:prstGeom prst="rect">
            <a:avLst/>
          </a:prstGeom>
          <a:solidFill>
            <a:srgbClr val="FF2600"/>
          </a:solidFill>
          <a:ln w="38100">
            <a:solidFill>
              <a:srgbClr val="000000"/>
            </a:solidFill>
            <a:miter lim="400000"/>
          </a:ln>
        </p:spPr>
        <p:txBody>
          <a:bodyPr lIns="46104" tIns="46104" rIns="46104" bIns="46104" anchor="ct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339" name="Shape 339"/>
          <p:cNvSpPr/>
          <p:nvPr/>
        </p:nvSpPr>
        <p:spPr>
          <a:xfrm>
            <a:off x="934273" y="3601963"/>
            <a:ext cx="2031887" cy="285871"/>
          </a:xfrm>
          <a:prstGeom prst="rect">
            <a:avLst/>
          </a:prstGeom>
          <a:solidFill>
            <a:srgbClr val="FF2600"/>
          </a:solidFill>
          <a:ln w="38100">
            <a:solidFill>
              <a:srgbClr val="000000"/>
            </a:solidFill>
            <a:miter lim="400000"/>
          </a:ln>
        </p:spPr>
        <p:txBody>
          <a:bodyPr lIns="46104" tIns="46104" rIns="46104" bIns="46104" anchor="ct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340" name="Shape 340"/>
          <p:cNvSpPr/>
          <p:nvPr/>
        </p:nvSpPr>
        <p:spPr>
          <a:xfrm>
            <a:off x="934273" y="4818499"/>
            <a:ext cx="2031887" cy="285871"/>
          </a:xfrm>
          <a:prstGeom prst="rect">
            <a:avLst/>
          </a:prstGeom>
          <a:solidFill>
            <a:srgbClr val="FF2600"/>
          </a:solidFill>
          <a:ln w="38100">
            <a:solidFill>
              <a:srgbClr val="000000"/>
            </a:solidFill>
            <a:miter lim="400000"/>
          </a:ln>
        </p:spPr>
        <p:txBody>
          <a:bodyPr lIns="46104" tIns="46104" rIns="46104" bIns="46104" anchor="ct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341" name="Shape 341"/>
          <p:cNvSpPr/>
          <p:nvPr/>
        </p:nvSpPr>
        <p:spPr>
          <a:xfrm>
            <a:off x="934273" y="6035035"/>
            <a:ext cx="2031887" cy="285871"/>
          </a:xfrm>
          <a:prstGeom prst="rect">
            <a:avLst/>
          </a:prstGeom>
          <a:solidFill>
            <a:srgbClr val="FF2600"/>
          </a:solidFill>
          <a:ln w="38100">
            <a:solidFill>
              <a:srgbClr val="000000"/>
            </a:solidFill>
            <a:miter lim="400000"/>
          </a:ln>
        </p:spPr>
        <p:txBody>
          <a:bodyPr lIns="46104" tIns="46104" rIns="46104" bIns="46104" anchor="ct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342" name="Shape 342"/>
          <p:cNvSpPr/>
          <p:nvPr/>
        </p:nvSpPr>
        <p:spPr>
          <a:xfrm>
            <a:off x="934273" y="2687178"/>
            <a:ext cx="2031887" cy="285871"/>
          </a:xfrm>
          <a:prstGeom prst="rect">
            <a:avLst/>
          </a:prstGeom>
          <a:solidFill>
            <a:srgbClr val="00F900"/>
          </a:solidFill>
          <a:ln w="38100">
            <a:solidFill>
              <a:srgbClr val="000000"/>
            </a:solidFill>
            <a:miter lim="400000"/>
          </a:ln>
        </p:spPr>
        <p:txBody>
          <a:bodyPr lIns="46104" tIns="46104" rIns="46104" bIns="46104" anchor="ct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343" name="Shape 343"/>
          <p:cNvSpPr/>
          <p:nvPr/>
        </p:nvSpPr>
        <p:spPr>
          <a:xfrm>
            <a:off x="934273" y="3932301"/>
            <a:ext cx="2031887" cy="285871"/>
          </a:xfrm>
          <a:prstGeom prst="rect">
            <a:avLst/>
          </a:prstGeom>
          <a:solidFill>
            <a:srgbClr val="00F900"/>
          </a:solidFill>
          <a:ln w="38100">
            <a:solidFill>
              <a:srgbClr val="000000"/>
            </a:solidFill>
            <a:miter lim="400000"/>
          </a:ln>
        </p:spPr>
        <p:txBody>
          <a:bodyPr lIns="46104" tIns="46104" rIns="46104" bIns="46104" anchor="ct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344" name="Shape 344"/>
          <p:cNvSpPr/>
          <p:nvPr/>
        </p:nvSpPr>
        <p:spPr>
          <a:xfrm>
            <a:off x="934273" y="5129779"/>
            <a:ext cx="2031887" cy="285871"/>
          </a:xfrm>
          <a:prstGeom prst="rect">
            <a:avLst/>
          </a:prstGeom>
          <a:solidFill>
            <a:srgbClr val="00F900"/>
          </a:solidFill>
          <a:ln w="38100">
            <a:solidFill>
              <a:srgbClr val="000000"/>
            </a:solidFill>
            <a:miter lim="400000"/>
          </a:ln>
        </p:spPr>
        <p:txBody>
          <a:bodyPr lIns="46104" tIns="46104" rIns="46104" bIns="46104" anchor="ct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345" name="Shape 345"/>
          <p:cNvSpPr/>
          <p:nvPr/>
        </p:nvSpPr>
        <p:spPr>
          <a:xfrm>
            <a:off x="934273" y="6327257"/>
            <a:ext cx="2031887" cy="285871"/>
          </a:xfrm>
          <a:prstGeom prst="rect">
            <a:avLst/>
          </a:prstGeom>
          <a:solidFill>
            <a:srgbClr val="00F900"/>
          </a:solidFill>
          <a:ln w="38100">
            <a:solidFill>
              <a:srgbClr val="000000"/>
            </a:solidFill>
            <a:miter lim="400000"/>
          </a:ln>
        </p:spPr>
        <p:txBody>
          <a:bodyPr lIns="46104" tIns="46104" rIns="46104" bIns="46104" anchor="ct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346" name="Shape 346"/>
          <p:cNvSpPr/>
          <p:nvPr/>
        </p:nvSpPr>
        <p:spPr>
          <a:xfrm flipV="1">
            <a:off x="2975282" y="1753336"/>
            <a:ext cx="1601041" cy="152465"/>
          </a:xfrm>
          <a:prstGeom prst="line">
            <a:avLst/>
          </a:prstGeom>
          <a:ln w="25400">
            <a:solidFill>
              <a:srgbClr val="000000"/>
            </a:solidFill>
            <a:tailEnd type="triangle"/>
          </a:ln>
        </p:spPr>
        <p:txBody>
          <a:bodyPr lIns="0" tIns="0" rIns="0" bIns="0"/>
          <a:lstStyle/>
          <a:p>
            <a:endParaRPr sz="1634"/>
          </a:p>
        </p:txBody>
      </p:sp>
      <p:sp>
        <p:nvSpPr>
          <p:cNvPr id="347" name="Shape 347"/>
          <p:cNvSpPr/>
          <p:nvPr/>
        </p:nvSpPr>
        <p:spPr>
          <a:xfrm flipV="1">
            <a:off x="2975282" y="1829567"/>
            <a:ext cx="1601041" cy="686090"/>
          </a:xfrm>
          <a:prstGeom prst="line">
            <a:avLst/>
          </a:prstGeom>
          <a:ln w="25400">
            <a:solidFill>
              <a:srgbClr val="000000"/>
            </a:solidFill>
            <a:tailEnd type="triangle"/>
          </a:ln>
        </p:spPr>
        <p:txBody>
          <a:bodyPr lIns="0" tIns="0" rIns="0" bIns="0"/>
          <a:lstStyle/>
          <a:p>
            <a:endParaRPr sz="1634"/>
          </a:p>
        </p:txBody>
      </p:sp>
      <p:sp>
        <p:nvSpPr>
          <p:cNvPr id="348" name="Shape 348"/>
          <p:cNvSpPr/>
          <p:nvPr/>
        </p:nvSpPr>
        <p:spPr>
          <a:xfrm flipV="1">
            <a:off x="2975282" y="1905800"/>
            <a:ext cx="1601041" cy="1219713"/>
          </a:xfrm>
          <a:prstGeom prst="line">
            <a:avLst/>
          </a:prstGeom>
          <a:ln w="25400">
            <a:solidFill>
              <a:srgbClr val="000000"/>
            </a:solidFill>
            <a:tailEnd type="triangle"/>
          </a:ln>
        </p:spPr>
        <p:txBody>
          <a:bodyPr lIns="0" tIns="0" rIns="0" bIns="0"/>
          <a:lstStyle/>
          <a:p>
            <a:endParaRPr sz="1634"/>
          </a:p>
        </p:txBody>
      </p:sp>
      <p:sp>
        <p:nvSpPr>
          <p:cNvPr id="349" name="Shape 349"/>
          <p:cNvSpPr/>
          <p:nvPr/>
        </p:nvSpPr>
        <p:spPr>
          <a:xfrm flipV="1">
            <a:off x="2975282" y="1982033"/>
            <a:ext cx="1601041" cy="1753337"/>
          </a:xfrm>
          <a:prstGeom prst="line">
            <a:avLst/>
          </a:prstGeom>
          <a:ln w="25400">
            <a:solidFill>
              <a:srgbClr val="000000"/>
            </a:solidFill>
            <a:tailEnd type="triangle"/>
          </a:ln>
        </p:spPr>
        <p:txBody>
          <a:bodyPr lIns="0" tIns="0" rIns="0" bIns="0"/>
          <a:lstStyle/>
          <a:p>
            <a:endParaRPr sz="1634"/>
          </a:p>
        </p:txBody>
      </p:sp>
      <p:sp>
        <p:nvSpPr>
          <p:cNvPr id="350" name="Shape 350"/>
          <p:cNvSpPr/>
          <p:nvPr/>
        </p:nvSpPr>
        <p:spPr>
          <a:xfrm flipV="1">
            <a:off x="2975282" y="2286960"/>
            <a:ext cx="1601041" cy="3887834"/>
          </a:xfrm>
          <a:prstGeom prst="line">
            <a:avLst/>
          </a:prstGeom>
          <a:ln w="25400">
            <a:solidFill>
              <a:srgbClr val="000000"/>
            </a:solidFill>
            <a:tailEnd type="triangle"/>
          </a:ln>
        </p:spPr>
        <p:txBody>
          <a:bodyPr lIns="0" tIns="0" rIns="0" bIns="0"/>
          <a:lstStyle/>
          <a:p>
            <a:endParaRPr sz="1634"/>
          </a:p>
        </p:txBody>
      </p:sp>
      <p:sp>
        <p:nvSpPr>
          <p:cNvPr id="351" name="Shape 351"/>
          <p:cNvSpPr/>
          <p:nvPr/>
        </p:nvSpPr>
        <p:spPr>
          <a:xfrm flipV="1">
            <a:off x="2975282" y="2210727"/>
            <a:ext cx="1524801" cy="3354210"/>
          </a:xfrm>
          <a:prstGeom prst="line">
            <a:avLst/>
          </a:prstGeom>
          <a:ln w="25400">
            <a:solidFill>
              <a:srgbClr val="000000"/>
            </a:solidFill>
            <a:tailEnd type="triangle"/>
          </a:ln>
        </p:spPr>
        <p:txBody>
          <a:bodyPr lIns="0" tIns="0" rIns="0" bIns="0"/>
          <a:lstStyle/>
          <a:p>
            <a:endParaRPr sz="1634"/>
          </a:p>
        </p:txBody>
      </p:sp>
      <p:sp>
        <p:nvSpPr>
          <p:cNvPr id="352" name="Shape 352"/>
          <p:cNvSpPr/>
          <p:nvPr/>
        </p:nvSpPr>
        <p:spPr>
          <a:xfrm flipV="1">
            <a:off x="2975282" y="2134497"/>
            <a:ext cx="1601041" cy="2820585"/>
          </a:xfrm>
          <a:prstGeom prst="line">
            <a:avLst/>
          </a:prstGeom>
          <a:ln w="25400">
            <a:solidFill>
              <a:srgbClr val="000000"/>
            </a:solidFill>
            <a:tailEnd type="triangle"/>
          </a:ln>
        </p:spPr>
        <p:txBody>
          <a:bodyPr lIns="0" tIns="0" rIns="0" bIns="0"/>
          <a:lstStyle/>
          <a:p>
            <a:endParaRPr sz="1634"/>
          </a:p>
        </p:txBody>
      </p:sp>
      <p:sp>
        <p:nvSpPr>
          <p:cNvPr id="353" name="Shape 353"/>
          <p:cNvSpPr/>
          <p:nvPr/>
        </p:nvSpPr>
        <p:spPr>
          <a:xfrm flipV="1">
            <a:off x="2975282" y="1982032"/>
            <a:ext cx="1524801" cy="2363193"/>
          </a:xfrm>
          <a:prstGeom prst="line">
            <a:avLst/>
          </a:prstGeom>
          <a:ln w="25400">
            <a:solidFill>
              <a:srgbClr val="000000"/>
            </a:solidFill>
            <a:tailEnd type="triangle"/>
          </a:ln>
        </p:spPr>
        <p:txBody>
          <a:bodyPr lIns="0" tIns="0" rIns="0" bIns="0"/>
          <a:lstStyle/>
          <a:p>
            <a:endParaRPr sz="1634"/>
          </a:p>
        </p:txBody>
      </p:sp>
    </p:spTree>
    <p:extLst>
      <p:ext uri="{BB962C8B-B14F-4D97-AF65-F5344CB8AC3E}">
        <p14:creationId xmlns:p14="http://schemas.microsoft.com/office/powerpoint/2010/main" val="662962812"/>
      </p:ext>
    </p:extLst>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Shape 357"/>
          <p:cNvSpPr>
            <a:spLocks noGrp="1"/>
          </p:cNvSpPr>
          <p:nvPr>
            <p:ph type="title"/>
          </p:nvPr>
        </p:nvSpPr>
        <p:spPr>
          <a:xfrm>
            <a:off x="297996" y="287479"/>
            <a:ext cx="8540804" cy="1141080"/>
          </a:xfrm>
          <a:prstGeom prst="rect">
            <a:avLst/>
          </a:prstGeom>
        </p:spPr>
        <p:txBody>
          <a:bodyPr/>
          <a:lstStyle>
            <a:lvl1pPr>
              <a:defRPr sz="4050"/>
            </a:lvl1pPr>
          </a:lstStyle>
          <a:p>
            <a:r>
              <a:t>N-Way Set Associative Cache (2/3)</a:t>
            </a:r>
          </a:p>
        </p:txBody>
      </p:sp>
      <p:sp>
        <p:nvSpPr>
          <p:cNvPr id="358" name="Shape 358"/>
          <p:cNvSpPr>
            <a:spLocks noGrp="1"/>
          </p:cNvSpPr>
          <p:nvPr>
            <p:ph type="body" idx="1"/>
          </p:nvPr>
        </p:nvSpPr>
        <p:spPr>
          <a:prstGeom prst="rect">
            <a:avLst/>
          </a:prstGeom>
        </p:spPr>
        <p:txBody>
          <a:bodyPr/>
          <a:lstStyle/>
          <a:p>
            <a:pPr marL="354945" indent="-248462" defTabSz="805012">
              <a:spcBef>
                <a:spcPts val="272"/>
              </a:spcBef>
              <a:defRPr sz="2910"/>
            </a:pPr>
            <a:r>
              <a:rPr dirty="0"/>
              <a:t>Basic Idea</a:t>
            </a:r>
          </a:p>
          <a:p>
            <a:pPr marL="603407" lvl="1" indent="-221841" defTabSz="805012">
              <a:spcBef>
                <a:spcPts val="182"/>
              </a:spcBef>
              <a:defRPr sz="2425"/>
            </a:pPr>
            <a:r>
              <a:rPr dirty="0"/>
              <a:t>cache is direct-mapped w/respect to sets</a:t>
            </a:r>
          </a:p>
          <a:p>
            <a:pPr marL="603407" lvl="1" indent="-221841" defTabSz="805012">
              <a:spcBef>
                <a:spcPts val="182"/>
              </a:spcBef>
              <a:defRPr sz="2425"/>
            </a:pPr>
            <a:r>
              <a:rPr dirty="0"/>
              <a:t>each set is fully associative with N blocks in it</a:t>
            </a:r>
          </a:p>
          <a:p>
            <a:pPr marL="354945" indent="-248462" defTabSz="805012">
              <a:spcBef>
                <a:spcPts val="272"/>
              </a:spcBef>
              <a:defRPr sz="2910"/>
            </a:pPr>
            <a:r>
              <a:rPr dirty="0"/>
              <a:t>Given memory address:</a:t>
            </a:r>
          </a:p>
          <a:p>
            <a:pPr marL="603407" lvl="1" indent="-221841" defTabSz="805012">
              <a:spcBef>
                <a:spcPts val="182"/>
              </a:spcBef>
              <a:defRPr sz="2425"/>
            </a:pPr>
            <a:r>
              <a:rPr dirty="0"/>
              <a:t>Find correct set using Index value.</a:t>
            </a:r>
          </a:p>
          <a:p>
            <a:pPr marL="603407" lvl="1" indent="-221841" defTabSz="805012">
              <a:spcBef>
                <a:spcPts val="182"/>
              </a:spcBef>
              <a:defRPr sz="2425"/>
            </a:pPr>
            <a:r>
              <a:rPr dirty="0"/>
              <a:t>Compare Tag with all Tag values in the determined set.</a:t>
            </a:r>
          </a:p>
          <a:p>
            <a:pPr marL="603407" lvl="1" indent="-221841" defTabSz="805012">
              <a:spcBef>
                <a:spcPts val="182"/>
              </a:spcBef>
              <a:defRPr sz="2425"/>
            </a:pPr>
            <a:r>
              <a:rPr dirty="0"/>
              <a:t>If a match occurs, hit!, otherwise a miss.</a:t>
            </a:r>
          </a:p>
          <a:p>
            <a:pPr marL="603407" lvl="1" indent="-221841" defTabSz="805012">
              <a:spcBef>
                <a:spcPts val="182"/>
              </a:spcBef>
              <a:defRPr sz="2425"/>
            </a:pPr>
            <a:r>
              <a:rPr dirty="0"/>
              <a:t>Finally, use the offset field as usual to find the desired data within the block.</a:t>
            </a:r>
          </a:p>
        </p:txBody>
      </p:sp>
    </p:spTree>
    <p:extLst>
      <p:ext uri="{BB962C8B-B14F-4D97-AF65-F5344CB8AC3E}">
        <p14:creationId xmlns:p14="http://schemas.microsoft.com/office/powerpoint/2010/main" val="43156421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8">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Shape 360"/>
          <p:cNvSpPr>
            <a:spLocks noGrp="1"/>
          </p:cNvSpPr>
          <p:nvPr>
            <p:ph type="title"/>
          </p:nvPr>
        </p:nvSpPr>
        <p:spPr>
          <a:xfrm>
            <a:off x="321048" y="264427"/>
            <a:ext cx="8494700" cy="1141080"/>
          </a:xfrm>
          <a:prstGeom prst="rect">
            <a:avLst/>
          </a:prstGeom>
        </p:spPr>
        <p:txBody>
          <a:bodyPr/>
          <a:lstStyle>
            <a:lvl1pPr>
              <a:defRPr sz="4050"/>
            </a:lvl1pPr>
          </a:lstStyle>
          <a:p>
            <a:r>
              <a:t>N-Way Set Associative Cache (3/3)</a:t>
            </a:r>
          </a:p>
        </p:txBody>
      </p:sp>
      <p:sp>
        <p:nvSpPr>
          <p:cNvPr id="361" name="Shape 361"/>
          <p:cNvSpPr>
            <a:spLocks noGrp="1"/>
          </p:cNvSpPr>
          <p:nvPr>
            <p:ph type="body" idx="1"/>
          </p:nvPr>
        </p:nvSpPr>
        <p:spPr>
          <a:prstGeom prst="rect">
            <a:avLst/>
          </a:prstGeom>
        </p:spPr>
        <p:txBody>
          <a:bodyPr/>
          <a:lstStyle/>
          <a:p>
            <a:pPr marL="358605" indent="-251023" defTabSz="813310">
              <a:spcBef>
                <a:spcPts val="272"/>
              </a:spcBef>
              <a:defRPr sz="2940"/>
            </a:pPr>
            <a:r>
              <a:rPr dirty="0"/>
              <a:t>What’s so great about this?</a:t>
            </a:r>
          </a:p>
          <a:p>
            <a:pPr marL="609628" lvl="1" indent="-224128" defTabSz="813310">
              <a:spcBef>
                <a:spcPts val="182"/>
              </a:spcBef>
              <a:defRPr sz="2450"/>
            </a:pPr>
            <a:r>
              <a:rPr dirty="0"/>
              <a:t>even a 2-way set </a:t>
            </a:r>
            <a:r>
              <a:rPr dirty="0" smtClean="0"/>
              <a:t>assoc</a:t>
            </a:r>
            <a:r>
              <a:rPr lang="en-US" dirty="0" smtClean="0"/>
              <a:t>.</a:t>
            </a:r>
            <a:r>
              <a:rPr dirty="0" smtClean="0"/>
              <a:t> </a:t>
            </a:r>
            <a:r>
              <a:rPr dirty="0"/>
              <a:t>cache avoids a lot of conflict misses</a:t>
            </a:r>
          </a:p>
          <a:p>
            <a:pPr marL="609628" lvl="1" indent="-224128" defTabSz="813310">
              <a:spcBef>
                <a:spcPts val="182"/>
              </a:spcBef>
              <a:defRPr sz="2450"/>
            </a:pPr>
            <a:r>
              <a:rPr dirty="0"/>
              <a:t>hardware cost isn’t that bad: only need N comparators</a:t>
            </a:r>
          </a:p>
          <a:p>
            <a:pPr marL="358605" indent="-251023" defTabSz="813310">
              <a:spcBef>
                <a:spcPts val="272"/>
              </a:spcBef>
              <a:defRPr sz="2940"/>
            </a:pPr>
            <a:r>
              <a:rPr dirty="0"/>
              <a:t>In fact, for a cache with M blocks,</a:t>
            </a:r>
          </a:p>
          <a:p>
            <a:pPr marL="609628" lvl="1" indent="-224128" defTabSz="813310">
              <a:spcBef>
                <a:spcPts val="182"/>
              </a:spcBef>
              <a:defRPr sz="2450"/>
            </a:pPr>
            <a:r>
              <a:rPr dirty="0"/>
              <a:t>it’s </a:t>
            </a:r>
            <a:r>
              <a:rPr dirty="0">
                <a:solidFill>
                  <a:srgbClr val="004479"/>
                </a:solidFill>
                <a:uFill>
                  <a:solidFill>
                    <a:srgbClr val="004479"/>
                  </a:solidFill>
                </a:uFill>
              </a:rPr>
              <a:t>Direct-Mapped </a:t>
            </a:r>
            <a:r>
              <a:rPr dirty="0"/>
              <a:t>if it’s 1-way set </a:t>
            </a:r>
            <a:r>
              <a:rPr dirty="0" smtClean="0"/>
              <a:t>assoc</a:t>
            </a:r>
            <a:r>
              <a:rPr lang="en-US" dirty="0" smtClean="0"/>
              <a:t>.</a:t>
            </a:r>
            <a:endParaRPr dirty="0"/>
          </a:p>
          <a:p>
            <a:pPr marL="609628" lvl="1" indent="-224128" defTabSz="813310">
              <a:spcBef>
                <a:spcPts val="182"/>
              </a:spcBef>
              <a:defRPr sz="2450"/>
            </a:pPr>
            <a:r>
              <a:rPr dirty="0"/>
              <a:t>it’s </a:t>
            </a:r>
            <a:r>
              <a:rPr dirty="0">
                <a:solidFill>
                  <a:srgbClr val="CD665F"/>
                </a:solidFill>
                <a:uFill>
                  <a:solidFill>
                    <a:srgbClr val="CD665F"/>
                  </a:solidFill>
                </a:uFill>
              </a:rPr>
              <a:t>Fully </a:t>
            </a:r>
            <a:r>
              <a:rPr dirty="0" err="1">
                <a:solidFill>
                  <a:srgbClr val="CD665F"/>
                </a:solidFill>
                <a:uFill>
                  <a:solidFill>
                    <a:srgbClr val="CD665F"/>
                  </a:solidFill>
                </a:uFill>
              </a:rPr>
              <a:t>Assoc</a:t>
            </a:r>
            <a:r>
              <a:rPr dirty="0">
                <a:solidFill>
                  <a:srgbClr val="CD665F"/>
                </a:solidFill>
                <a:uFill>
                  <a:solidFill>
                    <a:srgbClr val="CD665F"/>
                  </a:solidFill>
                </a:uFill>
              </a:rPr>
              <a:t> </a:t>
            </a:r>
            <a:r>
              <a:rPr dirty="0"/>
              <a:t>if it’s M-way set </a:t>
            </a:r>
            <a:r>
              <a:rPr dirty="0" smtClean="0"/>
              <a:t>assoc</a:t>
            </a:r>
            <a:r>
              <a:rPr lang="en-US" dirty="0" smtClean="0"/>
              <a:t>.</a:t>
            </a:r>
            <a:endParaRPr dirty="0"/>
          </a:p>
          <a:p>
            <a:pPr marL="609628" lvl="1" indent="-224128" defTabSz="813310">
              <a:spcBef>
                <a:spcPts val="182"/>
              </a:spcBef>
              <a:defRPr sz="2450"/>
            </a:pPr>
            <a:r>
              <a:rPr dirty="0"/>
              <a:t>so these two are just special cases of the more general set associative design</a:t>
            </a:r>
          </a:p>
        </p:txBody>
      </p:sp>
    </p:spTree>
    <p:extLst>
      <p:ext uri="{BB962C8B-B14F-4D97-AF65-F5344CB8AC3E}">
        <p14:creationId xmlns:p14="http://schemas.microsoft.com/office/powerpoint/2010/main" val="267016234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Shape 364"/>
          <p:cNvSpPr>
            <a:spLocks noGrp="1"/>
          </p:cNvSpPr>
          <p:nvPr>
            <p:ph type="title"/>
          </p:nvPr>
        </p:nvSpPr>
        <p:spPr>
          <a:xfrm>
            <a:off x="127267" y="100612"/>
            <a:ext cx="8898112" cy="1141080"/>
          </a:xfrm>
          <a:prstGeom prst="rect">
            <a:avLst/>
          </a:prstGeom>
        </p:spPr>
        <p:txBody>
          <a:bodyPr/>
          <a:lstStyle>
            <a:lvl1pPr>
              <a:defRPr sz="4050"/>
            </a:lvl1pPr>
          </a:lstStyle>
          <a:p>
            <a:r>
              <a:t>4-Way Set Associative Cache Circuit</a:t>
            </a:r>
          </a:p>
        </p:txBody>
      </p:sp>
      <p:pic>
        <p:nvPicPr>
          <p:cNvPr id="7" name="Picture 6" descr="f05-18-978012407726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562100" y="1143000"/>
            <a:ext cx="6019800" cy="5004495"/>
          </a:xfrm>
          <a:prstGeom prst="rect">
            <a:avLst/>
          </a:prstGeom>
        </p:spPr>
      </p:pic>
    </p:spTree>
    <p:extLst>
      <p:ext uri="{BB962C8B-B14F-4D97-AF65-F5344CB8AC3E}">
        <p14:creationId xmlns:p14="http://schemas.microsoft.com/office/powerpoint/2010/main" val="2770585372"/>
      </p:ext>
    </p:extLst>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 name="Shape 751"/>
          <p:cNvSpPr>
            <a:spLocks noGrp="1"/>
          </p:cNvSpPr>
          <p:nvPr>
            <p:ph type="title"/>
          </p:nvPr>
        </p:nvSpPr>
        <p:spPr>
          <a:xfrm>
            <a:off x="459360" y="75719"/>
            <a:ext cx="8233925" cy="1143481"/>
          </a:xfrm>
          <a:prstGeom prst="rect">
            <a:avLst/>
          </a:prstGeom>
        </p:spPr>
        <p:txBody>
          <a:bodyPr vert="horz" lIns="34578" tIns="34578" rIns="34578" bIns="34578" anchor="ctr">
            <a:normAutofit/>
            <a:scene3d>
              <a:camera prst="orthographicFront"/>
              <a:lightRig rig="soft" dir="t"/>
            </a:scene3d>
            <a:sp3d prstMaterial="softEdge">
              <a:bevelT w="25400" h="25400"/>
            </a:sp3d>
          </a:bodyPr>
          <a:lstStyle>
            <a:lvl1pPr>
              <a:defRPr b="1">
                <a:latin typeface="Calibri"/>
                <a:ea typeface="Calibri"/>
                <a:cs typeface="Calibri"/>
                <a:sym typeface="Calibri"/>
              </a:defRPr>
            </a:lvl1pPr>
          </a:lstStyle>
          <a:p>
            <a:r>
              <a:rPr dirty="0"/>
              <a:t>Summary</a:t>
            </a:r>
          </a:p>
        </p:txBody>
      </p:sp>
      <p:sp>
        <p:nvSpPr>
          <p:cNvPr id="752" name="Shape 752"/>
          <p:cNvSpPr>
            <a:spLocks noGrp="1"/>
          </p:cNvSpPr>
          <p:nvPr>
            <p:ph type="body" idx="1"/>
          </p:nvPr>
        </p:nvSpPr>
        <p:spPr>
          <a:xfrm>
            <a:off x="461522" y="1295400"/>
            <a:ext cx="8229601" cy="4866128"/>
          </a:xfrm>
          <a:prstGeom prst="rect">
            <a:avLst/>
          </a:prstGeom>
        </p:spPr>
        <p:txBody>
          <a:bodyPr vert="horz" lIns="34578" tIns="34578" rIns="34578" bIns="34578">
            <a:normAutofit/>
          </a:bodyPr>
          <a:lstStyle/>
          <a:p>
            <a:pPr>
              <a:lnSpc>
                <a:spcPct val="80000"/>
              </a:lnSpc>
              <a:spcBef>
                <a:spcPts val="726"/>
              </a:spcBef>
              <a:buClr>
                <a:srgbClr val="0070C0"/>
              </a:buClr>
              <a:buSzPct val="100000"/>
              <a:defRPr sz="2800">
                <a:latin typeface="Calibri"/>
                <a:ea typeface="Calibri"/>
                <a:cs typeface="Calibri"/>
                <a:sym typeface="Calibri"/>
              </a:defRPr>
            </a:pPr>
            <a:r>
              <a:rPr dirty="0"/>
              <a:t>Principle of Locality for </a:t>
            </a:r>
            <a:r>
              <a:rPr dirty="0" smtClean="0"/>
              <a:t>Computer </a:t>
            </a:r>
            <a:r>
              <a:rPr dirty="0"/>
              <a:t>Memory</a:t>
            </a:r>
          </a:p>
          <a:p>
            <a:pPr>
              <a:lnSpc>
                <a:spcPct val="80000"/>
              </a:lnSpc>
              <a:spcBef>
                <a:spcPts val="726"/>
              </a:spcBef>
              <a:buClr>
                <a:srgbClr val="0070C0"/>
              </a:buClr>
              <a:buSzPct val="100000"/>
              <a:defRPr sz="2800">
                <a:latin typeface="Calibri"/>
                <a:ea typeface="Calibri"/>
                <a:cs typeface="Calibri"/>
                <a:sym typeface="Calibri"/>
              </a:defRPr>
            </a:pPr>
            <a:r>
              <a:rPr dirty="0"/>
              <a:t>Hierarchy of Memories (speed/size/cost per bit) to Exploit Locality</a:t>
            </a:r>
          </a:p>
          <a:p>
            <a:pPr>
              <a:lnSpc>
                <a:spcPct val="80000"/>
              </a:lnSpc>
              <a:spcBef>
                <a:spcPts val="726"/>
              </a:spcBef>
              <a:buClr>
                <a:srgbClr val="0070C0"/>
              </a:buClr>
              <a:buSzPct val="100000"/>
              <a:defRPr sz="2800">
                <a:latin typeface="Calibri"/>
                <a:ea typeface="Calibri"/>
                <a:cs typeface="Calibri"/>
                <a:sym typeface="Calibri"/>
              </a:defRPr>
            </a:pPr>
            <a:r>
              <a:rPr dirty="0"/>
              <a:t>Cache – copy of data lower level in memory hierarchy</a:t>
            </a:r>
          </a:p>
          <a:p>
            <a:pPr>
              <a:lnSpc>
                <a:spcPct val="80000"/>
              </a:lnSpc>
              <a:spcBef>
                <a:spcPts val="726"/>
              </a:spcBef>
              <a:buClr>
                <a:srgbClr val="0070C0"/>
              </a:buClr>
              <a:buSzPct val="100000"/>
              <a:defRPr sz="2800">
                <a:latin typeface="Calibri"/>
                <a:ea typeface="Calibri"/>
                <a:cs typeface="Calibri"/>
                <a:sym typeface="Calibri"/>
              </a:defRPr>
            </a:pPr>
            <a:r>
              <a:rPr dirty="0"/>
              <a:t>Direct Mapped to find block in cache using Tag field and Valid bit for Hit</a:t>
            </a:r>
          </a:p>
          <a:p>
            <a:pPr>
              <a:lnSpc>
                <a:spcPct val="80000"/>
              </a:lnSpc>
              <a:spcBef>
                <a:spcPts val="726"/>
              </a:spcBef>
              <a:buClr>
                <a:srgbClr val="0070C0"/>
              </a:buClr>
              <a:buSzPct val="100000"/>
              <a:defRPr sz="2800">
                <a:latin typeface="Calibri"/>
                <a:ea typeface="Calibri"/>
                <a:cs typeface="Calibri"/>
                <a:sym typeface="Calibri"/>
              </a:defRPr>
            </a:pPr>
            <a:r>
              <a:rPr dirty="0"/>
              <a:t>Larger caches reduce Miss rate via Temporal and Spatial Locality, but can increase Hit time</a:t>
            </a:r>
          </a:p>
          <a:p>
            <a:pPr>
              <a:lnSpc>
                <a:spcPct val="80000"/>
              </a:lnSpc>
              <a:spcBef>
                <a:spcPts val="726"/>
              </a:spcBef>
              <a:buClr>
                <a:srgbClr val="0070C0"/>
              </a:buClr>
              <a:buSzPct val="100000"/>
              <a:defRPr sz="2800">
                <a:latin typeface="Calibri"/>
                <a:ea typeface="Calibri"/>
                <a:cs typeface="Calibri"/>
                <a:sym typeface="Calibri"/>
              </a:defRPr>
            </a:pPr>
            <a:r>
              <a:rPr dirty="0"/>
              <a:t>Larger blocks to reduces Miss rate via Spatial Locality, but increase Miss penalty</a:t>
            </a:r>
          </a:p>
          <a:p>
            <a:pPr>
              <a:lnSpc>
                <a:spcPct val="80000"/>
              </a:lnSpc>
              <a:spcBef>
                <a:spcPts val="726"/>
              </a:spcBef>
              <a:buClr>
                <a:srgbClr val="0070C0"/>
              </a:buClr>
              <a:buSzPct val="100000"/>
              <a:defRPr sz="2800">
                <a:latin typeface="Calibri"/>
                <a:ea typeface="Calibri"/>
                <a:cs typeface="Calibri"/>
                <a:sym typeface="Calibri"/>
              </a:defRPr>
            </a:pPr>
            <a:r>
              <a:rPr dirty="0"/>
              <a:t>AMAT helps balance Hit time, Miss rate, Miss penalty</a:t>
            </a:r>
          </a:p>
        </p:txBody>
      </p:sp>
    </p:spTree>
    <p:extLst>
      <p:ext uri="{BB962C8B-B14F-4D97-AF65-F5344CB8AC3E}">
        <p14:creationId xmlns:p14="http://schemas.microsoft.com/office/powerpoint/2010/main" val="653052048"/>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hape 141"/>
          <p:cNvSpPr/>
          <p:nvPr/>
        </p:nvSpPr>
        <p:spPr>
          <a:xfrm>
            <a:off x="4662328" y="2306992"/>
            <a:ext cx="634088" cy="963666"/>
          </a:xfrm>
          <a:prstGeom prst="rect">
            <a:avLst/>
          </a:prstGeom>
          <a:gradFill>
            <a:gsLst>
              <a:gs pos="0">
                <a:srgbClr val="4D94D7"/>
              </a:gs>
              <a:gs pos="100000">
                <a:srgbClr val="C9E3FF"/>
              </a:gs>
            </a:gsLst>
            <a:lin ang="16200000"/>
          </a:gradFill>
          <a:ln>
            <a:solidFill>
              <a:srgbClr val="5B92C8"/>
            </a:solidFill>
          </a:ln>
          <a:effectLst>
            <a:outerShdw blurRad="38100" dist="23000" dir="5400000" rotWithShape="0">
              <a:srgbClr val="000000">
                <a:alpha val="35000"/>
              </a:srgbClr>
            </a:outerShdw>
          </a:effectLst>
          <a:extLst>
            <a:ext uri="{C572A759-6A51-4108-AA02-DFA0A04FC94B}">
              <ma14:wrappingTextBoxFlag xmlns:ma14="http://schemas.microsoft.com/office/mac/drawingml/2011/main" xmlns="" val="1"/>
            </a:ext>
          </a:extLst>
        </p:spPr>
        <p:txBody>
          <a:bodyPr wrap="none" lIns="34578" tIns="34578" rIns="34578" bIns="34578">
            <a:spAutoFit/>
          </a:bodyPr>
          <a:lstStyle/>
          <a:p>
            <a:pPr algn="ctr">
              <a:buFont typeface="Calibri"/>
              <a:defRPr>
                <a:solidFill>
                  <a:srgbClr val="FFFFFF"/>
                </a:solidFill>
                <a:uFill>
                  <a:solidFill>
                    <a:srgbClr val="FFFFFF"/>
                  </a:solidFill>
                </a:uFill>
                <a:latin typeface="Calibri"/>
                <a:ea typeface="Calibri"/>
                <a:cs typeface="Calibri"/>
                <a:sym typeface="Calibri"/>
              </a:defRPr>
            </a:pPr>
            <a:r>
              <a:rPr sz="1452">
                <a:solidFill>
                  <a:srgbClr val="000000"/>
                </a:solidFill>
                <a:uFill>
                  <a:solidFill>
                    <a:srgbClr val="000000"/>
                  </a:solidFill>
                </a:uFill>
              </a:rPr>
              <a:t>Second</a:t>
            </a:r>
          </a:p>
          <a:p>
            <a:pPr algn="ctr">
              <a:buFont typeface="Calibri"/>
              <a:defRPr>
                <a:solidFill>
                  <a:srgbClr val="FFFFFF"/>
                </a:solidFill>
                <a:uFill>
                  <a:solidFill>
                    <a:srgbClr val="FFFFFF"/>
                  </a:solidFill>
                </a:uFill>
                <a:latin typeface="Calibri"/>
                <a:ea typeface="Calibri"/>
                <a:cs typeface="Calibri"/>
                <a:sym typeface="Calibri"/>
              </a:defRPr>
            </a:pPr>
            <a:r>
              <a:rPr sz="1452">
                <a:solidFill>
                  <a:srgbClr val="000000"/>
                </a:solidFill>
                <a:uFill>
                  <a:solidFill>
                    <a:srgbClr val="000000"/>
                  </a:solidFill>
                </a:uFill>
              </a:rPr>
              <a:t>Level</a:t>
            </a:r>
          </a:p>
          <a:p>
            <a:pPr algn="ctr">
              <a:buFont typeface="Calibri"/>
              <a:defRPr>
                <a:solidFill>
                  <a:srgbClr val="FFFFFF"/>
                </a:solidFill>
                <a:uFill>
                  <a:solidFill>
                    <a:srgbClr val="FFFFFF"/>
                  </a:solidFill>
                </a:uFill>
                <a:latin typeface="Calibri"/>
                <a:ea typeface="Calibri"/>
                <a:cs typeface="Calibri"/>
                <a:sym typeface="Calibri"/>
              </a:defRPr>
            </a:pPr>
            <a:r>
              <a:rPr sz="1452">
                <a:solidFill>
                  <a:srgbClr val="000000"/>
                </a:solidFill>
                <a:uFill>
                  <a:solidFill>
                    <a:srgbClr val="000000"/>
                  </a:solidFill>
                </a:uFill>
              </a:rPr>
              <a:t>Cache</a:t>
            </a:r>
          </a:p>
          <a:p>
            <a:pPr algn="ctr">
              <a:buFont typeface="Calibri"/>
              <a:defRPr>
                <a:solidFill>
                  <a:srgbClr val="FFFFFF"/>
                </a:solidFill>
                <a:uFill>
                  <a:solidFill>
                    <a:srgbClr val="FFFFFF"/>
                  </a:solidFill>
                </a:uFill>
                <a:latin typeface="Calibri"/>
                <a:ea typeface="Calibri"/>
                <a:cs typeface="Calibri"/>
                <a:sym typeface="Calibri"/>
              </a:defRPr>
            </a:pPr>
            <a:r>
              <a:rPr sz="1452">
                <a:solidFill>
                  <a:srgbClr val="000000"/>
                </a:solidFill>
                <a:uFill>
                  <a:solidFill>
                    <a:srgbClr val="000000"/>
                  </a:solidFill>
                </a:uFill>
              </a:rPr>
              <a:t>(SRAM)</a:t>
            </a:r>
          </a:p>
        </p:txBody>
      </p:sp>
      <p:sp>
        <p:nvSpPr>
          <p:cNvPr id="142" name="Shape 142"/>
          <p:cNvSpPr>
            <a:spLocks noGrp="1"/>
          </p:cNvSpPr>
          <p:nvPr>
            <p:ph type="title"/>
          </p:nvPr>
        </p:nvSpPr>
        <p:spPr>
          <a:prstGeom prst="rect">
            <a:avLst/>
          </a:prstGeom>
        </p:spPr>
        <p:txBody>
          <a:bodyPr vert="horz" lIns="34578" tIns="34578" rIns="34578" bIns="34578" anchor="ctr">
            <a:normAutofit/>
            <a:scene3d>
              <a:camera prst="orthographicFront"/>
              <a:lightRig rig="soft" dir="t"/>
            </a:scene3d>
            <a:sp3d prstMaterial="softEdge">
              <a:bevelT w="25400" h="25400"/>
            </a:sp3d>
          </a:bodyPr>
          <a:lstStyle>
            <a:lvl1pPr>
              <a:defRPr b="1">
                <a:latin typeface="Calibri"/>
                <a:ea typeface="Calibri"/>
                <a:cs typeface="Calibri"/>
                <a:sym typeface="Calibri"/>
              </a:defRPr>
            </a:lvl1pPr>
          </a:lstStyle>
          <a:p>
            <a:r>
              <a:t>Typical Memory Hierarchy</a:t>
            </a:r>
          </a:p>
        </p:txBody>
      </p:sp>
      <p:sp>
        <p:nvSpPr>
          <p:cNvPr id="143" name="Shape 143"/>
          <p:cNvSpPr/>
          <p:nvPr/>
        </p:nvSpPr>
        <p:spPr>
          <a:xfrm>
            <a:off x="1013083" y="1774012"/>
            <a:ext cx="2662519" cy="242048"/>
          </a:xfrm>
          <a:prstGeom prst="rect">
            <a:avLst/>
          </a:prstGeom>
          <a:ln w="25400">
            <a:solidFill>
              <a:srgbClr val="000000"/>
            </a:solidFill>
            <a:miter lim="400000"/>
          </a:ln>
        </p:spPr>
        <p:txBody>
          <a:bodyPr lIns="34578" tIns="34578" rIns="34578" bIns="34578" anchor="ctr"/>
          <a:lstStyle/>
          <a:p>
            <a:pPr>
              <a:buFont typeface="Calibri"/>
              <a:defRPr>
                <a:latin typeface="Calibri"/>
                <a:ea typeface="Calibri"/>
                <a:cs typeface="Calibri"/>
                <a:sym typeface="Calibri"/>
              </a:defRPr>
            </a:pPr>
            <a:endParaRPr sz="1634"/>
          </a:p>
        </p:txBody>
      </p:sp>
      <p:sp>
        <p:nvSpPr>
          <p:cNvPr id="144" name="Shape 144"/>
          <p:cNvSpPr/>
          <p:nvPr/>
        </p:nvSpPr>
        <p:spPr>
          <a:xfrm>
            <a:off x="1961676" y="1755022"/>
            <a:ext cx="627741" cy="293290"/>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a:buFont typeface="Calibri"/>
              <a:defRPr sz="1600">
                <a:latin typeface="Calibri"/>
                <a:ea typeface="Calibri"/>
                <a:cs typeface="Calibri"/>
                <a:sym typeface="Calibri"/>
              </a:defRPr>
            </a:lvl1pPr>
          </a:lstStyle>
          <a:p>
            <a:pPr>
              <a:defRPr sz="1800"/>
            </a:pPr>
            <a:r>
              <a:rPr sz="1452"/>
              <a:t>Control</a:t>
            </a:r>
          </a:p>
        </p:txBody>
      </p:sp>
      <p:sp>
        <p:nvSpPr>
          <p:cNvPr id="145" name="Shape 145"/>
          <p:cNvSpPr/>
          <p:nvPr/>
        </p:nvSpPr>
        <p:spPr>
          <a:xfrm>
            <a:off x="963892" y="2230412"/>
            <a:ext cx="1452283" cy="1348549"/>
          </a:xfrm>
          <a:prstGeom prst="rect">
            <a:avLst/>
          </a:prstGeom>
          <a:ln w="25400">
            <a:solidFill>
              <a:srgbClr val="000000"/>
            </a:solidFill>
            <a:miter lim="400000"/>
          </a:ln>
        </p:spPr>
        <p:txBody>
          <a:bodyPr lIns="34578" tIns="34578" rIns="34578" bIns="34578" anchor="ctr"/>
          <a:lstStyle/>
          <a:p>
            <a:pPr>
              <a:buFont typeface="Calibri"/>
              <a:defRPr>
                <a:latin typeface="Calibri"/>
                <a:ea typeface="Calibri"/>
                <a:cs typeface="Calibri"/>
                <a:sym typeface="Calibri"/>
              </a:defRPr>
            </a:pPr>
            <a:endParaRPr sz="1634"/>
          </a:p>
        </p:txBody>
      </p:sp>
      <p:sp>
        <p:nvSpPr>
          <p:cNvPr id="146" name="Shape 146"/>
          <p:cNvSpPr/>
          <p:nvPr/>
        </p:nvSpPr>
        <p:spPr>
          <a:xfrm>
            <a:off x="1013083" y="2764191"/>
            <a:ext cx="767843" cy="293290"/>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a:buFont typeface="Calibri"/>
              <a:defRPr sz="1600">
                <a:latin typeface="Calibri"/>
                <a:ea typeface="Calibri"/>
                <a:cs typeface="Calibri"/>
                <a:sym typeface="Calibri"/>
              </a:defRPr>
            </a:lvl1pPr>
          </a:lstStyle>
          <a:p>
            <a:pPr>
              <a:defRPr sz="1800"/>
            </a:pPr>
            <a:r>
              <a:rPr sz="1452"/>
              <a:t>Datapath</a:t>
            </a:r>
          </a:p>
        </p:txBody>
      </p:sp>
      <p:sp>
        <p:nvSpPr>
          <p:cNvPr id="147" name="Shape 147"/>
          <p:cNvSpPr/>
          <p:nvPr/>
        </p:nvSpPr>
        <p:spPr>
          <a:xfrm>
            <a:off x="7639698" y="1240219"/>
            <a:ext cx="1152606" cy="2431998"/>
          </a:xfrm>
          <a:prstGeom prst="rect">
            <a:avLst/>
          </a:prstGeom>
          <a:ln w="25400">
            <a:solidFill>
              <a:srgbClr val="000000"/>
            </a:solidFill>
            <a:miter lim="400000"/>
          </a:ln>
        </p:spPr>
        <p:txBody>
          <a:bodyPr lIns="34578" tIns="34578" rIns="34578" bIns="34578" anchor="ctr"/>
          <a:lstStyle/>
          <a:p>
            <a:pPr>
              <a:buFont typeface="Calibri"/>
              <a:defRPr>
                <a:latin typeface="Calibri"/>
                <a:ea typeface="Calibri"/>
                <a:cs typeface="Calibri"/>
                <a:sym typeface="Calibri"/>
              </a:defRPr>
            </a:pPr>
            <a:endParaRPr sz="1634"/>
          </a:p>
        </p:txBody>
      </p:sp>
      <p:sp>
        <p:nvSpPr>
          <p:cNvPr id="148" name="Shape 148"/>
          <p:cNvSpPr/>
          <p:nvPr/>
        </p:nvSpPr>
        <p:spPr>
          <a:xfrm>
            <a:off x="7661121" y="2230792"/>
            <a:ext cx="1071924" cy="963666"/>
          </a:xfrm>
          <a:prstGeom prst="rect">
            <a:avLst/>
          </a:prstGeom>
          <a:ln w="12700">
            <a:miter lim="400000"/>
          </a:ln>
          <a:extLst>
            <a:ext uri="{C572A759-6A51-4108-AA02-DFA0A04FC94B}">
              <ma14:wrappingTextBoxFlag xmlns:ma14="http://schemas.microsoft.com/office/mac/drawingml/2011/main" xmlns="" val="1"/>
            </a:ext>
          </a:extLst>
        </p:spPr>
        <p:txBody>
          <a:bodyPr lIns="34578" tIns="34578" rIns="34578" bIns="34578">
            <a:spAutoFit/>
          </a:bodyPr>
          <a:lstStyle/>
          <a:p>
            <a:pPr algn="ctr">
              <a:buFont typeface="Calibri"/>
              <a:defRPr>
                <a:latin typeface="Calibri"/>
                <a:ea typeface="Calibri"/>
                <a:cs typeface="Calibri"/>
                <a:sym typeface="Calibri"/>
              </a:defRPr>
            </a:pPr>
            <a:r>
              <a:rPr sz="1452"/>
              <a:t>Secondary</a:t>
            </a:r>
          </a:p>
          <a:p>
            <a:pPr algn="ctr">
              <a:buFont typeface="Calibri"/>
              <a:defRPr>
                <a:latin typeface="Calibri"/>
                <a:ea typeface="Calibri"/>
                <a:cs typeface="Calibri"/>
                <a:sym typeface="Calibri"/>
              </a:defRPr>
            </a:pPr>
            <a:r>
              <a:rPr sz="1452"/>
              <a:t>Memory</a:t>
            </a:r>
          </a:p>
          <a:p>
            <a:pPr algn="ctr">
              <a:buFont typeface="Calibri"/>
              <a:defRPr>
                <a:latin typeface="Calibri"/>
                <a:ea typeface="Calibri"/>
                <a:cs typeface="Calibri"/>
                <a:sym typeface="Calibri"/>
              </a:defRPr>
            </a:pPr>
            <a:r>
              <a:rPr sz="1452"/>
              <a:t>(Disk</a:t>
            </a:r>
          </a:p>
          <a:p>
            <a:pPr algn="ctr">
              <a:buFont typeface="Calibri"/>
              <a:defRPr>
                <a:latin typeface="Calibri"/>
                <a:ea typeface="Calibri"/>
                <a:cs typeface="Calibri"/>
                <a:sym typeface="Calibri"/>
              </a:defRPr>
            </a:pPr>
            <a:r>
              <a:rPr sz="1452"/>
              <a:t>Or Flash)</a:t>
            </a:r>
          </a:p>
        </p:txBody>
      </p:sp>
      <p:sp>
        <p:nvSpPr>
          <p:cNvPr id="149" name="Shape 149"/>
          <p:cNvSpPr/>
          <p:nvPr/>
        </p:nvSpPr>
        <p:spPr>
          <a:xfrm>
            <a:off x="811556" y="1466190"/>
            <a:ext cx="4598895" cy="2224529"/>
          </a:xfrm>
          <a:prstGeom prst="rect">
            <a:avLst/>
          </a:prstGeom>
          <a:ln w="25400">
            <a:solidFill>
              <a:srgbClr val="000000"/>
            </a:solidFill>
            <a:miter lim="400000"/>
          </a:ln>
        </p:spPr>
        <p:txBody>
          <a:bodyPr lIns="34578" tIns="34578" rIns="34578" bIns="34578" anchor="ctr"/>
          <a:lstStyle/>
          <a:p>
            <a:pPr>
              <a:buFont typeface="Calibri"/>
              <a:defRPr>
                <a:latin typeface="Calibri"/>
                <a:ea typeface="Calibri"/>
                <a:cs typeface="Calibri"/>
                <a:sym typeface="Calibri"/>
              </a:defRPr>
            </a:pPr>
            <a:endParaRPr sz="1634"/>
          </a:p>
        </p:txBody>
      </p:sp>
      <p:sp>
        <p:nvSpPr>
          <p:cNvPr id="150" name="Shape 150"/>
          <p:cNvSpPr/>
          <p:nvPr/>
        </p:nvSpPr>
        <p:spPr>
          <a:xfrm>
            <a:off x="2033865" y="1466066"/>
            <a:ext cx="1691942" cy="293290"/>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a:buFont typeface="Calibri"/>
              <a:defRPr sz="1600">
                <a:latin typeface="Calibri"/>
                <a:ea typeface="Calibri"/>
                <a:cs typeface="Calibri"/>
                <a:sym typeface="Calibri"/>
              </a:defRPr>
            </a:lvl1pPr>
          </a:lstStyle>
          <a:p>
            <a:pPr>
              <a:defRPr sz="1800"/>
            </a:pPr>
            <a:r>
              <a:rPr sz="1452"/>
              <a:t>On-Chip Components</a:t>
            </a:r>
          </a:p>
        </p:txBody>
      </p:sp>
      <p:sp>
        <p:nvSpPr>
          <p:cNvPr id="151" name="Shape 151"/>
          <p:cNvSpPr/>
          <p:nvPr/>
        </p:nvSpPr>
        <p:spPr>
          <a:xfrm flipV="1">
            <a:off x="2231771" y="1087792"/>
            <a:ext cx="5786078" cy="1671278"/>
          </a:xfrm>
          <a:prstGeom prst="line">
            <a:avLst/>
          </a:prstGeom>
          <a:ln w="28575">
            <a:solidFill>
              <a:srgbClr val="000000"/>
            </a:solidFill>
            <a:prstDash val="dashDot"/>
          </a:ln>
        </p:spPr>
        <p:txBody>
          <a:bodyPr lIns="0" tIns="0" rIns="0" bIns="0"/>
          <a:lstStyle/>
          <a:p>
            <a:pPr defTabSz="414955">
              <a:defRPr sz="1200" b="0">
                <a:uFillTx/>
                <a:latin typeface="Helvetica"/>
                <a:ea typeface="Helvetica"/>
                <a:cs typeface="Helvetica"/>
                <a:sym typeface="Helvetica"/>
              </a:defRPr>
            </a:pPr>
            <a:endParaRPr sz="1089"/>
          </a:p>
        </p:txBody>
      </p:sp>
      <p:sp>
        <p:nvSpPr>
          <p:cNvPr id="152" name="Shape 152"/>
          <p:cNvSpPr/>
          <p:nvPr/>
        </p:nvSpPr>
        <p:spPr>
          <a:xfrm>
            <a:off x="2328567" y="3537305"/>
            <a:ext cx="5539635" cy="217487"/>
          </a:xfrm>
          <a:prstGeom prst="line">
            <a:avLst/>
          </a:prstGeom>
          <a:ln w="28575">
            <a:solidFill>
              <a:srgbClr val="000000"/>
            </a:solidFill>
            <a:prstDash val="dashDot"/>
          </a:ln>
        </p:spPr>
        <p:txBody>
          <a:bodyPr lIns="0" tIns="0" rIns="0" bIns="0"/>
          <a:lstStyle/>
          <a:p>
            <a:pPr defTabSz="414955">
              <a:defRPr sz="1200" b="0">
                <a:uFillTx/>
                <a:latin typeface="Helvetica"/>
                <a:ea typeface="Helvetica"/>
                <a:cs typeface="Helvetica"/>
                <a:sym typeface="Helvetica"/>
              </a:defRPr>
            </a:pPr>
            <a:endParaRPr sz="1089"/>
          </a:p>
        </p:txBody>
      </p:sp>
      <p:sp>
        <p:nvSpPr>
          <p:cNvPr id="153" name="Shape 153"/>
          <p:cNvSpPr/>
          <p:nvPr/>
        </p:nvSpPr>
        <p:spPr>
          <a:xfrm>
            <a:off x="1954075" y="2785851"/>
            <a:ext cx="357308" cy="737668"/>
          </a:xfrm>
          <a:prstGeom prst="rect">
            <a:avLst/>
          </a:prstGeom>
          <a:ln w="25400">
            <a:solidFill>
              <a:srgbClr val="000000"/>
            </a:solidFill>
            <a:miter lim="400000"/>
          </a:ln>
        </p:spPr>
        <p:txBody>
          <a:bodyPr lIns="34578" tIns="34578" rIns="34578" bIns="34578" anchor="ctr"/>
          <a:lstStyle/>
          <a:p>
            <a:pPr>
              <a:buFont typeface="Calibri"/>
              <a:defRPr>
                <a:latin typeface="Calibri"/>
                <a:ea typeface="Calibri"/>
                <a:cs typeface="Calibri"/>
                <a:sym typeface="Calibri"/>
              </a:defRPr>
            </a:pPr>
            <a:endParaRPr sz="1634"/>
          </a:p>
        </p:txBody>
      </p:sp>
      <p:sp>
        <p:nvSpPr>
          <p:cNvPr id="154" name="Shape 154"/>
          <p:cNvSpPr/>
          <p:nvPr/>
        </p:nvSpPr>
        <p:spPr>
          <a:xfrm rot="5400000">
            <a:off x="1674523" y="3130457"/>
            <a:ext cx="1025819" cy="293290"/>
          </a:xfrm>
          <a:prstGeom prst="rect">
            <a:avLst/>
          </a:prstGeom>
          <a:ln w="12700">
            <a:miter lim="400000"/>
          </a:ln>
          <a:extLst>
            <a:ext uri="{C572A759-6A51-4108-AA02-DFA0A04FC94B}">
              <ma14:wrappingTextBoxFlag xmlns:ma14="http://schemas.microsoft.com/office/mac/drawingml/2011/main" xmlns="" val="1"/>
            </a:ext>
          </a:extLst>
        </p:spPr>
        <p:txBody>
          <a:bodyPr lIns="34578" tIns="34578" rIns="34578" bIns="34578">
            <a:spAutoFit/>
          </a:bodyPr>
          <a:lstStyle>
            <a:lvl1pPr>
              <a:buFont typeface="Calibri"/>
              <a:defRPr sz="1600">
                <a:latin typeface="Calibri"/>
                <a:ea typeface="Calibri"/>
                <a:cs typeface="Calibri"/>
                <a:sym typeface="Calibri"/>
              </a:defRPr>
            </a:lvl1pPr>
          </a:lstStyle>
          <a:p>
            <a:pPr>
              <a:defRPr sz="1800"/>
            </a:pPr>
            <a:r>
              <a:rPr sz="1452"/>
              <a:t>RegFile</a:t>
            </a:r>
          </a:p>
        </p:txBody>
      </p:sp>
      <p:sp>
        <p:nvSpPr>
          <p:cNvPr id="155" name="Shape 155"/>
          <p:cNvSpPr/>
          <p:nvPr/>
        </p:nvSpPr>
        <p:spPr>
          <a:xfrm>
            <a:off x="6040170" y="2155799"/>
            <a:ext cx="1152606" cy="1348549"/>
          </a:xfrm>
          <a:prstGeom prst="rect">
            <a:avLst/>
          </a:prstGeom>
          <a:ln w="25400">
            <a:solidFill>
              <a:srgbClr val="000000"/>
            </a:solidFill>
            <a:miter lim="400000"/>
          </a:ln>
        </p:spPr>
        <p:txBody>
          <a:bodyPr lIns="34578" tIns="34578" rIns="34578" bIns="34578" anchor="ctr"/>
          <a:lstStyle/>
          <a:p>
            <a:pPr>
              <a:buFont typeface="Calibri"/>
              <a:defRPr>
                <a:latin typeface="Calibri"/>
                <a:ea typeface="Calibri"/>
                <a:cs typeface="Calibri"/>
                <a:sym typeface="Calibri"/>
              </a:defRPr>
            </a:pPr>
            <a:endParaRPr sz="1634"/>
          </a:p>
        </p:txBody>
      </p:sp>
      <p:sp>
        <p:nvSpPr>
          <p:cNvPr id="156" name="Shape 156"/>
          <p:cNvSpPr/>
          <p:nvPr/>
        </p:nvSpPr>
        <p:spPr>
          <a:xfrm>
            <a:off x="6237185" y="2459391"/>
            <a:ext cx="718343" cy="74020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p>
            <a:pPr algn="ctr">
              <a:buFont typeface="Calibri"/>
              <a:defRPr>
                <a:latin typeface="Calibri"/>
                <a:ea typeface="Calibri"/>
                <a:cs typeface="Calibri"/>
                <a:sym typeface="Calibri"/>
              </a:defRPr>
            </a:pPr>
            <a:r>
              <a:rPr sz="1452"/>
              <a:t>Main</a:t>
            </a:r>
          </a:p>
          <a:p>
            <a:pPr algn="ctr">
              <a:buFont typeface="Calibri"/>
              <a:defRPr>
                <a:latin typeface="Calibri"/>
                <a:ea typeface="Calibri"/>
                <a:cs typeface="Calibri"/>
                <a:sym typeface="Calibri"/>
              </a:defRPr>
            </a:pPr>
            <a:r>
              <a:rPr sz="1452"/>
              <a:t>Memory</a:t>
            </a:r>
          </a:p>
          <a:p>
            <a:pPr algn="ctr">
              <a:buFont typeface="Calibri"/>
              <a:defRPr>
                <a:latin typeface="Calibri"/>
                <a:ea typeface="Calibri"/>
                <a:cs typeface="Calibri"/>
                <a:sym typeface="Calibri"/>
              </a:defRPr>
            </a:pPr>
            <a:r>
              <a:rPr sz="1452"/>
              <a:t>(DRAM)</a:t>
            </a:r>
          </a:p>
        </p:txBody>
      </p:sp>
      <p:sp>
        <p:nvSpPr>
          <p:cNvPr id="157" name="Shape 157"/>
          <p:cNvSpPr/>
          <p:nvPr/>
        </p:nvSpPr>
        <p:spPr>
          <a:xfrm rot="5400000">
            <a:off x="3218402" y="3025575"/>
            <a:ext cx="528290" cy="516749"/>
          </a:xfrm>
          <a:prstGeom prst="rect">
            <a:avLst/>
          </a:prstGeom>
          <a:gradFill>
            <a:gsLst>
              <a:gs pos="0">
                <a:srgbClr val="DC564C"/>
              </a:gs>
              <a:gs pos="100000">
                <a:srgbClr val="FFCCCA"/>
              </a:gs>
            </a:gsLst>
            <a:lin ang="16200000"/>
          </a:gradFill>
          <a:ln>
            <a:solidFill>
              <a:srgbClr val="CC625A"/>
            </a:solidFill>
          </a:ln>
          <a:effectLst>
            <a:outerShdw blurRad="38100" dist="23000" dir="5400000" rotWithShape="0">
              <a:srgbClr val="000000">
                <a:alpha val="35000"/>
              </a:srgbClr>
            </a:outerShdw>
          </a:effectLst>
          <a:extLst>
            <a:ext uri="{C572A759-6A51-4108-AA02-DFA0A04FC94B}">
              <ma14:wrappingTextBoxFlag xmlns:ma14="http://schemas.microsoft.com/office/mac/drawingml/2011/main" xmlns="" val="1"/>
            </a:ext>
          </a:extLst>
        </p:spPr>
        <p:txBody>
          <a:bodyPr wrap="none" lIns="34578" tIns="34578" rIns="34578" bIns="34578">
            <a:spAutoFit/>
          </a:bodyPr>
          <a:lstStyle/>
          <a:p>
            <a:pPr algn="ctr">
              <a:buFont typeface="Calibri"/>
              <a:defRPr>
                <a:solidFill>
                  <a:srgbClr val="FFFFFF"/>
                </a:solidFill>
                <a:uFill>
                  <a:solidFill>
                    <a:srgbClr val="FFFFFF"/>
                  </a:solidFill>
                </a:uFill>
                <a:latin typeface="Calibri"/>
                <a:ea typeface="Calibri"/>
                <a:cs typeface="Calibri"/>
                <a:sym typeface="Calibri"/>
              </a:defRPr>
            </a:pPr>
            <a:r>
              <a:rPr sz="1452">
                <a:solidFill>
                  <a:srgbClr val="000000"/>
                </a:solidFill>
                <a:uFill>
                  <a:solidFill>
                    <a:srgbClr val="000000"/>
                  </a:solidFill>
                </a:uFill>
              </a:rPr>
              <a:t>Data</a:t>
            </a:r>
          </a:p>
          <a:p>
            <a:pPr algn="ctr">
              <a:buFont typeface="Calibri"/>
              <a:defRPr>
                <a:solidFill>
                  <a:srgbClr val="FFFFFF"/>
                </a:solidFill>
                <a:uFill>
                  <a:solidFill>
                    <a:srgbClr val="FFFFFF"/>
                  </a:solidFill>
                </a:uFill>
                <a:latin typeface="Calibri"/>
                <a:ea typeface="Calibri"/>
                <a:cs typeface="Calibri"/>
                <a:sym typeface="Calibri"/>
              </a:defRPr>
            </a:pPr>
            <a:r>
              <a:rPr sz="1452">
                <a:solidFill>
                  <a:srgbClr val="000000"/>
                </a:solidFill>
                <a:uFill>
                  <a:solidFill>
                    <a:srgbClr val="000000"/>
                  </a:solidFill>
                </a:uFill>
              </a:rPr>
              <a:t>Cache</a:t>
            </a:r>
          </a:p>
        </p:txBody>
      </p:sp>
      <p:sp>
        <p:nvSpPr>
          <p:cNvPr id="158" name="Shape 158"/>
          <p:cNvSpPr/>
          <p:nvPr/>
        </p:nvSpPr>
        <p:spPr>
          <a:xfrm rot="5400000">
            <a:off x="3226335" y="2339776"/>
            <a:ext cx="528290" cy="516749"/>
          </a:xfrm>
          <a:prstGeom prst="rect">
            <a:avLst/>
          </a:prstGeom>
          <a:gradFill>
            <a:gsLst>
              <a:gs pos="0">
                <a:srgbClr val="C9E3FF"/>
              </a:gs>
              <a:gs pos="35000">
                <a:srgbClr val="D9EBFF"/>
              </a:gs>
              <a:gs pos="100000">
                <a:srgbClr val="F1F8FF"/>
              </a:gs>
            </a:gsLst>
            <a:lin ang="16200000"/>
          </a:gradFill>
          <a:ln>
            <a:solidFill>
              <a:srgbClr val="5B92C8"/>
            </a:solidFill>
          </a:ln>
          <a:effectLst>
            <a:outerShdw blurRad="38100" dist="20000" dir="5400000" rotWithShape="0">
              <a:srgbClr val="000000">
                <a:alpha val="38000"/>
              </a:srgbClr>
            </a:outerShdw>
          </a:effectLst>
          <a:extLst>
            <a:ext uri="{C572A759-6A51-4108-AA02-DFA0A04FC94B}">
              <ma14:wrappingTextBoxFlag xmlns:ma14="http://schemas.microsoft.com/office/mac/drawingml/2011/main" xmlns="" val="1"/>
            </a:ext>
          </a:extLst>
        </p:spPr>
        <p:txBody>
          <a:bodyPr wrap="none" lIns="34578" tIns="34578" rIns="34578" bIns="34578">
            <a:spAutoFit/>
          </a:bodyPr>
          <a:lstStyle/>
          <a:p>
            <a:pPr algn="ctr">
              <a:buFont typeface="Calibri"/>
              <a:defRPr>
                <a:latin typeface="Calibri"/>
                <a:ea typeface="Calibri"/>
                <a:cs typeface="Calibri"/>
                <a:sym typeface="Calibri"/>
              </a:defRPr>
            </a:pPr>
            <a:r>
              <a:rPr sz="1452"/>
              <a:t>Instr</a:t>
            </a:r>
          </a:p>
          <a:p>
            <a:pPr algn="ctr">
              <a:buFont typeface="Calibri"/>
              <a:defRPr>
                <a:latin typeface="Calibri"/>
                <a:ea typeface="Calibri"/>
                <a:cs typeface="Calibri"/>
                <a:sym typeface="Calibri"/>
              </a:defRPr>
            </a:pPr>
            <a:r>
              <a:rPr sz="1452"/>
              <a:t>Cache</a:t>
            </a:r>
          </a:p>
        </p:txBody>
      </p:sp>
      <p:sp>
        <p:nvSpPr>
          <p:cNvPr id="159" name="Shape 159"/>
          <p:cNvSpPr/>
          <p:nvPr/>
        </p:nvSpPr>
        <p:spPr>
          <a:xfrm>
            <a:off x="175235" y="3907192"/>
            <a:ext cx="8967268" cy="260331"/>
          </a:xfrm>
          <a:prstGeom prst="rect">
            <a:avLst/>
          </a:prstGeom>
          <a:ln w="12700">
            <a:miter lim="400000"/>
          </a:ln>
          <a:extLst>
            <a:ext uri="{C572A759-6A51-4108-AA02-DFA0A04FC94B}">
              <ma14:wrappingTextBoxFlag xmlns:ma14="http://schemas.microsoft.com/office/mac/drawingml/2011/main" xmlns="" val="1"/>
            </a:ext>
          </a:extLst>
        </p:spPr>
        <p:txBody>
          <a:bodyPr lIns="23052" tIns="23052" rIns="23052" bIns="23052">
            <a:spAutoFit/>
          </a:bodyPr>
          <a:lstStyle/>
          <a:p>
            <a:pPr>
              <a:lnSpc>
                <a:spcPct val="85000"/>
              </a:lnSpc>
              <a:buFont typeface="Calibri"/>
              <a:defRPr>
                <a:latin typeface="Calibri"/>
                <a:ea typeface="Calibri"/>
                <a:cs typeface="Calibri"/>
                <a:sym typeface="Calibri"/>
              </a:defRPr>
            </a:pPr>
            <a:r>
              <a:rPr sz="1634" dirty="0"/>
              <a:t>Speed (cycles):       </a:t>
            </a:r>
            <a:r>
              <a:rPr lang="en-US" sz="1634" dirty="0" smtClean="0"/>
              <a:t>  </a:t>
            </a:r>
            <a:r>
              <a:rPr sz="1634" dirty="0" smtClean="0"/>
              <a:t> </a:t>
            </a:r>
            <a:r>
              <a:rPr sz="1634" dirty="0"/>
              <a:t>½’s                    </a:t>
            </a:r>
            <a:r>
              <a:rPr lang="en-US" sz="1634" dirty="0" smtClean="0"/>
              <a:t>   </a:t>
            </a:r>
            <a:r>
              <a:rPr sz="1634" dirty="0" smtClean="0"/>
              <a:t> </a:t>
            </a:r>
            <a:r>
              <a:rPr sz="1634" dirty="0"/>
              <a:t>1’s                    </a:t>
            </a:r>
            <a:r>
              <a:rPr lang="en-US" sz="1634" dirty="0" smtClean="0"/>
              <a:t>      </a:t>
            </a:r>
            <a:r>
              <a:rPr sz="1634" dirty="0" smtClean="0"/>
              <a:t>10’s                      </a:t>
            </a:r>
            <a:r>
              <a:rPr lang="en-US" sz="1634" dirty="0" smtClean="0"/>
              <a:t>  </a:t>
            </a:r>
            <a:r>
              <a:rPr sz="1634" dirty="0" smtClean="0"/>
              <a:t> </a:t>
            </a:r>
            <a:r>
              <a:rPr sz="1634" dirty="0"/>
              <a:t>100’s               </a:t>
            </a:r>
            <a:r>
              <a:rPr lang="en-US" sz="1634" dirty="0" smtClean="0"/>
              <a:t>   </a:t>
            </a:r>
            <a:r>
              <a:rPr sz="1634" dirty="0" smtClean="0"/>
              <a:t>1,000,000’s</a:t>
            </a:r>
            <a:endParaRPr sz="1634" dirty="0"/>
          </a:p>
        </p:txBody>
      </p:sp>
      <p:sp>
        <p:nvSpPr>
          <p:cNvPr id="160" name="Shape 160"/>
          <p:cNvSpPr/>
          <p:nvPr/>
        </p:nvSpPr>
        <p:spPr>
          <a:xfrm>
            <a:off x="175235" y="4288192"/>
            <a:ext cx="8967268" cy="260331"/>
          </a:xfrm>
          <a:prstGeom prst="rect">
            <a:avLst/>
          </a:prstGeom>
          <a:ln w="12700">
            <a:miter lim="400000"/>
          </a:ln>
          <a:extLst>
            <a:ext uri="{C572A759-6A51-4108-AA02-DFA0A04FC94B}">
              <ma14:wrappingTextBoxFlag xmlns:ma14="http://schemas.microsoft.com/office/mac/drawingml/2011/main" xmlns="" val="1"/>
            </a:ext>
          </a:extLst>
        </p:spPr>
        <p:txBody>
          <a:bodyPr lIns="23052" tIns="23052" rIns="23052" bIns="23052">
            <a:spAutoFit/>
          </a:bodyPr>
          <a:lstStyle/>
          <a:p>
            <a:pPr>
              <a:lnSpc>
                <a:spcPct val="85000"/>
              </a:lnSpc>
              <a:buFont typeface="Calibri"/>
              <a:defRPr>
                <a:latin typeface="Calibri"/>
                <a:ea typeface="Calibri"/>
                <a:cs typeface="Calibri"/>
                <a:sym typeface="Calibri"/>
              </a:defRPr>
            </a:pPr>
            <a:r>
              <a:rPr sz="1634" dirty="0"/>
              <a:t>Size (bytes):         </a:t>
            </a:r>
            <a:r>
              <a:rPr lang="en-US" sz="1634" dirty="0" smtClean="0"/>
              <a:t>   </a:t>
            </a:r>
            <a:r>
              <a:rPr sz="1634" dirty="0" smtClean="0"/>
              <a:t>100’s                  </a:t>
            </a:r>
            <a:r>
              <a:rPr lang="en-US" sz="1634" dirty="0" smtClean="0"/>
              <a:t>    </a:t>
            </a:r>
            <a:r>
              <a:rPr sz="1634" dirty="0" smtClean="0"/>
              <a:t>10K’s                  </a:t>
            </a:r>
            <a:r>
              <a:rPr lang="en-US" sz="1634" dirty="0" smtClean="0"/>
              <a:t>     </a:t>
            </a:r>
            <a:r>
              <a:rPr sz="1634" dirty="0" smtClean="0"/>
              <a:t>M’s                          </a:t>
            </a:r>
            <a:r>
              <a:rPr lang="en-US" sz="1634" dirty="0" smtClean="0"/>
              <a:t>  </a:t>
            </a:r>
            <a:r>
              <a:rPr sz="1634" dirty="0" smtClean="0"/>
              <a:t>G’s                     </a:t>
            </a:r>
            <a:r>
              <a:rPr lang="en-US" sz="1634" dirty="0" smtClean="0"/>
              <a:t>     </a:t>
            </a:r>
            <a:r>
              <a:rPr sz="1634" dirty="0" smtClean="0"/>
              <a:t> </a:t>
            </a:r>
            <a:r>
              <a:rPr sz="1634" dirty="0"/>
              <a:t>T’s</a:t>
            </a:r>
          </a:p>
        </p:txBody>
      </p:sp>
      <p:sp>
        <p:nvSpPr>
          <p:cNvPr id="162" name="Shape 162"/>
          <p:cNvSpPr>
            <a:spLocks noGrp="1"/>
          </p:cNvSpPr>
          <p:nvPr>
            <p:ph type="body" sz="quarter" idx="1"/>
          </p:nvPr>
        </p:nvSpPr>
        <p:spPr>
          <a:xfrm>
            <a:off x="2231771" y="5105400"/>
            <a:ext cx="6320378" cy="1198710"/>
          </a:xfrm>
          <a:prstGeom prst="rect">
            <a:avLst/>
          </a:prstGeom>
          <a:solidFill>
            <a:srgbClr val="FFFFFF"/>
          </a:solidFill>
        </p:spPr>
        <p:txBody>
          <a:bodyPr vert="horz" lIns="34578" tIns="34578" rIns="34578" bIns="34578">
            <a:normAutofit lnSpcReduction="10000"/>
          </a:bodyPr>
          <a:lstStyle/>
          <a:p>
            <a:pPr>
              <a:lnSpc>
                <a:spcPct val="80000"/>
              </a:lnSpc>
              <a:spcBef>
                <a:spcPts val="726"/>
              </a:spcBef>
              <a:buClr>
                <a:srgbClr val="0070C0"/>
              </a:buClr>
              <a:buSzPct val="100000"/>
              <a:defRPr sz="2400">
                <a:latin typeface="Calibri"/>
                <a:ea typeface="Calibri"/>
                <a:cs typeface="Calibri"/>
                <a:sym typeface="Calibri"/>
              </a:defRPr>
            </a:pPr>
            <a:r>
              <a:rPr dirty="0">
                <a:solidFill>
                  <a:srgbClr val="FF2600"/>
                </a:solidFill>
                <a:uFill>
                  <a:solidFill>
                    <a:srgbClr val="FF2600"/>
                  </a:solidFill>
                </a:uFill>
              </a:rPr>
              <a:t>Principle of locality + memory hierarchy </a:t>
            </a:r>
            <a:r>
              <a:rPr dirty="0"/>
              <a:t>presents programmer with </a:t>
            </a:r>
            <a:r>
              <a:rPr dirty="0" smtClean="0"/>
              <a:t>as </a:t>
            </a:r>
            <a:r>
              <a:rPr dirty="0"/>
              <a:t>much memory as is available in the </a:t>
            </a:r>
            <a:r>
              <a:rPr i="1" dirty="0">
                <a:solidFill>
                  <a:srgbClr val="0433FF"/>
                </a:solidFill>
                <a:uFill>
                  <a:solidFill>
                    <a:srgbClr val="0433FF"/>
                  </a:solidFill>
                </a:uFill>
              </a:rPr>
              <a:t>cheapest</a:t>
            </a:r>
            <a:r>
              <a:rPr dirty="0">
                <a:solidFill>
                  <a:srgbClr val="0433FF"/>
                </a:solidFill>
                <a:uFill>
                  <a:solidFill>
                    <a:srgbClr val="0433FF"/>
                  </a:solidFill>
                </a:uFill>
              </a:rPr>
              <a:t> </a:t>
            </a:r>
            <a:r>
              <a:rPr dirty="0"/>
              <a:t>technology at </a:t>
            </a:r>
            <a:r>
              <a:rPr dirty="0" smtClean="0"/>
              <a:t>the </a:t>
            </a:r>
            <a:r>
              <a:rPr dirty="0"/>
              <a:t>speed offered by the </a:t>
            </a:r>
            <a:r>
              <a:rPr i="1" dirty="0">
                <a:solidFill>
                  <a:srgbClr val="0433FF"/>
                </a:solidFill>
                <a:uFill>
                  <a:solidFill>
                    <a:srgbClr val="0433FF"/>
                  </a:solidFill>
                </a:uFill>
              </a:rPr>
              <a:t>fastest</a:t>
            </a:r>
            <a:r>
              <a:rPr dirty="0">
                <a:solidFill>
                  <a:srgbClr val="0433FF"/>
                </a:solidFill>
                <a:uFill>
                  <a:solidFill>
                    <a:srgbClr val="0433FF"/>
                  </a:solidFill>
                </a:uFill>
              </a:rPr>
              <a:t> </a:t>
            </a:r>
            <a:r>
              <a:rPr dirty="0"/>
              <a:t>technology</a:t>
            </a:r>
          </a:p>
        </p:txBody>
      </p:sp>
      <p:grpSp>
        <p:nvGrpSpPr>
          <p:cNvPr id="165" name="Group 165"/>
          <p:cNvGrpSpPr/>
          <p:nvPr/>
        </p:nvGrpSpPr>
        <p:grpSpPr>
          <a:xfrm>
            <a:off x="483076" y="4656739"/>
            <a:ext cx="7929924" cy="260331"/>
            <a:chOff x="0" y="0"/>
            <a:chExt cx="8737600" cy="286846"/>
          </a:xfrm>
        </p:grpSpPr>
        <p:sp>
          <p:nvSpPr>
            <p:cNvPr id="163" name="Shape 163"/>
            <p:cNvSpPr/>
            <p:nvPr/>
          </p:nvSpPr>
          <p:spPr>
            <a:xfrm>
              <a:off x="0" y="0"/>
              <a:ext cx="8737600" cy="28684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23052" tIns="23052" rIns="23052" bIns="23052" numCol="1" anchor="t">
              <a:spAutoFit/>
            </a:bodyPr>
            <a:lstStyle/>
            <a:p>
              <a:pPr>
                <a:lnSpc>
                  <a:spcPct val="85000"/>
                </a:lnSpc>
                <a:buFont typeface="Calibri"/>
                <a:defRPr>
                  <a:latin typeface="Calibri"/>
                  <a:ea typeface="Calibri"/>
                  <a:cs typeface="Calibri"/>
                  <a:sym typeface="Calibri"/>
                </a:defRPr>
              </a:pPr>
              <a:r>
                <a:rPr sz="1634" dirty="0"/>
                <a:t> Cost/bit:         highest                                                                                                 lowest</a:t>
              </a:r>
            </a:p>
          </p:txBody>
        </p:sp>
        <p:sp>
          <p:nvSpPr>
            <p:cNvPr id="164" name="Shape 164"/>
            <p:cNvSpPr/>
            <p:nvPr/>
          </p:nvSpPr>
          <p:spPr>
            <a:xfrm flipV="1">
              <a:off x="2742205" y="158513"/>
              <a:ext cx="3769743" cy="16708"/>
            </a:xfrm>
            <a:prstGeom prst="line">
              <a:avLst/>
            </a:prstGeom>
            <a:noFill/>
            <a:ln w="25400" cap="flat">
              <a:solidFill>
                <a:srgbClr val="6095C9"/>
              </a:solidFill>
              <a:prstDash val="solid"/>
              <a:round/>
              <a:headEnd type="triangle" w="med" len="med"/>
              <a:tailEnd type="triangle" w="med" len="med"/>
            </a:ln>
            <a:effectLst>
              <a:outerShdw blurRad="38100" dist="20000" dir="5400000" rotWithShape="0">
                <a:srgbClr val="000000">
                  <a:alpha val="38000"/>
                </a:srgbClr>
              </a:outerShdw>
            </a:effectLst>
          </p:spPr>
          <p:txBody>
            <a:bodyPr wrap="square" lIns="0" tIns="0" rIns="0" bIns="0" numCol="1" anchor="t">
              <a:noAutofit/>
            </a:bodyPr>
            <a:lstStyle/>
            <a:p>
              <a:pPr defTabSz="461061">
                <a:defRPr sz="1200" b="0">
                  <a:uFillTx/>
                  <a:latin typeface="Helvetica"/>
                  <a:ea typeface="Helvetica"/>
                  <a:cs typeface="Helvetica"/>
                  <a:sym typeface="Helvetica"/>
                </a:defRPr>
              </a:pPr>
              <a:endParaRPr sz="1089"/>
            </a:p>
          </p:txBody>
        </p:sp>
      </p:grpSp>
    </p:spTree>
    <p:extLst>
      <p:ext uri="{BB962C8B-B14F-4D97-AF65-F5344CB8AC3E}">
        <p14:creationId xmlns:p14="http://schemas.microsoft.com/office/powerpoint/2010/main" val="961519720"/>
      </p:ext>
    </p:extLst>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4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15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iterate>
                                    <p:tmAbs val="0"/>
                                  </p:iterate>
                                  <p:childTnLst>
                                    <p:set>
                                      <p:cBhvr>
                                        <p:cTn id="13" fill="hold"/>
                                        <p:tgtEl>
                                          <p:spTgt spid="15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iterate>
                                    <p:tmAbs val="0"/>
                                  </p:iterate>
                                  <p:childTnLst>
                                    <p:set>
                                      <p:cBhvr>
                                        <p:cTn id="17" fill="hold"/>
                                        <p:tgtEl>
                                          <p:spTgt spid="16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iterate>
                                    <p:tmAbs val="0"/>
                                  </p:iterate>
                                  <p:childTnLst>
                                    <p:set>
                                      <p:cBhvr>
                                        <p:cTn id="21" fill="hold"/>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 grpId="0" animBg="1" advAuto="0"/>
      <p:bldP spid="150" grpId="0" animBg="1" advAuto="0"/>
      <p:bldP spid="159" grpId="0" animBg="1" advAuto="0"/>
      <p:bldP spid="160" grpId="0" animBg="1" advAuto="0"/>
      <p:bldP spid="165" grpId="0"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Direct-Mapped Cache </a:t>
            </a:r>
            <a:r>
              <a:rPr lang="en-US" dirty="0" smtClean="0"/>
              <a:t>(4/4</a:t>
            </a:r>
            <a:r>
              <a:rPr lang="en-US" dirty="0"/>
              <a:t>)</a:t>
            </a:r>
          </a:p>
        </p:txBody>
      </p:sp>
      <p:sp>
        <p:nvSpPr>
          <p:cNvPr id="4" name="Text Placeholder 2"/>
          <p:cNvSpPr>
            <a:spLocks noGrp="1"/>
          </p:cNvSpPr>
          <p:nvPr>
            <p:ph type="body" idx="1"/>
          </p:nvPr>
        </p:nvSpPr>
        <p:spPr>
          <a:xfrm>
            <a:off x="4496253" y="3851553"/>
            <a:ext cx="4495800" cy="2899728"/>
          </a:xfrm>
        </p:spPr>
        <p:txBody>
          <a:bodyPr>
            <a:normAutofit fontScale="92500"/>
          </a:bodyPr>
          <a:lstStyle/>
          <a:p>
            <a:r>
              <a:rPr lang="en-US" dirty="0"/>
              <a:t>What should go in the tag</a:t>
            </a:r>
            <a:r>
              <a:rPr lang="en-US" dirty="0" smtClean="0"/>
              <a:t>?</a:t>
            </a:r>
          </a:p>
          <a:p>
            <a:pPr lvl="1"/>
            <a:r>
              <a:rPr lang="en-US" dirty="0" smtClean="0"/>
              <a:t>Do </a:t>
            </a:r>
            <a:r>
              <a:rPr lang="en-US" dirty="0"/>
              <a:t>we need the entire address</a:t>
            </a:r>
            <a:r>
              <a:rPr lang="en-US" dirty="0" smtClean="0"/>
              <a:t>?</a:t>
            </a:r>
          </a:p>
          <a:p>
            <a:pPr lvl="2"/>
            <a:r>
              <a:rPr lang="en-US" dirty="0"/>
              <a:t>What do all these tags have </a:t>
            </a:r>
            <a:r>
              <a:rPr lang="en-US" dirty="0" smtClean="0"/>
              <a:t>in common?</a:t>
            </a:r>
          </a:p>
          <a:p>
            <a:r>
              <a:rPr lang="en-US" smtClean="0"/>
              <a:t>Why </a:t>
            </a:r>
            <a:r>
              <a:rPr lang="en-US" dirty="0"/>
              <a:t>not count by cache #?</a:t>
            </a:r>
          </a:p>
          <a:p>
            <a:pPr lvl="1"/>
            <a:r>
              <a:rPr lang="en-US" dirty="0" smtClean="0"/>
              <a:t>It’s </a:t>
            </a:r>
            <a:r>
              <a:rPr lang="en-US" dirty="0"/>
              <a:t>useful to draw memory with </a:t>
            </a:r>
            <a:r>
              <a:rPr lang="en-US" dirty="0" smtClean="0"/>
              <a:t>the same </a:t>
            </a:r>
            <a:r>
              <a:rPr lang="en-US" dirty="0"/>
              <a:t>width as the block size</a:t>
            </a:r>
          </a:p>
        </p:txBody>
      </p:sp>
      <p:graphicFrame>
        <p:nvGraphicFramePr>
          <p:cNvPr id="5" name="Table 4"/>
          <p:cNvGraphicFramePr>
            <a:graphicFrameLocks noGrp="1"/>
          </p:cNvGraphicFramePr>
          <p:nvPr>
            <p:extLst/>
          </p:nvPr>
        </p:nvGraphicFramePr>
        <p:xfrm>
          <a:off x="1142999" y="1600200"/>
          <a:ext cx="2237922" cy="4389120"/>
        </p:xfrm>
        <a:graphic>
          <a:graphicData uri="http://schemas.openxmlformats.org/drawingml/2006/table">
            <a:tbl>
              <a:tblPr firstRow="1" bandRow="1">
                <a:tableStyleId>{5940675A-B579-460E-94D1-54222C63F5DA}</a:tableStyleId>
              </a:tblPr>
              <a:tblGrid>
                <a:gridCol w="381001"/>
                <a:gridCol w="914400"/>
                <a:gridCol w="942521"/>
              </a:tblGrid>
              <a:tr h="205740">
                <a:tc>
                  <a:txBody>
                    <a:bodyPr/>
                    <a:lstStyle/>
                    <a:p>
                      <a:pPr algn="ctr"/>
                      <a:r>
                        <a:rPr lang="en-US" sz="1200" dirty="0" smtClean="0"/>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smtClean="0">
                          <a:solidFill>
                            <a:schemeClr val="tx1"/>
                          </a:solidFill>
                        </a:rPr>
                        <a:t>1</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lang="en-US" sz="1200" dirty="0" smtClean="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r>
              <a:tr h="205740">
                <a:tc>
                  <a:txBody>
                    <a:bodyPr/>
                    <a:lstStyle/>
                    <a:p>
                      <a:pPr algn="ctr"/>
                      <a:r>
                        <a:rPr lang="en-US" sz="1200" dirty="0" smtClean="0"/>
                        <a:t>2</a:t>
                      </a:r>
                      <a:endParaRPr lang="en-US" sz="12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smtClean="0"/>
                        <a:t>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1200" dirty="0" smtClean="0"/>
                        <a:t>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r>
              <a:tr h="205740">
                <a:tc>
                  <a:txBody>
                    <a:bodyPr/>
                    <a:lstStyle/>
                    <a:p>
                      <a:pPr algn="ctr"/>
                      <a:r>
                        <a:rPr lang="en-US" sz="1200" dirty="0" smtClean="0"/>
                        <a:t>4</a:t>
                      </a:r>
                      <a:endParaRPr lang="en-US" sz="12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smtClean="0"/>
                        <a:t>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1200" dirty="0" smtClean="0"/>
                        <a:t>4</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r>
              <a:tr h="205740">
                <a:tc>
                  <a:txBody>
                    <a:bodyPr/>
                    <a:lstStyle/>
                    <a:p>
                      <a:pPr algn="ctr"/>
                      <a:r>
                        <a:rPr lang="en-US" sz="1200" dirty="0" smtClean="0"/>
                        <a:t>6</a:t>
                      </a:r>
                      <a:endParaRPr lang="en-US" sz="12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smtClean="0"/>
                        <a:t>7</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algn="ctr"/>
                      <a:r>
                        <a:rPr lang="en-US" sz="1200" dirty="0" smtClean="0"/>
                        <a:t>6</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r>
              <a:tr h="205740">
                <a:tc>
                  <a:txBody>
                    <a:bodyPr/>
                    <a:lstStyle/>
                    <a:p>
                      <a:pPr algn="ctr"/>
                      <a:r>
                        <a:rPr lang="en-US" sz="1200" dirty="0" smtClean="0"/>
                        <a:t>8</a:t>
                      </a:r>
                      <a:endParaRPr lang="en-US" sz="12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smtClean="0"/>
                        <a:t>9</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lang="en-US" sz="1200" dirty="0" smtClean="0"/>
                        <a:t>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r>
              <a:tr h="205740">
                <a:tc>
                  <a:txBody>
                    <a:bodyPr/>
                    <a:lstStyle/>
                    <a:p>
                      <a:pPr algn="ctr"/>
                      <a:r>
                        <a:rPr lang="en-US" sz="1200" dirty="0" smtClean="0"/>
                        <a:t>A</a:t>
                      </a:r>
                      <a:endParaRPr lang="en-US" sz="12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smtClean="0"/>
                        <a: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1200" dirty="0" smtClean="0"/>
                        <a: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r>
              <a:tr h="205740">
                <a:tc>
                  <a:txBody>
                    <a:bodyPr/>
                    <a:lstStyle/>
                    <a:p>
                      <a:pPr algn="ctr"/>
                      <a:r>
                        <a:rPr lang="en-US" sz="1200" dirty="0" smtClean="0"/>
                        <a:t>C</a:t>
                      </a:r>
                      <a:endParaRPr lang="en-US" sz="12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r>
              <a:tr h="205740">
                <a:tc>
                  <a:txBody>
                    <a:bodyPr/>
                    <a:lstStyle/>
                    <a:p>
                      <a:pPr algn="ctr"/>
                      <a:r>
                        <a:rPr lang="en-US" sz="1200" dirty="0" smtClean="0"/>
                        <a:t>F</a:t>
                      </a:r>
                      <a:endParaRPr lang="en-US" sz="12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algn="ct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r>
              <a:tr h="205740">
                <a:tc>
                  <a:txBody>
                    <a:bodyPr/>
                    <a:lstStyle/>
                    <a:p>
                      <a:pPr algn="ctr"/>
                      <a:r>
                        <a:rPr lang="en-US" sz="1200" dirty="0" smtClean="0"/>
                        <a:t>10</a:t>
                      </a:r>
                      <a:endParaRPr lang="en-US" sz="12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r>
              <a:tr h="205740">
                <a:tc>
                  <a:txBody>
                    <a:bodyPr/>
                    <a:lstStyle/>
                    <a:p>
                      <a:pPr algn="ctr"/>
                      <a:r>
                        <a:rPr lang="en-US" sz="1200" dirty="0" smtClean="0"/>
                        <a:t>12</a:t>
                      </a:r>
                      <a:endParaRPr lang="en-US" sz="12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r>
              <a:tr h="205740">
                <a:tc>
                  <a:txBody>
                    <a:bodyPr/>
                    <a:lstStyle/>
                    <a:p>
                      <a:pPr algn="ctr"/>
                      <a:r>
                        <a:rPr lang="en-US" sz="1200" dirty="0" smtClean="0"/>
                        <a:t>14</a:t>
                      </a:r>
                      <a:endParaRPr lang="en-US" sz="12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r>
              <a:tr h="205740">
                <a:tc>
                  <a:txBody>
                    <a:bodyPr/>
                    <a:lstStyle/>
                    <a:p>
                      <a:pPr algn="ctr"/>
                      <a:r>
                        <a:rPr lang="en-US" sz="1200" dirty="0" smtClean="0"/>
                        <a:t>16</a:t>
                      </a:r>
                      <a:endParaRPr lang="en-US" sz="12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algn="ct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r>
              <a:tr h="205740">
                <a:tc>
                  <a:txBody>
                    <a:bodyPr/>
                    <a:lstStyle/>
                    <a:p>
                      <a:pPr algn="ctr"/>
                      <a:r>
                        <a:rPr lang="en-US" sz="1200" dirty="0" smtClean="0"/>
                        <a:t>18</a:t>
                      </a:r>
                      <a:endParaRPr lang="en-US" sz="12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r>
              <a:tr h="205740">
                <a:tc>
                  <a:txBody>
                    <a:bodyPr/>
                    <a:lstStyle/>
                    <a:p>
                      <a:pPr algn="ctr"/>
                      <a:r>
                        <a:rPr lang="en-US" sz="1200" dirty="0" smtClean="0"/>
                        <a:t>1A</a:t>
                      </a:r>
                      <a:endParaRPr lang="en-US" sz="12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r>
              <a:tr h="205740">
                <a:tc>
                  <a:txBody>
                    <a:bodyPr/>
                    <a:lstStyle/>
                    <a:p>
                      <a:pPr algn="ctr"/>
                      <a:r>
                        <a:rPr lang="en-US" sz="1200" dirty="0" smtClean="0"/>
                        <a:t>1C</a:t>
                      </a:r>
                      <a:endParaRPr lang="en-US" sz="12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r>
              <a:tr h="205740">
                <a:tc>
                  <a:txBody>
                    <a:bodyPr/>
                    <a:lstStyle/>
                    <a:p>
                      <a:pPr algn="ctr"/>
                      <a:r>
                        <a:rPr lang="en-US" sz="1200" dirty="0" smtClean="0"/>
                        <a:t>1E</a:t>
                      </a:r>
                      <a:endParaRPr lang="en-US" sz="12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algn="ct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r>
            </a:tbl>
          </a:graphicData>
        </a:graphic>
      </p:graphicFrame>
      <p:sp>
        <p:nvSpPr>
          <p:cNvPr id="6" name="TextBox 5"/>
          <p:cNvSpPr txBox="1"/>
          <p:nvPr/>
        </p:nvSpPr>
        <p:spPr>
          <a:xfrm>
            <a:off x="2057400" y="1240620"/>
            <a:ext cx="988925" cy="369332"/>
          </a:xfrm>
          <a:prstGeom prst="rect">
            <a:avLst/>
          </a:prstGeom>
          <a:noFill/>
        </p:spPr>
        <p:txBody>
          <a:bodyPr wrap="none" rtlCol="0">
            <a:spAutoFit/>
          </a:bodyPr>
          <a:lstStyle/>
          <a:p>
            <a:r>
              <a:rPr lang="en-US" dirty="0" smtClean="0"/>
              <a:t>Memory</a:t>
            </a:r>
            <a:endParaRPr lang="en-US" dirty="0"/>
          </a:p>
        </p:txBody>
      </p:sp>
      <p:sp>
        <p:nvSpPr>
          <p:cNvPr id="7" name="TextBox 6"/>
          <p:cNvSpPr txBox="1"/>
          <p:nvPr/>
        </p:nvSpPr>
        <p:spPr>
          <a:xfrm>
            <a:off x="533400" y="1143000"/>
            <a:ext cx="990600" cy="646331"/>
          </a:xfrm>
          <a:prstGeom prst="rect">
            <a:avLst/>
          </a:prstGeom>
          <a:noFill/>
        </p:spPr>
        <p:txBody>
          <a:bodyPr wrap="square" rtlCol="0">
            <a:spAutoFit/>
          </a:bodyPr>
          <a:lstStyle/>
          <a:p>
            <a:pPr algn="ctr"/>
            <a:r>
              <a:rPr lang="en-US" dirty="0" smtClean="0"/>
              <a:t>Memory address</a:t>
            </a:r>
            <a:endParaRPr lang="en-US" dirty="0"/>
          </a:p>
        </p:txBody>
      </p:sp>
      <p:graphicFrame>
        <p:nvGraphicFramePr>
          <p:cNvPr id="8" name="Table 7"/>
          <p:cNvGraphicFramePr>
            <a:graphicFrameLocks noGrp="1"/>
          </p:cNvGraphicFramePr>
          <p:nvPr>
            <p:extLst/>
          </p:nvPr>
        </p:nvGraphicFramePr>
        <p:xfrm>
          <a:off x="5562600" y="1874520"/>
          <a:ext cx="3389085" cy="1097280"/>
        </p:xfrm>
        <a:graphic>
          <a:graphicData uri="http://schemas.openxmlformats.org/drawingml/2006/table">
            <a:tbl>
              <a:tblPr firstRow="1" bandRow="1">
                <a:tableStyleId>{5940675A-B579-460E-94D1-54222C63F5DA}</a:tableStyleId>
              </a:tblPr>
              <a:tblGrid>
                <a:gridCol w="334449"/>
                <a:gridCol w="808551"/>
                <a:gridCol w="1143000"/>
                <a:gridCol w="1103085"/>
              </a:tblGrid>
              <a:tr h="205740">
                <a:tc>
                  <a:txBody>
                    <a:bodyPr/>
                    <a:lstStyle/>
                    <a:p>
                      <a:r>
                        <a:rPr lang="en-US" sz="1200" dirty="0" smtClean="0"/>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l"/>
                      <a:r>
                        <a:rPr lang="en-US" sz="1200" b="1" dirty="0" smtClean="0">
                          <a:solidFill>
                            <a:schemeClr val="tx1"/>
                          </a:solidFill>
                        </a:rPr>
                        <a:t>8</a:t>
                      </a: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r>
              <a:tr h="205740">
                <a:tc>
                  <a:txBody>
                    <a:bodyPr/>
                    <a:lstStyle/>
                    <a:p>
                      <a:r>
                        <a:rPr lang="en-US" sz="1200" dirty="0" smtClean="0"/>
                        <a:t>1</a:t>
                      </a:r>
                      <a:endParaRPr lang="en-US" sz="12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l"/>
                      <a:r>
                        <a:rPr lang="en-US" sz="1200" b="1" dirty="0" smtClean="0"/>
                        <a:t>2</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r>
              <a:tr h="205740">
                <a:tc>
                  <a:txBody>
                    <a:bodyPr/>
                    <a:lstStyle/>
                    <a:p>
                      <a:r>
                        <a:rPr lang="en-US" sz="1200" dirty="0" smtClean="0"/>
                        <a:t>2</a:t>
                      </a:r>
                      <a:endParaRPr lang="en-US" sz="12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l"/>
                      <a:r>
                        <a:rPr lang="en-US" sz="1200" b="1" dirty="0" smtClean="0"/>
                        <a:t>14</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r>
              <a:tr h="205740">
                <a:tc>
                  <a:txBody>
                    <a:bodyPr/>
                    <a:lstStyle/>
                    <a:p>
                      <a:r>
                        <a:rPr lang="en-US" sz="1200" dirty="0" smtClean="0"/>
                        <a:t>3</a:t>
                      </a:r>
                      <a:endParaRPr lang="en-US" sz="12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l"/>
                      <a:r>
                        <a:rPr lang="en-US" sz="1200" b="1" dirty="0" smtClean="0"/>
                        <a:t>1E</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r>
            </a:tbl>
          </a:graphicData>
        </a:graphic>
      </p:graphicFrame>
      <p:sp>
        <p:nvSpPr>
          <p:cNvPr id="9" name="TextBox 8"/>
          <p:cNvSpPr txBox="1"/>
          <p:nvPr/>
        </p:nvSpPr>
        <p:spPr>
          <a:xfrm>
            <a:off x="5965372" y="1240269"/>
            <a:ext cx="2416628" cy="646331"/>
          </a:xfrm>
          <a:prstGeom prst="rect">
            <a:avLst/>
          </a:prstGeom>
          <a:noFill/>
        </p:spPr>
        <p:txBody>
          <a:bodyPr wrap="square" rtlCol="0">
            <a:spAutoFit/>
          </a:bodyPr>
          <a:lstStyle/>
          <a:p>
            <a:r>
              <a:rPr lang="en-US" dirty="0"/>
              <a:t>8</a:t>
            </a:r>
            <a:r>
              <a:rPr lang="en-US" dirty="0" smtClean="0"/>
              <a:t>-byte Direct-mapped cache w/ Tag</a:t>
            </a:r>
            <a:endParaRPr lang="en-US" dirty="0"/>
          </a:p>
        </p:txBody>
      </p:sp>
      <p:sp>
        <p:nvSpPr>
          <p:cNvPr id="10" name="TextBox 9"/>
          <p:cNvSpPr txBox="1"/>
          <p:nvPr/>
        </p:nvSpPr>
        <p:spPr>
          <a:xfrm>
            <a:off x="4953000" y="1334869"/>
            <a:ext cx="990600" cy="646331"/>
          </a:xfrm>
          <a:prstGeom prst="rect">
            <a:avLst/>
          </a:prstGeom>
          <a:noFill/>
        </p:spPr>
        <p:txBody>
          <a:bodyPr wrap="square" rtlCol="0">
            <a:spAutoFit/>
          </a:bodyPr>
          <a:lstStyle/>
          <a:p>
            <a:pPr algn="ctr"/>
            <a:r>
              <a:rPr lang="en-US" dirty="0" smtClean="0"/>
              <a:t>Cache index</a:t>
            </a:r>
            <a:endParaRPr lang="en-US" dirty="0"/>
          </a:p>
        </p:txBody>
      </p:sp>
      <p:sp>
        <p:nvSpPr>
          <p:cNvPr id="11" name="TextBox 10"/>
          <p:cNvSpPr txBox="1"/>
          <p:nvPr/>
        </p:nvSpPr>
        <p:spPr>
          <a:xfrm>
            <a:off x="6324600" y="3244016"/>
            <a:ext cx="2095500" cy="369332"/>
          </a:xfrm>
          <a:prstGeom prst="rect">
            <a:avLst/>
          </a:prstGeom>
          <a:noFill/>
        </p:spPr>
        <p:txBody>
          <a:bodyPr wrap="square" rtlCol="0">
            <a:spAutoFit/>
          </a:bodyPr>
          <a:lstStyle/>
          <a:p>
            <a:r>
              <a:rPr lang="en-US" dirty="0" smtClean="0"/>
              <a:t>Block size = 2 bytes</a:t>
            </a:r>
            <a:endParaRPr lang="en-US" dirty="0"/>
          </a:p>
        </p:txBody>
      </p:sp>
      <p:cxnSp>
        <p:nvCxnSpPr>
          <p:cNvPr id="12" name="Straight Arrow Connector 11"/>
          <p:cNvCxnSpPr/>
          <p:nvPr/>
        </p:nvCxnSpPr>
        <p:spPr>
          <a:xfrm>
            <a:off x="3505200" y="1752600"/>
            <a:ext cx="2057400" cy="274320"/>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3430814" y="2023110"/>
            <a:ext cx="2181679" cy="842010"/>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3505200" y="2050098"/>
            <a:ext cx="2057400" cy="1912302"/>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3505200" y="2050098"/>
            <a:ext cx="2057400" cy="2979104"/>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019800" y="2938046"/>
            <a:ext cx="609600" cy="338554"/>
          </a:xfrm>
          <a:prstGeom prst="rect">
            <a:avLst/>
          </a:prstGeom>
          <a:noFill/>
        </p:spPr>
        <p:txBody>
          <a:bodyPr wrap="square" rtlCol="0">
            <a:spAutoFit/>
          </a:bodyPr>
          <a:lstStyle/>
          <a:p>
            <a:r>
              <a:rPr lang="en-US" sz="1600" dirty="0" smtClean="0"/>
              <a:t>Tag</a:t>
            </a:r>
            <a:endParaRPr lang="en-US" sz="1600" dirty="0"/>
          </a:p>
        </p:txBody>
      </p:sp>
      <p:sp>
        <p:nvSpPr>
          <p:cNvPr id="17" name="TextBox 16"/>
          <p:cNvSpPr txBox="1"/>
          <p:nvPr/>
        </p:nvSpPr>
        <p:spPr>
          <a:xfrm>
            <a:off x="7620000" y="2938046"/>
            <a:ext cx="609600" cy="338554"/>
          </a:xfrm>
          <a:prstGeom prst="rect">
            <a:avLst/>
          </a:prstGeom>
          <a:noFill/>
        </p:spPr>
        <p:txBody>
          <a:bodyPr wrap="square" rtlCol="0">
            <a:spAutoFit/>
          </a:bodyPr>
          <a:lstStyle/>
          <a:p>
            <a:r>
              <a:rPr lang="en-US" sz="1600" dirty="0" smtClean="0"/>
              <a:t>Data</a:t>
            </a:r>
            <a:endParaRPr lang="en-US" sz="1600" dirty="0"/>
          </a:p>
        </p:txBody>
      </p:sp>
      <p:sp>
        <p:nvSpPr>
          <p:cNvPr id="18" name="Rounded Rectangle 17"/>
          <p:cNvSpPr/>
          <p:nvPr/>
        </p:nvSpPr>
        <p:spPr>
          <a:xfrm>
            <a:off x="1545772" y="1600200"/>
            <a:ext cx="1807028" cy="1066800"/>
          </a:xfrm>
          <a:prstGeom prst="roundRect">
            <a:avLst/>
          </a:prstGeom>
          <a:noFill/>
          <a:ln w="28575">
            <a:solidFill>
              <a:srgbClr val="FF0000"/>
            </a:solid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9" name="Rounded Rectangle 18"/>
          <p:cNvSpPr/>
          <p:nvPr/>
        </p:nvSpPr>
        <p:spPr>
          <a:xfrm>
            <a:off x="1545772" y="2743200"/>
            <a:ext cx="1807028" cy="1066800"/>
          </a:xfrm>
          <a:prstGeom prst="roundRect">
            <a:avLst/>
          </a:prstGeom>
          <a:noFill/>
          <a:ln w="28575">
            <a:solidFill>
              <a:srgbClr val="FF0000"/>
            </a:solid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0" name="Rounded Rectangle 19"/>
          <p:cNvSpPr/>
          <p:nvPr/>
        </p:nvSpPr>
        <p:spPr>
          <a:xfrm>
            <a:off x="1545772" y="3810000"/>
            <a:ext cx="1807028" cy="1066800"/>
          </a:xfrm>
          <a:prstGeom prst="roundRect">
            <a:avLst/>
          </a:prstGeom>
          <a:noFill/>
          <a:ln w="28575">
            <a:solidFill>
              <a:srgbClr val="FF0000"/>
            </a:solid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1" name="Rounded Rectangle 20"/>
          <p:cNvSpPr/>
          <p:nvPr/>
        </p:nvSpPr>
        <p:spPr>
          <a:xfrm>
            <a:off x="1545772" y="4876800"/>
            <a:ext cx="1807028" cy="1066800"/>
          </a:xfrm>
          <a:prstGeom prst="roundRect">
            <a:avLst/>
          </a:prstGeom>
          <a:noFill/>
          <a:ln w="28575">
            <a:solidFill>
              <a:srgbClr val="FF0000"/>
            </a:solid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2" name="TextBox 21"/>
          <p:cNvSpPr txBox="1"/>
          <p:nvPr/>
        </p:nvSpPr>
        <p:spPr>
          <a:xfrm>
            <a:off x="3432114" y="1948934"/>
            <a:ext cx="301686" cy="369332"/>
          </a:xfrm>
          <a:prstGeom prst="rect">
            <a:avLst/>
          </a:prstGeom>
          <a:noFill/>
        </p:spPr>
        <p:txBody>
          <a:bodyPr wrap="none" rtlCol="0">
            <a:spAutoFit/>
          </a:bodyPr>
          <a:lstStyle/>
          <a:p>
            <a:r>
              <a:rPr lang="en-US" b="1" dirty="0" smtClean="0">
                <a:solidFill>
                  <a:srgbClr val="FF0000"/>
                </a:solidFill>
              </a:rPr>
              <a:t>0</a:t>
            </a:r>
            <a:endParaRPr lang="en-US" b="1" dirty="0">
              <a:solidFill>
                <a:srgbClr val="FF0000"/>
              </a:solidFill>
            </a:endParaRPr>
          </a:p>
        </p:txBody>
      </p:sp>
      <p:sp>
        <p:nvSpPr>
          <p:cNvPr id="24" name="TextBox 23"/>
          <p:cNvSpPr txBox="1"/>
          <p:nvPr/>
        </p:nvSpPr>
        <p:spPr>
          <a:xfrm>
            <a:off x="3429000" y="3059668"/>
            <a:ext cx="301686" cy="369332"/>
          </a:xfrm>
          <a:prstGeom prst="rect">
            <a:avLst/>
          </a:prstGeom>
          <a:noFill/>
        </p:spPr>
        <p:txBody>
          <a:bodyPr wrap="none" rtlCol="0">
            <a:spAutoFit/>
          </a:bodyPr>
          <a:lstStyle/>
          <a:p>
            <a:r>
              <a:rPr lang="en-US" b="1" dirty="0" smtClean="0">
                <a:solidFill>
                  <a:srgbClr val="FF0000"/>
                </a:solidFill>
              </a:rPr>
              <a:t>1</a:t>
            </a:r>
            <a:endParaRPr lang="en-US" b="1" dirty="0">
              <a:solidFill>
                <a:srgbClr val="FF0000"/>
              </a:solidFill>
            </a:endParaRPr>
          </a:p>
        </p:txBody>
      </p:sp>
      <p:sp>
        <p:nvSpPr>
          <p:cNvPr id="25" name="TextBox 24"/>
          <p:cNvSpPr txBox="1"/>
          <p:nvPr/>
        </p:nvSpPr>
        <p:spPr>
          <a:xfrm>
            <a:off x="3429000" y="4114800"/>
            <a:ext cx="301686" cy="369332"/>
          </a:xfrm>
          <a:prstGeom prst="rect">
            <a:avLst/>
          </a:prstGeom>
          <a:noFill/>
        </p:spPr>
        <p:txBody>
          <a:bodyPr wrap="none" rtlCol="0">
            <a:spAutoFit/>
          </a:bodyPr>
          <a:lstStyle/>
          <a:p>
            <a:r>
              <a:rPr lang="en-US" b="1" dirty="0" smtClean="0">
                <a:solidFill>
                  <a:srgbClr val="FF0000"/>
                </a:solidFill>
              </a:rPr>
              <a:t>2</a:t>
            </a:r>
            <a:endParaRPr lang="en-US" b="1" dirty="0">
              <a:solidFill>
                <a:srgbClr val="FF0000"/>
              </a:solidFill>
            </a:endParaRPr>
          </a:p>
        </p:txBody>
      </p:sp>
      <p:sp>
        <p:nvSpPr>
          <p:cNvPr id="26" name="TextBox 25"/>
          <p:cNvSpPr txBox="1"/>
          <p:nvPr/>
        </p:nvSpPr>
        <p:spPr>
          <a:xfrm>
            <a:off x="3434578" y="5269468"/>
            <a:ext cx="301686" cy="369332"/>
          </a:xfrm>
          <a:prstGeom prst="rect">
            <a:avLst/>
          </a:prstGeom>
          <a:noFill/>
        </p:spPr>
        <p:txBody>
          <a:bodyPr wrap="none" rtlCol="0">
            <a:spAutoFit/>
          </a:bodyPr>
          <a:lstStyle/>
          <a:p>
            <a:r>
              <a:rPr lang="en-US" b="1" dirty="0" smtClean="0">
                <a:solidFill>
                  <a:srgbClr val="FF0000"/>
                </a:solidFill>
              </a:rPr>
              <a:t>3</a:t>
            </a:r>
            <a:endParaRPr lang="en-US" b="1" dirty="0">
              <a:solidFill>
                <a:srgbClr val="FF0000"/>
              </a:solidFill>
            </a:endParaRPr>
          </a:p>
        </p:txBody>
      </p:sp>
      <p:graphicFrame>
        <p:nvGraphicFramePr>
          <p:cNvPr id="31" name="Table 30"/>
          <p:cNvGraphicFramePr>
            <a:graphicFrameLocks noGrp="1"/>
          </p:cNvGraphicFramePr>
          <p:nvPr>
            <p:extLst/>
          </p:nvPr>
        </p:nvGraphicFramePr>
        <p:xfrm>
          <a:off x="5895692" y="1874520"/>
          <a:ext cx="808551" cy="1097280"/>
        </p:xfrm>
        <a:graphic>
          <a:graphicData uri="http://schemas.openxmlformats.org/drawingml/2006/table">
            <a:tbl>
              <a:tblPr firstRow="1" bandRow="1">
                <a:tableStyleId>{5940675A-B579-460E-94D1-54222C63F5DA}</a:tableStyleId>
              </a:tblPr>
              <a:tblGrid>
                <a:gridCol w="808551"/>
              </a:tblGrid>
              <a:tr h="205740">
                <a:tc>
                  <a:txBody>
                    <a:bodyPr/>
                    <a:lstStyle/>
                    <a:p>
                      <a:pPr algn="l"/>
                      <a:r>
                        <a:rPr lang="en-US" sz="1200" b="1" dirty="0" smtClean="0">
                          <a:solidFill>
                            <a:srgbClr val="FF0000"/>
                          </a:solidFill>
                        </a:rPr>
                        <a:t>---</a:t>
                      </a:r>
                      <a:r>
                        <a:rPr lang="en-US" sz="1200" b="1" baseline="0" dirty="0" smtClean="0">
                          <a:solidFill>
                            <a:srgbClr val="FF0000"/>
                          </a:solidFill>
                        </a:rPr>
                        <a:t>  1</a:t>
                      </a:r>
                      <a:endParaRPr lang="en-US" sz="12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05740">
                <a:tc>
                  <a:txBody>
                    <a:bodyPr/>
                    <a:lstStyle/>
                    <a:p>
                      <a:pPr algn="l"/>
                      <a:r>
                        <a:rPr lang="en-US" sz="1200" b="1" dirty="0" smtClean="0">
                          <a:solidFill>
                            <a:srgbClr val="FF0000"/>
                          </a:solidFill>
                        </a:rPr>
                        <a:t>---  0</a:t>
                      </a:r>
                      <a:endParaRPr lang="en-US" sz="12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05740">
                <a:tc>
                  <a:txBody>
                    <a:bodyPr/>
                    <a:lstStyle/>
                    <a:p>
                      <a:pPr algn="l"/>
                      <a:r>
                        <a:rPr lang="en-US" sz="1200" b="1" dirty="0" smtClean="0">
                          <a:solidFill>
                            <a:srgbClr val="FF0000"/>
                          </a:solidFill>
                        </a:rPr>
                        <a:t>---</a:t>
                      </a:r>
                      <a:r>
                        <a:rPr lang="en-US" sz="1200" b="1" baseline="0" dirty="0" smtClean="0">
                          <a:solidFill>
                            <a:srgbClr val="FF0000"/>
                          </a:solidFill>
                        </a:rPr>
                        <a:t>  2</a:t>
                      </a:r>
                      <a:endParaRPr lang="en-US" sz="12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05740">
                <a:tc>
                  <a:txBody>
                    <a:bodyPr/>
                    <a:lstStyle/>
                    <a:p>
                      <a:pPr algn="l"/>
                      <a:r>
                        <a:rPr lang="en-US" sz="1200" b="1" dirty="0" smtClean="0">
                          <a:solidFill>
                            <a:srgbClr val="FF0000"/>
                          </a:solidFill>
                        </a:rPr>
                        <a:t>---</a:t>
                      </a:r>
                      <a:r>
                        <a:rPr lang="en-US" sz="1200" b="1" baseline="0" dirty="0" smtClean="0">
                          <a:solidFill>
                            <a:srgbClr val="FF0000"/>
                          </a:solidFill>
                        </a:rPr>
                        <a:t>  3</a:t>
                      </a:r>
                      <a:endParaRPr lang="en-US" sz="12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37312810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1000"/>
                                        <p:tgtEl>
                                          <p:spTgt spid="18"/>
                                        </p:tgtEl>
                                      </p:cBhvr>
                                    </p:animEffect>
                                    <p:anim calcmode="lin" valueType="num">
                                      <p:cBhvr>
                                        <p:cTn id="24" dur="1000" fill="hold"/>
                                        <p:tgtEl>
                                          <p:spTgt spid="18"/>
                                        </p:tgtEl>
                                        <p:attrNameLst>
                                          <p:attrName>ppt_x</p:attrName>
                                        </p:attrNameLst>
                                      </p:cBhvr>
                                      <p:tavLst>
                                        <p:tav tm="0">
                                          <p:val>
                                            <p:strVal val="#ppt_x"/>
                                          </p:val>
                                        </p:tav>
                                        <p:tav tm="100000">
                                          <p:val>
                                            <p:strVal val="#ppt_x"/>
                                          </p:val>
                                        </p:tav>
                                      </p:tavLst>
                                    </p:anim>
                                    <p:anim calcmode="lin" valueType="num">
                                      <p:cBhvr>
                                        <p:cTn id="25" dur="1000" fill="hold"/>
                                        <p:tgtEl>
                                          <p:spTgt spid="18"/>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1000"/>
                                        <p:tgtEl>
                                          <p:spTgt spid="19"/>
                                        </p:tgtEl>
                                      </p:cBhvr>
                                    </p:animEffect>
                                    <p:anim calcmode="lin" valueType="num">
                                      <p:cBhvr>
                                        <p:cTn id="29" dur="1000" fill="hold"/>
                                        <p:tgtEl>
                                          <p:spTgt spid="19"/>
                                        </p:tgtEl>
                                        <p:attrNameLst>
                                          <p:attrName>ppt_x</p:attrName>
                                        </p:attrNameLst>
                                      </p:cBhvr>
                                      <p:tavLst>
                                        <p:tav tm="0">
                                          <p:val>
                                            <p:strVal val="#ppt_x"/>
                                          </p:val>
                                        </p:tav>
                                        <p:tav tm="100000">
                                          <p:val>
                                            <p:strVal val="#ppt_x"/>
                                          </p:val>
                                        </p:tav>
                                      </p:tavLst>
                                    </p:anim>
                                    <p:anim calcmode="lin" valueType="num">
                                      <p:cBhvr>
                                        <p:cTn id="30" dur="1000" fill="hold"/>
                                        <p:tgtEl>
                                          <p:spTgt spid="19"/>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1000"/>
                                        <p:tgtEl>
                                          <p:spTgt spid="20"/>
                                        </p:tgtEl>
                                      </p:cBhvr>
                                    </p:animEffect>
                                    <p:anim calcmode="lin" valueType="num">
                                      <p:cBhvr>
                                        <p:cTn id="34" dur="1000" fill="hold"/>
                                        <p:tgtEl>
                                          <p:spTgt spid="20"/>
                                        </p:tgtEl>
                                        <p:attrNameLst>
                                          <p:attrName>ppt_x</p:attrName>
                                        </p:attrNameLst>
                                      </p:cBhvr>
                                      <p:tavLst>
                                        <p:tav tm="0">
                                          <p:val>
                                            <p:strVal val="#ppt_x"/>
                                          </p:val>
                                        </p:tav>
                                        <p:tav tm="100000">
                                          <p:val>
                                            <p:strVal val="#ppt_x"/>
                                          </p:val>
                                        </p:tav>
                                      </p:tavLst>
                                    </p:anim>
                                    <p:anim calcmode="lin" valueType="num">
                                      <p:cBhvr>
                                        <p:cTn id="35" dur="1000" fill="hold"/>
                                        <p:tgtEl>
                                          <p:spTgt spid="20"/>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1000"/>
                                        <p:tgtEl>
                                          <p:spTgt spid="21"/>
                                        </p:tgtEl>
                                      </p:cBhvr>
                                    </p:animEffect>
                                    <p:anim calcmode="lin" valueType="num">
                                      <p:cBhvr>
                                        <p:cTn id="39" dur="1000" fill="hold"/>
                                        <p:tgtEl>
                                          <p:spTgt spid="21"/>
                                        </p:tgtEl>
                                        <p:attrNameLst>
                                          <p:attrName>ppt_x</p:attrName>
                                        </p:attrNameLst>
                                      </p:cBhvr>
                                      <p:tavLst>
                                        <p:tav tm="0">
                                          <p:val>
                                            <p:strVal val="#ppt_x"/>
                                          </p:val>
                                        </p:tav>
                                        <p:tav tm="100000">
                                          <p:val>
                                            <p:strVal val="#ppt_x"/>
                                          </p:val>
                                        </p:tav>
                                      </p:tavLst>
                                    </p:anim>
                                    <p:anim calcmode="lin" valueType="num">
                                      <p:cBhvr>
                                        <p:cTn id="40" dur="1000" fill="hold"/>
                                        <p:tgtEl>
                                          <p:spTgt spid="21"/>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1000"/>
                                        <p:tgtEl>
                                          <p:spTgt spid="26"/>
                                        </p:tgtEl>
                                      </p:cBhvr>
                                    </p:animEffect>
                                    <p:anim calcmode="lin" valueType="num">
                                      <p:cBhvr>
                                        <p:cTn id="44" dur="1000" fill="hold"/>
                                        <p:tgtEl>
                                          <p:spTgt spid="26"/>
                                        </p:tgtEl>
                                        <p:attrNameLst>
                                          <p:attrName>ppt_x</p:attrName>
                                        </p:attrNameLst>
                                      </p:cBhvr>
                                      <p:tavLst>
                                        <p:tav tm="0">
                                          <p:val>
                                            <p:strVal val="#ppt_x"/>
                                          </p:val>
                                        </p:tav>
                                        <p:tav tm="100000">
                                          <p:val>
                                            <p:strVal val="#ppt_x"/>
                                          </p:val>
                                        </p:tav>
                                      </p:tavLst>
                                    </p:anim>
                                    <p:anim calcmode="lin" valueType="num">
                                      <p:cBhvr>
                                        <p:cTn id="45" dur="1000" fill="hold"/>
                                        <p:tgtEl>
                                          <p:spTgt spid="26"/>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1000"/>
                                        <p:tgtEl>
                                          <p:spTgt spid="25"/>
                                        </p:tgtEl>
                                      </p:cBhvr>
                                    </p:animEffect>
                                    <p:anim calcmode="lin" valueType="num">
                                      <p:cBhvr>
                                        <p:cTn id="49" dur="1000" fill="hold"/>
                                        <p:tgtEl>
                                          <p:spTgt spid="25"/>
                                        </p:tgtEl>
                                        <p:attrNameLst>
                                          <p:attrName>ppt_x</p:attrName>
                                        </p:attrNameLst>
                                      </p:cBhvr>
                                      <p:tavLst>
                                        <p:tav tm="0">
                                          <p:val>
                                            <p:strVal val="#ppt_x"/>
                                          </p:val>
                                        </p:tav>
                                        <p:tav tm="100000">
                                          <p:val>
                                            <p:strVal val="#ppt_x"/>
                                          </p:val>
                                        </p:tav>
                                      </p:tavLst>
                                    </p:anim>
                                    <p:anim calcmode="lin" valueType="num">
                                      <p:cBhvr>
                                        <p:cTn id="50" dur="1000" fill="hold"/>
                                        <p:tgtEl>
                                          <p:spTgt spid="25"/>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1000"/>
                                        <p:tgtEl>
                                          <p:spTgt spid="24"/>
                                        </p:tgtEl>
                                      </p:cBhvr>
                                    </p:animEffect>
                                    <p:anim calcmode="lin" valueType="num">
                                      <p:cBhvr>
                                        <p:cTn id="54" dur="1000" fill="hold"/>
                                        <p:tgtEl>
                                          <p:spTgt spid="24"/>
                                        </p:tgtEl>
                                        <p:attrNameLst>
                                          <p:attrName>ppt_x</p:attrName>
                                        </p:attrNameLst>
                                      </p:cBhvr>
                                      <p:tavLst>
                                        <p:tav tm="0">
                                          <p:val>
                                            <p:strVal val="#ppt_x"/>
                                          </p:val>
                                        </p:tav>
                                        <p:tav tm="100000">
                                          <p:val>
                                            <p:strVal val="#ppt_x"/>
                                          </p:val>
                                        </p:tav>
                                      </p:tavLst>
                                    </p:anim>
                                    <p:anim calcmode="lin" valueType="num">
                                      <p:cBhvr>
                                        <p:cTn id="55" dur="1000" fill="hold"/>
                                        <p:tgtEl>
                                          <p:spTgt spid="24"/>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fade">
                                      <p:cBhvr>
                                        <p:cTn id="58" dur="1000"/>
                                        <p:tgtEl>
                                          <p:spTgt spid="22"/>
                                        </p:tgtEl>
                                      </p:cBhvr>
                                    </p:animEffect>
                                    <p:anim calcmode="lin" valueType="num">
                                      <p:cBhvr>
                                        <p:cTn id="59" dur="1000" fill="hold"/>
                                        <p:tgtEl>
                                          <p:spTgt spid="22"/>
                                        </p:tgtEl>
                                        <p:attrNameLst>
                                          <p:attrName>ppt_x</p:attrName>
                                        </p:attrNameLst>
                                      </p:cBhvr>
                                      <p:tavLst>
                                        <p:tav tm="0">
                                          <p:val>
                                            <p:strVal val="#ppt_x"/>
                                          </p:val>
                                        </p:tav>
                                        <p:tav tm="100000">
                                          <p:val>
                                            <p:strVal val="#ppt_x"/>
                                          </p:val>
                                        </p:tav>
                                      </p:tavLst>
                                    </p:anim>
                                    <p:anim calcmode="lin" valueType="num">
                                      <p:cBhvr>
                                        <p:cTn id="60"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p:bldP spid="24" grpId="0"/>
      <p:bldP spid="25" grpId="0"/>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Issues with Direct-Mapped</a:t>
            </a:r>
            <a:endParaRPr lang="en-US" dirty="0"/>
          </a:p>
        </p:txBody>
      </p:sp>
      <p:sp>
        <p:nvSpPr>
          <p:cNvPr id="3" name="Text Placeholder 2"/>
          <p:cNvSpPr>
            <a:spLocks noGrp="1"/>
          </p:cNvSpPr>
          <p:nvPr>
            <p:ph type="body" idx="1"/>
          </p:nvPr>
        </p:nvSpPr>
        <p:spPr/>
        <p:txBody>
          <a:bodyPr/>
          <a:lstStyle/>
          <a:p>
            <a:r>
              <a:rPr lang="en-US" dirty="0"/>
              <a:t>Since multiple memory addresses map to </a:t>
            </a:r>
            <a:r>
              <a:rPr lang="en-US" dirty="0" smtClean="0"/>
              <a:t>same cache </a:t>
            </a:r>
            <a:r>
              <a:rPr lang="en-US" dirty="0"/>
              <a:t>index, how do we tell which one is </a:t>
            </a:r>
            <a:r>
              <a:rPr lang="en-US" dirty="0" smtClean="0"/>
              <a:t>in there</a:t>
            </a:r>
            <a:r>
              <a:rPr lang="en-US" dirty="0"/>
              <a:t>?</a:t>
            </a:r>
          </a:p>
          <a:p>
            <a:r>
              <a:rPr lang="en-US" dirty="0" smtClean="0"/>
              <a:t>What </a:t>
            </a:r>
            <a:r>
              <a:rPr lang="en-US" dirty="0"/>
              <a:t>if we have a block size &gt; 1 byte?</a:t>
            </a:r>
          </a:p>
          <a:p>
            <a:pPr lvl="1"/>
            <a:r>
              <a:rPr lang="en-US" dirty="0" smtClean="0"/>
              <a:t>Answer</a:t>
            </a:r>
            <a:r>
              <a:rPr lang="en-US" dirty="0"/>
              <a:t>: divide memory address into three fields</a:t>
            </a:r>
          </a:p>
        </p:txBody>
      </p:sp>
      <p:graphicFrame>
        <p:nvGraphicFramePr>
          <p:cNvPr id="4" name="Table 3"/>
          <p:cNvGraphicFramePr>
            <a:graphicFrameLocks noGrp="1"/>
          </p:cNvGraphicFramePr>
          <p:nvPr>
            <p:extLst/>
          </p:nvPr>
        </p:nvGraphicFramePr>
        <p:xfrm>
          <a:off x="762001" y="3657600"/>
          <a:ext cx="7696199" cy="579120"/>
        </p:xfrm>
        <a:graphic>
          <a:graphicData uri="http://schemas.openxmlformats.org/drawingml/2006/table">
            <a:tbl>
              <a:tblPr firstRow="1" bandRow="1">
                <a:tableStyleId>{5940675A-B579-460E-94D1-54222C63F5DA}</a:tableStyleId>
              </a:tblPr>
              <a:tblGrid>
                <a:gridCol w="4343399"/>
                <a:gridCol w="2083324"/>
                <a:gridCol w="1269476"/>
              </a:tblGrid>
              <a:tr h="370840">
                <a:tc>
                  <a:txBody>
                    <a:bodyPr/>
                    <a:lstStyle/>
                    <a:p>
                      <a:pPr algn="ctr"/>
                      <a:r>
                        <a:rPr lang="en-US" sz="3200" dirty="0" smtClean="0">
                          <a:solidFill>
                            <a:srgbClr val="C00000"/>
                          </a:solidFill>
                        </a:rPr>
                        <a:t>t </a:t>
                      </a:r>
                      <a:r>
                        <a:rPr lang="en-US" sz="3200" dirty="0" err="1" smtClean="0">
                          <a:solidFill>
                            <a:srgbClr val="C00000"/>
                          </a:solidFill>
                        </a:rPr>
                        <a:t>t</a:t>
                      </a:r>
                      <a:r>
                        <a:rPr lang="en-US" sz="3200" dirty="0" smtClean="0">
                          <a:solidFill>
                            <a:srgbClr val="C00000"/>
                          </a:solidFill>
                        </a:rPr>
                        <a:t> </a:t>
                      </a:r>
                      <a:r>
                        <a:rPr lang="en-US" sz="3200" dirty="0" err="1" smtClean="0">
                          <a:solidFill>
                            <a:srgbClr val="C00000"/>
                          </a:solidFill>
                        </a:rPr>
                        <a:t>t</a:t>
                      </a:r>
                      <a:r>
                        <a:rPr lang="en-US" sz="3200" dirty="0" smtClean="0">
                          <a:solidFill>
                            <a:srgbClr val="C00000"/>
                          </a:solidFill>
                        </a:rPr>
                        <a:t> </a:t>
                      </a:r>
                      <a:r>
                        <a:rPr lang="en-US" sz="3200" dirty="0" err="1" smtClean="0">
                          <a:solidFill>
                            <a:srgbClr val="C00000"/>
                          </a:solidFill>
                        </a:rPr>
                        <a:t>t</a:t>
                      </a:r>
                      <a:r>
                        <a:rPr lang="en-US" sz="3200" dirty="0" smtClean="0">
                          <a:solidFill>
                            <a:srgbClr val="C00000"/>
                          </a:solidFill>
                        </a:rPr>
                        <a:t> </a:t>
                      </a:r>
                      <a:r>
                        <a:rPr lang="en-US" sz="3200" dirty="0" err="1" smtClean="0">
                          <a:solidFill>
                            <a:srgbClr val="C00000"/>
                          </a:solidFill>
                        </a:rPr>
                        <a:t>t</a:t>
                      </a:r>
                      <a:r>
                        <a:rPr lang="en-US" sz="3200" dirty="0" smtClean="0">
                          <a:solidFill>
                            <a:srgbClr val="C00000"/>
                          </a:solidFill>
                        </a:rPr>
                        <a:t> </a:t>
                      </a:r>
                      <a:r>
                        <a:rPr lang="en-US" sz="3200" dirty="0" err="1" smtClean="0">
                          <a:solidFill>
                            <a:srgbClr val="C00000"/>
                          </a:solidFill>
                        </a:rPr>
                        <a:t>t</a:t>
                      </a:r>
                      <a:r>
                        <a:rPr lang="en-US" sz="3200" dirty="0" smtClean="0">
                          <a:solidFill>
                            <a:srgbClr val="C00000"/>
                          </a:solidFill>
                        </a:rPr>
                        <a:t> </a:t>
                      </a:r>
                      <a:r>
                        <a:rPr lang="en-US" sz="3200" dirty="0" err="1" smtClean="0">
                          <a:solidFill>
                            <a:srgbClr val="C00000"/>
                          </a:solidFill>
                        </a:rPr>
                        <a:t>t</a:t>
                      </a:r>
                      <a:r>
                        <a:rPr lang="en-US" sz="3200" dirty="0" smtClean="0">
                          <a:solidFill>
                            <a:srgbClr val="C00000"/>
                          </a:solidFill>
                        </a:rPr>
                        <a:t> </a:t>
                      </a:r>
                      <a:r>
                        <a:rPr lang="en-US" sz="3200" dirty="0" err="1" smtClean="0">
                          <a:solidFill>
                            <a:srgbClr val="C00000"/>
                          </a:solidFill>
                        </a:rPr>
                        <a:t>t</a:t>
                      </a:r>
                      <a:r>
                        <a:rPr lang="en-US" sz="3200" dirty="0" smtClean="0">
                          <a:solidFill>
                            <a:srgbClr val="C00000"/>
                          </a:solidFill>
                        </a:rPr>
                        <a:t> </a:t>
                      </a:r>
                      <a:r>
                        <a:rPr lang="en-US" sz="3200" dirty="0" err="1" smtClean="0">
                          <a:solidFill>
                            <a:srgbClr val="C00000"/>
                          </a:solidFill>
                        </a:rPr>
                        <a:t>t</a:t>
                      </a:r>
                      <a:r>
                        <a:rPr lang="en-US" sz="3200" dirty="0" smtClean="0">
                          <a:solidFill>
                            <a:srgbClr val="C00000"/>
                          </a:solidFill>
                        </a:rPr>
                        <a:t> </a:t>
                      </a:r>
                      <a:r>
                        <a:rPr lang="en-US" sz="3200" dirty="0" err="1" smtClean="0">
                          <a:solidFill>
                            <a:srgbClr val="C00000"/>
                          </a:solidFill>
                        </a:rPr>
                        <a:t>t</a:t>
                      </a:r>
                      <a:r>
                        <a:rPr lang="en-US" sz="3200" dirty="0" smtClean="0">
                          <a:solidFill>
                            <a:srgbClr val="C00000"/>
                          </a:solidFill>
                        </a:rPr>
                        <a:t> </a:t>
                      </a:r>
                      <a:r>
                        <a:rPr lang="en-US" sz="3200" dirty="0" err="1" smtClean="0">
                          <a:solidFill>
                            <a:srgbClr val="C00000"/>
                          </a:solidFill>
                        </a:rPr>
                        <a:t>t</a:t>
                      </a:r>
                      <a:r>
                        <a:rPr lang="en-US" sz="3200" dirty="0" smtClean="0">
                          <a:solidFill>
                            <a:srgbClr val="C00000"/>
                          </a:solidFill>
                        </a:rPr>
                        <a:t> </a:t>
                      </a:r>
                      <a:r>
                        <a:rPr lang="en-US" sz="3200" dirty="0" err="1" smtClean="0">
                          <a:solidFill>
                            <a:srgbClr val="C00000"/>
                          </a:solidFill>
                        </a:rPr>
                        <a:t>t</a:t>
                      </a:r>
                      <a:r>
                        <a:rPr lang="en-US" sz="3200" dirty="0" smtClean="0">
                          <a:solidFill>
                            <a:srgbClr val="C00000"/>
                          </a:solidFill>
                        </a:rPr>
                        <a:t> </a:t>
                      </a:r>
                      <a:r>
                        <a:rPr lang="en-US" sz="3200" dirty="0" err="1" smtClean="0">
                          <a:solidFill>
                            <a:srgbClr val="C00000"/>
                          </a:solidFill>
                        </a:rPr>
                        <a:t>t</a:t>
                      </a:r>
                      <a:r>
                        <a:rPr lang="en-US" sz="3200" dirty="0" smtClean="0">
                          <a:solidFill>
                            <a:srgbClr val="C00000"/>
                          </a:solidFill>
                        </a:rPr>
                        <a:t> </a:t>
                      </a:r>
                      <a:r>
                        <a:rPr lang="en-US" sz="3200" dirty="0" err="1" smtClean="0">
                          <a:solidFill>
                            <a:srgbClr val="C00000"/>
                          </a:solidFill>
                        </a:rPr>
                        <a:t>t</a:t>
                      </a:r>
                      <a:r>
                        <a:rPr lang="en-US" sz="3200" dirty="0" smtClean="0">
                          <a:solidFill>
                            <a:srgbClr val="C00000"/>
                          </a:solidFill>
                        </a:rPr>
                        <a:t> </a:t>
                      </a:r>
                      <a:r>
                        <a:rPr lang="en-US" sz="3200" dirty="0" err="1" smtClean="0">
                          <a:solidFill>
                            <a:srgbClr val="C00000"/>
                          </a:solidFill>
                        </a:rPr>
                        <a:t>t</a:t>
                      </a:r>
                      <a:r>
                        <a:rPr lang="en-US" sz="3200" dirty="0" smtClean="0">
                          <a:solidFill>
                            <a:srgbClr val="C00000"/>
                          </a:solidFill>
                        </a:rPr>
                        <a:t> </a:t>
                      </a:r>
                      <a:r>
                        <a:rPr lang="en-US" sz="3200" dirty="0" err="1" smtClean="0">
                          <a:solidFill>
                            <a:srgbClr val="C00000"/>
                          </a:solidFill>
                        </a:rPr>
                        <a:t>t</a:t>
                      </a:r>
                      <a:r>
                        <a:rPr lang="en-US" sz="3200" dirty="0" smtClean="0">
                          <a:solidFill>
                            <a:srgbClr val="C00000"/>
                          </a:solidFill>
                        </a:rPr>
                        <a:t> </a:t>
                      </a:r>
                      <a:r>
                        <a:rPr lang="en-US" sz="3200" dirty="0" err="1" smtClean="0">
                          <a:solidFill>
                            <a:srgbClr val="C00000"/>
                          </a:solidFill>
                        </a:rPr>
                        <a:t>t</a:t>
                      </a:r>
                      <a:r>
                        <a:rPr lang="en-US" sz="3200" dirty="0" smtClean="0">
                          <a:solidFill>
                            <a:srgbClr val="C00000"/>
                          </a:solidFill>
                        </a:rPr>
                        <a:t> </a:t>
                      </a:r>
                      <a:r>
                        <a:rPr lang="en-US" sz="3200" dirty="0" err="1" smtClean="0">
                          <a:solidFill>
                            <a:srgbClr val="C00000"/>
                          </a:solidFill>
                        </a:rPr>
                        <a:t>t</a:t>
                      </a:r>
                      <a:endParaRPr lang="en-US" sz="3200" dirty="0">
                        <a:solidFill>
                          <a:srgbClr val="C00000"/>
                        </a:solidFill>
                      </a:endParaRPr>
                    </a:p>
                  </a:txBody>
                  <a:tcPr/>
                </a:tc>
                <a:tc>
                  <a:txBody>
                    <a:bodyPr/>
                    <a:lstStyle/>
                    <a:p>
                      <a:pPr algn="ctr"/>
                      <a:r>
                        <a:rPr lang="en-US" sz="3200" dirty="0" err="1" smtClean="0">
                          <a:solidFill>
                            <a:srgbClr val="0070C0"/>
                          </a:solidFill>
                        </a:rPr>
                        <a:t>i</a:t>
                      </a:r>
                      <a:r>
                        <a:rPr lang="en-US" sz="3200" baseline="0" dirty="0" smtClean="0">
                          <a:solidFill>
                            <a:srgbClr val="0070C0"/>
                          </a:solidFill>
                        </a:rPr>
                        <a:t> </a:t>
                      </a:r>
                      <a:r>
                        <a:rPr lang="en-US" sz="3200" baseline="0" dirty="0" err="1" smtClean="0">
                          <a:solidFill>
                            <a:srgbClr val="0070C0"/>
                          </a:solidFill>
                        </a:rPr>
                        <a:t>i</a:t>
                      </a:r>
                      <a:r>
                        <a:rPr lang="en-US" sz="3200" baseline="0" dirty="0" smtClean="0">
                          <a:solidFill>
                            <a:srgbClr val="0070C0"/>
                          </a:solidFill>
                        </a:rPr>
                        <a:t> </a:t>
                      </a:r>
                      <a:r>
                        <a:rPr lang="en-US" sz="3200" dirty="0" err="1" smtClean="0">
                          <a:solidFill>
                            <a:srgbClr val="0070C0"/>
                          </a:solidFill>
                        </a:rPr>
                        <a:t>i</a:t>
                      </a:r>
                      <a:r>
                        <a:rPr lang="en-US" sz="3200" baseline="0" dirty="0" smtClean="0">
                          <a:solidFill>
                            <a:srgbClr val="0070C0"/>
                          </a:solidFill>
                        </a:rPr>
                        <a:t> </a:t>
                      </a:r>
                      <a:r>
                        <a:rPr lang="en-US" sz="3200" baseline="0" dirty="0" err="1" smtClean="0">
                          <a:solidFill>
                            <a:srgbClr val="0070C0"/>
                          </a:solidFill>
                        </a:rPr>
                        <a:t>i</a:t>
                      </a:r>
                      <a:r>
                        <a:rPr lang="en-US" sz="3200" baseline="0" dirty="0" smtClean="0">
                          <a:solidFill>
                            <a:srgbClr val="0070C0"/>
                          </a:solidFill>
                        </a:rPr>
                        <a:t> </a:t>
                      </a:r>
                      <a:r>
                        <a:rPr lang="en-US" sz="3200" dirty="0" err="1" smtClean="0">
                          <a:solidFill>
                            <a:srgbClr val="0070C0"/>
                          </a:solidFill>
                        </a:rPr>
                        <a:t>i</a:t>
                      </a:r>
                      <a:r>
                        <a:rPr lang="en-US" sz="3200" baseline="0" dirty="0" smtClean="0">
                          <a:solidFill>
                            <a:srgbClr val="0070C0"/>
                          </a:solidFill>
                        </a:rPr>
                        <a:t> </a:t>
                      </a:r>
                      <a:r>
                        <a:rPr lang="en-US" sz="3200" baseline="0" dirty="0" err="1" smtClean="0">
                          <a:solidFill>
                            <a:srgbClr val="0070C0"/>
                          </a:solidFill>
                        </a:rPr>
                        <a:t>i</a:t>
                      </a:r>
                      <a:r>
                        <a:rPr lang="en-US" sz="3200" baseline="0" dirty="0" smtClean="0">
                          <a:solidFill>
                            <a:srgbClr val="0070C0"/>
                          </a:solidFill>
                        </a:rPr>
                        <a:t> </a:t>
                      </a:r>
                      <a:r>
                        <a:rPr lang="en-US" sz="3200" dirty="0" err="1" smtClean="0">
                          <a:solidFill>
                            <a:srgbClr val="0070C0"/>
                          </a:solidFill>
                        </a:rPr>
                        <a:t>i</a:t>
                      </a:r>
                      <a:r>
                        <a:rPr lang="en-US" sz="3200" baseline="0" dirty="0" smtClean="0">
                          <a:solidFill>
                            <a:srgbClr val="0070C0"/>
                          </a:solidFill>
                        </a:rPr>
                        <a:t> </a:t>
                      </a:r>
                      <a:r>
                        <a:rPr lang="en-US" sz="3200" baseline="0" dirty="0" err="1" smtClean="0">
                          <a:solidFill>
                            <a:srgbClr val="0070C0"/>
                          </a:solidFill>
                        </a:rPr>
                        <a:t>i</a:t>
                      </a:r>
                      <a:r>
                        <a:rPr lang="en-US" sz="3200" baseline="0" dirty="0" smtClean="0">
                          <a:solidFill>
                            <a:srgbClr val="0070C0"/>
                          </a:solidFill>
                        </a:rPr>
                        <a:t> </a:t>
                      </a:r>
                      <a:r>
                        <a:rPr lang="en-US" sz="3200" dirty="0" err="1" smtClean="0">
                          <a:solidFill>
                            <a:srgbClr val="0070C0"/>
                          </a:solidFill>
                        </a:rPr>
                        <a:t>i</a:t>
                      </a:r>
                      <a:r>
                        <a:rPr lang="en-US" sz="3200" baseline="0" dirty="0" smtClean="0">
                          <a:solidFill>
                            <a:srgbClr val="0070C0"/>
                          </a:solidFill>
                        </a:rPr>
                        <a:t> </a:t>
                      </a:r>
                      <a:r>
                        <a:rPr lang="en-US" sz="3200" baseline="0" dirty="0" err="1" smtClean="0">
                          <a:solidFill>
                            <a:srgbClr val="0070C0"/>
                          </a:solidFill>
                        </a:rPr>
                        <a:t>i</a:t>
                      </a:r>
                      <a:endParaRPr lang="en-US" sz="3200" dirty="0">
                        <a:solidFill>
                          <a:srgbClr val="0070C0"/>
                        </a:solidFill>
                      </a:endParaRPr>
                    </a:p>
                  </a:txBody>
                  <a:tcPr/>
                </a:tc>
                <a:tc>
                  <a:txBody>
                    <a:bodyPr/>
                    <a:lstStyle/>
                    <a:p>
                      <a:pPr algn="ctr"/>
                      <a:r>
                        <a:rPr lang="en-US" sz="3200" dirty="0" err="1" smtClean="0">
                          <a:solidFill>
                            <a:srgbClr val="00B050"/>
                          </a:solidFill>
                        </a:rPr>
                        <a:t>oooo</a:t>
                      </a:r>
                      <a:endParaRPr lang="en-US" sz="3200" dirty="0">
                        <a:solidFill>
                          <a:srgbClr val="00B050"/>
                        </a:solidFill>
                      </a:endParaRPr>
                    </a:p>
                  </a:txBody>
                  <a:tcPr/>
                </a:tc>
              </a:tr>
            </a:tbl>
          </a:graphicData>
        </a:graphic>
      </p:graphicFrame>
      <p:sp>
        <p:nvSpPr>
          <p:cNvPr id="5" name="TextBox 4"/>
          <p:cNvSpPr txBox="1"/>
          <p:nvPr/>
        </p:nvSpPr>
        <p:spPr>
          <a:xfrm>
            <a:off x="842769" y="4419600"/>
            <a:ext cx="3119631" cy="954107"/>
          </a:xfrm>
          <a:prstGeom prst="rect">
            <a:avLst/>
          </a:prstGeom>
          <a:noFill/>
        </p:spPr>
        <p:txBody>
          <a:bodyPr wrap="square" rtlCol="0">
            <a:spAutoFit/>
          </a:bodyPr>
          <a:lstStyle/>
          <a:p>
            <a:r>
              <a:rPr lang="en-US" sz="2800" dirty="0" smtClean="0">
                <a:solidFill>
                  <a:srgbClr val="C00000"/>
                </a:solidFill>
              </a:rPr>
              <a:t>Tag to check if it has the correct block</a:t>
            </a:r>
            <a:endParaRPr lang="en-US" sz="2800" dirty="0">
              <a:solidFill>
                <a:srgbClr val="C00000"/>
              </a:solidFill>
            </a:endParaRPr>
          </a:p>
        </p:txBody>
      </p:sp>
      <p:sp>
        <p:nvSpPr>
          <p:cNvPr id="6" name="TextBox 5"/>
          <p:cNvSpPr txBox="1"/>
          <p:nvPr/>
        </p:nvSpPr>
        <p:spPr>
          <a:xfrm>
            <a:off x="5181600" y="4419600"/>
            <a:ext cx="1676400" cy="1384995"/>
          </a:xfrm>
          <a:prstGeom prst="rect">
            <a:avLst/>
          </a:prstGeom>
          <a:noFill/>
        </p:spPr>
        <p:txBody>
          <a:bodyPr wrap="square" rtlCol="0">
            <a:spAutoFit/>
          </a:bodyPr>
          <a:lstStyle/>
          <a:p>
            <a:r>
              <a:rPr lang="en-US" sz="2800" dirty="0" smtClean="0">
                <a:solidFill>
                  <a:srgbClr val="0070C0"/>
                </a:solidFill>
              </a:rPr>
              <a:t>Index to select block</a:t>
            </a:r>
            <a:endParaRPr lang="en-US" sz="2800" dirty="0">
              <a:solidFill>
                <a:srgbClr val="0070C0"/>
              </a:solidFill>
            </a:endParaRPr>
          </a:p>
        </p:txBody>
      </p:sp>
      <p:sp>
        <p:nvSpPr>
          <p:cNvPr id="7" name="TextBox 6"/>
          <p:cNvSpPr txBox="1"/>
          <p:nvPr/>
        </p:nvSpPr>
        <p:spPr>
          <a:xfrm>
            <a:off x="7395969" y="4419600"/>
            <a:ext cx="1676400" cy="1815882"/>
          </a:xfrm>
          <a:prstGeom prst="rect">
            <a:avLst/>
          </a:prstGeom>
          <a:noFill/>
        </p:spPr>
        <p:txBody>
          <a:bodyPr wrap="square" rtlCol="0">
            <a:spAutoFit/>
          </a:bodyPr>
          <a:lstStyle/>
          <a:p>
            <a:r>
              <a:rPr lang="en-US" sz="2800" dirty="0" smtClean="0">
                <a:solidFill>
                  <a:srgbClr val="00B050"/>
                </a:solidFill>
              </a:rPr>
              <a:t>Byte offset within block</a:t>
            </a:r>
            <a:endParaRPr lang="en-US" sz="2800" dirty="0">
              <a:solidFill>
                <a:srgbClr val="00B050"/>
              </a:solidFill>
            </a:endParaRPr>
          </a:p>
        </p:txBody>
      </p:sp>
    </p:spTree>
    <p:extLst>
      <p:ext uri="{BB962C8B-B14F-4D97-AF65-F5344CB8AC3E}">
        <p14:creationId xmlns:p14="http://schemas.microsoft.com/office/powerpoint/2010/main" val="267324633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Shape 197"/>
          <p:cNvSpPr>
            <a:spLocks noGrp="1"/>
          </p:cNvSpPr>
          <p:nvPr>
            <p:ph type="body" sz="quarter" idx="1"/>
          </p:nvPr>
        </p:nvSpPr>
        <p:spPr>
          <a:xfrm>
            <a:off x="228600" y="916656"/>
            <a:ext cx="8867375" cy="615493"/>
          </a:xfrm>
          <a:prstGeom prst="rect">
            <a:avLst/>
          </a:prstGeom>
          <a:ln w="9525"/>
        </p:spPr>
        <p:txBody>
          <a:bodyPr vert="horz" lIns="34578" tIns="34578" rIns="34578" bIns="34578">
            <a:normAutofit/>
          </a:bodyPr>
          <a:lstStyle/>
          <a:p>
            <a:pPr marL="0" indent="0" defTabSz="688824">
              <a:lnSpc>
                <a:spcPct val="64000"/>
              </a:lnSpc>
              <a:spcBef>
                <a:spcPts val="635"/>
              </a:spcBef>
              <a:buClr>
                <a:srgbClr val="000000"/>
              </a:buClr>
              <a:buSzTx/>
              <a:buNone/>
              <a:defRPr sz="2656">
                <a:latin typeface="Calibri"/>
                <a:ea typeface="Calibri"/>
                <a:cs typeface="Calibri"/>
                <a:sym typeface="Calibri"/>
              </a:defRPr>
            </a:pPr>
            <a:r>
              <a:rPr dirty="0"/>
              <a:t>One word blocks, cache size = 1K words (or 4KB</a:t>
            </a:r>
            <a:r>
              <a:rPr dirty="0" smtClean="0"/>
              <a:t>)</a:t>
            </a:r>
            <a:endParaRPr dirty="0"/>
          </a:p>
        </p:txBody>
      </p:sp>
      <p:sp>
        <p:nvSpPr>
          <p:cNvPr id="198" name="Shape 198"/>
          <p:cNvSpPr>
            <a:spLocks noGrp="1"/>
          </p:cNvSpPr>
          <p:nvPr>
            <p:ph type="title"/>
          </p:nvPr>
        </p:nvSpPr>
        <p:spPr>
          <a:xfrm>
            <a:off x="459360" y="-71029"/>
            <a:ext cx="8233925" cy="1143481"/>
          </a:xfrm>
          <a:prstGeom prst="rect">
            <a:avLst/>
          </a:prstGeom>
          <a:ln w="9525"/>
        </p:spPr>
        <p:txBody>
          <a:bodyPr vert="horz" lIns="34578" tIns="34578" rIns="34578" bIns="34578" anchor="ctr">
            <a:normAutofit/>
            <a:scene3d>
              <a:camera prst="orthographicFront"/>
              <a:lightRig rig="soft" dir="t"/>
            </a:scene3d>
            <a:sp3d prstMaterial="softEdge">
              <a:bevelT w="25400" h="25400"/>
            </a:sp3d>
          </a:bodyPr>
          <a:lstStyle>
            <a:lvl1pPr>
              <a:defRPr b="1">
                <a:latin typeface="Calibri"/>
                <a:ea typeface="Calibri"/>
                <a:cs typeface="Calibri"/>
                <a:sym typeface="Calibri"/>
              </a:defRPr>
            </a:lvl1pPr>
          </a:lstStyle>
          <a:p>
            <a:r>
              <a:t>Direct Mapped Cache Example</a:t>
            </a:r>
          </a:p>
        </p:txBody>
      </p:sp>
      <p:grpSp>
        <p:nvGrpSpPr>
          <p:cNvPr id="207" name="Group 207"/>
          <p:cNvGrpSpPr/>
          <p:nvPr/>
        </p:nvGrpSpPr>
        <p:grpSpPr>
          <a:xfrm>
            <a:off x="1971352" y="2079803"/>
            <a:ext cx="2874091" cy="3406934"/>
            <a:chOff x="-1" y="-1"/>
            <a:chExt cx="3166821" cy="3753935"/>
          </a:xfrm>
        </p:grpSpPr>
        <p:sp>
          <p:nvSpPr>
            <p:cNvPr id="199" name="Shape 199"/>
            <p:cNvSpPr/>
            <p:nvPr/>
          </p:nvSpPr>
          <p:spPr>
            <a:xfrm>
              <a:off x="2402378" y="3465438"/>
              <a:ext cx="435367" cy="288496"/>
            </a:xfrm>
            <a:custGeom>
              <a:avLst/>
              <a:gdLst/>
              <a:ahLst/>
              <a:cxnLst>
                <a:cxn ang="0">
                  <a:pos x="wd2" y="hd2"/>
                </a:cxn>
                <a:cxn ang="5400000">
                  <a:pos x="wd2" y="hd2"/>
                </a:cxn>
                <a:cxn ang="10800000">
                  <a:pos x="wd2" y="hd2"/>
                </a:cxn>
                <a:cxn ang="16200000">
                  <a:pos x="wd2" y="hd2"/>
                </a:cxn>
              </a:cxnLst>
              <a:rect l="0" t="0" r="r" b="b"/>
              <a:pathLst>
                <a:path w="21600" h="21600" extrusionOk="0">
                  <a:moveTo>
                    <a:pt x="10843" y="21207"/>
                  </a:moveTo>
                  <a:lnTo>
                    <a:pt x="12578" y="21207"/>
                  </a:lnTo>
                  <a:lnTo>
                    <a:pt x="14313" y="20945"/>
                  </a:lnTo>
                  <a:lnTo>
                    <a:pt x="15788" y="20160"/>
                  </a:lnTo>
                  <a:lnTo>
                    <a:pt x="17263" y="19244"/>
                  </a:lnTo>
                  <a:lnTo>
                    <a:pt x="18737" y="18327"/>
                  </a:lnTo>
                  <a:lnTo>
                    <a:pt x="19605" y="17018"/>
                  </a:lnTo>
                  <a:lnTo>
                    <a:pt x="20472" y="15840"/>
                  </a:lnTo>
                  <a:lnTo>
                    <a:pt x="21340" y="14138"/>
                  </a:lnTo>
                  <a:lnTo>
                    <a:pt x="21600" y="12305"/>
                  </a:lnTo>
                  <a:lnTo>
                    <a:pt x="21600" y="10604"/>
                  </a:lnTo>
                  <a:lnTo>
                    <a:pt x="21600" y="8902"/>
                  </a:lnTo>
                  <a:lnTo>
                    <a:pt x="21340" y="7462"/>
                  </a:lnTo>
                  <a:lnTo>
                    <a:pt x="20472" y="5760"/>
                  </a:lnTo>
                  <a:lnTo>
                    <a:pt x="19605" y="4582"/>
                  </a:lnTo>
                  <a:lnTo>
                    <a:pt x="18737" y="3142"/>
                  </a:lnTo>
                  <a:lnTo>
                    <a:pt x="17263" y="1964"/>
                  </a:lnTo>
                  <a:lnTo>
                    <a:pt x="15788" y="1178"/>
                  </a:lnTo>
                  <a:lnTo>
                    <a:pt x="14313" y="524"/>
                  </a:lnTo>
                  <a:lnTo>
                    <a:pt x="12578" y="262"/>
                  </a:lnTo>
                  <a:lnTo>
                    <a:pt x="10843" y="0"/>
                  </a:lnTo>
                  <a:lnTo>
                    <a:pt x="9108" y="262"/>
                  </a:lnTo>
                  <a:lnTo>
                    <a:pt x="7634" y="524"/>
                  </a:lnTo>
                  <a:lnTo>
                    <a:pt x="5899" y="1178"/>
                  </a:lnTo>
                  <a:lnTo>
                    <a:pt x="4424" y="1964"/>
                  </a:lnTo>
                  <a:lnTo>
                    <a:pt x="3210" y="3142"/>
                  </a:lnTo>
                  <a:lnTo>
                    <a:pt x="2082" y="4582"/>
                  </a:lnTo>
                  <a:lnTo>
                    <a:pt x="1214" y="5760"/>
                  </a:lnTo>
                  <a:lnTo>
                    <a:pt x="607" y="7462"/>
                  </a:lnTo>
                  <a:lnTo>
                    <a:pt x="347" y="8902"/>
                  </a:lnTo>
                  <a:lnTo>
                    <a:pt x="0" y="10604"/>
                  </a:lnTo>
                  <a:lnTo>
                    <a:pt x="347" y="12305"/>
                  </a:lnTo>
                  <a:lnTo>
                    <a:pt x="607" y="14138"/>
                  </a:lnTo>
                  <a:lnTo>
                    <a:pt x="1214" y="15840"/>
                  </a:lnTo>
                  <a:lnTo>
                    <a:pt x="2082" y="17018"/>
                  </a:lnTo>
                  <a:lnTo>
                    <a:pt x="3210" y="18327"/>
                  </a:lnTo>
                  <a:lnTo>
                    <a:pt x="4424" y="19244"/>
                  </a:lnTo>
                  <a:lnTo>
                    <a:pt x="5899" y="20160"/>
                  </a:lnTo>
                  <a:lnTo>
                    <a:pt x="7634" y="20945"/>
                  </a:lnTo>
                  <a:lnTo>
                    <a:pt x="9108" y="21207"/>
                  </a:lnTo>
                  <a:lnTo>
                    <a:pt x="10843" y="21600"/>
                  </a:lnTo>
                  <a:lnTo>
                    <a:pt x="10843" y="21600"/>
                  </a:lnTo>
                </a:path>
              </a:pathLst>
            </a:custGeom>
            <a:noFill/>
            <a:ln w="20638" cap="flat">
              <a:solidFill>
                <a:srgbClr val="00B050"/>
              </a:solidFill>
              <a:prstDash val="solid"/>
              <a:round/>
            </a:ln>
            <a:effectLst/>
          </p:spPr>
          <p:txBody>
            <a:bodyPr wrap="square" lIns="0" tIns="0" rIns="0" bIns="0" numCol="1" anchor="t">
              <a:noAutofit/>
            </a:bodyPr>
            <a:lstStyle/>
            <a:p>
              <a:pPr defTabSz="461061">
                <a:defRPr sz="1200" b="0">
                  <a:uFillTx/>
                  <a:latin typeface="Helvetica"/>
                  <a:ea typeface="Helvetica"/>
                  <a:cs typeface="Helvetica"/>
                  <a:sym typeface="Helvetica"/>
                </a:defRPr>
              </a:pPr>
              <a:endParaRPr sz="1089"/>
            </a:p>
          </p:txBody>
        </p:sp>
        <p:sp>
          <p:nvSpPr>
            <p:cNvPr id="200" name="Shape 200"/>
            <p:cNvSpPr/>
            <p:nvPr/>
          </p:nvSpPr>
          <p:spPr>
            <a:xfrm>
              <a:off x="2556242" y="3591326"/>
              <a:ext cx="129387" cy="4371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6048"/>
                  </a:lnTo>
                  <a:lnTo>
                    <a:pt x="876" y="6048"/>
                  </a:lnTo>
                  <a:lnTo>
                    <a:pt x="876" y="0"/>
                  </a:lnTo>
                  <a:lnTo>
                    <a:pt x="876" y="0"/>
                  </a:lnTo>
                  <a:lnTo>
                    <a:pt x="0" y="0"/>
                  </a:lnTo>
                  <a:close/>
                  <a:moveTo>
                    <a:pt x="876" y="15552"/>
                  </a:moveTo>
                  <a:lnTo>
                    <a:pt x="21600" y="15552"/>
                  </a:lnTo>
                  <a:lnTo>
                    <a:pt x="21600" y="21600"/>
                  </a:lnTo>
                  <a:lnTo>
                    <a:pt x="876" y="21600"/>
                  </a:lnTo>
                  <a:lnTo>
                    <a:pt x="876" y="15552"/>
                  </a:lnTo>
                  <a:lnTo>
                    <a:pt x="876" y="15552"/>
                  </a:lnTo>
                  <a:close/>
                </a:path>
              </a:pathLst>
            </a:custGeom>
            <a:solidFill>
              <a:srgbClr val="000000"/>
            </a:solidFill>
            <a:ln w="9525" cap="flat">
              <a:solidFill>
                <a:srgbClr val="00B050"/>
              </a:solidFill>
              <a:round/>
            </a:ln>
            <a:effectLst/>
          </p:spPr>
          <p:txBody>
            <a:bodyPr wrap="square" lIns="0" tIns="0" rIns="0" bIns="0" numCol="1" anchor="t">
              <a:noAutofit/>
            </a:bodyPr>
            <a:lstStyle/>
            <a:p>
              <a:pPr defTabSz="461061">
                <a:defRPr sz="1200" b="0">
                  <a:uFillTx/>
                  <a:latin typeface="Helvetica"/>
                  <a:ea typeface="Helvetica"/>
                  <a:cs typeface="Helvetica"/>
                  <a:sym typeface="Helvetica"/>
                </a:defRPr>
              </a:pPr>
              <a:endParaRPr sz="1089"/>
            </a:p>
          </p:txBody>
        </p:sp>
        <p:grpSp>
          <p:nvGrpSpPr>
            <p:cNvPr id="206" name="Group 206"/>
            <p:cNvGrpSpPr/>
            <p:nvPr/>
          </p:nvGrpSpPr>
          <p:grpSpPr>
            <a:xfrm>
              <a:off x="-1" y="-1"/>
              <a:ext cx="3166821" cy="3619305"/>
              <a:chOff x="0" y="0"/>
              <a:chExt cx="3166819" cy="3619303"/>
            </a:xfrm>
          </p:grpSpPr>
          <p:sp>
            <p:nvSpPr>
              <p:cNvPr id="201" name="Shape 201"/>
              <p:cNvSpPr/>
              <p:nvPr/>
            </p:nvSpPr>
            <p:spPr>
              <a:xfrm>
                <a:off x="2881455" y="29724"/>
                <a:ext cx="285364" cy="32316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a:buFont typeface="Calibri"/>
                  <a:defRPr sz="1600">
                    <a:latin typeface="Calibri"/>
                    <a:ea typeface="Calibri"/>
                    <a:cs typeface="Calibri"/>
                    <a:sym typeface="Calibri"/>
                  </a:defRPr>
                </a:lvl1pPr>
              </a:lstStyle>
              <a:p>
                <a:pPr>
                  <a:defRPr sz="1800"/>
                </a:pPr>
                <a:r>
                  <a:rPr sz="1452"/>
                  <a:t>20</a:t>
                </a:r>
              </a:p>
            </p:txBody>
          </p:sp>
          <p:grpSp>
            <p:nvGrpSpPr>
              <p:cNvPr id="205" name="Group 205"/>
              <p:cNvGrpSpPr/>
              <p:nvPr/>
            </p:nvGrpSpPr>
            <p:grpSpPr>
              <a:xfrm>
                <a:off x="0" y="0"/>
                <a:ext cx="2939155" cy="3619303"/>
                <a:chOff x="0" y="0"/>
                <a:chExt cx="2939154" cy="3619302"/>
              </a:xfrm>
            </p:grpSpPr>
            <p:sp>
              <p:nvSpPr>
                <p:cNvPr id="202" name="Shape 202"/>
                <p:cNvSpPr/>
                <p:nvPr/>
              </p:nvSpPr>
              <p:spPr>
                <a:xfrm>
                  <a:off x="2685628" y="197575"/>
                  <a:ext cx="253526" cy="96165"/>
                </a:xfrm>
                <a:prstGeom prst="line">
                  <a:avLst/>
                </a:prstGeom>
                <a:noFill/>
                <a:ln w="20638" cap="flat">
                  <a:solidFill>
                    <a:srgbClr val="00B05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203" name="Shape 203"/>
                <p:cNvSpPr/>
                <p:nvPr/>
              </p:nvSpPr>
              <p:spPr>
                <a:xfrm>
                  <a:off x="0" y="29723"/>
                  <a:ext cx="2832499" cy="3589579"/>
                </a:xfrm>
                <a:custGeom>
                  <a:avLst/>
                  <a:gdLst/>
                  <a:ahLst/>
                  <a:cxnLst>
                    <a:cxn ang="0">
                      <a:pos x="wd2" y="hd2"/>
                    </a:cxn>
                    <a:cxn ang="5400000">
                      <a:pos x="wd2" y="hd2"/>
                    </a:cxn>
                    <a:cxn ang="10800000">
                      <a:pos x="wd2" y="hd2"/>
                    </a:cxn>
                    <a:cxn ang="16200000">
                      <a:pos x="wd2" y="hd2"/>
                    </a:cxn>
                  </a:cxnLst>
                  <a:rect l="0" t="0" r="r" b="b"/>
                  <a:pathLst>
                    <a:path w="21600" h="21600" extrusionOk="0">
                      <a:moveTo>
                        <a:pt x="21544" y="0"/>
                      </a:moveTo>
                      <a:lnTo>
                        <a:pt x="21600" y="2329"/>
                      </a:lnTo>
                      <a:lnTo>
                        <a:pt x="0" y="2329"/>
                      </a:lnTo>
                      <a:lnTo>
                        <a:pt x="0" y="21600"/>
                      </a:lnTo>
                      <a:lnTo>
                        <a:pt x="18578" y="21600"/>
                      </a:lnTo>
                    </a:path>
                  </a:pathLst>
                </a:custGeom>
                <a:noFill/>
                <a:ln w="38100" cap="flat">
                  <a:solidFill>
                    <a:srgbClr val="00B050"/>
                  </a:solidFill>
                  <a:prstDash val="solid"/>
                  <a:round/>
                  <a:tailEnd type="triangle" w="med" len="med"/>
                </a:ln>
                <a:effectLst/>
              </p:spPr>
              <p:txBody>
                <a:bodyPr wrap="square" lIns="0" tIns="0" rIns="0" bIns="0" numCol="1" anchor="t">
                  <a:noAutofit/>
                </a:bodyPr>
                <a:lstStyle/>
                <a:p>
                  <a:pPr defTabSz="461061">
                    <a:defRPr sz="1200" b="0">
                      <a:uFillTx/>
                      <a:latin typeface="Helvetica"/>
                      <a:ea typeface="Helvetica"/>
                      <a:cs typeface="Helvetica"/>
                      <a:sym typeface="Helvetica"/>
                    </a:defRPr>
                  </a:pPr>
                  <a:endParaRPr sz="1089"/>
                </a:p>
              </p:txBody>
            </p:sp>
            <p:sp>
              <p:nvSpPr>
                <p:cNvPr id="204" name="Shape 204"/>
                <p:cNvSpPr/>
                <p:nvPr/>
              </p:nvSpPr>
              <p:spPr>
                <a:xfrm>
                  <a:off x="1007110" y="0"/>
                  <a:ext cx="357640" cy="32316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a:buFont typeface="Calibri"/>
                    <a:defRPr sz="1600">
                      <a:latin typeface="Calibri"/>
                      <a:ea typeface="Calibri"/>
                      <a:cs typeface="Calibri"/>
                      <a:sym typeface="Calibri"/>
                    </a:defRPr>
                  </a:lvl1pPr>
                </a:lstStyle>
                <a:p>
                  <a:pPr>
                    <a:defRPr sz="1800"/>
                  </a:pPr>
                  <a:r>
                    <a:rPr sz="1452" dirty="0"/>
                    <a:t>Tag</a:t>
                  </a:r>
                </a:p>
              </p:txBody>
            </p:sp>
          </p:grpSp>
        </p:grpSp>
      </p:grpSp>
      <p:grpSp>
        <p:nvGrpSpPr>
          <p:cNvPr id="212" name="Group 212"/>
          <p:cNvGrpSpPr/>
          <p:nvPr/>
        </p:nvGrpSpPr>
        <p:grpSpPr>
          <a:xfrm>
            <a:off x="2322044" y="2106780"/>
            <a:ext cx="3600855" cy="1820099"/>
            <a:chOff x="0" y="0"/>
            <a:chExt cx="3967608" cy="2005478"/>
          </a:xfrm>
        </p:grpSpPr>
        <p:sp>
          <p:nvSpPr>
            <p:cNvPr id="208" name="Shape 208"/>
            <p:cNvSpPr/>
            <p:nvPr/>
          </p:nvSpPr>
          <p:spPr>
            <a:xfrm>
              <a:off x="3505650" y="159109"/>
              <a:ext cx="258771" cy="99662"/>
            </a:xfrm>
            <a:prstGeom prst="line">
              <a:avLst/>
            </a:prstGeom>
            <a:noFill/>
            <a:ln w="20638"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209" name="Shape 209"/>
            <p:cNvSpPr/>
            <p:nvPr/>
          </p:nvSpPr>
          <p:spPr>
            <a:xfrm>
              <a:off x="0" y="10490"/>
              <a:ext cx="3589577" cy="199498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6966"/>
                  </a:lnTo>
                  <a:lnTo>
                    <a:pt x="0" y="6966"/>
                  </a:lnTo>
                  <a:lnTo>
                    <a:pt x="0" y="21600"/>
                  </a:lnTo>
                  <a:lnTo>
                    <a:pt x="9673" y="21600"/>
                  </a:lnTo>
                </a:path>
              </a:pathLst>
            </a:custGeom>
            <a:noFill/>
            <a:ln w="38100" cap="flat">
              <a:solidFill>
                <a:srgbClr val="0070C0"/>
              </a:solidFill>
              <a:prstDash val="solid"/>
              <a:round/>
              <a:tailEnd type="triangle" w="med" len="med"/>
            </a:ln>
            <a:effectLst/>
          </p:spPr>
          <p:txBody>
            <a:bodyPr wrap="square" lIns="0" tIns="0" rIns="0" bIns="0" numCol="1" anchor="t">
              <a:noAutofit/>
            </a:bodyPr>
            <a:lstStyle/>
            <a:p>
              <a:pPr defTabSz="461061">
                <a:defRPr sz="1200" b="0">
                  <a:uFillTx/>
                  <a:latin typeface="Helvetica"/>
                  <a:ea typeface="Helvetica"/>
                  <a:cs typeface="Helvetica"/>
                  <a:sym typeface="Helvetica"/>
                </a:defRPr>
              </a:pPr>
              <a:endParaRPr sz="1089"/>
            </a:p>
          </p:txBody>
        </p:sp>
        <p:sp>
          <p:nvSpPr>
            <p:cNvPr id="210" name="Shape 210"/>
            <p:cNvSpPr/>
            <p:nvPr/>
          </p:nvSpPr>
          <p:spPr>
            <a:xfrm>
              <a:off x="3682244" y="0"/>
              <a:ext cx="285364" cy="32316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a:buFont typeface="Calibri"/>
                <a:defRPr sz="1600">
                  <a:latin typeface="Calibri"/>
                  <a:ea typeface="Calibri"/>
                  <a:cs typeface="Calibri"/>
                  <a:sym typeface="Calibri"/>
                </a:defRPr>
              </a:lvl1pPr>
            </a:lstStyle>
            <a:p>
              <a:pPr>
                <a:defRPr sz="1800"/>
              </a:pPr>
              <a:r>
                <a:rPr sz="1452"/>
                <a:t>10</a:t>
              </a:r>
            </a:p>
          </p:txBody>
        </p:sp>
        <p:sp>
          <p:nvSpPr>
            <p:cNvPr id="211" name="Shape 211"/>
            <p:cNvSpPr/>
            <p:nvPr/>
          </p:nvSpPr>
          <p:spPr>
            <a:xfrm>
              <a:off x="2582467" y="297238"/>
              <a:ext cx="531300" cy="32316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a:buFont typeface="Calibri"/>
                <a:defRPr sz="1600">
                  <a:latin typeface="Calibri"/>
                  <a:ea typeface="Calibri"/>
                  <a:cs typeface="Calibri"/>
                  <a:sym typeface="Calibri"/>
                </a:defRPr>
              </a:lvl1pPr>
            </a:lstStyle>
            <a:p>
              <a:pPr>
                <a:defRPr sz="1800"/>
              </a:pPr>
              <a:r>
                <a:rPr sz="1452"/>
                <a:t>Index</a:t>
              </a:r>
            </a:p>
          </p:txBody>
        </p:sp>
      </p:grpSp>
      <p:grpSp>
        <p:nvGrpSpPr>
          <p:cNvPr id="231" name="Group 231"/>
          <p:cNvGrpSpPr/>
          <p:nvPr/>
        </p:nvGrpSpPr>
        <p:grpSpPr>
          <a:xfrm>
            <a:off x="2913932" y="2784358"/>
            <a:ext cx="4265409" cy="2067645"/>
            <a:chOff x="0" y="0"/>
            <a:chExt cx="4699848" cy="2278237"/>
          </a:xfrm>
        </p:grpSpPr>
        <p:sp>
          <p:nvSpPr>
            <p:cNvPr id="213" name="Shape 213"/>
            <p:cNvSpPr/>
            <p:nvPr/>
          </p:nvSpPr>
          <p:spPr>
            <a:xfrm>
              <a:off x="975638" y="344445"/>
              <a:ext cx="3724210" cy="1928548"/>
            </a:xfrm>
            <a:custGeom>
              <a:avLst/>
              <a:gdLst/>
              <a:ahLst/>
              <a:cxnLst>
                <a:cxn ang="0">
                  <a:pos x="wd2" y="hd2"/>
                </a:cxn>
                <a:cxn ang="5400000">
                  <a:pos x="wd2" y="hd2"/>
                </a:cxn>
                <a:cxn ang="10800000">
                  <a:pos x="wd2" y="hd2"/>
                </a:cxn>
                <a:cxn ang="16200000">
                  <a:pos x="wd2" y="hd2"/>
                </a:cxn>
              </a:cxnLst>
              <a:rect l="0" t="0" r="r" b="b"/>
              <a:pathLst>
                <a:path w="21600" h="21600" extrusionOk="0">
                  <a:moveTo>
                    <a:pt x="21600" y="21561"/>
                  </a:moveTo>
                  <a:lnTo>
                    <a:pt x="21600" y="0"/>
                  </a:lnTo>
                  <a:lnTo>
                    <a:pt x="0" y="0"/>
                  </a:lnTo>
                  <a:lnTo>
                    <a:pt x="0" y="21600"/>
                  </a:lnTo>
                  <a:lnTo>
                    <a:pt x="21600" y="21600"/>
                  </a:lnTo>
                  <a:lnTo>
                    <a:pt x="21600" y="21600"/>
                  </a:lnTo>
                </a:path>
              </a:pathLst>
            </a:custGeom>
            <a:noFill/>
            <a:ln w="20638" cap="flat">
              <a:solidFill>
                <a:srgbClr val="000000"/>
              </a:solidFill>
              <a:prstDash val="solid"/>
              <a:round/>
            </a:ln>
            <a:effectLst/>
          </p:spPr>
          <p:txBody>
            <a:bodyPr wrap="square" lIns="0" tIns="0" rIns="0" bIns="0" numCol="1" anchor="t">
              <a:noAutofit/>
            </a:bodyPr>
            <a:lstStyle/>
            <a:p>
              <a:pPr defTabSz="461061">
                <a:defRPr sz="1200" b="0">
                  <a:uFillTx/>
                  <a:latin typeface="Helvetica"/>
                  <a:ea typeface="Helvetica"/>
                  <a:cs typeface="Helvetica"/>
                  <a:sym typeface="Helvetica"/>
                </a:defRPr>
              </a:pPr>
              <a:endParaRPr sz="1089"/>
            </a:p>
          </p:txBody>
        </p:sp>
        <p:sp>
          <p:nvSpPr>
            <p:cNvPr id="214" name="Shape 214"/>
            <p:cNvSpPr/>
            <p:nvPr/>
          </p:nvSpPr>
          <p:spPr>
            <a:xfrm>
              <a:off x="975638" y="1112017"/>
              <a:ext cx="3724210" cy="192332"/>
            </a:xfrm>
            <a:prstGeom prst="rect">
              <a:avLst/>
            </a:prstGeom>
            <a:solidFill>
              <a:srgbClr val="0433FF"/>
            </a:solidFill>
            <a:ln w="9525" cap="flat">
              <a:solidFill>
                <a:srgbClr val="0433FF"/>
              </a:solidFill>
              <a:prstDash val="solid"/>
              <a:round/>
            </a:ln>
            <a:effectLst/>
          </p:spPr>
          <p:txBody>
            <a:bodyPr wrap="square" lIns="0" tIns="0" rIns="0" bIns="0" numCol="1" anchor="t">
              <a:noAutofit/>
            </a:bodyPr>
            <a:lstStyle/>
            <a:p>
              <a:pPr defTabSz="461061">
                <a:defRPr sz="1200" b="0">
                  <a:uFillTx/>
                  <a:latin typeface="Helvetica"/>
                  <a:ea typeface="Helvetica"/>
                  <a:cs typeface="Helvetica"/>
                  <a:sym typeface="Helvetica"/>
                </a:defRPr>
              </a:pPr>
              <a:endParaRPr sz="1089"/>
            </a:p>
          </p:txBody>
        </p:sp>
        <p:sp>
          <p:nvSpPr>
            <p:cNvPr id="215" name="Shape 215"/>
            <p:cNvSpPr/>
            <p:nvPr/>
          </p:nvSpPr>
          <p:spPr>
            <a:xfrm>
              <a:off x="975638" y="1112017"/>
              <a:ext cx="3724210" cy="192332"/>
            </a:xfrm>
            <a:prstGeom prst="rect">
              <a:avLst/>
            </a:prstGeom>
            <a:noFill/>
            <a:ln w="20638" cap="flat">
              <a:solidFill>
                <a:srgbClr val="000000"/>
              </a:solidFill>
              <a:prstDash val="solid"/>
              <a:round/>
            </a:ln>
            <a:effectLst/>
          </p:spPr>
          <p:txBody>
            <a:bodyPr wrap="square" lIns="0" tIns="0" rIns="0" bIns="0" numCol="1" anchor="t">
              <a:noAutofit/>
            </a:bodyPr>
            <a:lstStyle/>
            <a:p>
              <a:pPr defTabSz="461061">
                <a:defRPr sz="1200" b="0">
                  <a:uFillTx/>
                  <a:latin typeface="Helvetica"/>
                  <a:ea typeface="Helvetica"/>
                  <a:cs typeface="Helvetica"/>
                  <a:sym typeface="Helvetica"/>
                </a:defRPr>
              </a:pPr>
              <a:endParaRPr sz="1089"/>
            </a:p>
          </p:txBody>
        </p:sp>
        <p:sp>
          <p:nvSpPr>
            <p:cNvPr id="216" name="Shape 216"/>
            <p:cNvSpPr/>
            <p:nvPr/>
          </p:nvSpPr>
          <p:spPr>
            <a:xfrm flipH="1">
              <a:off x="975637" y="512297"/>
              <a:ext cx="3724210" cy="3498"/>
            </a:xfrm>
            <a:prstGeom prst="line">
              <a:avLst/>
            </a:prstGeom>
            <a:noFill/>
            <a:ln w="20638"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217" name="Shape 217"/>
            <p:cNvSpPr/>
            <p:nvPr/>
          </p:nvSpPr>
          <p:spPr>
            <a:xfrm flipH="1">
              <a:off x="975637" y="729105"/>
              <a:ext cx="3724210" cy="3498"/>
            </a:xfrm>
            <a:prstGeom prst="line">
              <a:avLst/>
            </a:prstGeom>
            <a:noFill/>
            <a:ln w="20638"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218" name="Shape 218"/>
            <p:cNvSpPr/>
            <p:nvPr/>
          </p:nvSpPr>
          <p:spPr>
            <a:xfrm flipH="1">
              <a:off x="975637" y="921435"/>
              <a:ext cx="3724210" cy="1749"/>
            </a:xfrm>
            <a:prstGeom prst="line">
              <a:avLst/>
            </a:prstGeom>
            <a:noFill/>
            <a:ln w="20638"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219" name="Shape 219"/>
            <p:cNvSpPr/>
            <p:nvPr/>
          </p:nvSpPr>
          <p:spPr>
            <a:xfrm flipH="1">
              <a:off x="975637" y="1304347"/>
              <a:ext cx="3724210" cy="1749"/>
            </a:xfrm>
            <a:prstGeom prst="line">
              <a:avLst/>
            </a:prstGeom>
            <a:noFill/>
            <a:ln w="20638"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220" name="Shape 220"/>
            <p:cNvSpPr/>
            <p:nvPr/>
          </p:nvSpPr>
          <p:spPr>
            <a:xfrm flipH="1">
              <a:off x="975637" y="1496677"/>
              <a:ext cx="3724210" cy="1749"/>
            </a:xfrm>
            <a:prstGeom prst="line">
              <a:avLst/>
            </a:prstGeom>
            <a:noFill/>
            <a:ln w="20638"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221" name="Shape 221"/>
            <p:cNvSpPr/>
            <p:nvPr/>
          </p:nvSpPr>
          <p:spPr>
            <a:xfrm flipH="1">
              <a:off x="975637" y="1689007"/>
              <a:ext cx="3724210" cy="1749"/>
            </a:xfrm>
            <a:prstGeom prst="line">
              <a:avLst/>
            </a:prstGeom>
            <a:noFill/>
            <a:ln w="20638"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222" name="Shape 222"/>
            <p:cNvSpPr/>
            <p:nvPr/>
          </p:nvSpPr>
          <p:spPr>
            <a:xfrm flipH="1">
              <a:off x="975637" y="1881337"/>
              <a:ext cx="3724210" cy="1749"/>
            </a:xfrm>
            <a:prstGeom prst="line">
              <a:avLst/>
            </a:prstGeom>
            <a:noFill/>
            <a:ln w="20638"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223" name="Shape 223"/>
            <p:cNvSpPr/>
            <p:nvPr/>
          </p:nvSpPr>
          <p:spPr>
            <a:xfrm flipH="1">
              <a:off x="975637" y="2073667"/>
              <a:ext cx="3724210" cy="1749"/>
            </a:xfrm>
            <a:prstGeom prst="line">
              <a:avLst/>
            </a:prstGeom>
            <a:noFill/>
            <a:ln w="20638"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224" name="Shape 224"/>
            <p:cNvSpPr/>
            <p:nvPr/>
          </p:nvSpPr>
          <p:spPr>
            <a:xfrm>
              <a:off x="1134747" y="354935"/>
              <a:ext cx="8742" cy="1923302"/>
            </a:xfrm>
            <a:prstGeom prst="line">
              <a:avLst/>
            </a:prstGeom>
            <a:noFill/>
            <a:ln w="20638"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225" name="Shape 225"/>
            <p:cNvSpPr/>
            <p:nvPr/>
          </p:nvSpPr>
          <p:spPr>
            <a:xfrm>
              <a:off x="2685626" y="335703"/>
              <a:ext cx="1749" cy="1933792"/>
            </a:xfrm>
            <a:prstGeom prst="line">
              <a:avLst/>
            </a:prstGeom>
            <a:noFill/>
            <a:ln w="20638"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226" name="Shape 226"/>
            <p:cNvSpPr/>
            <p:nvPr/>
          </p:nvSpPr>
          <p:spPr>
            <a:xfrm>
              <a:off x="3273107" y="0"/>
              <a:ext cx="417481" cy="29242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a:buFont typeface="Calibri"/>
                <a:defRPr sz="1400">
                  <a:latin typeface="Calibri"/>
                  <a:ea typeface="Calibri"/>
                  <a:cs typeface="Calibri"/>
                  <a:sym typeface="Calibri"/>
                </a:defRPr>
              </a:lvl1pPr>
            </a:lstStyle>
            <a:p>
              <a:pPr>
                <a:defRPr sz="1800"/>
              </a:pPr>
              <a:r>
                <a:rPr sz="1271"/>
                <a:t>Data</a:t>
              </a:r>
            </a:p>
          </p:txBody>
        </p:sp>
        <p:sp>
          <p:nvSpPr>
            <p:cNvPr id="227" name="Shape 227"/>
            <p:cNvSpPr/>
            <p:nvPr/>
          </p:nvSpPr>
          <p:spPr>
            <a:xfrm>
              <a:off x="0" y="0"/>
              <a:ext cx="556452" cy="29242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a:buFont typeface="Calibri"/>
                <a:defRPr sz="1400">
                  <a:latin typeface="Calibri"/>
                  <a:ea typeface="Calibri"/>
                  <a:cs typeface="Calibri"/>
                  <a:sym typeface="Calibri"/>
                </a:defRPr>
              </a:lvl1pPr>
            </a:lstStyle>
            <a:p>
              <a:pPr>
                <a:defRPr sz="1800"/>
              </a:pPr>
              <a:r>
                <a:rPr sz="1271"/>
                <a:t>  Index</a:t>
              </a:r>
            </a:p>
          </p:txBody>
        </p:sp>
        <p:sp>
          <p:nvSpPr>
            <p:cNvPr id="228" name="Shape 228"/>
            <p:cNvSpPr/>
            <p:nvPr/>
          </p:nvSpPr>
          <p:spPr>
            <a:xfrm>
              <a:off x="1426739" y="0"/>
              <a:ext cx="322526" cy="29242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a:buFont typeface="Calibri"/>
                <a:defRPr sz="1400">
                  <a:latin typeface="Calibri"/>
                  <a:ea typeface="Calibri"/>
                  <a:cs typeface="Calibri"/>
                  <a:sym typeface="Calibri"/>
                </a:defRPr>
              </a:lvl1pPr>
            </a:lstStyle>
            <a:p>
              <a:pPr>
                <a:defRPr sz="1800"/>
              </a:pPr>
              <a:r>
                <a:rPr sz="1271"/>
                <a:t>Tag</a:t>
              </a:r>
            </a:p>
          </p:txBody>
        </p:sp>
        <p:sp>
          <p:nvSpPr>
            <p:cNvPr id="229" name="Shape 229"/>
            <p:cNvSpPr/>
            <p:nvPr/>
          </p:nvSpPr>
          <p:spPr>
            <a:xfrm>
              <a:off x="671407" y="0"/>
              <a:ext cx="430835" cy="29242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a:buClr>
                  <a:srgbClr val="0433FF"/>
                </a:buClr>
                <a:buFont typeface="Calibri"/>
                <a:defRPr sz="1400">
                  <a:solidFill>
                    <a:srgbClr val="0433FF"/>
                  </a:solidFill>
                  <a:uFill>
                    <a:solidFill>
                      <a:srgbClr val="0433FF"/>
                    </a:solidFill>
                  </a:uFill>
                  <a:latin typeface="Calibri"/>
                  <a:ea typeface="Calibri"/>
                  <a:cs typeface="Calibri"/>
                  <a:sym typeface="Calibri"/>
                </a:defRPr>
              </a:lvl1pPr>
            </a:lstStyle>
            <a:p>
              <a:pPr>
                <a:defRPr sz="1800">
                  <a:solidFill>
                    <a:srgbClr val="000000"/>
                  </a:solidFill>
                  <a:uFill>
                    <a:solidFill>
                      <a:srgbClr val="000000"/>
                    </a:solidFill>
                  </a:uFill>
                </a:defRPr>
              </a:pPr>
              <a:r>
                <a:rPr sz="1271"/>
                <a:t>Valid</a:t>
              </a:r>
            </a:p>
          </p:txBody>
        </p:sp>
        <p:sp>
          <p:nvSpPr>
            <p:cNvPr id="230" name="Shape 230"/>
            <p:cNvSpPr/>
            <p:nvPr/>
          </p:nvSpPr>
          <p:spPr>
            <a:xfrm>
              <a:off x="367525" y="251777"/>
              <a:ext cx="387809" cy="190503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p>
              <a:pPr algn="r">
                <a:lnSpc>
                  <a:spcPct val="110000"/>
                </a:lnSpc>
                <a:buFont typeface="Calibri"/>
                <a:defRPr>
                  <a:latin typeface="Calibri"/>
                  <a:ea typeface="Calibri"/>
                  <a:cs typeface="Calibri"/>
                  <a:sym typeface="Calibri"/>
                </a:defRPr>
              </a:pPr>
              <a:r>
                <a:rPr sz="1089"/>
                <a:t>0</a:t>
              </a:r>
            </a:p>
            <a:p>
              <a:pPr algn="r">
                <a:lnSpc>
                  <a:spcPct val="110000"/>
                </a:lnSpc>
                <a:buFont typeface="Calibri"/>
                <a:defRPr>
                  <a:latin typeface="Calibri"/>
                  <a:ea typeface="Calibri"/>
                  <a:cs typeface="Calibri"/>
                  <a:sym typeface="Calibri"/>
                </a:defRPr>
              </a:pPr>
              <a:r>
                <a:rPr sz="1089"/>
                <a:t>1</a:t>
              </a:r>
            </a:p>
            <a:p>
              <a:pPr algn="r">
                <a:lnSpc>
                  <a:spcPct val="110000"/>
                </a:lnSpc>
                <a:buFont typeface="Calibri"/>
                <a:defRPr>
                  <a:latin typeface="Calibri"/>
                  <a:ea typeface="Calibri"/>
                  <a:cs typeface="Calibri"/>
                  <a:sym typeface="Calibri"/>
                </a:defRPr>
              </a:pPr>
              <a:r>
                <a:rPr sz="1089"/>
                <a:t>2</a:t>
              </a:r>
            </a:p>
            <a:p>
              <a:pPr algn="r">
                <a:lnSpc>
                  <a:spcPct val="110000"/>
                </a:lnSpc>
                <a:buFont typeface="Calibri"/>
                <a:defRPr>
                  <a:latin typeface="Calibri"/>
                  <a:ea typeface="Calibri"/>
                  <a:cs typeface="Calibri"/>
                  <a:sym typeface="Calibri"/>
                </a:defRPr>
              </a:pPr>
              <a:r>
                <a:rPr sz="1089"/>
                <a:t>.</a:t>
              </a:r>
            </a:p>
            <a:p>
              <a:pPr algn="r">
                <a:lnSpc>
                  <a:spcPct val="110000"/>
                </a:lnSpc>
                <a:buFont typeface="Calibri"/>
                <a:defRPr>
                  <a:latin typeface="Calibri"/>
                  <a:ea typeface="Calibri"/>
                  <a:cs typeface="Calibri"/>
                  <a:sym typeface="Calibri"/>
                </a:defRPr>
              </a:pPr>
              <a:r>
                <a:rPr sz="1089"/>
                <a:t>.</a:t>
              </a:r>
            </a:p>
            <a:p>
              <a:pPr algn="r">
                <a:lnSpc>
                  <a:spcPct val="110000"/>
                </a:lnSpc>
                <a:buFont typeface="Calibri"/>
                <a:defRPr>
                  <a:latin typeface="Calibri"/>
                  <a:ea typeface="Calibri"/>
                  <a:cs typeface="Calibri"/>
                  <a:sym typeface="Calibri"/>
                </a:defRPr>
              </a:pPr>
              <a:r>
                <a:rPr sz="1089"/>
                <a:t>.</a:t>
              </a:r>
            </a:p>
            <a:p>
              <a:pPr algn="r">
                <a:lnSpc>
                  <a:spcPct val="110000"/>
                </a:lnSpc>
                <a:buFont typeface="Calibri"/>
                <a:defRPr>
                  <a:latin typeface="Calibri"/>
                  <a:ea typeface="Calibri"/>
                  <a:cs typeface="Calibri"/>
                  <a:sym typeface="Calibri"/>
                </a:defRPr>
              </a:pPr>
              <a:r>
                <a:rPr sz="1089"/>
                <a:t>1021</a:t>
              </a:r>
            </a:p>
            <a:p>
              <a:pPr algn="r">
                <a:lnSpc>
                  <a:spcPct val="110000"/>
                </a:lnSpc>
                <a:buFont typeface="Calibri"/>
                <a:defRPr>
                  <a:latin typeface="Calibri"/>
                  <a:ea typeface="Calibri"/>
                  <a:cs typeface="Calibri"/>
                  <a:sym typeface="Calibri"/>
                </a:defRPr>
              </a:pPr>
              <a:r>
                <a:rPr sz="1089"/>
                <a:t>1022</a:t>
              </a:r>
            </a:p>
            <a:p>
              <a:pPr algn="r">
                <a:lnSpc>
                  <a:spcPct val="110000"/>
                </a:lnSpc>
                <a:buFont typeface="Calibri"/>
                <a:defRPr>
                  <a:latin typeface="Calibri"/>
                  <a:ea typeface="Calibri"/>
                  <a:cs typeface="Calibri"/>
                  <a:sym typeface="Calibri"/>
                </a:defRPr>
              </a:pPr>
              <a:r>
                <a:rPr sz="1089"/>
                <a:t>1023</a:t>
              </a:r>
            </a:p>
          </p:txBody>
        </p:sp>
      </p:grpSp>
      <p:grpSp>
        <p:nvGrpSpPr>
          <p:cNvPr id="238" name="Group 238"/>
          <p:cNvGrpSpPr/>
          <p:nvPr/>
        </p:nvGrpSpPr>
        <p:grpSpPr>
          <a:xfrm>
            <a:off x="3583576" y="1413333"/>
            <a:ext cx="3610846" cy="709317"/>
            <a:chOff x="0" y="0"/>
            <a:chExt cx="3978615" cy="781560"/>
          </a:xfrm>
        </p:grpSpPr>
        <p:sp>
          <p:nvSpPr>
            <p:cNvPr id="232" name="Shape 232"/>
            <p:cNvSpPr/>
            <p:nvPr/>
          </p:nvSpPr>
          <p:spPr>
            <a:xfrm flipV="1">
              <a:off x="1668025" y="521040"/>
              <a:ext cx="5246" cy="260520"/>
            </a:xfrm>
            <a:prstGeom prst="line">
              <a:avLst/>
            </a:prstGeom>
            <a:noFill/>
            <a:ln w="20638"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233" name="Shape 233"/>
            <p:cNvSpPr/>
            <p:nvPr/>
          </p:nvSpPr>
          <p:spPr>
            <a:xfrm flipV="1">
              <a:off x="2619185" y="503555"/>
              <a:ext cx="1749" cy="253526"/>
            </a:xfrm>
            <a:prstGeom prst="line">
              <a:avLst/>
            </a:prstGeom>
            <a:noFill/>
            <a:ln w="20638"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234" name="Shape 234"/>
            <p:cNvSpPr/>
            <p:nvPr/>
          </p:nvSpPr>
          <p:spPr>
            <a:xfrm>
              <a:off x="150366" y="517543"/>
              <a:ext cx="2745076" cy="264017"/>
            </a:xfrm>
            <a:custGeom>
              <a:avLst/>
              <a:gdLst/>
              <a:ahLst/>
              <a:cxnLst>
                <a:cxn ang="0">
                  <a:pos x="wd2" y="hd2"/>
                </a:cxn>
                <a:cxn ang="5400000">
                  <a:pos x="wd2" y="hd2"/>
                </a:cxn>
                <a:cxn ang="10800000">
                  <a:pos x="wd2" y="hd2"/>
                </a:cxn>
                <a:cxn ang="16200000">
                  <a:pos x="wd2" y="hd2"/>
                </a:cxn>
              </a:cxnLst>
              <a:rect l="0" t="0" r="r" b="b"/>
              <a:pathLst>
                <a:path w="21600" h="21600" extrusionOk="0">
                  <a:moveTo>
                    <a:pt x="0" y="21314"/>
                  </a:moveTo>
                  <a:lnTo>
                    <a:pt x="41" y="0"/>
                  </a:lnTo>
                  <a:lnTo>
                    <a:pt x="21600" y="0"/>
                  </a:lnTo>
                  <a:lnTo>
                    <a:pt x="21600" y="21600"/>
                  </a:lnTo>
                  <a:lnTo>
                    <a:pt x="41" y="21600"/>
                  </a:lnTo>
                  <a:lnTo>
                    <a:pt x="41" y="21600"/>
                  </a:lnTo>
                </a:path>
              </a:pathLst>
            </a:custGeom>
            <a:noFill/>
            <a:ln w="20638" cap="flat">
              <a:solidFill>
                <a:srgbClr val="000000"/>
              </a:solidFill>
              <a:prstDash val="solid"/>
              <a:round/>
            </a:ln>
            <a:effectLst/>
          </p:spPr>
          <p:txBody>
            <a:bodyPr wrap="square" lIns="0" tIns="0" rIns="0" bIns="0" numCol="1" anchor="t">
              <a:noAutofit/>
            </a:bodyPr>
            <a:lstStyle/>
            <a:p>
              <a:pPr defTabSz="461061">
                <a:defRPr sz="1200" b="0">
                  <a:uFillTx/>
                  <a:latin typeface="Helvetica"/>
                  <a:ea typeface="Helvetica"/>
                  <a:cs typeface="Helvetica"/>
                  <a:sym typeface="Helvetica"/>
                </a:defRPr>
              </a:pPr>
              <a:endParaRPr sz="1089"/>
            </a:p>
          </p:txBody>
        </p:sp>
        <p:sp>
          <p:nvSpPr>
            <p:cNvPr id="235" name="Shape 235"/>
            <p:cNvSpPr/>
            <p:nvPr/>
          </p:nvSpPr>
          <p:spPr>
            <a:xfrm>
              <a:off x="0" y="232544"/>
              <a:ext cx="3199855" cy="26162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4578" tIns="34578" rIns="34578" bIns="34578" numCol="1" anchor="t">
              <a:spAutoFit/>
            </a:bodyPr>
            <a:lstStyle>
              <a:lvl1pPr>
                <a:buFont typeface="Calibri"/>
                <a:defRPr sz="1200">
                  <a:latin typeface="Calibri"/>
                  <a:ea typeface="Calibri"/>
                  <a:cs typeface="Calibri"/>
                  <a:sym typeface="Calibri"/>
                </a:defRPr>
              </a:lvl1pPr>
            </a:lstStyle>
            <a:p>
              <a:r>
                <a:rPr sz="1089"/>
                <a:t>   31 30       . . .          13 12 11     . . .         2  1  0</a:t>
              </a:r>
            </a:p>
          </p:txBody>
        </p:sp>
        <p:sp>
          <p:nvSpPr>
            <p:cNvPr id="236" name="Shape 236"/>
            <p:cNvSpPr/>
            <p:nvPr/>
          </p:nvSpPr>
          <p:spPr>
            <a:xfrm>
              <a:off x="3038814" y="0"/>
              <a:ext cx="939801" cy="56937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4578" tIns="34578" rIns="34578" bIns="34578" numCol="1" anchor="t">
              <a:spAutoFit/>
            </a:bodyPr>
            <a:lstStyle>
              <a:lvl1pPr>
                <a:buFont typeface="Calibri"/>
                <a:defRPr sz="1600">
                  <a:latin typeface="Calibri"/>
                  <a:ea typeface="Calibri"/>
                  <a:cs typeface="Calibri"/>
                  <a:sym typeface="Calibri"/>
                </a:defRPr>
              </a:lvl1pPr>
            </a:lstStyle>
            <a:p>
              <a:pPr>
                <a:defRPr sz="1800"/>
              </a:pPr>
              <a:r>
                <a:rPr sz="1452"/>
                <a:t>Byte offset</a:t>
              </a:r>
            </a:p>
          </p:txBody>
        </p:sp>
        <p:sp>
          <p:nvSpPr>
            <p:cNvPr id="237" name="Shape 237"/>
            <p:cNvSpPr/>
            <p:nvPr/>
          </p:nvSpPr>
          <p:spPr>
            <a:xfrm flipH="1">
              <a:off x="2787037" y="335703"/>
              <a:ext cx="330201" cy="330201"/>
            </a:xfrm>
            <a:prstGeom prst="line">
              <a:avLst/>
            </a:prstGeom>
            <a:noFill/>
            <a:ln w="12700" cap="flat">
              <a:solidFill>
                <a:srgbClr val="000000"/>
              </a:solidFill>
              <a:prstDash val="solid"/>
              <a:round/>
              <a:tailEnd type="triangle" w="med" len="me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grpSp>
      <p:sp>
        <p:nvSpPr>
          <p:cNvPr id="239" name="Shape 239"/>
          <p:cNvSpPr/>
          <p:nvPr/>
        </p:nvSpPr>
        <p:spPr>
          <a:xfrm>
            <a:off x="3997740" y="6078624"/>
            <a:ext cx="5098235" cy="723600"/>
          </a:xfrm>
          <a:prstGeom prst="rect">
            <a:avLst/>
          </a:prstGeom>
          <a:noFill/>
          <a:ln w="12700">
            <a:miter lim="400000"/>
          </a:ln>
          <a:extLst>
            <a:ext uri="{C572A759-6A51-4108-AA02-DFA0A04FC94B}">
              <ma14:wrappingTextBoxFlag xmlns="" xmlns:ma14="http://schemas.microsoft.com/office/mac/drawingml/2011/main" val="1"/>
            </a:ext>
          </a:extLst>
        </p:spPr>
        <p:txBody>
          <a:bodyPr wrap="square" lIns="34578" tIns="34578" rIns="34578" bIns="34578">
            <a:spAutoFit/>
          </a:bodyPr>
          <a:lstStyle>
            <a:lvl1pPr marL="381000" indent="-381000" algn="ctr">
              <a:lnSpc>
                <a:spcPct val="90000"/>
              </a:lnSpc>
              <a:spcBef>
                <a:spcPts val="2000"/>
              </a:spcBef>
              <a:buClr>
                <a:srgbClr val="6095C9"/>
              </a:buClr>
              <a:buFont typeface="Calibri"/>
              <a:defRPr sz="2600" i="1">
                <a:latin typeface="Calibri"/>
                <a:ea typeface="Calibri"/>
                <a:cs typeface="Calibri"/>
                <a:sym typeface="Calibri"/>
              </a:defRPr>
            </a:lvl1pPr>
          </a:lstStyle>
          <a:p>
            <a:pPr>
              <a:defRPr sz="1800" i="0"/>
            </a:pPr>
            <a:r>
              <a:rPr sz="2360" dirty="0">
                <a:solidFill>
                  <a:srgbClr val="FF0000"/>
                </a:solidFill>
              </a:rPr>
              <a:t>What kind of locality are we taking advantage of?</a:t>
            </a:r>
          </a:p>
        </p:txBody>
      </p:sp>
      <p:grpSp>
        <p:nvGrpSpPr>
          <p:cNvPr id="243" name="Group 243"/>
          <p:cNvGrpSpPr/>
          <p:nvPr/>
        </p:nvGrpSpPr>
        <p:grpSpPr>
          <a:xfrm>
            <a:off x="4180225" y="3828748"/>
            <a:ext cx="470035" cy="1400922"/>
            <a:chOff x="0" y="0"/>
            <a:chExt cx="517908" cy="1543607"/>
          </a:xfrm>
        </p:grpSpPr>
        <p:sp>
          <p:nvSpPr>
            <p:cNvPr id="240" name="Shape 240"/>
            <p:cNvSpPr/>
            <p:nvPr/>
          </p:nvSpPr>
          <p:spPr>
            <a:xfrm>
              <a:off x="0" y="1216645"/>
              <a:ext cx="342698" cy="94417"/>
            </a:xfrm>
            <a:prstGeom prst="line">
              <a:avLst/>
            </a:prstGeom>
            <a:noFill/>
            <a:ln w="20638" cap="flat">
              <a:solidFill>
                <a:srgbClr val="00B05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241" name="Shape 241"/>
            <p:cNvSpPr/>
            <p:nvPr/>
          </p:nvSpPr>
          <p:spPr>
            <a:xfrm flipH="1">
              <a:off x="148618" y="0"/>
              <a:ext cx="1" cy="1543607"/>
            </a:xfrm>
            <a:prstGeom prst="line">
              <a:avLst/>
            </a:prstGeom>
            <a:noFill/>
            <a:ln w="38100" cap="flat">
              <a:solidFill>
                <a:srgbClr val="00B050"/>
              </a:solidFill>
              <a:prstDash val="solid"/>
              <a:round/>
              <a:headEnd type="triangle" w="med" len="med"/>
              <a:tailEnd type="triangle" w="med" len="me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242" name="Shape 242"/>
            <p:cNvSpPr/>
            <p:nvPr/>
          </p:nvSpPr>
          <p:spPr>
            <a:xfrm>
              <a:off x="232544" y="1123977"/>
              <a:ext cx="285364" cy="32316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a:buFont typeface="Calibri"/>
                <a:defRPr sz="1600">
                  <a:latin typeface="Calibri"/>
                  <a:ea typeface="Calibri"/>
                  <a:cs typeface="Calibri"/>
                  <a:sym typeface="Calibri"/>
                </a:defRPr>
              </a:lvl1pPr>
            </a:lstStyle>
            <a:p>
              <a:pPr>
                <a:defRPr sz="1800"/>
              </a:pPr>
              <a:r>
                <a:rPr sz="1452"/>
                <a:t>20</a:t>
              </a:r>
            </a:p>
          </p:txBody>
        </p:sp>
      </p:grpSp>
      <p:grpSp>
        <p:nvGrpSpPr>
          <p:cNvPr id="248" name="Group 248"/>
          <p:cNvGrpSpPr/>
          <p:nvPr/>
        </p:nvGrpSpPr>
        <p:grpSpPr>
          <a:xfrm>
            <a:off x="6036819" y="2148037"/>
            <a:ext cx="1868916" cy="3041961"/>
            <a:chOff x="0" y="0"/>
            <a:chExt cx="2059266" cy="3351788"/>
          </a:xfrm>
        </p:grpSpPr>
        <p:sp>
          <p:nvSpPr>
            <p:cNvPr id="244" name="Shape 244"/>
            <p:cNvSpPr/>
            <p:nvPr/>
          </p:nvSpPr>
          <p:spPr>
            <a:xfrm>
              <a:off x="167851" y="311224"/>
              <a:ext cx="1741462" cy="3040564"/>
            </a:xfrm>
            <a:custGeom>
              <a:avLst/>
              <a:gdLst/>
              <a:ahLst/>
              <a:cxnLst>
                <a:cxn ang="0">
                  <a:pos x="wd2" y="hd2"/>
                </a:cxn>
                <a:cxn ang="5400000">
                  <a:pos x="wd2" y="hd2"/>
                </a:cxn>
                <a:cxn ang="10800000">
                  <a:pos x="wd2" y="hd2"/>
                </a:cxn>
                <a:cxn ang="16200000">
                  <a:pos x="wd2" y="hd2"/>
                </a:cxn>
              </a:cxnLst>
              <a:rect l="0" t="0" r="r" b="b"/>
              <a:pathLst>
                <a:path w="21600" h="21600" extrusionOk="0">
                  <a:moveTo>
                    <a:pt x="0" y="11415"/>
                  </a:moveTo>
                  <a:lnTo>
                    <a:pt x="45" y="21600"/>
                  </a:lnTo>
                  <a:lnTo>
                    <a:pt x="21600" y="21600"/>
                  </a:lnTo>
                  <a:lnTo>
                    <a:pt x="21600" y="0"/>
                  </a:lnTo>
                </a:path>
              </a:pathLst>
            </a:custGeom>
            <a:noFill/>
            <a:ln w="42926" cap="flat">
              <a:solidFill>
                <a:srgbClr val="000000"/>
              </a:solidFill>
              <a:prstDash val="solid"/>
              <a:round/>
              <a:headEnd type="triangle" w="med" len="med"/>
              <a:tailEnd type="triangle" w="med" len="med"/>
            </a:ln>
            <a:effectLst/>
          </p:spPr>
          <p:txBody>
            <a:bodyPr wrap="square" lIns="0" tIns="0" rIns="0" bIns="0" numCol="1" anchor="t">
              <a:noAutofit/>
            </a:bodyPr>
            <a:lstStyle/>
            <a:p>
              <a:pPr defTabSz="461061">
                <a:defRPr sz="1200" b="0">
                  <a:uFillTx/>
                  <a:latin typeface="Helvetica"/>
                  <a:ea typeface="Helvetica"/>
                  <a:cs typeface="Helvetica"/>
                  <a:sym typeface="Helvetica"/>
                </a:defRPr>
              </a:pPr>
              <a:endParaRPr sz="1089"/>
            </a:p>
          </p:txBody>
        </p:sp>
        <p:sp>
          <p:nvSpPr>
            <p:cNvPr id="245" name="Shape 245"/>
            <p:cNvSpPr/>
            <p:nvPr/>
          </p:nvSpPr>
          <p:spPr>
            <a:xfrm>
              <a:off x="0" y="3134979"/>
              <a:ext cx="330200" cy="99662"/>
            </a:xfrm>
            <a:prstGeom prst="line">
              <a:avLst/>
            </a:prstGeom>
            <a:noFill/>
            <a:ln w="20638"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246" name="Shape 246"/>
            <p:cNvSpPr/>
            <p:nvPr/>
          </p:nvSpPr>
          <p:spPr>
            <a:xfrm>
              <a:off x="1594590" y="0"/>
              <a:ext cx="464676" cy="32316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a:buFont typeface="Calibri"/>
                <a:defRPr sz="1600">
                  <a:latin typeface="Calibri"/>
                  <a:ea typeface="Calibri"/>
                  <a:cs typeface="Calibri"/>
                  <a:sym typeface="Calibri"/>
                </a:defRPr>
              </a:lvl1pPr>
            </a:lstStyle>
            <a:p>
              <a:pPr>
                <a:defRPr sz="1800"/>
              </a:pPr>
              <a:r>
                <a:rPr sz="1452"/>
                <a:t>Data</a:t>
              </a:r>
            </a:p>
          </p:txBody>
        </p:sp>
        <p:sp>
          <p:nvSpPr>
            <p:cNvPr id="247" name="Shape 247"/>
            <p:cNvSpPr/>
            <p:nvPr/>
          </p:nvSpPr>
          <p:spPr>
            <a:xfrm>
              <a:off x="251777" y="2967127"/>
              <a:ext cx="285364" cy="32316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a:buFont typeface="Calibri"/>
                <a:defRPr sz="1600">
                  <a:latin typeface="Calibri"/>
                  <a:ea typeface="Calibri"/>
                  <a:cs typeface="Calibri"/>
                  <a:sym typeface="Calibri"/>
                </a:defRPr>
              </a:lvl1pPr>
            </a:lstStyle>
            <a:p>
              <a:pPr>
                <a:defRPr sz="1800"/>
              </a:pPr>
              <a:r>
                <a:rPr sz="1452"/>
                <a:t>32</a:t>
              </a:r>
            </a:p>
          </p:txBody>
        </p:sp>
      </p:grpSp>
      <p:grpSp>
        <p:nvGrpSpPr>
          <p:cNvPr id="254" name="Group 254"/>
          <p:cNvGrpSpPr/>
          <p:nvPr/>
        </p:nvGrpSpPr>
        <p:grpSpPr>
          <a:xfrm>
            <a:off x="1438177" y="2182948"/>
            <a:ext cx="2911841" cy="3903611"/>
            <a:chOff x="0" y="0"/>
            <a:chExt cx="3208416" cy="4301200"/>
          </a:xfrm>
        </p:grpSpPr>
        <p:sp>
          <p:nvSpPr>
            <p:cNvPr id="249" name="Shape 249"/>
            <p:cNvSpPr/>
            <p:nvPr/>
          </p:nvSpPr>
          <p:spPr>
            <a:xfrm>
              <a:off x="2626179" y="3881570"/>
              <a:ext cx="388158" cy="300735"/>
            </a:xfrm>
            <a:custGeom>
              <a:avLst/>
              <a:gdLst/>
              <a:ahLst/>
              <a:cxnLst>
                <a:cxn ang="0">
                  <a:pos x="wd2" y="hd2"/>
                </a:cxn>
                <a:cxn ang="5400000">
                  <a:pos x="wd2" y="hd2"/>
                </a:cxn>
                <a:cxn ang="10800000">
                  <a:pos x="wd2" y="hd2"/>
                </a:cxn>
                <a:cxn ang="16200000">
                  <a:pos x="wd2" y="hd2"/>
                </a:cxn>
              </a:cxnLst>
              <a:rect l="0" t="0" r="r" b="b"/>
              <a:pathLst>
                <a:path w="21600" h="21600" extrusionOk="0">
                  <a:moveTo>
                    <a:pt x="0" y="12684"/>
                  </a:moveTo>
                  <a:lnTo>
                    <a:pt x="292" y="14316"/>
                  </a:lnTo>
                  <a:lnTo>
                    <a:pt x="681" y="15698"/>
                  </a:lnTo>
                  <a:lnTo>
                    <a:pt x="1265" y="16828"/>
                  </a:lnTo>
                  <a:lnTo>
                    <a:pt x="2238" y="17958"/>
                  </a:lnTo>
                  <a:lnTo>
                    <a:pt x="3211" y="19088"/>
                  </a:lnTo>
                  <a:lnTo>
                    <a:pt x="4573" y="19842"/>
                  </a:lnTo>
                  <a:lnTo>
                    <a:pt x="5838" y="20721"/>
                  </a:lnTo>
                  <a:lnTo>
                    <a:pt x="7492" y="21223"/>
                  </a:lnTo>
                  <a:lnTo>
                    <a:pt x="9146" y="21600"/>
                  </a:lnTo>
                  <a:lnTo>
                    <a:pt x="10800" y="21600"/>
                  </a:lnTo>
                  <a:lnTo>
                    <a:pt x="12746" y="21600"/>
                  </a:lnTo>
                  <a:lnTo>
                    <a:pt x="14400" y="21223"/>
                  </a:lnTo>
                  <a:lnTo>
                    <a:pt x="15665" y="20721"/>
                  </a:lnTo>
                  <a:lnTo>
                    <a:pt x="17319" y="19842"/>
                  </a:lnTo>
                  <a:lnTo>
                    <a:pt x="18292" y="19088"/>
                  </a:lnTo>
                  <a:lnTo>
                    <a:pt x="19654" y="17958"/>
                  </a:lnTo>
                  <a:lnTo>
                    <a:pt x="20238" y="16828"/>
                  </a:lnTo>
                  <a:lnTo>
                    <a:pt x="20919" y="15698"/>
                  </a:lnTo>
                  <a:lnTo>
                    <a:pt x="21600" y="14316"/>
                  </a:lnTo>
                  <a:lnTo>
                    <a:pt x="21600" y="13060"/>
                  </a:lnTo>
                  <a:lnTo>
                    <a:pt x="21600" y="0"/>
                  </a:lnTo>
                  <a:lnTo>
                    <a:pt x="292" y="0"/>
                  </a:lnTo>
                  <a:lnTo>
                    <a:pt x="292" y="13060"/>
                  </a:lnTo>
                  <a:lnTo>
                    <a:pt x="292" y="13060"/>
                  </a:lnTo>
                </a:path>
              </a:pathLst>
            </a:custGeom>
            <a:noFill/>
            <a:ln w="20638" cap="flat">
              <a:solidFill>
                <a:srgbClr val="000000"/>
              </a:solidFill>
              <a:prstDash val="solid"/>
              <a:round/>
            </a:ln>
            <a:effectLst/>
          </p:spPr>
          <p:txBody>
            <a:bodyPr wrap="square" lIns="0" tIns="0" rIns="0" bIns="0" numCol="1" anchor="t">
              <a:noAutofit/>
            </a:bodyPr>
            <a:lstStyle/>
            <a:p>
              <a:pPr defTabSz="461061">
                <a:defRPr sz="1200" b="0">
                  <a:uFillTx/>
                  <a:latin typeface="Helvetica"/>
                  <a:ea typeface="Helvetica"/>
                  <a:cs typeface="Helvetica"/>
                  <a:sym typeface="Helvetica"/>
                </a:defRPr>
              </a:pPr>
              <a:endParaRPr sz="1089"/>
            </a:p>
          </p:txBody>
        </p:sp>
        <p:sp>
          <p:nvSpPr>
            <p:cNvPr id="250" name="Shape 250"/>
            <p:cNvSpPr/>
            <p:nvPr/>
          </p:nvSpPr>
          <p:spPr>
            <a:xfrm>
              <a:off x="2678524" y="1849452"/>
              <a:ext cx="12349" cy="2028622"/>
            </a:xfrm>
            <a:prstGeom prst="line">
              <a:avLst/>
            </a:prstGeom>
            <a:noFill/>
            <a:ln w="20701" cap="flat">
              <a:solidFill>
                <a:srgbClr val="000000"/>
              </a:solidFill>
              <a:prstDash val="solid"/>
              <a:round/>
              <a:headEnd type="triangle" w="med" len="me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251" name="Shape 251"/>
            <p:cNvSpPr/>
            <p:nvPr/>
          </p:nvSpPr>
          <p:spPr>
            <a:xfrm>
              <a:off x="2767804" y="3640283"/>
              <a:ext cx="440612" cy="241301"/>
            </a:xfrm>
            <a:custGeom>
              <a:avLst/>
              <a:gdLst/>
              <a:ahLst/>
              <a:cxnLst>
                <a:cxn ang="0">
                  <a:pos x="wd2" y="hd2"/>
                </a:cxn>
                <a:cxn ang="5400000">
                  <a:pos x="wd2" y="hd2"/>
                </a:cxn>
                <a:cxn ang="10800000">
                  <a:pos x="wd2" y="hd2"/>
                </a:cxn>
                <a:cxn ang="16200000">
                  <a:pos x="wd2" y="hd2"/>
                </a:cxn>
              </a:cxnLst>
              <a:rect l="0" t="0" r="r" b="b"/>
              <a:pathLst>
                <a:path w="21600" h="21600" extrusionOk="0">
                  <a:moveTo>
                    <a:pt x="21257" y="0"/>
                  </a:moveTo>
                  <a:lnTo>
                    <a:pt x="21600" y="10800"/>
                  </a:lnTo>
                  <a:lnTo>
                    <a:pt x="0" y="10800"/>
                  </a:lnTo>
                  <a:lnTo>
                    <a:pt x="0" y="21600"/>
                  </a:lnTo>
                </a:path>
              </a:pathLst>
            </a:custGeom>
            <a:noFill/>
            <a:ln w="20638" cap="flat">
              <a:solidFill>
                <a:srgbClr val="000000"/>
              </a:solidFill>
              <a:prstDash val="solid"/>
              <a:round/>
            </a:ln>
            <a:effectLst/>
          </p:spPr>
          <p:txBody>
            <a:bodyPr wrap="square" lIns="0" tIns="0" rIns="0" bIns="0" numCol="1" anchor="t">
              <a:noAutofit/>
            </a:bodyPr>
            <a:lstStyle/>
            <a:p>
              <a:pPr defTabSz="461061">
                <a:defRPr sz="1200" b="0">
                  <a:uFillTx/>
                  <a:latin typeface="Helvetica"/>
                  <a:ea typeface="Helvetica"/>
                  <a:cs typeface="Helvetica"/>
                  <a:sym typeface="Helvetica"/>
                </a:defRPr>
              </a:pPr>
              <a:endParaRPr sz="1089"/>
            </a:p>
          </p:txBody>
        </p:sp>
        <p:sp>
          <p:nvSpPr>
            <p:cNvPr id="252" name="Shape 252"/>
            <p:cNvSpPr/>
            <p:nvPr/>
          </p:nvSpPr>
          <p:spPr>
            <a:xfrm>
              <a:off x="239538" y="283249"/>
              <a:ext cx="2580721" cy="4017951"/>
            </a:xfrm>
            <a:custGeom>
              <a:avLst/>
              <a:gdLst/>
              <a:ahLst/>
              <a:cxnLst>
                <a:cxn ang="0">
                  <a:pos x="wd2" y="hd2"/>
                </a:cxn>
                <a:cxn ang="5400000">
                  <a:pos x="wd2" y="hd2"/>
                </a:cxn>
                <a:cxn ang="10800000">
                  <a:pos x="wd2" y="hd2"/>
                </a:cxn>
                <a:cxn ang="16200000">
                  <a:pos x="wd2" y="hd2"/>
                </a:cxn>
              </a:cxnLst>
              <a:rect l="0" t="0" r="r" b="b"/>
              <a:pathLst>
                <a:path w="21600" h="21600" extrusionOk="0">
                  <a:moveTo>
                    <a:pt x="21600" y="20961"/>
                  </a:moveTo>
                  <a:lnTo>
                    <a:pt x="21600" y="21600"/>
                  </a:lnTo>
                  <a:lnTo>
                    <a:pt x="0" y="21600"/>
                  </a:lnTo>
                  <a:lnTo>
                    <a:pt x="0" y="0"/>
                  </a:lnTo>
                </a:path>
              </a:pathLst>
            </a:custGeom>
            <a:noFill/>
            <a:ln w="20638" cap="flat">
              <a:solidFill>
                <a:srgbClr val="000000"/>
              </a:solidFill>
              <a:prstDash val="solid"/>
              <a:round/>
              <a:tailEnd type="triangle" w="med" len="med"/>
            </a:ln>
            <a:effectLst/>
          </p:spPr>
          <p:txBody>
            <a:bodyPr wrap="square" lIns="0" tIns="0" rIns="0" bIns="0" numCol="1" anchor="t">
              <a:noAutofit/>
            </a:bodyPr>
            <a:lstStyle/>
            <a:p>
              <a:pPr defTabSz="461061">
                <a:defRPr sz="1200" b="0">
                  <a:uFillTx/>
                  <a:latin typeface="Helvetica"/>
                  <a:ea typeface="Helvetica"/>
                  <a:cs typeface="Helvetica"/>
                  <a:sym typeface="Helvetica"/>
                </a:defRPr>
              </a:pPr>
              <a:endParaRPr sz="1089"/>
            </a:p>
          </p:txBody>
        </p:sp>
        <p:sp>
          <p:nvSpPr>
            <p:cNvPr id="253" name="Shape 253"/>
            <p:cNvSpPr/>
            <p:nvPr/>
          </p:nvSpPr>
          <p:spPr>
            <a:xfrm>
              <a:off x="0" y="0"/>
              <a:ext cx="320689" cy="32316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a:buFont typeface="Calibri"/>
                <a:defRPr sz="1600">
                  <a:latin typeface="Calibri"/>
                  <a:ea typeface="Calibri"/>
                  <a:cs typeface="Calibri"/>
                  <a:sym typeface="Calibri"/>
                </a:defRPr>
              </a:lvl1pPr>
            </a:lstStyle>
            <a:p>
              <a:pPr>
                <a:defRPr sz="1800"/>
              </a:pPr>
              <a:r>
                <a:rPr sz="1452"/>
                <a:t>Hit</a:t>
              </a:r>
            </a:p>
          </p:txBody>
        </p:sp>
      </p:grpSp>
      <p:sp>
        <p:nvSpPr>
          <p:cNvPr id="255" name="Shape 255"/>
          <p:cNvSpPr/>
          <p:nvPr/>
        </p:nvSpPr>
        <p:spPr>
          <a:xfrm>
            <a:off x="-122936" y="1899164"/>
            <a:ext cx="1761556" cy="1898024"/>
          </a:xfrm>
          <a:prstGeom prst="rect">
            <a:avLst/>
          </a:prstGeom>
          <a:ln w="12700">
            <a:miter lim="400000"/>
          </a:ln>
          <a:extLst>
            <a:ext uri="{C572A759-6A51-4108-AA02-DFA0A04FC94B}">
              <ma14:wrappingTextBoxFlag xmlns="" xmlns:ma14="http://schemas.microsoft.com/office/mac/drawingml/2011/main" val="1"/>
            </a:ext>
          </a:extLst>
        </p:spPr>
        <p:txBody>
          <a:bodyPr wrap="square" lIns="34578" tIns="34578" rIns="34578" bIns="34578">
            <a:spAutoFit/>
          </a:bodyPr>
          <a:lstStyle>
            <a:lvl1pPr marL="381000" indent="-381000" algn="ctr">
              <a:lnSpc>
                <a:spcPct val="90000"/>
              </a:lnSpc>
              <a:spcBef>
                <a:spcPts val="2000"/>
              </a:spcBef>
              <a:buClr>
                <a:srgbClr val="6095C9"/>
              </a:buClr>
              <a:buFont typeface="Calibri"/>
              <a:defRPr sz="2600" i="1">
                <a:latin typeface="Calibri"/>
                <a:ea typeface="Calibri"/>
                <a:cs typeface="Calibri"/>
                <a:sym typeface="Calibri"/>
              </a:defRPr>
            </a:lvl1pPr>
          </a:lstStyle>
          <a:p>
            <a:pPr>
              <a:defRPr sz="1800" i="0"/>
            </a:pPr>
            <a:r>
              <a:rPr sz="2200" dirty="0">
                <a:solidFill>
                  <a:srgbClr val="0070C0"/>
                </a:solidFill>
              </a:rPr>
              <a:t>Valid bit ensures something useful in cache for this index</a:t>
            </a:r>
          </a:p>
        </p:txBody>
      </p:sp>
      <p:sp>
        <p:nvSpPr>
          <p:cNvPr id="256" name="Shape 256"/>
          <p:cNvSpPr/>
          <p:nvPr/>
        </p:nvSpPr>
        <p:spPr>
          <a:xfrm>
            <a:off x="8444" y="4166461"/>
            <a:ext cx="1630175" cy="1898024"/>
          </a:xfrm>
          <a:prstGeom prst="rect">
            <a:avLst/>
          </a:prstGeom>
          <a:noFill/>
          <a:ln w="12700">
            <a:miter lim="400000"/>
          </a:ln>
          <a:extLst>
            <a:ext uri="{C572A759-6A51-4108-AA02-DFA0A04FC94B}">
              <ma14:wrappingTextBoxFlag xmlns="" xmlns:ma14="http://schemas.microsoft.com/office/mac/drawingml/2011/main" val="1"/>
            </a:ext>
          </a:extLst>
        </p:spPr>
        <p:txBody>
          <a:bodyPr wrap="square" lIns="34578" tIns="34578" rIns="34578" bIns="34578">
            <a:spAutoFit/>
          </a:bodyPr>
          <a:lstStyle/>
          <a:p>
            <a:pPr marL="345796" indent="-345796" algn="ctr">
              <a:lnSpc>
                <a:spcPct val="90000"/>
              </a:lnSpc>
              <a:spcBef>
                <a:spcPts val="1815"/>
              </a:spcBef>
              <a:buClr>
                <a:srgbClr val="6095C9"/>
              </a:buClr>
              <a:buFont typeface="Calibri"/>
              <a:defRPr>
                <a:latin typeface="Calibri"/>
                <a:ea typeface="Calibri"/>
                <a:cs typeface="Calibri"/>
                <a:sym typeface="Calibri"/>
              </a:defRPr>
            </a:pPr>
            <a:r>
              <a:rPr sz="2200" i="1" dirty="0">
                <a:solidFill>
                  <a:srgbClr val="00B050"/>
                </a:solidFill>
              </a:rPr>
              <a:t>Compare </a:t>
            </a:r>
            <a:br>
              <a:rPr sz="2200" i="1" dirty="0">
                <a:solidFill>
                  <a:srgbClr val="00B050"/>
                </a:solidFill>
              </a:rPr>
            </a:br>
            <a:r>
              <a:rPr sz="2200" i="1" dirty="0">
                <a:solidFill>
                  <a:srgbClr val="00B050"/>
                </a:solidFill>
              </a:rPr>
              <a:t>Tag with upper part of Address to see if </a:t>
            </a:r>
            <a:r>
              <a:rPr lang="en-US" sz="2200" i="1" dirty="0" err="1" smtClean="0">
                <a:solidFill>
                  <a:srgbClr val="00B050"/>
                </a:solidFill>
              </a:rPr>
              <a:t>it’</a:t>
            </a:r>
            <a:r>
              <a:rPr sz="2200" i="1" dirty="0" err="1" smtClean="0">
                <a:solidFill>
                  <a:srgbClr val="00B050"/>
                </a:solidFill>
              </a:rPr>
              <a:t>a</a:t>
            </a:r>
            <a:r>
              <a:rPr sz="2200" i="1" dirty="0" smtClean="0">
                <a:solidFill>
                  <a:srgbClr val="00B050"/>
                </a:solidFill>
              </a:rPr>
              <a:t> </a:t>
            </a:r>
            <a:r>
              <a:rPr sz="2200" i="1" dirty="0">
                <a:solidFill>
                  <a:srgbClr val="00B050"/>
                </a:solidFill>
              </a:rPr>
              <a:t>Hit</a:t>
            </a:r>
          </a:p>
        </p:txBody>
      </p:sp>
      <p:sp>
        <p:nvSpPr>
          <p:cNvPr id="257" name="Shape 257"/>
          <p:cNvSpPr/>
          <p:nvPr/>
        </p:nvSpPr>
        <p:spPr>
          <a:xfrm>
            <a:off x="7503675" y="2526692"/>
            <a:ext cx="1503698" cy="2507422"/>
          </a:xfrm>
          <a:prstGeom prst="rect">
            <a:avLst/>
          </a:prstGeom>
          <a:ln w="12700">
            <a:miter lim="400000"/>
          </a:ln>
          <a:extLst>
            <a:ext uri="{C572A759-6A51-4108-AA02-DFA0A04FC94B}">
              <ma14:wrappingTextBoxFlag xmlns="" xmlns:ma14="http://schemas.microsoft.com/office/mac/drawingml/2011/main" val="1"/>
            </a:ext>
          </a:extLst>
        </p:spPr>
        <p:txBody>
          <a:bodyPr wrap="square" lIns="34578" tIns="34578" rIns="34578" bIns="34578">
            <a:spAutoFit/>
          </a:bodyPr>
          <a:lstStyle/>
          <a:p>
            <a:pPr marL="345796" indent="-345796" algn="ctr">
              <a:lnSpc>
                <a:spcPct val="90000"/>
              </a:lnSpc>
              <a:spcBef>
                <a:spcPts val="1815"/>
              </a:spcBef>
              <a:buClr>
                <a:srgbClr val="6095C9"/>
              </a:buClr>
              <a:buFont typeface="Calibri"/>
              <a:defRPr>
                <a:latin typeface="Calibri"/>
                <a:ea typeface="Calibri"/>
                <a:cs typeface="Calibri"/>
                <a:sym typeface="Calibri"/>
              </a:defRPr>
            </a:pPr>
            <a:r>
              <a:rPr sz="2200" i="1" dirty="0"/>
              <a:t>Read</a:t>
            </a:r>
            <a:br>
              <a:rPr sz="2200" i="1" dirty="0"/>
            </a:br>
            <a:r>
              <a:rPr sz="2200" i="1" dirty="0"/>
              <a:t>data from cache instead of memory if a Hit</a:t>
            </a:r>
          </a:p>
        </p:txBody>
      </p:sp>
    </p:spTree>
    <p:extLst>
      <p:ext uri="{BB962C8B-B14F-4D97-AF65-F5344CB8AC3E}">
        <p14:creationId xmlns:p14="http://schemas.microsoft.com/office/powerpoint/2010/main" val="1059891596"/>
      </p:ext>
    </p:extLst>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2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2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p:tmAbs val="0"/>
                                  </p:iterate>
                                  <p:childTnLst>
                                    <p:set>
                                      <p:cBhvr>
                                        <p:cTn id="18" fill="hold"/>
                                        <p:tgtEl>
                                          <p:spTgt spid="20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p:tmAbs val="0"/>
                                  </p:iterate>
                                  <p:childTnLst>
                                    <p:set>
                                      <p:cBhvr>
                                        <p:cTn id="22" fill="hold"/>
                                        <p:tgtEl>
                                          <p:spTgt spid="25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p:tmAbs val="0"/>
                                  </p:iterate>
                                  <p:childTnLst>
                                    <p:set>
                                      <p:cBhvr>
                                        <p:cTn id="26" fill="hold"/>
                                        <p:tgtEl>
                                          <p:spTgt spid="254"/>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iterate>
                                    <p:tmAbs val="0"/>
                                  </p:iterate>
                                  <p:childTnLst>
                                    <p:set>
                                      <p:cBhvr>
                                        <p:cTn id="29" fill="hold"/>
                                        <p:tgtEl>
                                          <p:spTgt spid="24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iterate>
                                    <p:tmAbs val="0"/>
                                  </p:iterate>
                                  <p:childTnLst>
                                    <p:set>
                                      <p:cBhvr>
                                        <p:cTn id="33" fill="hold"/>
                                        <p:tgtEl>
                                          <p:spTgt spid="257"/>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iterate>
                                    <p:tmAbs val="0"/>
                                  </p:iterate>
                                  <p:childTnLst>
                                    <p:set>
                                      <p:cBhvr>
                                        <p:cTn id="37" fill="hold"/>
                                        <p:tgtEl>
                                          <p:spTgt spid="2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 grpId="0" advAuto="0"/>
      <p:bldP spid="212" grpId="0" animBg="1" advAuto="0"/>
      <p:bldP spid="239" grpId="0" animBg="1" advAuto="0"/>
      <p:bldP spid="243" grpId="0" advAuto="0"/>
      <p:bldP spid="248" grpId="0" animBg="1" advAuto="0"/>
      <p:bldP spid="254" grpId="0" animBg="1" advAuto="0"/>
      <p:bldP spid="255" grpId="0" animBg="1" advAuto="0"/>
      <p:bldP spid="256" grpId="0" animBg="1" advAuto="0"/>
      <p:bldP spid="257" grpId="0"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 Terminology</a:t>
            </a:r>
          </a:p>
        </p:txBody>
      </p:sp>
      <p:sp>
        <p:nvSpPr>
          <p:cNvPr id="3" name="Text Placeholder 2"/>
          <p:cNvSpPr>
            <a:spLocks noGrp="1"/>
          </p:cNvSpPr>
          <p:nvPr>
            <p:ph type="body" idx="1"/>
          </p:nvPr>
        </p:nvSpPr>
        <p:spPr/>
        <p:txBody>
          <a:bodyPr>
            <a:normAutofit/>
          </a:bodyPr>
          <a:lstStyle/>
          <a:p>
            <a:r>
              <a:rPr lang="en-US" dirty="0"/>
              <a:t>When reading memory, 3 things can happen:</a:t>
            </a:r>
          </a:p>
          <a:p>
            <a:pPr lvl="1"/>
            <a:r>
              <a:rPr lang="en-US" dirty="0" smtClean="0"/>
              <a:t>cache </a:t>
            </a:r>
            <a:r>
              <a:rPr lang="en-US" dirty="0"/>
              <a:t>hit:</a:t>
            </a:r>
          </a:p>
          <a:p>
            <a:pPr lvl="2"/>
            <a:r>
              <a:rPr lang="en-US" dirty="0"/>
              <a:t>cache block is valid and contains proper address, </a:t>
            </a:r>
            <a:r>
              <a:rPr lang="en-US" dirty="0" smtClean="0"/>
              <a:t>so read </a:t>
            </a:r>
            <a:r>
              <a:rPr lang="en-US" dirty="0"/>
              <a:t>desired word</a:t>
            </a:r>
          </a:p>
          <a:p>
            <a:pPr lvl="1"/>
            <a:r>
              <a:rPr lang="en-US" dirty="0" smtClean="0"/>
              <a:t>cache </a:t>
            </a:r>
            <a:r>
              <a:rPr lang="en-US" dirty="0"/>
              <a:t>miss:</a:t>
            </a:r>
          </a:p>
          <a:p>
            <a:pPr lvl="2"/>
            <a:r>
              <a:rPr lang="en-US" dirty="0"/>
              <a:t>nothing in </a:t>
            </a:r>
            <a:r>
              <a:rPr lang="en-US" dirty="0" smtClean="0"/>
              <a:t>cache at appropriate block, </a:t>
            </a:r>
            <a:r>
              <a:rPr lang="en-US" dirty="0"/>
              <a:t>so fetch </a:t>
            </a:r>
            <a:r>
              <a:rPr lang="en-US" dirty="0" smtClean="0"/>
              <a:t>from memory</a:t>
            </a:r>
            <a:endParaRPr lang="en-US" dirty="0"/>
          </a:p>
          <a:p>
            <a:pPr lvl="1"/>
            <a:r>
              <a:rPr lang="en-US" dirty="0" smtClean="0"/>
              <a:t>cache </a:t>
            </a:r>
            <a:r>
              <a:rPr lang="en-US" dirty="0"/>
              <a:t>miss, block replacement:</a:t>
            </a:r>
          </a:p>
          <a:p>
            <a:pPr lvl="2"/>
            <a:r>
              <a:rPr lang="en-US" dirty="0"/>
              <a:t>wrong data is in cache at appropriate block, so discard </a:t>
            </a:r>
            <a:r>
              <a:rPr lang="en-US" dirty="0" smtClean="0"/>
              <a:t>it and </a:t>
            </a:r>
            <a:r>
              <a:rPr lang="en-US" dirty="0"/>
              <a:t>fetch desired data from memory (cache always copy)</a:t>
            </a:r>
          </a:p>
        </p:txBody>
      </p:sp>
    </p:spTree>
    <p:extLst>
      <p:ext uri="{BB962C8B-B14F-4D97-AF65-F5344CB8AC3E}">
        <p14:creationId xmlns:p14="http://schemas.microsoft.com/office/powerpoint/2010/main" val="297334285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Shape 261"/>
          <p:cNvSpPr>
            <a:spLocks noGrp="1"/>
          </p:cNvSpPr>
          <p:nvPr>
            <p:ph type="title"/>
          </p:nvPr>
        </p:nvSpPr>
        <p:spPr>
          <a:xfrm>
            <a:off x="79001" y="252901"/>
            <a:ext cx="8978794" cy="1141080"/>
          </a:xfrm>
          <a:prstGeom prst="rect">
            <a:avLst/>
          </a:prstGeom>
        </p:spPr>
        <p:txBody>
          <a:bodyPr vert="horz" lIns="34578" tIns="34578" rIns="34578" bIns="34578" anchor="ctr">
            <a:normAutofit/>
            <a:scene3d>
              <a:camera prst="orthographicFront"/>
              <a:lightRig rig="soft" dir="t"/>
            </a:scene3d>
            <a:sp3d prstMaterial="softEdge">
              <a:bevelT w="25400" h="25400"/>
            </a:sp3d>
          </a:bodyPr>
          <a:lstStyle>
            <a:lvl1pPr>
              <a:defRPr b="1">
                <a:latin typeface="Calibri"/>
                <a:ea typeface="Calibri"/>
                <a:cs typeface="Calibri"/>
                <a:sym typeface="Calibri"/>
              </a:defRPr>
            </a:lvl1pPr>
          </a:lstStyle>
          <a:p>
            <a:r>
              <a:t>Caching:  A Simple First Example</a:t>
            </a:r>
          </a:p>
        </p:txBody>
      </p:sp>
      <p:grpSp>
        <p:nvGrpSpPr>
          <p:cNvPr id="266" name="Group 266"/>
          <p:cNvGrpSpPr/>
          <p:nvPr/>
        </p:nvGrpSpPr>
        <p:grpSpPr>
          <a:xfrm>
            <a:off x="2214923" y="2869986"/>
            <a:ext cx="991240" cy="610881"/>
            <a:chOff x="0" y="342900"/>
            <a:chExt cx="1092200" cy="673100"/>
          </a:xfrm>
        </p:grpSpPr>
        <p:sp>
          <p:nvSpPr>
            <p:cNvPr id="262" name="Shape 262"/>
            <p:cNvSpPr/>
            <p:nvPr/>
          </p:nvSpPr>
          <p:spPr>
            <a:xfrm>
              <a:off x="0" y="496083"/>
              <a:ext cx="77015" cy="354036"/>
            </a:xfrm>
            <a:prstGeom prst="rect">
              <a:avLst/>
            </a:prstGeom>
            <a:noFill/>
            <a:ln w="12700" cap="flat">
              <a:solidFill>
                <a:srgbClr val="000000"/>
              </a:solidFill>
              <a:prstDash val="solid"/>
              <a:miter lim="400000"/>
            </a:ln>
            <a:effectLst/>
          </p:spPr>
          <p:txBody>
            <a:bodyPr wrap="none" lIns="34578" tIns="34578" rIns="34578" bIns="34578" numCol="1" anchor="ctr">
              <a:spAutoFit/>
            </a:bodyPr>
            <a:lstStyle/>
            <a:p>
              <a:pPr>
                <a:buFont typeface="Calibri"/>
                <a:defRPr>
                  <a:latin typeface="Calibri"/>
                  <a:ea typeface="Calibri"/>
                  <a:cs typeface="Calibri"/>
                  <a:sym typeface="Calibri"/>
                </a:defRPr>
              </a:pPr>
              <a:endParaRPr sz="1634"/>
            </a:p>
          </p:txBody>
        </p:sp>
        <p:sp>
          <p:nvSpPr>
            <p:cNvPr id="263" name="Shape 263"/>
            <p:cNvSpPr/>
            <p:nvPr/>
          </p:nvSpPr>
          <p:spPr>
            <a:xfrm>
              <a:off x="0" y="673100"/>
              <a:ext cx="1092200" cy="0"/>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264" name="Shape 264"/>
            <p:cNvSpPr/>
            <p:nvPr/>
          </p:nvSpPr>
          <p:spPr>
            <a:xfrm>
              <a:off x="0" y="342900"/>
              <a:ext cx="1092200" cy="0"/>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265" name="Shape 265"/>
            <p:cNvSpPr/>
            <p:nvPr/>
          </p:nvSpPr>
          <p:spPr>
            <a:xfrm>
              <a:off x="0" y="1016000"/>
              <a:ext cx="1092200" cy="0"/>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grpSp>
      <p:sp>
        <p:nvSpPr>
          <p:cNvPr id="267" name="Shape 267"/>
          <p:cNvSpPr/>
          <p:nvPr/>
        </p:nvSpPr>
        <p:spPr>
          <a:xfrm>
            <a:off x="4266560" y="1959429"/>
            <a:ext cx="991240" cy="0"/>
          </a:xfrm>
          <a:prstGeom prst="line">
            <a:avLst/>
          </a:prstGeom>
          <a:ln w="12700">
            <a:solidFill>
              <a:srgbClr val="000000"/>
            </a:solidFill>
          </a:ln>
        </p:spPr>
        <p:txBody>
          <a:bodyPr lIns="0" tIns="0" rIns="0" bIns="0"/>
          <a:lstStyle/>
          <a:p>
            <a:pPr defTabSz="414955">
              <a:defRPr sz="1200" b="0">
                <a:uFillTx/>
                <a:latin typeface="Helvetica"/>
                <a:ea typeface="Helvetica"/>
                <a:cs typeface="Helvetica"/>
                <a:sym typeface="Helvetica"/>
              </a:defRPr>
            </a:pPr>
            <a:endParaRPr sz="1089"/>
          </a:p>
        </p:txBody>
      </p:sp>
      <p:sp>
        <p:nvSpPr>
          <p:cNvPr id="268" name="Shape 268"/>
          <p:cNvSpPr/>
          <p:nvPr/>
        </p:nvSpPr>
        <p:spPr>
          <a:xfrm>
            <a:off x="4266560" y="1648225"/>
            <a:ext cx="991240" cy="0"/>
          </a:xfrm>
          <a:prstGeom prst="line">
            <a:avLst/>
          </a:prstGeom>
          <a:ln w="12700">
            <a:solidFill>
              <a:srgbClr val="000000"/>
            </a:solidFill>
          </a:ln>
        </p:spPr>
        <p:txBody>
          <a:bodyPr lIns="0" tIns="0" rIns="0" bIns="0"/>
          <a:lstStyle/>
          <a:p>
            <a:pPr defTabSz="414955">
              <a:defRPr sz="1200" b="0">
                <a:uFillTx/>
                <a:latin typeface="Helvetica"/>
                <a:ea typeface="Helvetica"/>
                <a:cs typeface="Helvetica"/>
                <a:sym typeface="Helvetica"/>
              </a:defRPr>
            </a:pPr>
            <a:endParaRPr sz="1089"/>
          </a:p>
        </p:txBody>
      </p:sp>
      <p:sp>
        <p:nvSpPr>
          <p:cNvPr id="269" name="Shape 269"/>
          <p:cNvSpPr/>
          <p:nvPr/>
        </p:nvSpPr>
        <p:spPr>
          <a:xfrm>
            <a:off x="4266560" y="2259106"/>
            <a:ext cx="991240" cy="0"/>
          </a:xfrm>
          <a:prstGeom prst="line">
            <a:avLst/>
          </a:prstGeom>
          <a:ln w="12700">
            <a:solidFill>
              <a:srgbClr val="000000"/>
            </a:solidFill>
          </a:ln>
        </p:spPr>
        <p:txBody>
          <a:bodyPr lIns="0" tIns="0" rIns="0" bIns="0"/>
          <a:lstStyle/>
          <a:p>
            <a:pPr defTabSz="414955">
              <a:defRPr sz="1200" b="0">
                <a:uFillTx/>
                <a:latin typeface="Helvetica"/>
                <a:ea typeface="Helvetica"/>
                <a:cs typeface="Helvetica"/>
                <a:sym typeface="Helvetica"/>
              </a:defRPr>
            </a:pPr>
            <a:endParaRPr sz="1089"/>
          </a:p>
        </p:txBody>
      </p:sp>
      <p:sp>
        <p:nvSpPr>
          <p:cNvPr id="270" name="Shape 270"/>
          <p:cNvSpPr/>
          <p:nvPr/>
        </p:nvSpPr>
        <p:spPr>
          <a:xfrm>
            <a:off x="4266560" y="1348548"/>
            <a:ext cx="991240" cy="0"/>
          </a:xfrm>
          <a:prstGeom prst="line">
            <a:avLst/>
          </a:prstGeom>
          <a:ln w="12700">
            <a:solidFill>
              <a:srgbClr val="000000"/>
            </a:solidFill>
          </a:ln>
        </p:spPr>
        <p:txBody>
          <a:bodyPr lIns="0" tIns="0" rIns="0" bIns="0"/>
          <a:lstStyle/>
          <a:p>
            <a:pPr defTabSz="414955">
              <a:defRPr sz="1200" b="0">
                <a:uFillTx/>
                <a:latin typeface="Helvetica"/>
                <a:ea typeface="Helvetica"/>
                <a:cs typeface="Helvetica"/>
                <a:sym typeface="Helvetica"/>
              </a:defRPr>
            </a:pPr>
            <a:endParaRPr sz="1089"/>
          </a:p>
        </p:txBody>
      </p:sp>
      <p:sp>
        <p:nvSpPr>
          <p:cNvPr id="271" name="Shape 271"/>
          <p:cNvSpPr/>
          <p:nvPr/>
        </p:nvSpPr>
        <p:spPr>
          <a:xfrm flipH="1">
            <a:off x="4266560" y="1348548"/>
            <a:ext cx="1" cy="3653758"/>
          </a:xfrm>
          <a:prstGeom prst="line">
            <a:avLst/>
          </a:prstGeom>
          <a:ln w="12700">
            <a:solidFill>
              <a:srgbClr val="000000"/>
            </a:solidFill>
          </a:ln>
        </p:spPr>
        <p:txBody>
          <a:bodyPr lIns="0" tIns="0" rIns="0" bIns="0"/>
          <a:lstStyle/>
          <a:p>
            <a:pPr defTabSz="414955">
              <a:defRPr sz="1200" b="0">
                <a:uFillTx/>
                <a:latin typeface="Helvetica"/>
                <a:ea typeface="Helvetica"/>
                <a:cs typeface="Helvetica"/>
                <a:sym typeface="Helvetica"/>
              </a:defRPr>
            </a:pPr>
            <a:endParaRPr sz="1089"/>
          </a:p>
        </p:txBody>
      </p:sp>
      <p:sp>
        <p:nvSpPr>
          <p:cNvPr id="272" name="Shape 272"/>
          <p:cNvSpPr/>
          <p:nvPr/>
        </p:nvSpPr>
        <p:spPr>
          <a:xfrm flipH="1">
            <a:off x="5257800" y="1348548"/>
            <a:ext cx="1" cy="3653758"/>
          </a:xfrm>
          <a:prstGeom prst="line">
            <a:avLst/>
          </a:prstGeom>
          <a:ln w="12700">
            <a:solidFill>
              <a:srgbClr val="000000"/>
            </a:solidFill>
          </a:ln>
        </p:spPr>
        <p:txBody>
          <a:bodyPr lIns="0" tIns="0" rIns="0" bIns="0"/>
          <a:lstStyle/>
          <a:p>
            <a:pPr defTabSz="414955">
              <a:defRPr sz="1200" b="0">
                <a:uFillTx/>
                <a:latin typeface="Helvetica"/>
                <a:ea typeface="Helvetica"/>
                <a:cs typeface="Helvetica"/>
                <a:sym typeface="Helvetica"/>
              </a:defRPr>
            </a:pPr>
            <a:endParaRPr sz="1089"/>
          </a:p>
        </p:txBody>
      </p:sp>
      <p:sp>
        <p:nvSpPr>
          <p:cNvPr id="273" name="Shape 273"/>
          <p:cNvSpPr/>
          <p:nvPr/>
        </p:nvSpPr>
        <p:spPr>
          <a:xfrm flipH="1">
            <a:off x="4266560" y="5613187"/>
            <a:ext cx="991240" cy="0"/>
          </a:xfrm>
          <a:prstGeom prst="line">
            <a:avLst/>
          </a:prstGeom>
          <a:ln w="12700">
            <a:solidFill>
              <a:srgbClr val="000000"/>
            </a:solidFill>
          </a:ln>
        </p:spPr>
        <p:txBody>
          <a:bodyPr lIns="0" tIns="0" rIns="0" bIns="0"/>
          <a:lstStyle/>
          <a:p>
            <a:pPr defTabSz="414955">
              <a:defRPr sz="1200" b="0">
                <a:uFillTx/>
                <a:latin typeface="Helvetica"/>
                <a:ea typeface="Helvetica"/>
                <a:cs typeface="Helvetica"/>
                <a:sym typeface="Helvetica"/>
              </a:defRPr>
            </a:pPr>
            <a:endParaRPr sz="1089"/>
          </a:p>
        </p:txBody>
      </p:sp>
      <p:sp>
        <p:nvSpPr>
          <p:cNvPr id="274" name="Shape 274"/>
          <p:cNvSpPr/>
          <p:nvPr/>
        </p:nvSpPr>
        <p:spPr>
          <a:xfrm flipH="1">
            <a:off x="4266560" y="5912864"/>
            <a:ext cx="991240" cy="0"/>
          </a:xfrm>
          <a:prstGeom prst="line">
            <a:avLst/>
          </a:prstGeom>
          <a:ln w="12700">
            <a:solidFill>
              <a:srgbClr val="000000"/>
            </a:solidFill>
          </a:ln>
        </p:spPr>
        <p:txBody>
          <a:bodyPr lIns="0" tIns="0" rIns="0" bIns="0"/>
          <a:lstStyle/>
          <a:p>
            <a:pPr defTabSz="414955">
              <a:defRPr sz="1200" b="0">
                <a:uFillTx/>
                <a:latin typeface="Helvetica"/>
                <a:ea typeface="Helvetica"/>
                <a:cs typeface="Helvetica"/>
                <a:sym typeface="Helvetica"/>
              </a:defRPr>
            </a:pPr>
            <a:endParaRPr sz="1089"/>
          </a:p>
        </p:txBody>
      </p:sp>
      <p:sp>
        <p:nvSpPr>
          <p:cNvPr id="275" name="Shape 275"/>
          <p:cNvSpPr/>
          <p:nvPr/>
        </p:nvSpPr>
        <p:spPr>
          <a:xfrm flipH="1">
            <a:off x="4266560" y="5313509"/>
            <a:ext cx="991240" cy="0"/>
          </a:xfrm>
          <a:prstGeom prst="line">
            <a:avLst/>
          </a:prstGeom>
          <a:ln w="12700">
            <a:solidFill>
              <a:srgbClr val="000000"/>
            </a:solidFill>
          </a:ln>
        </p:spPr>
        <p:txBody>
          <a:bodyPr lIns="0" tIns="0" rIns="0" bIns="0"/>
          <a:lstStyle/>
          <a:p>
            <a:pPr defTabSz="414955">
              <a:defRPr sz="1200" b="0">
                <a:uFillTx/>
                <a:latin typeface="Helvetica"/>
                <a:ea typeface="Helvetica"/>
                <a:cs typeface="Helvetica"/>
                <a:sym typeface="Helvetica"/>
              </a:defRPr>
            </a:pPr>
            <a:endParaRPr sz="1089"/>
          </a:p>
        </p:txBody>
      </p:sp>
      <p:sp>
        <p:nvSpPr>
          <p:cNvPr id="276" name="Shape 276"/>
          <p:cNvSpPr/>
          <p:nvPr/>
        </p:nvSpPr>
        <p:spPr>
          <a:xfrm flipH="1">
            <a:off x="4266560" y="6224067"/>
            <a:ext cx="991240" cy="0"/>
          </a:xfrm>
          <a:prstGeom prst="line">
            <a:avLst/>
          </a:prstGeom>
          <a:ln w="12700">
            <a:solidFill>
              <a:srgbClr val="000000"/>
            </a:solidFill>
          </a:ln>
        </p:spPr>
        <p:txBody>
          <a:bodyPr lIns="0" tIns="0" rIns="0" bIns="0"/>
          <a:lstStyle/>
          <a:p>
            <a:pPr defTabSz="414955">
              <a:defRPr sz="1200" b="0">
                <a:uFillTx/>
                <a:latin typeface="Helvetica"/>
                <a:ea typeface="Helvetica"/>
                <a:cs typeface="Helvetica"/>
                <a:sym typeface="Helvetica"/>
              </a:defRPr>
            </a:pPr>
            <a:endParaRPr sz="1089"/>
          </a:p>
        </p:txBody>
      </p:sp>
      <p:sp>
        <p:nvSpPr>
          <p:cNvPr id="277" name="Shape 277"/>
          <p:cNvSpPr/>
          <p:nvPr/>
        </p:nvSpPr>
        <p:spPr>
          <a:xfrm flipV="1">
            <a:off x="5257800" y="5002306"/>
            <a:ext cx="0" cy="1221761"/>
          </a:xfrm>
          <a:prstGeom prst="line">
            <a:avLst/>
          </a:prstGeom>
          <a:ln w="12700">
            <a:solidFill>
              <a:srgbClr val="000000"/>
            </a:solidFill>
          </a:ln>
        </p:spPr>
        <p:txBody>
          <a:bodyPr lIns="0" tIns="0" rIns="0" bIns="0"/>
          <a:lstStyle/>
          <a:p>
            <a:pPr defTabSz="414955">
              <a:defRPr sz="1200" b="0">
                <a:uFillTx/>
                <a:latin typeface="Helvetica"/>
                <a:ea typeface="Helvetica"/>
                <a:cs typeface="Helvetica"/>
                <a:sym typeface="Helvetica"/>
              </a:defRPr>
            </a:pPr>
            <a:endParaRPr sz="1089"/>
          </a:p>
        </p:txBody>
      </p:sp>
      <p:sp>
        <p:nvSpPr>
          <p:cNvPr id="278" name="Shape 278"/>
          <p:cNvSpPr/>
          <p:nvPr/>
        </p:nvSpPr>
        <p:spPr>
          <a:xfrm>
            <a:off x="671564" y="2525703"/>
            <a:ext cx="281428"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a:buFont typeface="Calibri"/>
              <a:defRPr>
                <a:latin typeface="Calibri"/>
                <a:ea typeface="Calibri"/>
                <a:cs typeface="Calibri"/>
                <a:sym typeface="Calibri"/>
              </a:defRPr>
            </a:lvl1pPr>
          </a:lstStyle>
          <a:p>
            <a:r>
              <a:rPr sz="1634"/>
              <a:t>00</a:t>
            </a:r>
          </a:p>
        </p:txBody>
      </p:sp>
      <p:sp>
        <p:nvSpPr>
          <p:cNvPr id="279" name="Shape 279"/>
          <p:cNvSpPr/>
          <p:nvPr/>
        </p:nvSpPr>
        <p:spPr>
          <a:xfrm>
            <a:off x="681959" y="2869987"/>
            <a:ext cx="281428"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a:buFont typeface="Calibri"/>
              <a:defRPr>
                <a:latin typeface="Calibri"/>
                <a:ea typeface="Calibri"/>
                <a:cs typeface="Calibri"/>
                <a:sym typeface="Calibri"/>
              </a:defRPr>
            </a:lvl1pPr>
          </a:lstStyle>
          <a:p>
            <a:r>
              <a:rPr sz="1634"/>
              <a:t>01</a:t>
            </a:r>
          </a:p>
        </p:txBody>
      </p:sp>
      <p:sp>
        <p:nvSpPr>
          <p:cNvPr id="280" name="Shape 280"/>
          <p:cNvSpPr/>
          <p:nvPr/>
        </p:nvSpPr>
        <p:spPr>
          <a:xfrm>
            <a:off x="681959" y="3169664"/>
            <a:ext cx="281428"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a:buFont typeface="Calibri"/>
              <a:defRPr>
                <a:latin typeface="Calibri"/>
                <a:ea typeface="Calibri"/>
                <a:cs typeface="Calibri"/>
                <a:sym typeface="Calibri"/>
              </a:defRPr>
            </a:lvl1pPr>
          </a:lstStyle>
          <a:p>
            <a:r>
              <a:rPr sz="1634"/>
              <a:t>10</a:t>
            </a:r>
          </a:p>
        </p:txBody>
      </p:sp>
      <p:sp>
        <p:nvSpPr>
          <p:cNvPr id="281" name="Shape 281"/>
          <p:cNvSpPr/>
          <p:nvPr/>
        </p:nvSpPr>
        <p:spPr>
          <a:xfrm>
            <a:off x="681959" y="3480867"/>
            <a:ext cx="281428"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a:buFont typeface="Calibri"/>
              <a:defRPr>
                <a:latin typeface="Calibri"/>
                <a:ea typeface="Calibri"/>
                <a:cs typeface="Calibri"/>
                <a:sym typeface="Calibri"/>
              </a:defRPr>
            </a:lvl1pPr>
          </a:lstStyle>
          <a:p>
            <a:r>
              <a:rPr sz="1634"/>
              <a:t>11</a:t>
            </a:r>
          </a:p>
        </p:txBody>
      </p:sp>
      <p:sp>
        <p:nvSpPr>
          <p:cNvPr id="282" name="Shape 282"/>
          <p:cNvSpPr/>
          <p:nvPr/>
        </p:nvSpPr>
        <p:spPr>
          <a:xfrm>
            <a:off x="359229" y="1769520"/>
            <a:ext cx="585998"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a:buFont typeface="Calibri"/>
              <a:defRPr>
                <a:latin typeface="Calibri"/>
                <a:ea typeface="Calibri"/>
                <a:cs typeface="Calibri"/>
                <a:sym typeface="Calibri"/>
              </a:defRPr>
            </a:lvl1pPr>
          </a:lstStyle>
          <a:p>
            <a:r>
              <a:rPr sz="1634"/>
              <a:t>Cache</a:t>
            </a:r>
          </a:p>
        </p:txBody>
      </p:sp>
      <p:sp>
        <p:nvSpPr>
          <p:cNvPr id="283" name="Shape 283"/>
          <p:cNvSpPr/>
          <p:nvPr/>
        </p:nvSpPr>
        <p:spPr>
          <a:xfrm>
            <a:off x="5718842" y="1118027"/>
            <a:ext cx="1287537"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a:buFont typeface="Calibri"/>
              <a:defRPr>
                <a:latin typeface="Calibri"/>
                <a:ea typeface="Calibri"/>
                <a:cs typeface="Calibri"/>
                <a:sym typeface="Calibri"/>
              </a:defRPr>
            </a:lvl1pPr>
          </a:lstStyle>
          <a:p>
            <a:r>
              <a:rPr sz="1634"/>
              <a:t>Main Memory</a:t>
            </a:r>
          </a:p>
        </p:txBody>
      </p:sp>
      <p:sp>
        <p:nvSpPr>
          <p:cNvPr id="284" name="Shape 284"/>
          <p:cNvSpPr/>
          <p:nvPr/>
        </p:nvSpPr>
        <p:spPr>
          <a:xfrm>
            <a:off x="6214462" y="3860864"/>
            <a:ext cx="2904565" cy="2081664"/>
          </a:xfrm>
          <a:prstGeom prst="rect">
            <a:avLst/>
          </a:prstGeom>
          <a:ln w="12700">
            <a:miter lim="400000"/>
          </a:ln>
          <a:extLst>
            <a:ext uri="{C572A759-6A51-4108-AA02-DFA0A04FC94B}">
              <ma14:wrappingTextBoxFlag xmlns="" xmlns:ma14="http://schemas.microsoft.com/office/mac/drawingml/2011/main" val="1"/>
            </a:ext>
          </a:extLst>
        </p:spPr>
        <p:txBody>
          <a:bodyPr lIns="34578" tIns="34578" rIns="34578" bIns="34578">
            <a:spAutoFit/>
          </a:bodyPr>
          <a:lstStyle/>
          <a:p>
            <a:pPr>
              <a:buFont typeface="Calibri"/>
              <a:defRPr b="0">
                <a:latin typeface="Lucida Grande"/>
                <a:ea typeface="Lucida Grande"/>
                <a:cs typeface="Lucida Grande"/>
                <a:sym typeface="Lucida Grande"/>
              </a:defRPr>
            </a:pPr>
            <a:r>
              <a:rPr sz="1634"/>
              <a:t>Q: Where in the cache is the mem block?</a:t>
            </a:r>
          </a:p>
          <a:p>
            <a:pPr>
              <a:buFont typeface="Calibri"/>
              <a:defRPr b="0">
                <a:latin typeface="Lucida Grande"/>
                <a:ea typeface="Lucida Grande"/>
                <a:cs typeface="Lucida Grande"/>
                <a:sym typeface="Lucida Grande"/>
              </a:defRPr>
            </a:pPr>
            <a:endParaRPr sz="1634"/>
          </a:p>
          <a:p>
            <a:pPr>
              <a:buFont typeface="Calibri"/>
              <a:defRPr b="0">
                <a:latin typeface="Lucida Grande"/>
                <a:ea typeface="Lucida Grande"/>
                <a:cs typeface="Lucida Grande"/>
                <a:sym typeface="Lucida Grande"/>
              </a:defRPr>
            </a:pPr>
            <a:r>
              <a:rPr sz="1634"/>
              <a:t>Use next 2 low order memory address bits – the index – to determine which cache block (i.e., modulo the number of blocks in the cache)</a:t>
            </a:r>
          </a:p>
        </p:txBody>
      </p:sp>
      <p:sp>
        <p:nvSpPr>
          <p:cNvPr id="285" name="Shape 285"/>
          <p:cNvSpPr/>
          <p:nvPr/>
        </p:nvSpPr>
        <p:spPr>
          <a:xfrm>
            <a:off x="4266560" y="2570309"/>
            <a:ext cx="991240" cy="0"/>
          </a:xfrm>
          <a:prstGeom prst="line">
            <a:avLst/>
          </a:prstGeom>
          <a:ln w="12700">
            <a:solidFill>
              <a:srgbClr val="000000"/>
            </a:solidFill>
          </a:ln>
        </p:spPr>
        <p:txBody>
          <a:bodyPr lIns="0" tIns="0" rIns="0" bIns="0"/>
          <a:lstStyle/>
          <a:p>
            <a:pPr defTabSz="414955">
              <a:defRPr sz="1200" b="0">
                <a:uFillTx/>
                <a:latin typeface="Helvetica"/>
                <a:ea typeface="Helvetica"/>
                <a:cs typeface="Helvetica"/>
                <a:sym typeface="Helvetica"/>
              </a:defRPr>
            </a:pPr>
            <a:endParaRPr sz="1089"/>
          </a:p>
        </p:txBody>
      </p:sp>
      <p:sp>
        <p:nvSpPr>
          <p:cNvPr id="286" name="Shape 286"/>
          <p:cNvSpPr/>
          <p:nvPr/>
        </p:nvSpPr>
        <p:spPr>
          <a:xfrm>
            <a:off x="4266560" y="2869987"/>
            <a:ext cx="991240" cy="0"/>
          </a:xfrm>
          <a:prstGeom prst="line">
            <a:avLst/>
          </a:prstGeom>
          <a:ln w="12700">
            <a:solidFill>
              <a:srgbClr val="000000"/>
            </a:solidFill>
          </a:ln>
        </p:spPr>
        <p:txBody>
          <a:bodyPr lIns="0" tIns="0" rIns="0" bIns="0"/>
          <a:lstStyle/>
          <a:p>
            <a:pPr defTabSz="414955">
              <a:defRPr sz="1200" b="0">
                <a:uFillTx/>
                <a:latin typeface="Helvetica"/>
                <a:ea typeface="Helvetica"/>
                <a:cs typeface="Helvetica"/>
                <a:sym typeface="Helvetica"/>
              </a:defRPr>
            </a:pPr>
            <a:endParaRPr sz="1089"/>
          </a:p>
        </p:txBody>
      </p:sp>
      <p:sp>
        <p:nvSpPr>
          <p:cNvPr id="287" name="Shape 287"/>
          <p:cNvSpPr/>
          <p:nvPr/>
        </p:nvSpPr>
        <p:spPr>
          <a:xfrm>
            <a:off x="4266560" y="3169664"/>
            <a:ext cx="991240" cy="0"/>
          </a:xfrm>
          <a:prstGeom prst="line">
            <a:avLst/>
          </a:prstGeom>
          <a:ln w="12700">
            <a:solidFill>
              <a:srgbClr val="000000"/>
            </a:solidFill>
          </a:ln>
        </p:spPr>
        <p:txBody>
          <a:bodyPr lIns="0" tIns="0" rIns="0" bIns="0"/>
          <a:lstStyle/>
          <a:p>
            <a:pPr defTabSz="414955">
              <a:defRPr sz="1200" b="0">
                <a:uFillTx/>
                <a:latin typeface="Helvetica"/>
                <a:ea typeface="Helvetica"/>
                <a:cs typeface="Helvetica"/>
                <a:sym typeface="Helvetica"/>
              </a:defRPr>
            </a:pPr>
            <a:endParaRPr sz="1089"/>
          </a:p>
        </p:txBody>
      </p:sp>
      <p:sp>
        <p:nvSpPr>
          <p:cNvPr id="288" name="Shape 288"/>
          <p:cNvSpPr/>
          <p:nvPr/>
        </p:nvSpPr>
        <p:spPr>
          <a:xfrm>
            <a:off x="4266560" y="3480867"/>
            <a:ext cx="991240" cy="0"/>
          </a:xfrm>
          <a:prstGeom prst="line">
            <a:avLst/>
          </a:prstGeom>
          <a:ln w="12700">
            <a:solidFill>
              <a:srgbClr val="000000"/>
            </a:solidFill>
          </a:ln>
        </p:spPr>
        <p:txBody>
          <a:bodyPr lIns="0" tIns="0" rIns="0" bIns="0"/>
          <a:lstStyle/>
          <a:p>
            <a:pPr defTabSz="414955">
              <a:defRPr sz="1200" b="0">
                <a:uFillTx/>
                <a:latin typeface="Helvetica"/>
                <a:ea typeface="Helvetica"/>
                <a:cs typeface="Helvetica"/>
                <a:sym typeface="Helvetica"/>
              </a:defRPr>
            </a:pPr>
            <a:endParaRPr sz="1089"/>
          </a:p>
        </p:txBody>
      </p:sp>
      <p:sp>
        <p:nvSpPr>
          <p:cNvPr id="289" name="Shape 289"/>
          <p:cNvSpPr/>
          <p:nvPr/>
        </p:nvSpPr>
        <p:spPr>
          <a:xfrm>
            <a:off x="4266560" y="3780545"/>
            <a:ext cx="991240" cy="0"/>
          </a:xfrm>
          <a:prstGeom prst="line">
            <a:avLst/>
          </a:prstGeom>
          <a:ln w="12700">
            <a:solidFill>
              <a:srgbClr val="000000"/>
            </a:solidFill>
          </a:ln>
        </p:spPr>
        <p:txBody>
          <a:bodyPr lIns="0" tIns="0" rIns="0" bIns="0"/>
          <a:lstStyle/>
          <a:p>
            <a:pPr defTabSz="414955">
              <a:defRPr sz="1200" b="0">
                <a:uFillTx/>
                <a:latin typeface="Helvetica"/>
                <a:ea typeface="Helvetica"/>
                <a:cs typeface="Helvetica"/>
                <a:sym typeface="Helvetica"/>
              </a:defRPr>
            </a:pPr>
            <a:endParaRPr sz="1089"/>
          </a:p>
        </p:txBody>
      </p:sp>
      <p:sp>
        <p:nvSpPr>
          <p:cNvPr id="290" name="Shape 290"/>
          <p:cNvSpPr/>
          <p:nvPr/>
        </p:nvSpPr>
        <p:spPr>
          <a:xfrm>
            <a:off x="4266560" y="4091748"/>
            <a:ext cx="991240" cy="0"/>
          </a:xfrm>
          <a:prstGeom prst="line">
            <a:avLst/>
          </a:prstGeom>
          <a:ln w="12700">
            <a:solidFill>
              <a:srgbClr val="000000"/>
            </a:solidFill>
          </a:ln>
        </p:spPr>
        <p:txBody>
          <a:bodyPr lIns="0" tIns="0" rIns="0" bIns="0"/>
          <a:lstStyle/>
          <a:p>
            <a:pPr defTabSz="414955">
              <a:defRPr sz="1200" b="0">
                <a:uFillTx/>
                <a:latin typeface="Helvetica"/>
                <a:ea typeface="Helvetica"/>
                <a:cs typeface="Helvetica"/>
                <a:sym typeface="Helvetica"/>
              </a:defRPr>
            </a:pPr>
            <a:endParaRPr sz="1089"/>
          </a:p>
        </p:txBody>
      </p:sp>
      <p:sp>
        <p:nvSpPr>
          <p:cNvPr id="291" name="Shape 291"/>
          <p:cNvSpPr/>
          <p:nvPr/>
        </p:nvSpPr>
        <p:spPr>
          <a:xfrm>
            <a:off x="4266560" y="5002306"/>
            <a:ext cx="991240" cy="0"/>
          </a:xfrm>
          <a:prstGeom prst="line">
            <a:avLst/>
          </a:prstGeom>
          <a:ln w="12700">
            <a:solidFill>
              <a:srgbClr val="000000"/>
            </a:solidFill>
          </a:ln>
        </p:spPr>
        <p:txBody>
          <a:bodyPr lIns="0" tIns="0" rIns="0" bIns="0"/>
          <a:lstStyle/>
          <a:p>
            <a:pPr defTabSz="414955">
              <a:defRPr sz="1200" b="0">
                <a:uFillTx/>
                <a:latin typeface="Helvetica"/>
                <a:ea typeface="Helvetica"/>
                <a:cs typeface="Helvetica"/>
                <a:sym typeface="Helvetica"/>
              </a:defRPr>
            </a:pPr>
            <a:endParaRPr sz="1089"/>
          </a:p>
        </p:txBody>
      </p:sp>
      <p:sp>
        <p:nvSpPr>
          <p:cNvPr id="292" name="Shape 292"/>
          <p:cNvSpPr/>
          <p:nvPr/>
        </p:nvSpPr>
        <p:spPr>
          <a:xfrm>
            <a:off x="4266560" y="4391425"/>
            <a:ext cx="991240" cy="0"/>
          </a:xfrm>
          <a:prstGeom prst="line">
            <a:avLst/>
          </a:prstGeom>
          <a:ln w="12700">
            <a:solidFill>
              <a:srgbClr val="000000"/>
            </a:solidFill>
          </a:ln>
        </p:spPr>
        <p:txBody>
          <a:bodyPr lIns="0" tIns="0" rIns="0" bIns="0"/>
          <a:lstStyle/>
          <a:p>
            <a:pPr defTabSz="414955">
              <a:defRPr sz="1200" b="0">
                <a:uFillTx/>
                <a:latin typeface="Helvetica"/>
                <a:ea typeface="Helvetica"/>
                <a:cs typeface="Helvetica"/>
                <a:sym typeface="Helvetica"/>
              </a:defRPr>
            </a:pPr>
            <a:endParaRPr sz="1089"/>
          </a:p>
        </p:txBody>
      </p:sp>
      <p:sp>
        <p:nvSpPr>
          <p:cNvPr id="293" name="Shape 293"/>
          <p:cNvSpPr/>
          <p:nvPr/>
        </p:nvSpPr>
        <p:spPr>
          <a:xfrm>
            <a:off x="4266560" y="4702629"/>
            <a:ext cx="991240" cy="0"/>
          </a:xfrm>
          <a:prstGeom prst="line">
            <a:avLst/>
          </a:prstGeom>
          <a:ln w="12700">
            <a:solidFill>
              <a:srgbClr val="000000"/>
            </a:solidFill>
          </a:ln>
        </p:spPr>
        <p:txBody>
          <a:bodyPr lIns="0" tIns="0" rIns="0" bIns="0"/>
          <a:lstStyle/>
          <a:p>
            <a:pPr defTabSz="414955">
              <a:defRPr sz="1200" b="0">
                <a:uFillTx/>
                <a:latin typeface="Helvetica"/>
                <a:ea typeface="Helvetica"/>
                <a:cs typeface="Helvetica"/>
                <a:sym typeface="Helvetica"/>
              </a:defRPr>
            </a:pPr>
            <a:endParaRPr sz="1089"/>
          </a:p>
        </p:txBody>
      </p:sp>
      <p:grpSp>
        <p:nvGrpSpPr>
          <p:cNvPr id="298" name="Group 298"/>
          <p:cNvGrpSpPr/>
          <p:nvPr/>
        </p:nvGrpSpPr>
        <p:grpSpPr>
          <a:xfrm>
            <a:off x="1604042" y="2558783"/>
            <a:ext cx="610881" cy="1221761"/>
            <a:chOff x="0" y="0"/>
            <a:chExt cx="673100" cy="1346200"/>
          </a:xfrm>
        </p:grpSpPr>
        <p:sp>
          <p:nvSpPr>
            <p:cNvPr id="294" name="Shape 294"/>
            <p:cNvSpPr/>
            <p:nvPr/>
          </p:nvSpPr>
          <p:spPr>
            <a:xfrm>
              <a:off x="0" y="0"/>
              <a:ext cx="660400" cy="1346200"/>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a:buFont typeface="Calibri"/>
                <a:defRPr>
                  <a:latin typeface="Calibri"/>
                  <a:ea typeface="Calibri"/>
                  <a:cs typeface="Calibri"/>
                  <a:sym typeface="Calibri"/>
                </a:defRPr>
              </a:pPr>
              <a:endParaRPr sz="1634"/>
            </a:p>
          </p:txBody>
        </p:sp>
        <p:sp>
          <p:nvSpPr>
            <p:cNvPr id="295" name="Shape 295"/>
            <p:cNvSpPr/>
            <p:nvPr/>
          </p:nvSpPr>
          <p:spPr>
            <a:xfrm>
              <a:off x="0" y="673100"/>
              <a:ext cx="673100" cy="0"/>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296" name="Shape 296"/>
            <p:cNvSpPr/>
            <p:nvPr/>
          </p:nvSpPr>
          <p:spPr>
            <a:xfrm>
              <a:off x="0" y="342900"/>
              <a:ext cx="673100" cy="0"/>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297" name="Shape 297"/>
            <p:cNvSpPr/>
            <p:nvPr/>
          </p:nvSpPr>
          <p:spPr>
            <a:xfrm>
              <a:off x="0" y="1016000"/>
              <a:ext cx="673100" cy="0"/>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grpSp>
      <p:sp>
        <p:nvSpPr>
          <p:cNvPr id="299" name="Shape 299"/>
          <p:cNvSpPr/>
          <p:nvPr/>
        </p:nvSpPr>
        <p:spPr>
          <a:xfrm>
            <a:off x="1604042" y="2109267"/>
            <a:ext cx="356448"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a:buClr>
                <a:srgbClr val="FF2600"/>
              </a:buClr>
              <a:buFont typeface="Calibri"/>
              <a:defRPr>
                <a:solidFill>
                  <a:srgbClr val="FF2600"/>
                </a:solidFill>
                <a:uFill>
                  <a:solidFill>
                    <a:srgbClr val="FF2600"/>
                  </a:solidFill>
                </a:uFill>
                <a:latin typeface="Calibri"/>
                <a:ea typeface="Calibri"/>
                <a:cs typeface="Calibri"/>
                <a:sym typeface="Calibri"/>
              </a:defRPr>
            </a:lvl1pPr>
          </a:lstStyle>
          <a:p>
            <a:pPr>
              <a:defRPr>
                <a:solidFill>
                  <a:srgbClr val="000000"/>
                </a:solidFill>
                <a:uFill>
                  <a:solidFill>
                    <a:srgbClr val="000000"/>
                  </a:solidFill>
                </a:uFill>
              </a:defRPr>
            </a:pPr>
            <a:r>
              <a:rPr sz="1634"/>
              <a:t>Tag</a:t>
            </a:r>
          </a:p>
        </p:txBody>
      </p:sp>
      <p:sp>
        <p:nvSpPr>
          <p:cNvPr id="300" name="Shape 300"/>
          <p:cNvSpPr/>
          <p:nvPr/>
        </p:nvSpPr>
        <p:spPr>
          <a:xfrm>
            <a:off x="2364761" y="2109267"/>
            <a:ext cx="466094"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a:buFont typeface="Calibri"/>
              <a:defRPr>
                <a:latin typeface="Calibri"/>
                <a:ea typeface="Calibri"/>
                <a:cs typeface="Calibri"/>
                <a:sym typeface="Calibri"/>
              </a:defRPr>
            </a:lvl1pPr>
          </a:lstStyle>
          <a:p>
            <a:r>
              <a:rPr sz="1634"/>
              <a:t>Data</a:t>
            </a:r>
          </a:p>
        </p:txBody>
      </p:sp>
      <p:sp>
        <p:nvSpPr>
          <p:cNvPr id="301" name="Shape 301"/>
          <p:cNvSpPr/>
          <p:nvPr/>
        </p:nvSpPr>
        <p:spPr>
          <a:xfrm>
            <a:off x="4266560" y="1348548"/>
            <a:ext cx="991240" cy="299677"/>
          </a:xfrm>
          <a:prstGeom prst="rect">
            <a:avLst/>
          </a:prstGeom>
          <a:blipFill>
            <a:blip r:embed="rId3"/>
          </a:blipFill>
          <a:ln w="12700">
            <a:solidFill>
              <a:srgbClr val="6095C9"/>
            </a:solidFill>
            <a:miter lim="400000"/>
          </a:ln>
        </p:spPr>
        <p:txBody>
          <a:bodyPr lIns="34578" tIns="34578" rIns="34578" bIns="34578" anchor="ctr"/>
          <a:lstStyle/>
          <a:p>
            <a:pPr>
              <a:buFont typeface="Calibri"/>
              <a:defRPr>
                <a:latin typeface="Calibri"/>
                <a:ea typeface="Calibri"/>
                <a:cs typeface="Calibri"/>
                <a:sym typeface="Calibri"/>
              </a:defRPr>
            </a:pPr>
            <a:endParaRPr sz="1634"/>
          </a:p>
        </p:txBody>
      </p:sp>
      <p:sp>
        <p:nvSpPr>
          <p:cNvPr id="302" name="Shape 302"/>
          <p:cNvSpPr/>
          <p:nvPr/>
        </p:nvSpPr>
        <p:spPr>
          <a:xfrm>
            <a:off x="2214923" y="2570309"/>
            <a:ext cx="979714" cy="299677"/>
          </a:xfrm>
          <a:prstGeom prst="rect">
            <a:avLst/>
          </a:prstGeom>
          <a:blipFill>
            <a:blip r:embed="rId3"/>
          </a:blipFill>
          <a:ln w="12700">
            <a:solidFill>
              <a:srgbClr val="6095C9"/>
            </a:solidFill>
            <a:miter lim="400000"/>
          </a:ln>
        </p:spPr>
        <p:txBody>
          <a:bodyPr lIns="34578" tIns="34578" rIns="34578" bIns="34578" anchor="ctr"/>
          <a:lstStyle/>
          <a:p>
            <a:pPr>
              <a:buFont typeface="Calibri"/>
              <a:defRPr>
                <a:latin typeface="Calibri"/>
                <a:ea typeface="Calibri"/>
                <a:cs typeface="Calibri"/>
                <a:sym typeface="Calibri"/>
              </a:defRPr>
            </a:pPr>
            <a:endParaRPr sz="1634"/>
          </a:p>
        </p:txBody>
      </p:sp>
      <p:sp>
        <p:nvSpPr>
          <p:cNvPr id="303" name="Shape 303"/>
          <p:cNvSpPr/>
          <p:nvPr/>
        </p:nvSpPr>
        <p:spPr>
          <a:xfrm>
            <a:off x="4266560" y="2570309"/>
            <a:ext cx="991240" cy="299677"/>
          </a:xfrm>
          <a:prstGeom prst="rect">
            <a:avLst/>
          </a:prstGeom>
          <a:blipFill>
            <a:blip r:embed="rId3"/>
          </a:blipFill>
          <a:ln w="12700">
            <a:solidFill>
              <a:srgbClr val="6095C9"/>
            </a:solidFill>
            <a:miter lim="400000"/>
          </a:ln>
        </p:spPr>
        <p:txBody>
          <a:bodyPr lIns="34578" tIns="34578" rIns="34578" bIns="34578" anchor="ctr"/>
          <a:lstStyle/>
          <a:p>
            <a:pPr>
              <a:buFont typeface="Calibri"/>
              <a:defRPr>
                <a:latin typeface="Calibri"/>
                <a:ea typeface="Calibri"/>
                <a:cs typeface="Calibri"/>
                <a:sym typeface="Calibri"/>
              </a:defRPr>
            </a:pPr>
            <a:endParaRPr sz="1634"/>
          </a:p>
        </p:txBody>
      </p:sp>
      <p:sp>
        <p:nvSpPr>
          <p:cNvPr id="304" name="Shape 304"/>
          <p:cNvSpPr/>
          <p:nvPr/>
        </p:nvSpPr>
        <p:spPr>
          <a:xfrm>
            <a:off x="4266560" y="3780545"/>
            <a:ext cx="991240" cy="299677"/>
          </a:xfrm>
          <a:prstGeom prst="rect">
            <a:avLst/>
          </a:prstGeom>
          <a:blipFill>
            <a:blip r:embed="rId3"/>
          </a:blipFill>
          <a:ln w="12700">
            <a:solidFill>
              <a:srgbClr val="6095C9"/>
            </a:solidFill>
            <a:miter lim="400000"/>
          </a:ln>
        </p:spPr>
        <p:txBody>
          <a:bodyPr lIns="34578" tIns="34578" rIns="34578" bIns="34578" anchor="ctr"/>
          <a:lstStyle/>
          <a:p>
            <a:pPr>
              <a:buFont typeface="Calibri"/>
              <a:defRPr>
                <a:latin typeface="Calibri"/>
                <a:ea typeface="Calibri"/>
                <a:cs typeface="Calibri"/>
                <a:sym typeface="Calibri"/>
              </a:defRPr>
            </a:pPr>
            <a:endParaRPr sz="1634"/>
          </a:p>
        </p:txBody>
      </p:sp>
      <p:sp>
        <p:nvSpPr>
          <p:cNvPr id="305" name="Shape 305"/>
          <p:cNvSpPr/>
          <p:nvPr/>
        </p:nvSpPr>
        <p:spPr>
          <a:xfrm>
            <a:off x="4266560" y="5002306"/>
            <a:ext cx="979714" cy="299677"/>
          </a:xfrm>
          <a:prstGeom prst="rect">
            <a:avLst/>
          </a:prstGeom>
          <a:blipFill>
            <a:blip r:embed="rId3"/>
          </a:blipFill>
          <a:ln w="12700">
            <a:solidFill>
              <a:srgbClr val="6095C9"/>
            </a:solidFill>
            <a:miter lim="400000"/>
          </a:ln>
        </p:spPr>
        <p:txBody>
          <a:bodyPr lIns="34578" tIns="34578" rIns="34578" bIns="34578" anchor="ctr"/>
          <a:lstStyle/>
          <a:p>
            <a:pPr>
              <a:buFont typeface="Calibri"/>
              <a:defRPr>
                <a:latin typeface="Calibri"/>
                <a:ea typeface="Calibri"/>
                <a:cs typeface="Calibri"/>
                <a:sym typeface="Calibri"/>
              </a:defRPr>
            </a:pPr>
            <a:endParaRPr sz="1634"/>
          </a:p>
        </p:txBody>
      </p:sp>
      <p:sp>
        <p:nvSpPr>
          <p:cNvPr id="306" name="Shape 306"/>
          <p:cNvSpPr/>
          <p:nvPr/>
        </p:nvSpPr>
        <p:spPr>
          <a:xfrm>
            <a:off x="4266560" y="5912864"/>
            <a:ext cx="991240" cy="299677"/>
          </a:xfrm>
          <a:prstGeom prst="rect">
            <a:avLst/>
          </a:prstGeom>
          <a:blipFill>
            <a:blip r:embed="rId4"/>
          </a:blipFill>
          <a:ln w="12700">
            <a:solidFill>
              <a:srgbClr val="00A500"/>
            </a:solidFill>
            <a:miter lim="400000"/>
          </a:ln>
        </p:spPr>
        <p:txBody>
          <a:bodyPr lIns="34578" tIns="34578" rIns="34578" bIns="34578" anchor="ctr"/>
          <a:lstStyle/>
          <a:p>
            <a:pPr>
              <a:buFont typeface="Calibri"/>
              <a:defRPr>
                <a:latin typeface="Calibri"/>
                <a:ea typeface="Calibri"/>
                <a:cs typeface="Calibri"/>
                <a:sym typeface="Calibri"/>
              </a:defRPr>
            </a:pPr>
            <a:endParaRPr sz="1634"/>
          </a:p>
        </p:txBody>
      </p:sp>
      <p:sp>
        <p:nvSpPr>
          <p:cNvPr id="307" name="Shape 307"/>
          <p:cNvSpPr/>
          <p:nvPr/>
        </p:nvSpPr>
        <p:spPr>
          <a:xfrm>
            <a:off x="4266560" y="4702629"/>
            <a:ext cx="991240" cy="299677"/>
          </a:xfrm>
          <a:prstGeom prst="rect">
            <a:avLst/>
          </a:prstGeom>
          <a:blipFill>
            <a:blip r:embed="rId4"/>
          </a:blipFill>
          <a:ln w="12700">
            <a:solidFill>
              <a:srgbClr val="00A500"/>
            </a:solidFill>
            <a:miter lim="400000"/>
          </a:ln>
        </p:spPr>
        <p:txBody>
          <a:bodyPr lIns="34578" tIns="34578" rIns="34578" bIns="34578" anchor="ctr"/>
          <a:lstStyle/>
          <a:p>
            <a:pPr>
              <a:buFont typeface="Calibri"/>
              <a:defRPr>
                <a:latin typeface="Calibri"/>
                <a:ea typeface="Calibri"/>
                <a:cs typeface="Calibri"/>
                <a:sym typeface="Calibri"/>
              </a:defRPr>
            </a:pPr>
            <a:endParaRPr sz="1634"/>
          </a:p>
        </p:txBody>
      </p:sp>
      <p:sp>
        <p:nvSpPr>
          <p:cNvPr id="308" name="Shape 308"/>
          <p:cNvSpPr/>
          <p:nvPr/>
        </p:nvSpPr>
        <p:spPr>
          <a:xfrm>
            <a:off x="4266560" y="3480867"/>
            <a:ext cx="991240" cy="299677"/>
          </a:xfrm>
          <a:prstGeom prst="rect">
            <a:avLst/>
          </a:prstGeom>
          <a:blipFill>
            <a:blip r:embed="rId4"/>
          </a:blipFill>
          <a:ln w="12700">
            <a:solidFill>
              <a:srgbClr val="00A500"/>
            </a:solidFill>
            <a:miter lim="400000"/>
          </a:ln>
        </p:spPr>
        <p:txBody>
          <a:bodyPr lIns="34578" tIns="34578" rIns="34578" bIns="34578" anchor="ctr"/>
          <a:lstStyle/>
          <a:p>
            <a:pPr>
              <a:buFont typeface="Calibri"/>
              <a:defRPr>
                <a:latin typeface="Calibri"/>
                <a:ea typeface="Calibri"/>
                <a:cs typeface="Calibri"/>
                <a:sym typeface="Calibri"/>
              </a:defRPr>
            </a:pPr>
            <a:endParaRPr sz="1634"/>
          </a:p>
        </p:txBody>
      </p:sp>
      <p:sp>
        <p:nvSpPr>
          <p:cNvPr id="309" name="Shape 309"/>
          <p:cNvSpPr/>
          <p:nvPr/>
        </p:nvSpPr>
        <p:spPr>
          <a:xfrm>
            <a:off x="4266560" y="2259106"/>
            <a:ext cx="979714" cy="299677"/>
          </a:xfrm>
          <a:prstGeom prst="rect">
            <a:avLst/>
          </a:prstGeom>
          <a:blipFill>
            <a:blip r:embed="rId4"/>
          </a:blipFill>
          <a:ln w="12700">
            <a:solidFill>
              <a:srgbClr val="00A500"/>
            </a:solidFill>
            <a:miter lim="400000"/>
          </a:ln>
        </p:spPr>
        <p:txBody>
          <a:bodyPr lIns="34578" tIns="34578" rIns="34578" bIns="34578" anchor="ctr"/>
          <a:lstStyle/>
          <a:p>
            <a:pPr>
              <a:buFont typeface="Calibri"/>
              <a:defRPr>
                <a:latin typeface="Calibri"/>
                <a:ea typeface="Calibri"/>
                <a:cs typeface="Calibri"/>
                <a:sym typeface="Calibri"/>
              </a:defRPr>
            </a:pPr>
            <a:endParaRPr sz="1634"/>
          </a:p>
        </p:txBody>
      </p:sp>
      <p:sp>
        <p:nvSpPr>
          <p:cNvPr id="310" name="Shape 310"/>
          <p:cNvSpPr/>
          <p:nvPr/>
        </p:nvSpPr>
        <p:spPr>
          <a:xfrm>
            <a:off x="2214923" y="3480867"/>
            <a:ext cx="979714" cy="299677"/>
          </a:xfrm>
          <a:prstGeom prst="rect">
            <a:avLst/>
          </a:prstGeom>
          <a:blipFill>
            <a:blip r:embed="rId4"/>
          </a:blipFill>
          <a:ln w="12700">
            <a:solidFill>
              <a:srgbClr val="00A500"/>
            </a:solidFill>
            <a:miter lim="400000"/>
          </a:ln>
        </p:spPr>
        <p:txBody>
          <a:bodyPr lIns="34578" tIns="34578" rIns="34578" bIns="34578" anchor="ctr"/>
          <a:lstStyle/>
          <a:p>
            <a:pPr>
              <a:buFont typeface="Calibri"/>
              <a:defRPr>
                <a:latin typeface="Calibri"/>
                <a:ea typeface="Calibri"/>
                <a:cs typeface="Calibri"/>
                <a:sym typeface="Calibri"/>
              </a:defRPr>
            </a:pPr>
            <a:endParaRPr sz="1634"/>
          </a:p>
        </p:txBody>
      </p:sp>
      <p:sp>
        <p:nvSpPr>
          <p:cNvPr id="311" name="Shape 311"/>
          <p:cNvSpPr/>
          <p:nvPr/>
        </p:nvSpPr>
        <p:spPr>
          <a:xfrm>
            <a:off x="4266560" y="1648225"/>
            <a:ext cx="979714" cy="299677"/>
          </a:xfrm>
          <a:prstGeom prst="rect">
            <a:avLst/>
          </a:prstGeom>
          <a:blipFill>
            <a:blip r:embed="rId5"/>
          </a:blipFill>
          <a:ln w="12700">
            <a:solidFill>
              <a:srgbClr val="CD665F"/>
            </a:solidFill>
            <a:miter lim="400000"/>
          </a:ln>
        </p:spPr>
        <p:txBody>
          <a:bodyPr lIns="34578" tIns="34578" rIns="34578" bIns="34578" anchor="ctr"/>
          <a:lstStyle/>
          <a:p>
            <a:pPr>
              <a:buFont typeface="Calibri"/>
              <a:defRPr>
                <a:latin typeface="Calibri"/>
                <a:ea typeface="Calibri"/>
                <a:cs typeface="Calibri"/>
                <a:sym typeface="Calibri"/>
              </a:defRPr>
            </a:pPr>
            <a:endParaRPr sz="1634"/>
          </a:p>
        </p:txBody>
      </p:sp>
      <p:sp>
        <p:nvSpPr>
          <p:cNvPr id="312" name="Shape 312"/>
          <p:cNvSpPr/>
          <p:nvPr/>
        </p:nvSpPr>
        <p:spPr>
          <a:xfrm>
            <a:off x="2214923" y="2869987"/>
            <a:ext cx="979714" cy="299677"/>
          </a:xfrm>
          <a:prstGeom prst="rect">
            <a:avLst/>
          </a:prstGeom>
          <a:blipFill>
            <a:blip r:embed="rId5"/>
          </a:blipFill>
          <a:ln w="12700">
            <a:solidFill>
              <a:srgbClr val="CD665F"/>
            </a:solidFill>
            <a:miter lim="400000"/>
          </a:ln>
        </p:spPr>
        <p:txBody>
          <a:bodyPr lIns="34578" tIns="34578" rIns="34578" bIns="34578" anchor="ctr"/>
          <a:lstStyle/>
          <a:p>
            <a:pPr>
              <a:buFont typeface="Calibri"/>
              <a:defRPr>
                <a:latin typeface="Calibri"/>
                <a:ea typeface="Calibri"/>
                <a:cs typeface="Calibri"/>
                <a:sym typeface="Calibri"/>
              </a:defRPr>
            </a:pPr>
            <a:endParaRPr sz="1634"/>
          </a:p>
        </p:txBody>
      </p:sp>
      <p:sp>
        <p:nvSpPr>
          <p:cNvPr id="313" name="Shape 313"/>
          <p:cNvSpPr/>
          <p:nvPr/>
        </p:nvSpPr>
        <p:spPr>
          <a:xfrm>
            <a:off x="4266560" y="2869987"/>
            <a:ext cx="991240" cy="299677"/>
          </a:xfrm>
          <a:prstGeom prst="rect">
            <a:avLst/>
          </a:prstGeom>
          <a:blipFill>
            <a:blip r:embed="rId5"/>
          </a:blipFill>
          <a:ln w="12700">
            <a:solidFill>
              <a:srgbClr val="CD665F"/>
            </a:solidFill>
            <a:miter lim="400000"/>
          </a:ln>
        </p:spPr>
        <p:txBody>
          <a:bodyPr lIns="34578" tIns="34578" rIns="34578" bIns="34578" anchor="ctr"/>
          <a:lstStyle/>
          <a:p>
            <a:pPr>
              <a:buFont typeface="Calibri"/>
              <a:defRPr>
                <a:latin typeface="Calibri"/>
                <a:ea typeface="Calibri"/>
                <a:cs typeface="Calibri"/>
                <a:sym typeface="Calibri"/>
              </a:defRPr>
            </a:pPr>
            <a:endParaRPr sz="1634"/>
          </a:p>
        </p:txBody>
      </p:sp>
      <p:sp>
        <p:nvSpPr>
          <p:cNvPr id="314" name="Shape 314"/>
          <p:cNvSpPr/>
          <p:nvPr/>
        </p:nvSpPr>
        <p:spPr>
          <a:xfrm>
            <a:off x="4266560" y="4091748"/>
            <a:ext cx="991240" cy="299677"/>
          </a:xfrm>
          <a:prstGeom prst="rect">
            <a:avLst/>
          </a:prstGeom>
          <a:blipFill>
            <a:blip r:embed="rId5"/>
          </a:blipFill>
          <a:ln w="12700">
            <a:solidFill>
              <a:srgbClr val="CD665F"/>
            </a:solidFill>
            <a:miter lim="400000"/>
          </a:ln>
        </p:spPr>
        <p:txBody>
          <a:bodyPr lIns="34578" tIns="34578" rIns="34578" bIns="34578" anchor="ctr"/>
          <a:lstStyle/>
          <a:p>
            <a:pPr>
              <a:buFont typeface="Calibri"/>
              <a:defRPr>
                <a:latin typeface="Calibri"/>
                <a:ea typeface="Calibri"/>
                <a:cs typeface="Calibri"/>
                <a:sym typeface="Calibri"/>
              </a:defRPr>
            </a:pPr>
            <a:endParaRPr sz="1634"/>
          </a:p>
        </p:txBody>
      </p:sp>
      <p:sp>
        <p:nvSpPr>
          <p:cNvPr id="315" name="Shape 315"/>
          <p:cNvSpPr/>
          <p:nvPr/>
        </p:nvSpPr>
        <p:spPr>
          <a:xfrm>
            <a:off x="4266560" y="5313509"/>
            <a:ext cx="991240" cy="299677"/>
          </a:xfrm>
          <a:prstGeom prst="rect">
            <a:avLst/>
          </a:prstGeom>
          <a:blipFill>
            <a:blip r:embed="rId5"/>
          </a:blipFill>
          <a:ln w="12700">
            <a:solidFill>
              <a:srgbClr val="CD665F"/>
            </a:solidFill>
            <a:miter lim="400000"/>
          </a:ln>
        </p:spPr>
        <p:txBody>
          <a:bodyPr lIns="34578" tIns="34578" rIns="34578" bIns="34578" anchor="ctr"/>
          <a:lstStyle/>
          <a:p>
            <a:pPr>
              <a:buFont typeface="Calibri"/>
              <a:defRPr>
                <a:latin typeface="Calibri"/>
                <a:ea typeface="Calibri"/>
                <a:cs typeface="Calibri"/>
                <a:sym typeface="Calibri"/>
              </a:defRPr>
            </a:pPr>
            <a:endParaRPr sz="1634"/>
          </a:p>
        </p:txBody>
      </p:sp>
      <p:sp>
        <p:nvSpPr>
          <p:cNvPr id="316" name="Shape 316"/>
          <p:cNvSpPr/>
          <p:nvPr/>
        </p:nvSpPr>
        <p:spPr>
          <a:xfrm>
            <a:off x="4266560" y="5613187"/>
            <a:ext cx="991240" cy="299677"/>
          </a:xfrm>
          <a:prstGeom prst="rect">
            <a:avLst/>
          </a:prstGeom>
          <a:blipFill>
            <a:blip r:embed="rId6"/>
          </a:blipFill>
          <a:ln w="12700">
            <a:solidFill>
              <a:srgbClr val="942193"/>
            </a:solidFill>
            <a:miter lim="400000"/>
          </a:ln>
        </p:spPr>
        <p:txBody>
          <a:bodyPr lIns="34578" tIns="34578" rIns="34578" bIns="34578" anchor="ctr"/>
          <a:lstStyle/>
          <a:p>
            <a:pPr>
              <a:buFont typeface="Calibri"/>
              <a:defRPr>
                <a:latin typeface="Calibri"/>
                <a:ea typeface="Calibri"/>
                <a:cs typeface="Calibri"/>
                <a:sym typeface="Calibri"/>
              </a:defRPr>
            </a:pPr>
            <a:endParaRPr sz="1634"/>
          </a:p>
        </p:txBody>
      </p:sp>
      <p:sp>
        <p:nvSpPr>
          <p:cNvPr id="317" name="Shape 317"/>
          <p:cNvSpPr/>
          <p:nvPr/>
        </p:nvSpPr>
        <p:spPr>
          <a:xfrm>
            <a:off x="4266560" y="4391425"/>
            <a:ext cx="991240" cy="299677"/>
          </a:xfrm>
          <a:prstGeom prst="rect">
            <a:avLst/>
          </a:prstGeom>
          <a:blipFill>
            <a:blip r:embed="rId6"/>
          </a:blipFill>
          <a:ln w="12700">
            <a:solidFill>
              <a:srgbClr val="942193"/>
            </a:solidFill>
            <a:miter lim="400000"/>
          </a:ln>
        </p:spPr>
        <p:txBody>
          <a:bodyPr lIns="34578" tIns="34578" rIns="34578" bIns="34578" anchor="ctr"/>
          <a:lstStyle/>
          <a:p>
            <a:pPr>
              <a:buFont typeface="Calibri"/>
              <a:defRPr>
                <a:latin typeface="Calibri"/>
                <a:ea typeface="Calibri"/>
                <a:cs typeface="Calibri"/>
                <a:sym typeface="Calibri"/>
              </a:defRPr>
            </a:pPr>
            <a:endParaRPr sz="1634"/>
          </a:p>
        </p:txBody>
      </p:sp>
      <p:sp>
        <p:nvSpPr>
          <p:cNvPr id="318" name="Shape 318"/>
          <p:cNvSpPr/>
          <p:nvPr/>
        </p:nvSpPr>
        <p:spPr>
          <a:xfrm>
            <a:off x="4266560" y="3169664"/>
            <a:ext cx="979714" cy="299677"/>
          </a:xfrm>
          <a:prstGeom prst="rect">
            <a:avLst/>
          </a:prstGeom>
          <a:blipFill>
            <a:blip r:embed="rId6"/>
          </a:blipFill>
          <a:ln w="12700">
            <a:solidFill>
              <a:srgbClr val="942193"/>
            </a:solidFill>
            <a:miter lim="400000"/>
          </a:ln>
        </p:spPr>
        <p:txBody>
          <a:bodyPr lIns="34578" tIns="34578" rIns="34578" bIns="34578" anchor="ctr"/>
          <a:lstStyle/>
          <a:p>
            <a:pPr>
              <a:buFont typeface="Calibri"/>
              <a:defRPr>
                <a:latin typeface="Calibri"/>
                <a:ea typeface="Calibri"/>
                <a:cs typeface="Calibri"/>
                <a:sym typeface="Calibri"/>
              </a:defRPr>
            </a:pPr>
            <a:endParaRPr sz="1634"/>
          </a:p>
        </p:txBody>
      </p:sp>
      <p:sp>
        <p:nvSpPr>
          <p:cNvPr id="319" name="Shape 319"/>
          <p:cNvSpPr/>
          <p:nvPr/>
        </p:nvSpPr>
        <p:spPr>
          <a:xfrm>
            <a:off x="4266560" y="1959429"/>
            <a:ext cx="979714" cy="299677"/>
          </a:xfrm>
          <a:prstGeom prst="rect">
            <a:avLst/>
          </a:prstGeom>
          <a:blipFill>
            <a:blip r:embed="rId6"/>
          </a:blipFill>
          <a:ln w="12700">
            <a:solidFill>
              <a:srgbClr val="942193"/>
            </a:solidFill>
            <a:miter lim="400000"/>
          </a:ln>
        </p:spPr>
        <p:txBody>
          <a:bodyPr lIns="34578" tIns="34578" rIns="34578" bIns="34578" anchor="ctr"/>
          <a:lstStyle/>
          <a:p>
            <a:pPr>
              <a:buFont typeface="Calibri"/>
              <a:defRPr>
                <a:latin typeface="Calibri"/>
                <a:ea typeface="Calibri"/>
                <a:cs typeface="Calibri"/>
                <a:sym typeface="Calibri"/>
              </a:defRPr>
            </a:pPr>
            <a:endParaRPr sz="1634"/>
          </a:p>
        </p:txBody>
      </p:sp>
      <p:sp>
        <p:nvSpPr>
          <p:cNvPr id="320" name="Shape 320"/>
          <p:cNvSpPr/>
          <p:nvPr/>
        </p:nvSpPr>
        <p:spPr>
          <a:xfrm>
            <a:off x="2214923" y="3169664"/>
            <a:ext cx="979714" cy="299677"/>
          </a:xfrm>
          <a:prstGeom prst="rect">
            <a:avLst/>
          </a:prstGeom>
          <a:blipFill>
            <a:blip r:embed="rId6"/>
          </a:blipFill>
          <a:ln w="12700">
            <a:solidFill>
              <a:srgbClr val="942193"/>
            </a:solidFill>
            <a:miter lim="400000"/>
          </a:ln>
        </p:spPr>
        <p:txBody>
          <a:bodyPr lIns="34578" tIns="34578" rIns="34578" bIns="34578" anchor="ctr"/>
          <a:lstStyle/>
          <a:p>
            <a:pPr>
              <a:buFont typeface="Calibri"/>
              <a:defRPr>
                <a:latin typeface="Calibri"/>
                <a:ea typeface="Calibri"/>
                <a:cs typeface="Calibri"/>
                <a:sym typeface="Calibri"/>
              </a:defRPr>
            </a:pPr>
            <a:endParaRPr sz="1634"/>
          </a:p>
        </p:txBody>
      </p:sp>
      <p:sp>
        <p:nvSpPr>
          <p:cNvPr id="321" name="Shape 321"/>
          <p:cNvSpPr/>
          <p:nvPr/>
        </p:nvSpPr>
        <p:spPr>
          <a:xfrm>
            <a:off x="152810" y="4587368"/>
            <a:ext cx="3722915" cy="1327227"/>
          </a:xfrm>
          <a:prstGeom prst="rect">
            <a:avLst/>
          </a:prstGeom>
          <a:ln w="12700">
            <a:miter lim="400000"/>
          </a:ln>
          <a:extLst>
            <a:ext uri="{C572A759-6A51-4108-AA02-DFA0A04FC94B}">
              <ma14:wrappingTextBoxFlag xmlns="" xmlns:ma14="http://schemas.microsoft.com/office/mac/drawingml/2011/main" val="1"/>
            </a:ext>
          </a:extLst>
        </p:spPr>
        <p:txBody>
          <a:bodyPr lIns="34578" tIns="34578" rIns="34578" bIns="34578">
            <a:spAutoFit/>
          </a:bodyPr>
          <a:lstStyle/>
          <a:p>
            <a:pPr>
              <a:buFont typeface="Calibri"/>
              <a:defRPr b="0">
                <a:latin typeface="Lucida Grande"/>
                <a:ea typeface="Lucida Grande"/>
                <a:cs typeface="Lucida Grande"/>
                <a:sym typeface="Lucida Grande"/>
              </a:defRPr>
            </a:pPr>
            <a:r>
              <a:rPr sz="1634"/>
              <a:t>Q: Is the mem block in cache?</a:t>
            </a:r>
          </a:p>
          <a:p>
            <a:pPr>
              <a:buFont typeface="Calibri"/>
              <a:defRPr b="0">
                <a:latin typeface="Lucida Grande"/>
                <a:ea typeface="Lucida Grande"/>
                <a:cs typeface="Lucida Grande"/>
                <a:sym typeface="Lucida Grande"/>
              </a:defRPr>
            </a:pPr>
            <a:endParaRPr sz="1634"/>
          </a:p>
          <a:p>
            <a:pPr>
              <a:buFont typeface="Calibri"/>
              <a:defRPr b="0">
                <a:latin typeface="Lucida Grande"/>
                <a:ea typeface="Lucida Grande"/>
                <a:cs typeface="Lucida Grande"/>
                <a:sym typeface="Lucida Grande"/>
              </a:defRPr>
            </a:pPr>
            <a:r>
              <a:rPr sz="1634"/>
              <a:t>Compare the cache </a:t>
            </a:r>
            <a:r>
              <a:rPr sz="1634">
                <a:solidFill>
                  <a:srgbClr val="FF2600"/>
                </a:solidFill>
                <a:uFill>
                  <a:solidFill>
                    <a:srgbClr val="FF2600"/>
                  </a:solidFill>
                </a:uFill>
              </a:rPr>
              <a:t>tag </a:t>
            </a:r>
            <a:r>
              <a:rPr sz="1634"/>
              <a:t>to the </a:t>
            </a:r>
            <a:r>
              <a:rPr sz="1634">
                <a:solidFill>
                  <a:srgbClr val="FF2600"/>
                </a:solidFill>
                <a:uFill>
                  <a:solidFill>
                    <a:srgbClr val="FF2600"/>
                  </a:solidFill>
                </a:uFill>
              </a:rPr>
              <a:t>high</a:t>
            </a:r>
            <a:r>
              <a:rPr sz="1634">
                <a:solidFill>
                  <a:srgbClr val="CD665F"/>
                </a:solidFill>
                <a:uFill>
                  <a:solidFill>
                    <a:srgbClr val="CD665F"/>
                  </a:solidFill>
                </a:uFill>
              </a:rPr>
              <a:t> </a:t>
            </a:r>
            <a:r>
              <a:rPr sz="1634">
                <a:solidFill>
                  <a:srgbClr val="FF2600"/>
                </a:solidFill>
                <a:uFill>
                  <a:solidFill>
                    <a:srgbClr val="FF2600"/>
                  </a:solidFill>
                </a:uFill>
              </a:rPr>
              <a:t>order 2 memory address bits </a:t>
            </a:r>
            <a:r>
              <a:rPr sz="1634"/>
              <a:t>to tell if the memory block is in the cache</a:t>
            </a:r>
          </a:p>
        </p:txBody>
      </p:sp>
      <p:grpSp>
        <p:nvGrpSpPr>
          <p:cNvPr id="326" name="Group 326"/>
          <p:cNvGrpSpPr/>
          <p:nvPr/>
        </p:nvGrpSpPr>
        <p:grpSpPr>
          <a:xfrm>
            <a:off x="1223682" y="2558783"/>
            <a:ext cx="380360" cy="1221761"/>
            <a:chOff x="0" y="0"/>
            <a:chExt cx="419100" cy="1346200"/>
          </a:xfrm>
        </p:grpSpPr>
        <p:sp>
          <p:nvSpPr>
            <p:cNvPr id="322" name="Shape 322"/>
            <p:cNvSpPr/>
            <p:nvPr/>
          </p:nvSpPr>
          <p:spPr>
            <a:xfrm>
              <a:off x="0" y="0"/>
              <a:ext cx="406400" cy="1346200"/>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a:buFont typeface="Calibri"/>
                <a:defRPr>
                  <a:latin typeface="Calibri"/>
                  <a:ea typeface="Calibri"/>
                  <a:cs typeface="Calibri"/>
                  <a:sym typeface="Calibri"/>
                </a:defRPr>
              </a:pPr>
              <a:endParaRPr sz="1634"/>
            </a:p>
          </p:txBody>
        </p:sp>
        <p:sp>
          <p:nvSpPr>
            <p:cNvPr id="323" name="Shape 323"/>
            <p:cNvSpPr/>
            <p:nvPr/>
          </p:nvSpPr>
          <p:spPr>
            <a:xfrm>
              <a:off x="0" y="673100"/>
              <a:ext cx="419100" cy="0"/>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324" name="Shape 324"/>
            <p:cNvSpPr/>
            <p:nvPr/>
          </p:nvSpPr>
          <p:spPr>
            <a:xfrm>
              <a:off x="0" y="342900"/>
              <a:ext cx="419100" cy="0"/>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325" name="Shape 325"/>
            <p:cNvSpPr/>
            <p:nvPr/>
          </p:nvSpPr>
          <p:spPr>
            <a:xfrm>
              <a:off x="0" y="1016000"/>
              <a:ext cx="419100" cy="0"/>
            </a:xfrm>
            <a:prstGeom prst="line">
              <a:avLst/>
            </a:prstGeom>
            <a:noFill/>
            <a:ln w="12700" cap="flat">
              <a:solidFill>
                <a:srgbClr val="000000"/>
              </a:solidFill>
              <a:prstDash val="solid"/>
              <a:roun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grpSp>
      <p:sp>
        <p:nvSpPr>
          <p:cNvPr id="327" name="Shape 327"/>
          <p:cNvSpPr/>
          <p:nvPr/>
        </p:nvSpPr>
        <p:spPr>
          <a:xfrm>
            <a:off x="993162" y="2109267"/>
            <a:ext cx="484560"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a:buFont typeface="Calibri"/>
              <a:defRPr>
                <a:latin typeface="Calibri"/>
                <a:ea typeface="Calibri"/>
                <a:cs typeface="Calibri"/>
                <a:sym typeface="Calibri"/>
              </a:defRPr>
            </a:lvl1pPr>
          </a:lstStyle>
          <a:p>
            <a:r>
              <a:rPr sz="1634"/>
              <a:t>Valid</a:t>
            </a:r>
          </a:p>
        </p:txBody>
      </p:sp>
      <p:grpSp>
        <p:nvGrpSpPr>
          <p:cNvPr id="332" name="Group 332"/>
          <p:cNvGrpSpPr/>
          <p:nvPr/>
        </p:nvGrpSpPr>
        <p:grpSpPr>
          <a:xfrm>
            <a:off x="3206163" y="1498387"/>
            <a:ext cx="1071923" cy="2132319"/>
            <a:chOff x="0" y="0"/>
            <a:chExt cx="1181100" cy="2349500"/>
          </a:xfrm>
        </p:grpSpPr>
        <p:sp>
          <p:nvSpPr>
            <p:cNvPr id="328" name="Shape 328"/>
            <p:cNvSpPr/>
            <p:nvPr/>
          </p:nvSpPr>
          <p:spPr>
            <a:xfrm flipH="1">
              <a:off x="0" y="0"/>
              <a:ext cx="1181100" cy="1346200"/>
            </a:xfrm>
            <a:prstGeom prst="line">
              <a:avLst/>
            </a:prstGeom>
            <a:noFill/>
            <a:ln w="12700" cap="flat">
              <a:solidFill>
                <a:srgbClr val="000000"/>
              </a:solidFill>
              <a:prstDash val="solid"/>
              <a:round/>
              <a:headEnd type="triangle" w="med" len="med"/>
              <a:tailEnd type="triangle" w="med" len="me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329" name="Shape 329"/>
            <p:cNvSpPr/>
            <p:nvPr/>
          </p:nvSpPr>
          <p:spPr>
            <a:xfrm flipH="1">
              <a:off x="0" y="330200"/>
              <a:ext cx="1181100" cy="1346200"/>
            </a:xfrm>
            <a:prstGeom prst="line">
              <a:avLst/>
            </a:prstGeom>
            <a:noFill/>
            <a:ln w="12700" cap="flat">
              <a:solidFill>
                <a:srgbClr val="000000"/>
              </a:solidFill>
              <a:prstDash val="solid"/>
              <a:round/>
              <a:headEnd type="triangle" w="med" len="med"/>
              <a:tailEnd type="triangle" w="med" len="me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330" name="Shape 330"/>
            <p:cNvSpPr/>
            <p:nvPr/>
          </p:nvSpPr>
          <p:spPr>
            <a:xfrm flipH="1">
              <a:off x="0" y="673100"/>
              <a:ext cx="1181100" cy="1346200"/>
            </a:xfrm>
            <a:prstGeom prst="line">
              <a:avLst/>
            </a:prstGeom>
            <a:noFill/>
            <a:ln w="12700" cap="flat">
              <a:solidFill>
                <a:srgbClr val="000000"/>
              </a:solidFill>
              <a:prstDash val="solid"/>
              <a:round/>
              <a:headEnd type="triangle" w="med" len="med"/>
              <a:tailEnd type="triangle" w="med" len="me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331" name="Shape 331"/>
            <p:cNvSpPr/>
            <p:nvPr/>
          </p:nvSpPr>
          <p:spPr>
            <a:xfrm flipH="1">
              <a:off x="0" y="1003300"/>
              <a:ext cx="1181100" cy="1346200"/>
            </a:xfrm>
            <a:prstGeom prst="line">
              <a:avLst/>
            </a:prstGeom>
            <a:noFill/>
            <a:ln w="12700" cap="flat">
              <a:solidFill>
                <a:srgbClr val="000000"/>
              </a:solidFill>
              <a:prstDash val="solid"/>
              <a:round/>
              <a:headEnd type="triangle" w="med" len="med"/>
              <a:tailEnd type="triangle" w="med" len="me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grpSp>
      <p:grpSp>
        <p:nvGrpSpPr>
          <p:cNvPr id="337" name="Group 337"/>
          <p:cNvGrpSpPr/>
          <p:nvPr/>
        </p:nvGrpSpPr>
        <p:grpSpPr>
          <a:xfrm>
            <a:off x="3206163" y="2720148"/>
            <a:ext cx="1071923" cy="910558"/>
            <a:chOff x="0" y="0"/>
            <a:chExt cx="1181100" cy="1003300"/>
          </a:xfrm>
        </p:grpSpPr>
        <p:sp>
          <p:nvSpPr>
            <p:cNvPr id="333" name="Shape 333"/>
            <p:cNvSpPr/>
            <p:nvPr/>
          </p:nvSpPr>
          <p:spPr>
            <a:xfrm flipH="1">
              <a:off x="0" y="0"/>
              <a:ext cx="1181100" cy="0"/>
            </a:xfrm>
            <a:prstGeom prst="line">
              <a:avLst/>
            </a:prstGeom>
            <a:noFill/>
            <a:ln w="12700" cap="flat">
              <a:solidFill>
                <a:srgbClr val="000000"/>
              </a:solidFill>
              <a:prstDash val="solid"/>
              <a:round/>
              <a:headEnd type="triangle" w="med" len="med"/>
              <a:tailEnd type="triangle" w="med" len="me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334" name="Shape 334"/>
            <p:cNvSpPr/>
            <p:nvPr/>
          </p:nvSpPr>
          <p:spPr>
            <a:xfrm flipH="1">
              <a:off x="0" y="330200"/>
              <a:ext cx="1181100" cy="0"/>
            </a:xfrm>
            <a:prstGeom prst="line">
              <a:avLst/>
            </a:prstGeom>
            <a:noFill/>
            <a:ln w="12700" cap="flat">
              <a:solidFill>
                <a:srgbClr val="000000"/>
              </a:solidFill>
              <a:prstDash val="solid"/>
              <a:round/>
              <a:headEnd type="triangle" w="med" len="med"/>
              <a:tailEnd type="triangle" w="med" len="me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335" name="Shape 335"/>
            <p:cNvSpPr/>
            <p:nvPr/>
          </p:nvSpPr>
          <p:spPr>
            <a:xfrm flipH="1">
              <a:off x="0" y="673100"/>
              <a:ext cx="1181100" cy="0"/>
            </a:xfrm>
            <a:prstGeom prst="line">
              <a:avLst/>
            </a:prstGeom>
            <a:noFill/>
            <a:ln w="12700" cap="flat">
              <a:solidFill>
                <a:srgbClr val="000000"/>
              </a:solidFill>
              <a:prstDash val="solid"/>
              <a:round/>
              <a:headEnd type="triangle" w="med" len="med"/>
              <a:tailEnd type="triangle" w="med" len="me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336" name="Shape 336"/>
            <p:cNvSpPr/>
            <p:nvPr/>
          </p:nvSpPr>
          <p:spPr>
            <a:xfrm flipH="1">
              <a:off x="0" y="1003300"/>
              <a:ext cx="1181100" cy="0"/>
            </a:xfrm>
            <a:prstGeom prst="line">
              <a:avLst/>
            </a:prstGeom>
            <a:noFill/>
            <a:ln w="12700" cap="flat">
              <a:solidFill>
                <a:srgbClr val="000000"/>
              </a:solidFill>
              <a:prstDash val="solid"/>
              <a:round/>
              <a:headEnd type="triangle" w="med" len="med"/>
              <a:tailEnd type="triangle" w="med" len="me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grpSp>
      <p:grpSp>
        <p:nvGrpSpPr>
          <p:cNvPr id="342" name="Group 342"/>
          <p:cNvGrpSpPr/>
          <p:nvPr/>
        </p:nvGrpSpPr>
        <p:grpSpPr>
          <a:xfrm>
            <a:off x="3206163" y="2789304"/>
            <a:ext cx="1071923" cy="2143845"/>
            <a:chOff x="0" y="0"/>
            <a:chExt cx="1181100" cy="2362200"/>
          </a:xfrm>
        </p:grpSpPr>
        <p:sp>
          <p:nvSpPr>
            <p:cNvPr id="338" name="Shape 338"/>
            <p:cNvSpPr/>
            <p:nvPr/>
          </p:nvSpPr>
          <p:spPr>
            <a:xfrm flipH="1" flipV="1">
              <a:off x="0" y="0"/>
              <a:ext cx="1181100" cy="1346200"/>
            </a:xfrm>
            <a:prstGeom prst="line">
              <a:avLst/>
            </a:prstGeom>
            <a:noFill/>
            <a:ln w="12700" cap="flat">
              <a:solidFill>
                <a:srgbClr val="000000"/>
              </a:solidFill>
              <a:prstDash val="solid"/>
              <a:round/>
              <a:headEnd type="triangle" w="med" len="med"/>
              <a:tailEnd type="triangle" w="med" len="me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339" name="Shape 339"/>
            <p:cNvSpPr/>
            <p:nvPr/>
          </p:nvSpPr>
          <p:spPr>
            <a:xfrm flipH="1" flipV="1">
              <a:off x="0" y="342900"/>
              <a:ext cx="1181100" cy="1346200"/>
            </a:xfrm>
            <a:prstGeom prst="line">
              <a:avLst/>
            </a:prstGeom>
            <a:noFill/>
            <a:ln w="12700" cap="flat">
              <a:solidFill>
                <a:srgbClr val="000000"/>
              </a:solidFill>
              <a:prstDash val="solid"/>
              <a:round/>
              <a:headEnd type="triangle" w="med" len="med"/>
              <a:tailEnd type="triangle" w="med" len="me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340" name="Shape 340"/>
            <p:cNvSpPr/>
            <p:nvPr/>
          </p:nvSpPr>
          <p:spPr>
            <a:xfrm flipH="1" flipV="1">
              <a:off x="0" y="673100"/>
              <a:ext cx="1181100" cy="1346200"/>
            </a:xfrm>
            <a:prstGeom prst="line">
              <a:avLst/>
            </a:prstGeom>
            <a:noFill/>
            <a:ln w="12700" cap="flat">
              <a:solidFill>
                <a:srgbClr val="000000"/>
              </a:solidFill>
              <a:prstDash val="solid"/>
              <a:round/>
              <a:headEnd type="triangle" w="med" len="med"/>
              <a:tailEnd type="triangle" w="med" len="me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341" name="Shape 341"/>
            <p:cNvSpPr/>
            <p:nvPr/>
          </p:nvSpPr>
          <p:spPr>
            <a:xfrm flipH="1" flipV="1">
              <a:off x="0" y="1016000"/>
              <a:ext cx="1181100" cy="1346200"/>
            </a:xfrm>
            <a:prstGeom prst="line">
              <a:avLst/>
            </a:prstGeom>
            <a:noFill/>
            <a:ln w="12700" cap="flat">
              <a:solidFill>
                <a:srgbClr val="000000"/>
              </a:solidFill>
              <a:prstDash val="solid"/>
              <a:round/>
              <a:headEnd type="triangle" w="med" len="med"/>
              <a:tailEnd type="triangle" w="med" len="me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grpSp>
      <p:grpSp>
        <p:nvGrpSpPr>
          <p:cNvPr id="347" name="Group 347"/>
          <p:cNvGrpSpPr/>
          <p:nvPr/>
        </p:nvGrpSpPr>
        <p:grpSpPr>
          <a:xfrm>
            <a:off x="3206163" y="2720148"/>
            <a:ext cx="1071923" cy="3342555"/>
            <a:chOff x="0" y="0"/>
            <a:chExt cx="1181100" cy="3683000"/>
          </a:xfrm>
        </p:grpSpPr>
        <p:sp>
          <p:nvSpPr>
            <p:cNvPr id="343" name="Shape 343"/>
            <p:cNvSpPr/>
            <p:nvPr/>
          </p:nvSpPr>
          <p:spPr>
            <a:xfrm>
              <a:off x="0" y="0"/>
              <a:ext cx="1181100" cy="2679700"/>
            </a:xfrm>
            <a:prstGeom prst="line">
              <a:avLst/>
            </a:prstGeom>
            <a:noFill/>
            <a:ln w="12700" cap="flat">
              <a:solidFill>
                <a:srgbClr val="000000"/>
              </a:solidFill>
              <a:prstDash val="solid"/>
              <a:round/>
              <a:headEnd type="triangle" w="med" len="med"/>
              <a:tailEnd type="triangle" w="med" len="me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344" name="Shape 344"/>
            <p:cNvSpPr/>
            <p:nvPr/>
          </p:nvSpPr>
          <p:spPr>
            <a:xfrm>
              <a:off x="0" y="330200"/>
              <a:ext cx="1181100" cy="2679700"/>
            </a:xfrm>
            <a:prstGeom prst="line">
              <a:avLst/>
            </a:prstGeom>
            <a:noFill/>
            <a:ln w="12700" cap="flat">
              <a:solidFill>
                <a:srgbClr val="000000"/>
              </a:solidFill>
              <a:prstDash val="solid"/>
              <a:round/>
              <a:headEnd type="triangle" w="med" len="med"/>
              <a:tailEnd type="triangle" w="med" len="me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345" name="Shape 345"/>
            <p:cNvSpPr/>
            <p:nvPr/>
          </p:nvSpPr>
          <p:spPr>
            <a:xfrm>
              <a:off x="0" y="673100"/>
              <a:ext cx="1181100" cy="2679700"/>
            </a:xfrm>
            <a:prstGeom prst="line">
              <a:avLst/>
            </a:prstGeom>
            <a:noFill/>
            <a:ln w="12700" cap="flat">
              <a:solidFill>
                <a:srgbClr val="000000"/>
              </a:solidFill>
              <a:prstDash val="solid"/>
              <a:round/>
              <a:headEnd type="triangle" w="med" len="med"/>
              <a:tailEnd type="triangle" w="med" len="me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346" name="Shape 346"/>
            <p:cNvSpPr/>
            <p:nvPr/>
          </p:nvSpPr>
          <p:spPr>
            <a:xfrm>
              <a:off x="0" y="1003300"/>
              <a:ext cx="1181100" cy="2679700"/>
            </a:xfrm>
            <a:prstGeom prst="line">
              <a:avLst/>
            </a:prstGeom>
            <a:noFill/>
            <a:ln w="12700" cap="flat">
              <a:solidFill>
                <a:srgbClr val="000000"/>
              </a:solidFill>
              <a:prstDash val="solid"/>
              <a:round/>
              <a:headEnd type="triangle" w="med" len="med"/>
              <a:tailEnd type="triangle" w="med" len="me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grpSp>
      <p:sp>
        <p:nvSpPr>
          <p:cNvPr id="348" name="Shape 348"/>
          <p:cNvSpPr/>
          <p:nvPr/>
        </p:nvSpPr>
        <p:spPr>
          <a:xfrm>
            <a:off x="5246274" y="1325496"/>
            <a:ext cx="1141079" cy="4986049"/>
          </a:xfrm>
          <a:prstGeom prst="rect">
            <a:avLst/>
          </a:prstGeom>
          <a:ln w="12700">
            <a:miter lim="400000"/>
          </a:ln>
          <a:extLst>
            <a:ext uri="{C572A759-6A51-4108-AA02-DFA0A04FC94B}">
              <ma14:wrappingTextBoxFlag xmlns="" xmlns:ma14="http://schemas.microsoft.com/office/mac/drawingml/2011/main" val="1"/>
            </a:ext>
          </a:extLst>
        </p:spPr>
        <p:txBody>
          <a:bodyPr lIns="34578" tIns="34578" rIns="34578" bIns="34578">
            <a:spAutoFit/>
          </a:bodyPr>
          <a:lstStyle/>
          <a:p>
            <a:pPr>
              <a:lnSpc>
                <a:spcPct val="110000"/>
              </a:lnSpc>
              <a:buClr>
                <a:srgbClr val="FF2600"/>
              </a:buClr>
              <a:buFont typeface="Calibri"/>
              <a:defRPr sz="2000">
                <a:latin typeface="Calibri"/>
                <a:ea typeface="Calibri"/>
                <a:cs typeface="Calibri"/>
                <a:sym typeface="Calibri"/>
              </a:defRPr>
            </a:pPr>
            <a:r>
              <a:rPr sz="1815">
                <a:solidFill>
                  <a:srgbClr val="FF2600"/>
                </a:solidFill>
                <a:uFill>
                  <a:solidFill>
                    <a:srgbClr val="FF2600"/>
                  </a:solidFill>
                </a:uFill>
              </a:rPr>
              <a:t>00</a:t>
            </a:r>
            <a:r>
              <a:rPr sz="1815"/>
              <a:t>00xx</a:t>
            </a:r>
          </a:p>
          <a:p>
            <a:pPr>
              <a:lnSpc>
                <a:spcPct val="110000"/>
              </a:lnSpc>
              <a:buClr>
                <a:srgbClr val="FF2600"/>
              </a:buClr>
              <a:buFont typeface="Calibri"/>
              <a:defRPr sz="2000">
                <a:latin typeface="Calibri"/>
                <a:ea typeface="Calibri"/>
                <a:cs typeface="Calibri"/>
                <a:sym typeface="Calibri"/>
              </a:defRPr>
            </a:pPr>
            <a:r>
              <a:rPr sz="1815">
                <a:solidFill>
                  <a:srgbClr val="FF2600"/>
                </a:solidFill>
                <a:uFill>
                  <a:solidFill>
                    <a:srgbClr val="FF2600"/>
                  </a:solidFill>
                </a:uFill>
              </a:rPr>
              <a:t>00</a:t>
            </a:r>
            <a:r>
              <a:rPr sz="1815"/>
              <a:t>01xx</a:t>
            </a:r>
          </a:p>
          <a:p>
            <a:pPr>
              <a:lnSpc>
                <a:spcPct val="110000"/>
              </a:lnSpc>
              <a:buClr>
                <a:srgbClr val="FF2600"/>
              </a:buClr>
              <a:buFont typeface="Calibri"/>
              <a:defRPr sz="2000">
                <a:latin typeface="Calibri"/>
                <a:ea typeface="Calibri"/>
                <a:cs typeface="Calibri"/>
                <a:sym typeface="Calibri"/>
              </a:defRPr>
            </a:pPr>
            <a:r>
              <a:rPr sz="1815">
                <a:solidFill>
                  <a:srgbClr val="FF2600"/>
                </a:solidFill>
                <a:uFill>
                  <a:solidFill>
                    <a:srgbClr val="FF2600"/>
                  </a:solidFill>
                </a:uFill>
              </a:rPr>
              <a:t>00</a:t>
            </a:r>
            <a:r>
              <a:rPr sz="1815"/>
              <a:t>10xx</a:t>
            </a:r>
          </a:p>
          <a:p>
            <a:pPr>
              <a:lnSpc>
                <a:spcPct val="110000"/>
              </a:lnSpc>
              <a:buClr>
                <a:srgbClr val="FF2600"/>
              </a:buClr>
              <a:buFont typeface="Calibri"/>
              <a:defRPr sz="2000">
                <a:latin typeface="Calibri"/>
                <a:ea typeface="Calibri"/>
                <a:cs typeface="Calibri"/>
                <a:sym typeface="Calibri"/>
              </a:defRPr>
            </a:pPr>
            <a:r>
              <a:rPr sz="1815">
                <a:solidFill>
                  <a:srgbClr val="FF2600"/>
                </a:solidFill>
                <a:uFill>
                  <a:solidFill>
                    <a:srgbClr val="FF2600"/>
                  </a:solidFill>
                </a:uFill>
              </a:rPr>
              <a:t>00</a:t>
            </a:r>
            <a:r>
              <a:rPr sz="1815"/>
              <a:t>11xx</a:t>
            </a:r>
          </a:p>
          <a:p>
            <a:pPr>
              <a:lnSpc>
                <a:spcPct val="110000"/>
              </a:lnSpc>
              <a:buClr>
                <a:srgbClr val="FF2600"/>
              </a:buClr>
              <a:buFont typeface="Calibri"/>
              <a:defRPr sz="2000">
                <a:latin typeface="Calibri"/>
                <a:ea typeface="Calibri"/>
                <a:cs typeface="Calibri"/>
                <a:sym typeface="Calibri"/>
              </a:defRPr>
            </a:pPr>
            <a:r>
              <a:rPr sz="1815">
                <a:solidFill>
                  <a:srgbClr val="FF2600"/>
                </a:solidFill>
                <a:uFill>
                  <a:solidFill>
                    <a:srgbClr val="FF2600"/>
                  </a:solidFill>
                </a:uFill>
              </a:rPr>
              <a:t>01</a:t>
            </a:r>
            <a:r>
              <a:rPr sz="1815"/>
              <a:t>00xx</a:t>
            </a:r>
          </a:p>
          <a:p>
            <a:pPr>
              <a:lnSpc>
                <a:spcPct val="110000"/>
              </a:lnSpc>
              <a:buClr>
                <a:srgbClr val="FF2600"/>
              </a:buClr>
              <a:buFont typeface="Calibri"/>
              <a:defRPr sz="2000">
                <a:latin typeface="Calibri"/>
                <a:ea typeface="Calibri"/>
                <a:cs typeface="Calibri"/>
                <a:sym typeface="Calibri"/>
              </a:defRPr>
            </a:pPr>
            <a:r>
              <a:rPr sz="1815">
                <a:solidFill>
                  <a:srgbClr val="FF2600"/>
                </a:solidFill>
                <a:uFill>
                  <a:solidFill>
                    <a:srgbClr val="FF2600"/>
                  </a:solidFill>
                </a:uFill>
              </a:rPr>
              <a:t>01</a:t>
            </a:r>
            <a:r>
              <a:rPr sz="1815"/>
              <a:t>01xx</a:t>
            </a:r>
          </a:p>
          <a:p>
            <a:pPr>
              <a:lnSpc>
                <a:spcPct val="110000"/>
              </a:lnSpc>
              <a:buClr>
                <a:srgbClr val="FF2600"/>
              </a:buClr>
              <a:buFont typeface="Calibri"/>
              <a:defRPr sz="2000">
                <a:latin typeface="Calibri"/>
                <a:ea typeface="Calibri"/>
                <a:cs typeface="Calibri"/>
                <a:sym typeface="Calibri"/>
              </a:defRPr>
            </a:pPr>
            <a:r>
              <a:rPr sz="1815">
                <a:solidFill>
                  <a:srgbClr val="FF2600"/>
                </a:solidFill>
                <a:uFill>
                  <a:solidFill>
                    <a:srgbClr val="FF2600"/>
                  </a:solidFill>
                </a:uFill>
              </a:rPr>
              <a:t>01</a:t>
            </a:r>
            <a:r>
              <a:rPr sz="1815"/>
              <a:t>10xx</a:t>
            </a:r>
          </a:p>
          <a:p>
            <a:pPr>
              <a:lnSpc>
                <a:spcPct val="110000"/>
              </a:lnSpc>
              <a:buClr>
                <a:srgbClr val="FF2600"/>
              </a:buClr>
              <a:buFont typeface="Calibri"/>
              <a:defRPr sz="2000">
                <a:latin typeface="Calibri"/>
                <a:ea typeface="Calibri"/>
                <a:cs typeface="Calibri"/>
                <a:sym typeface="Calibri"/>
              </a:defRPr>
            </a:pPr>
            <a:r>
              <a:rPr sz="1815">
                <a:solidFill>
                  <a:srgbClr val="FF2600"/>
                </a:solidFill>
                <a:uFill>
                  <a:solidFill>
                    <a:srgbClr val="FF2600"/>
                  </a:solidFill>
                </a:uFill>
              </a:rPr>
              <a:t>01</a:t>
            </a:r>
            <a:r>
              <a:rPr sz="1815"/>
              <a:t>11xx</a:t>
            </a:r>
          </a:p>
          <a:p>
            <a:pPr>
              <a:lnSpc>
                <a:spcPct val="110000"/>
              </a:lnSpc>
              <a:buClr>
                <a:srgbClr val="FF2600"/>
              </a:buClr>
              <a:buFont typeface="Calibri"/>
              <a:defRPr sz="2000">
                <a:latin typeface="Calibri"/>
                <a:ea typeface="Calibri"/>
                <a:cs typeface="Calibri"/>
                <a:sym typeface="Calibri"/>
              </a:defRPr>
            </a:pPr>
            <a:r>
              <a:rPr sz="1815">
                <a:solidFill>
                  <a:srgbClr val="FF2600"/>
                </a:solidFill>
                <a:uFill>
                  <a:solidFill>
                    <a:srgbClr val="FF2600"/>
                  </a:solidFill>
                </a:uFill>
              </a:rPr>
              <a:t>10</a:t>
            </a:r>
            <a:r>
              <a:rPr sz="1815"/>
              <a:t>00xx</a:t>
            </a:r>
          </a:p>
          <a:p>
            <a:pPr>
              <a:lnSpc>
                <a:spcPct val="110000"/>
              </a:lnSpc>
              <a:buClr>
                <a:srgbClr val="FF2600"/>
              </a:buClr>
              <a:buFont typeface="Calibri"/>
              <a:defRPr sz="2000">
                <a:latin typeface="Calibri"/>
                <a:ea typeface="Calibri"/>
                <a:cs typeface="Calibri"/>
                <a:sym typeface="Calibri"/>
              </a:defRPr>
            </a:pPr>
            <a:r>
              <a:rPr sz="1815">
                <a:solidFill>
                  <a:srgbClr val="FF2600"/>
                </a:solidFill>
                <a:uFill>
                  <a:solidFill>
                    <a:srgbClr val="FF2600"/>
                  </a:solidFill>
                </a:uFill>
              </a:rPr>
              <a:t>10</a:t>
            </a:r>
            <a:r>
              <a:rPr sz="1815"/>
              <a:t>01xx</a:t>
            </a:r>
          </a:p>
          <a:p>
            <a:pPr>
              <a:lnSpc>
                <a:spcPct val="110000"/>
              </a:lnSpc>
              <a:buClr>
                <a:srgbClr val="FF2600"/>
              </a:buClr>
              <a:buFont typeface="Calibri"/>
              <a:defRPr sz="2000">
                <a:latin typeface="Calibri"/>
                <a:ea typeface="Calibri"/>
                <a:cs typeface="Calibri"/>
                <a:sym typeface="Calibri"/>
              </a:defRPr>
            </a:pPr>
            <a:r>
              <a:rPr sz="1815">
                <a:solidFill>
                  <a:srgbClr val="FF2600"/>
                </a:solidFill>
                <a:uFill>
                  <a:solidFill>
                    <a:srgbClr val="FF2600"/>
                  </a:solidFill>
                </a:uFill>
              </a:rPr>
              <a:t>10</a:t>
            </a:r>
            <a:r>
              <a:rPr sz="1815"/>
              <a:t>10xx</a:t>
            </a:r>
          </a:p>
          <a:p>
            <a:pPr>
              <a:lnSpc>
                <a:spcPct val="110000"/>
              </a:lnSpc>
              <a:buClr>
                <a:srgbClr val="FF2600"/>
              </a:buClr>
              <a:buFont typeface="Calibri"/>
              <a:defRPr sz="2000">
                <a:latin typeface="Calibri"/>
                <a:ea typeface="Calibri"/>
                <a:cs typeface="Calibri"/>
                <a:sym typeface="Calibri"/>
              </a:defRPr>
            </a:pPr>
            <a:r>
              <a:rPr sz="1815">
                <a:solidFill>
                  <a:srgbClr val="FF2600"/>
                </a:solidFill>
                <a:uFill>
                  <a:solidFill>
                    <a:srgbClr val="FF2600"/>
                  </a:solidFill>
                </a:uFill>
              </a:rPr>
              <a:t>10</a:t>
            </a:r>
            <a:r>
              <a:rPr sz="1815"/>
              <a:t>11xx</a:t>
            </a:r>
          </a:p>
          <a:p>
            <a:pPr>
              <a:lnSpc>
                <a:spcPct val="110000"/>
              </a:lnSpc>
              <a:buClr>
                <a:srgbClr val="FF2600"/>
              </a:buClr>
              <a:buFont typeface="Calibri"/>
              <a:defRPr sz="2000">
                <a:latin typeface="Calibri"/>
                <a:ea typeface="Calibri"/>
                <a:cs typeface="Calibri"/>
                <a:sym typeface="Calibri"/>
              </a:defRPr>
            </a:pPr>
            <a:r>
              <a:rPr sz="1815">
                <a:solidFill>
                  <a:srgbClr val="FF2600"/>
                </a:solidFill>
                <a:uFill>
                  <a:solidFill>
                    <a:srgbClr val="FF2600"/>
                  </a:solidFill>
                </a:uFill>
              </a:rPr>
              <a:t>11</a:t>
            </a:r>
            <a:r>
              <a:rPr sz="1815"/>
              <a:t>00xx</a:t>
            </a:r>
          </a:p>
          <a:p>
            <a:pPr>
              <a:lnSpc>
                <a:spcPct val="110000"/>
              </a:lnSpc>
              <a:buClr>
                <a:srgbClr val="FF2600"/>
              </a:buClr>
              <a:buFont typeface="Calibri"/>
              <a:defRPr sz="2000">
                <a:latin typeface="Calibri"/>
                <a:ea typeface="Calibri"/>
                <a:cs typeface="Calibri"/>
                <a:sym typeface="Calibri"/>
              </a:defRPr>
            </a:pPr>
            <a:r>
              <a:rPr sz="1815">
                <a:solidFill>
                  <a:srgbClr val="FF2600"/>
                </a:solidFill>
                <a:uFill>
                  <a:solidFill>
                    <a:srgbClr val="FF2600"/>
                  </a:solidFill>
                </a:uFill>
              </a:rPr>
              <a:t>11</a:t>
            </a:r>
            <a:r>
              <a:rPr sz="1815"/>
              <a:t>01xx</a:t>
            </a:r>
          </a:p>
          <a:p>
            <a:pPr>
              <a:lnSpc>
                <a:spcPct val="110000"/>
              </a:lnSpc>
              <a:buClr>
                <a:srgbClr val="FF2600"/>
              </a:buClr>
              <a:buFont typeface="Calibri"/>
              <a:defRPr sz="2000">
                <a:latin typeface="Calibri"/>
                <a:ea typeface="Calibri"/>
                <a:cs typeface="Calibri"/>
                <a:sym typeface="Calibri"/>
              </a:defRPr>
            </a:pPr>
            <a:r>
              <a:rPr sz="1815">
                <a:solidFill>
                  <a:srgbClr val="FF2600"/>
                </a:solidFill>
                <a:uFill>
                  <a:solidFill>
                    <a:srgbClr val="FF2600"/>
                  </a:solidFill>
                </a:uFill>
              </a:rPr>
              <a:t>11</a:t>
            </a:r>
            <a:r>
              <a:rPr sz="1815"/>
              <a:t>10xx</a:t>
            </a:r>
          </a:p>
          <a:p>
            <a:pPr>
              <a:lnSpc>
                <a:spcPct val="110000"/>
              </a:lnSpc>
              <a:buClr>
                <a:srgbClr val="FF2600"/>
              </a:buClr>
              <a:buFont typeface="Calibri"/>
              <a:defRPr sz="2000">
                <a:latin typeface="Calibri"/>
                <a:ea typeface="Calibri"/>
                <a:cs typeface="Calibri"/>
                <a:sym typeface="Calibri"/>
              </a:defRPr>
            </a:pPr>
            <a:r>
              <a:rPr sz="1815">
                <a:solidFill>
                  <a:srgbClr val="FF2600"/>
                </a:solidFill>
                <a:uFill>
                  <a:solidFill>
                    <a:srgbClr val="FF2600"/>
                  </a:solidFill>
                </a:uFill>
              </a:rPr>
              <a:t>11</a:t>
            </a:r>
            <a:r>
              <a:rPr sz="1815"/>
              <a:t>11xx</a:t>
            </a:r>
          </a:p>
        </p:txBody>
      </p:sp>
      <p:sp>
        <p:nvSpPr>
          <p:cNvPr id="349" name="Shape 349"/>
          <p:cNvSpPr/>
          <p:nvPr/>
        </p:nvSpPr>
        <p:spPr>
          <a:xfrm>
            <a:off x="6249040" y="1579069"/>
            <a:ext cx="2524205" cy="1075748"/>
          </a:xfrm>
          <a:prstGeom prst="rect">
            <a:avLst/>
          </a:prstGeom>
          <a:ln w="12700">
            <a:miter lim="400000"/>
          </a:ln>
          <a:extLst>
            <a:ext uri="{C572A759-6A51-4108-AA02-DFA0A04FC94B}">
              <ma14:wrappingTextBoxFlag xmlns="" xmlns:ma14="http://schemas.microsoft.com/office/mac/drawingml/2011/main" val="1"/>
            </a:ext>
          </a:extLst>
        </p:spPr>
        <p:txBody>
          <a:bodyPr lIns="34578" tIns="34578" rIns="34578" bIns="34578">
            <a:spAutoFit/>
          </a:bodyPr>
          <a:lstStyle/>
          <a:p>
            <a:pPr>
              <a:buFont typeface="Calibri"/>
              <a:defRPr b="0">
                <a:latin typeface="Lucida Grande"/>
                <a:ea typeface="Lucida Grande"/>
                <a:cs typeface="Lucida Grande"/>
                <a:sym typeface="Lucida Grande"/>
              </a:defRPr>
            </a:pPr>
            <a:r>
              <a:rPr sz="1634"/>
              <a:t>One word blocks</a:t>
            </a:r>
          </a:p>
          <a:p>
            <a:pPr>
              <a:buFont typeface="Calibri"/>
              <a:defRPr b="0">
                <a:latin typeface="Lucida Grande"/>
                <a:ea typeface="Lucida Grande"/>
                <a:cs typeface="Lucida Grande"/>
                <a:sym typeface="Lucida Grande"/>
              </a:defRPr>
            </a:pPr>
            <a:r>
              <a:rPr sz="1634"/>
              <a:t>Two low order bits define the byte in the word (32b words)</a:t>
            </a:r>
          </a:p>
        </p:txBody>
      </p:sp>
      <p:sp>
        <p:nvSpPr>
          <p:cNvPr id="350" name="Shape 350"/>
          <p:cNvSpPr/>
          <p:nvPr/>
        </p:nvSpPr>
        <p:spPr>
          <a:xfrm>
            <a:off x="4333616" y="6400800"/>
            <a:ext cx="4657984" cy="321310"/>
          </a:xfrm>
          <a:prstGeom prst="rect">
            <a:avLst/>
          </a:prstGeom>
          <a:noFill/>
          <a:ln w="12700">
            <a:miter lim="400000"/>
          </a:ln>
          <a:extLst>
            <a:ext uri="{C572A759-6A51-4108-AA02-DFA0A04FC94B}">
              <ma14:wrappingTextBoxFlag xmlns="" xmlns:ma14="http://schemas.microsoft.com/office/mac/drawingml/2011/main" val="1"/>
            </a:ext>
          </a:extLst>
        </p:spPr>
        <p:txBody>
          <a:bodyPr wrap="square" lIns="34578" tIns="34578" rIns="34578" bIns="34578">
            <a:spAutoFit/>
          </a:bodyPr>
          <a:lstStyle>
            <a:lvl1pPr>
              <a:buClr>
                <a:srgbClr val="FF2600"/>
              </a:buClr>
              <a:buFont typeface="Calibri"/>
              <a:defRPr>
                <a:solidFill>
                  <a:srgbClr val="FF2600"/>
                </a:solidFill>
                <a:uFill>
                  <a:solidFill>
                    <a:srgbClr val="FF2600"/>
                  </a:solidFill>
                </a:uFill>
                <a:latin typeface="Calibri"/>
                <a:ea typeface="Calibri"/>
                <a:cs typeface="Calibri"/>
                <a:sym typeface="Calibri"/>
              </a:defRPr>
            </a:lvl1pPr>
          </a:lstStyle>
          <a:p>
            <a:pPr>
              <a:defRPr>
                <a:solidFill>
                  <a:srgbClr val="000000"/>
                </a:solidFill>
                <a:uFill>
                  <a:solidFill>
                    <a:srgbClr val="000000"/>
                  </a:solidFill>
                </a:uFill>
              </a:defRPr>
            </a:pPr>
            <a:r>
              <a:rPr sz="1634" dirty="0"/>
              <a:t>(block address) modulo (# of blocks in the cache)</a:t>
            </a:r>
          </a:p>
        </p:txBody>
      </p:sp>
      <p:sp>
        <p:nvSpPr>
          <p:cNvPr id="351" name="Shape 351"/>
          <p:cNvSpPr/>
          <p:nvPr/>
        </p:nvSpPr>
        <p:spPr>
          <a:xfrm>
            <a:off x="382281" y="2109267"/>
            <a:ext cx="536369"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a:buFont typeface="Calibri"/>
              <a:defRPr>
                <a:latin typeface="Calibri"/>
                <a:ea typeface="Calibri"/>
                <a:cs typeface="Calibri"/>
                <a:sym typeface="Calibri"/>
              </a:defRPr>
            </a:lvl1pPr>
          </a:lstStyle>
          <a:p>
            <a:r>
              <a:rPr sz="1634"/>
              <a:t>Index</a:t>
            </a:r>
          </a:p>
        </p:txBody>
      </p:sp>
      <p:sp>
        <p:nvSpPr>
          <p:cNvPr id="352" name="Shape 352"/>
          <p:cNvSpPr/>
          <p:nvPr/>
        </p:nvSpPr>
        <p:spPr>
          <a:xfrm>
            <a:off x="1628452" y="3217333"/>
            <a:ext cx="564777" cy="230522"/>
          </a:xfrm>
          <a:prstGeom prst="rect">
            <a:avLst/>
          </a:prstGeom>
          <a:ln w="28575">
            <a:solidFill>
              <a:srgbClr val="FF2600"/>
            </a:solidFill>
            <a:miter lim="400000"/>
          </a:ln>
        </p:spPr>
        <p:txBody>
          <a:bodyPr lIns="34578" tIns="34578" rIns="34578" bIns="34578" anchor="ctr"/>
          <a:lstStyle/>
          <a:p>
            <a:pPr>
              <a:buFont typeface="Calibri"/>
              <a:defRPr>
                <a:latin typeface="Calibri"/>
                <a:ea typeface="Calibri"/>
                <a:cs typeface="Calibri"/>
                <a:sym typeface="Calibri"/>
              </a:defRPr>
            </a:pPr>
            <a:endParaRPr sz="1634"/>
          </a:p>
        </p:txBody>
      </p:sp>
      <p:sp>
        <p:nvSpPr>
          <p:cNvPr id="353" name="Shape 353"/>
          <p:cNvSpPr/>
          <p:nvPr/>
        </p:nvSpPr>
        <p:spPr>
          <a:xfrm>
            <a:off x="5265975" y="5647765"/>
            <a:ext cx="253574" cy="230521"/>
          </a:xfrm>
          <a:prstGeom prst="rect">
            <a:avLst/>
          </a:prstGeom>
          <a:ln w="28575">
            <a:solidFill>
              <a:srgbClr val="FF2600"/>
            </a:solidFill>
            <a:miter lim="400000"/>
          </a:ln>
        </p:spPr>
        <p:txBody>
          <a:bodyPr lIns="34578" tIns="34578" rIns="34578" bIns="34578" anchor="ctr"/>
          <a:lstStyle/>
          <a:p>
            <a:pPr>
              <a:buFont typeface="Calibri"/>
              <a:defRPr>
                <a:latin typeface="Calibri"/>
                <a:ea typeface="Calibri"/>
                <a:cs typeface="Calibri"/>
                <a:sym typeface="Calibri"/>
              </a:defRPr>
            </a:pPr>
            <a:endParaRPr sz="1634"/>
          </a:p>
        </p:txBody>
      </p:sp>
      <p:sp>
        <p:nvSpPr>
          <p:cNvPr id="354" name="Shape 354"/>
          <p:cNvSpPr/>
          <p:nvPr/>
        </p:nvSpPr>
        <p:spPr>
          <a:xfrm>
            <a:off x="5265975" y="4432755"/>
            <a:ext cx="253574" cy="230522"/>
          </a:xfrm>
          <a:prstGeom prst="rect">
            <a:avLst/>
          </a:prstGeom>
          <a:ln w="28575">
            <a:solidFill>
              <a:srgbClr val="FF2600"/>
            </a:solidFill>
            <a:miter lim="400000"/>
          </a:ln>
        </p:spPr>
        <p:txBody>
          <a:bodyPr lIns="34578" tIns="34578" rIns="34578" bIns="34578" anchor="ctr"/>
          <a:lstStyle/>
          <a:p>
            <a:pPr>
              <a:buFont typeface="Calibri"/>
              <a:defRPr>
                <a:latin typeface="Calibri"/>
                <a:ea typeface="Calibri"/>
                <a:cs typeface="Calibri"/>
                <a:sym typeface="Calibri"/>
              </a:defRPr>
            </a:pPr>
            <a:endParaRPr sz="1634"/>
          </a:p>
        </p:txBody>
      </p:sp>
      <p:sp>
        <p:nvSpPr>
          <p:cNvPr id="355" name="Shape 355"/>
          <p:cNvSpPr/>
          <p:nvPr/>
        </p:nvSpPr>
        <p:spPr>
          <a:xfrm>
            <a:off x="5246274" y="3215768"/>
            <a:ext cx="265099" cy="230521"/>
          </a:xfrm>
          <a:prstGeom prst="rect">
            <a:avLst/>
          </a:prstGeom>
          <a:ln w="28575">
            <a:solidFill>
              <a:srgbClr val="FF2600"/>
            </a:solidFill>
            <a:miter lim="400000"/>
          </a:ln>
        </p:spPr>
        <p:txBody>
          <a:bodyPr lIns="34578" tIns="34578" rIns="34578" bIns="34578" anchor="ctr"/>
          <a:lstStyle/>
          <a:p>
            <a:pPr>
              <a:buFont typeface="Calibri"/>
              <a:defRPr>
                <a:latin typeface="Calibri"/>
                <a:ea typeface="Calibri"/>
                <a:cs typeface="Calibri"/>
                <a:sym typeface="Calibri"/>
              </a:defRPr>
            </a:pPr>
            <a:endParaRPr sz="1634"/>
          </a:p>
        </p:txBody>
      </p:sp>
      <p:sp>
        <p:nvSpPr>
          <p:cNvPr id="356" name="Shape 356"/>
          <p:cNvSpPr/>
          <p:nvPr/>
        </p:nvSpPr>
        <p:spPr>
          <a:xfrm>
            <a:off x="5242923" y="2008228"/>
            <a:ext cx="276626" cy="230522"/>
          </a:xfrm>
          <a:prstGeom prst="rect">
            <a:avLst/>
          </a:prstGeom>
          <a:ln w="28575">
            <a:solidFill>
              <a:srgbClr val="FF2600"/>
            </a:solidFill>
            <a:miter lim="400000"/>
          </a:ln>
        </p:spPr>
        <p:txBody>
          <a:bodyPr lIns="34578" tIns="34578" rIns="34578" bIns="34578" anchor="ctr"/>
          <a:lstStyle/>
          <a:p>
            <a:pPr>
              <a:buFont typeface="Calibri"/>
              <a:defRPr>
                <a:latin typeface="Calibri"/>
                <a:ea typeface="Calibri"/>
                <a:cs typeface="Calibri"/>
                <a:sym typeface="Calibri"/>
              </a:defRPr>
            </a:pPr>
            <a:endParaRPr sz="1634"/>
          </a:p>
        </p:txBody>
      </p:sp>
    </p:spTree>
    <p:extLst>
      <p:ext uri="{BB962C8B-B14F-4D97-AF65-F5344CB8AC3E}">
        <p14:creationId xmlns:p14="http://schemas.microsoft.com/office/powerpoint/2010/main" val="2261734434"/>
      </p:ext>
    </p:extLst>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332"/>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500"/>
                                  </p:stCondLst>
                                  <p:iterate>
                                    <p:tmAbs val="0"/>
                                  </p:iterate>
                                  <p:childTnLst>
                                    <p:set>
                                      <p:cBhvr>
                                        <p:cTn id="13" fill="hold"/>
                                        <p:tgtEl>
                                          <p:spTgt spid="337"/>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500"/>
                                  </p:stCondLst>
                                  <p:iterate>
                                    <p:tmAbs val="0"/>
                                  </p:iterate>
                                  <p:childTnLst>
                                    <p:set>
                                      <p:cBhvr>
                                        <p:cTn id="16" fill="hold"/>
                                        <p:tgtEl>
                                          <p:spTgt spid="342"/>
                                        </p:tgtEl>
                                        <p:attrNameLst>
                                          <p:attrName>style.visibility</p:attrName>
                                        </p:attrNameLst>
                                      </p:cBhvr>
                                      <p:to>
                                        <p:strVal val="visible"/>
                                      </p:to>
                                    </p:set>
                                  </p:childTnLst>
                                </p:cTn>
                              </p:par>
                            </p:childTnLst>
                          </p:cTn>
                        </p:par>
                        <p:par>
                          <p:cTn id="17" fill="hold">
                            <p:stCondLst>
                              <p:cond delay="1000"/>
                            </p:stCondLst>
                            <p:childTnLst>
                              <p:par>
                                <p:cTn id="18" presetID="1" presetClass="entr" presetSubtype="0" fill="hold" grpId="0" nodeType="afterEffect">
                                  <p:stCondLst>
                                    <p:cond delay="500"/>
                                  </p:stCondLst>
                                  <p:iterate>
                                    <p:tmAbs val="0"/>
                                  </p:iterate>
                                  <p:childTnLst>
                                    <p:set>
                                      <p:cBhvr>
                                        <p:cTn id="19" fill="hold"/>
                                        <p:tgtEl>
                                          <p:spTgt spid="34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iterate>
                                    <p:tmAbs val="0"/>
                                  </p:iterate>
                                  <p:childTnLst>
                                    <p:set>
                                      <p:cBhvr>
                                        <p:cTn id="23" fill="hold"/>
                                        <p:tgtEl>
                                          <p:spTgt spid="32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5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56"/>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55"/>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354"/>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3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 grpId="0" animBg="1" advAuto="0"/>
      <p:bldP spid="321" grpId="0" animBg="1" advAuto="0"/>
      <p:bldP spid="332" grpId="0" animBg="1" advAuto="0"/>
      <p:bldP spid="337" grpId="0" animBg="1" advAuto="0"/>
      <p:bldP spid="342" grpId="0" animBg="1" advAuto="0"/>
      <p:bldP spid="347" grpId="0" animBg="1" advAuto="0"/>
      <p:bldP spid="352" grpId="0" animBg="1"/>
      <p:bldP spid="353" grpId="0" animBg="1"/>
      <p:bldP spid="354" grpId="0" animBg="1"/>
      <p:bldP spid="355" grpId="0" animBg="1"/>
      <p:bldP spid="356"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TotalTime>
  <Words>3315</Words>
  <Application>Microsoft Office PowerPoint</Application>
  <PresentationFormat>On-screen Show (4:3)</PresentationFormat>
  <Paragraphs>573</Paragraphs>
  <Slides>34</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Lucida Grande</vt:lpstr>
      <vt:lpstr>Arial</vt:lpstr>
      <vt:lpstr>Calibri</vt:lpstr>
      <vt:lpstr>Helvetica</vt:lpstr>
      <vt:lpstr>Lucida Sans</vt:lpstr>
      <vt:lpstr>Times</vt:lpstr>
      <vt:lpstr>Verdana</vt:lpstr>
      <vt:lpstr>Wingdings 2</vt:lpstr>
      <vt:lpstr>Wingdings 3</vt:lpstr>
      <vt:lpstr>Concourse</vt:lpstr>
      <vt:lpstr>CSE 31 Computer Organization</vt:lpstr>
      <vt:lpstr>Announcement</vt:lpstr>
      <vt:lpstr>Announcement</vt:lpstr>
      <vt:lpstr>Typical Memory Hierarchy</vt:lpstr>
      <vt:lpstr>Direct-Mapped Cache (4/4)</vt:lpstr>
      <vt:lpstr>Issues with Direct-Mapped</vt:lpstr>
      <vt:lpstr>Direct Mapped Cache Example</vt:lpstr>
      <vt:lpstr>Caching Terminology</vt:lpstr>
      <vt:lpstr>Caching:  A Simple First Example</vt:lpstr>
      <vt:lpstr>Direct Mapped Cache</vt:lpstr>
      <vt:lpstr>Direct Mapped Cache</vt:lpstr>
      <vt:lpstr>Direct Mapped Cache</vt:lpstr>
      <vt:lpstr>Multiword Block Direct Mapped Cache</vt:lpstr>
      <vt:lpstr>Taking Advantage of Spatial Locality </vt:lpstr>
      <vt:lpstr>Miss Rate vs Block Size vs Cache Size</vt:lpstr>
      <vt:lpstr>Average Memory Access Time (AMAT)</vt:lpstr>
      <vt:lpstr>Block Size Tradeoff (1/3)</vt:lpstr>
      <vt:lpstr>Block Size Tradeoff (2/3)</vt:lpstr>
      <vt:lpstr>Block Size Tradeoff (3/3)</vt:lpstr>
      <vt:lpstr>Extreme Example: One Big Block</vt:lpstr>
      <vt:lpstr>Block Size Tradeoff Conclusions</vt:lpstr>
      <vt:lpstr>What to do on a write hit?</vt:lpstr>
      <vt:lpstr>Types of Cache Misses (1/2)</vt:lpstr>
      <vt:lpstr>Types of Cache Misses (2/2)</vt:lpstr>
      <vt:lpstr>Fully Associative Cache (1/3)</vt:lpstr>
      <vt:lpstr>Fully Associative Cache (2/3)</vt:lpstr>
      <vt:lpstr>Fully Associative Cache (3/3)</vt:lpstr>
      <vt:lpstr>Final Type of Cache Miss</vt:lpstr>
      <vt:lpstr>N-Way Set Associative Cache (1/3)</vt:lpstr>
      <vt:lpstr>Associative Cache Example</vt:lpstr>
      <vt:lpstr>N-Way Set Associative Cache (2/3)</vt:lpstr>
      <vt:lpstr>N-Way Set Associative Cache (3/3)</vt:lpstr>
      <vt:lpstr>4-Way Set Associative Cache Circuit</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31 Computer Organization</dc:title>
  <dc:creator>Daniel</dc:creator>
  <cp:lastModifiedBy>Daniel Leung</cp:lastModifiedBy>
  <cp:revision>19</cp:revision>
  <dcterms:created xsi:type="dcterms:W3CDTF">2017-11-12T21:23:22Z</dcterms:created>
  <dcterms:modified xsi:type="dcterms:W3CDTF">2018-11-07T16:51:12Z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2017-11-08T00:00:00Z</vt:filetime>
  </property>
  <property fmtid="{D5CDD505-2E9C-101B-9397-08002B2CF9AE}" pid="3" name="LastSaved">
    <vt:filetime>2017-11-13T00:00:00Z</vt:filetime>
  </property>
</Properties>
</file>