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8" r:id="rId2"/>
    <p:sldId id="507" r:id="rId3"/>
    <p:sldId id="506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6" r:id="rId30"/>
    <p:sldId id="529" r:id="rId31"/>
    <p:sldId id="530" r:id="rId32"/>
    <p:sldId id="527" r:id="rId33"/>
    <p:sldId id="528" r:id="rId34"/>
    <p:sldId id="531" r:id="rId35"/>
    <p:sldId id="53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8DB"/>
    <a:srgbClr val="00FFFF"/>
    <a:srgbClr val="004479"/>
    <a:srgbClr val="CD665F"/>
    <a:srgbClr val="0000FF"/>
    <a:srgbClr val="00BEF3"/>
    <a:srgbClr val="F4CCF4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9738" autoAdjust="0"/>
  </p:normalViewPr>
  <p:slideViewPr>
    <p:cSldViewPr>
      <p:cViewPr varScale="1">
        <p:scale>
          <a:sx n="93" d="100"/>
          <a:sy n="93" d="100"/>
        </p:scale>
        <p:origin x="217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5C3D-BF16-4555-89C5-ECEE3F4FB64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CB87-4621-4893-88BD-DA6C3FBE3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0967C-DE27-458B-B505-BE22D803D68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F695-F6D6-4376-B603-D06092D2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Clr>
                <a:srgbClr val="000000"/>
              </a:buClr>
            </a:pPr>
            <a:r>
              <a:t>For lecture</a:t>
            </a:r>
          </a:p>
          <a:p>
            <a:pPr>
              <a:spcBef>
                <a:spcPts val="500"/>
              </a:spcBef>
              <a:buClr>
                <a:srgbClr val="000000"/>
              </a:buClr>
            </a:pPr>
            <a:endParaRPr/>
          </a:p>
          <a:p>
            <a:pPr>
              <a:spcBef>
                <a:spcPts val="500"/>
              </a:spcBef>
              <a:buClr>
                <a:srgbClr val="000000"/>
              </a:buClr>
            </a:pPr>
            <a:r>
              <a:t>Computer only understands zeros and ones – instructions of 0’s and 1’s</a:t>
            </a:r>
          </a:p>
          <a:p>
            <a:pPr>
              <a:spcBef>
                <a:spcPts val="500"/>
              </a:spcBef>
              <a:buClr>
                <a:srgbClr val="000000"/>
              </a:buClr>
            </a:pPr>
            <a:endParaRPr/>
          </a:p>
          <a:p>
            <a:pPr>
              <a:spcBef>
                <a:spcPts val="500"/>
              </a:spcBef>
              <a:buClr>
                <a:srgbClr val="000000"/>
              </a:buClr>
            </a:pPr>
            <a:r>
              <a:t>Early programmers found representing machine instructions in a symbolic notation – assembly language</a:t>
            </a:r>
          </a:p>
          <a:p>
            <a:pPr>
              <a:spcBef>
                <a:spcPts val="500"/>
              </a:spcBef>
              <a:buClr>
                <a:srgbClr val="000000"/>
              </a:buClr>
            </a:pPr>
            <a:r>
              <a:t>And developed programs that translate from assembler to machine code</a:t>
            </a:r>
          </a:p>
          <a:p>
            <a:pPr>
              <a:spcBef>
                <a:spcPts val="500"/>
              </a:spcBef>
              <a:buClr>
                <a:srgbClr val="000000"/>
              </a:buClr>
            </a:pPr>
            <a:endParaRPr/>
          </a:p>
          <a:p>
            <a:pPr>
              <a:spcBef>
                <a:spcPts val="500"/>
              </a:spcBef>
              <a:buClr>
                <a:srgbClr val="000000"/>
              </a:buClr>
            </a:pPr>
            <a:r>
              <a:t>Eventually, programmers found working even in assembler too tedious so migrated to higher-level languages and developed compilers that would translate from the higher-level languages to assembler</a:t>
            </a:r>
          </a:p>
        </p:txBody>
      </p:sp>
    </p:spTree>
    <p:extLst>
      <p:ext uri="{BB962C8B-B14F-4D97-AF65-F5344CB8AC3E}">
        <p14:creationId xmlns:p14="http://schemas.microsoft.com/office/powerpoint/2010/main" val="213523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4" name="Shape 6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 indent="-254000">
              <a:spcBef>
                <a:spcPts val="500"/>
              </a:spcBef>
              <a:buClr>
                <a:srgbClr val="FFFFFF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57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9482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CSE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31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</a:br>
            <a:r>
              <a:rPr lang="en-US" dirty="0"/>
              <a:t>Computer Organization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Lecture 22 </a:t>
            </a:r>
            <a:r>
              <a:rPr lang="en-US" b="1" dirty="0"/>
              <a:t>– </a:t>
            </a:r>
            <a:r>
              <a:rPr lang="en-US" b="1" smtClean="0"/>
              <a:t>CPU Design (1)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10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381000" y="149839"/>
            <a:ext cx="8615976" cy="991240"/>
          </a:xfrm>
          <a:prstGeom prst="rect">
            <a:avLst/>
          </a:prstGeom>
        </p:spPr>
        <p:txBody>
          <a:bodyPr vert="horz" lIns="23052" tIns="23052" rIns="23052" bIns="23052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sz="3600"/>
            </a:lvl1pPr>
          </a:lstStyle>
          <a:p>
            <a:r>
              <a:rPr dirty="0"/>
              <a:t>Transistor Circuit Rep. vs. Block diagram</a:t>
            </a:r>
          </a:p>
        </p:txBody>
      </p:sp>
      <p:pic>
        <p:nvPicPr>
          <p:cNvPr id="202" name="image7.jpg"/>
          <p:cNvPicPr>
            <a:picLocks noChangeAspect="1"/>
          </p:cNvPicPr>
          <p:nvPr/>
        </p:nvPicPr>
        <p:blipFill>
          <a:blip r:embed="rId2">
            <a:extLst/>
          </a:blip>
          <a:srcRect l="7182" r="1744"/>
          <a:stretch>
            <a:fillRect/>
          </a:stretch>
        </p:blipFill>
        <p:spPr>
          <a:xfrm>
            <a:off x="1143000" y="2377076"/>
            <a:ext cx="5336561" cy="292294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681958" y="770166"/>
            <a:ext cx="7700042" cy="5478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3052" tIns="23052" rIns="23052" bIns="23052">
            <a:spAutoFit/>
          </a:bodyPr>
          <a:lstStyle/>
          <a:p>
            <a:pPr marL="307373" indent="-307373">
              <a:lnSpc>
                <a:spcPct val="75000"/>
              </a:lnSpc>
              <a:spcBef>
                <a:spcPts val="2178"/>
              </a:spcBef>
              <a:buSzPct val="100000"/>
              <a:buFont typeface="Times"/>
              <a:buChar char="•"/>
            </a:pPr>
            <a:r>
              <a:rPr sz="2723" dirty="0"/>
              <a:t>Chips is composed of nothing but transistors and wires.</a:t>
            </a:r>
          </a:p>
          <a:p>
            <a:pPr marL="307373" indent="-307373">
              <a:lnSpc>
                <a:spcPct val="75000"/>
              </a:lnSpc>
              <a:spcBef>
                <a:spcPts val="2178"/>
              </a:spcBef>
              <a:buSzPct val="100000"/>
              <a:buFont typeface="Times"/>
              <a:buChar char="•"/>
            </a:pPr>
            <a:r>
              <a:rPr sz="2723" dirty="0"/>
              <a:t>Small groups of transistors form useful building blocks.</a:t>
            </a:r>
          </a:p>
          <a:p>
            <a:pPr marL="184424" indent="-184424">
              <a:lnSpc>
                <a:spcPct val="75000"/>
              </a:lnSpc>
              <a:spcBef>
                <a:spcPts val="2178"/>
              </a:spcBef>
              <a:buSzPct val="100000"/>
              <a:buFont typeface="Times"/>
              <a:buChar char="•"/>
              <a:defRPr sz="3000"/>
            </a:pPr>
            <a:endParaRPr sz="2723" dirty="0"/>
          </a:p>
          <a:p>
            <a:pPr marL="184424" indent="-184424">
              <a:lnSpc>
                <a:spcPct val="75000"/>
              </a:lnSpc>
              <a:spcBef>
                <a:spcPts val="2178"/>
              </a:spcBef>
              <a:buSzPct val="100000"/>
              <a:buFont typeface="Times"/>
              <a:buChar char="•"/>
              <a:defRPr sz="3000"/>
            </a:pPr>
            <a:endParaRPr sz="2723" dirty="0"/>
          </a:p>
          <a:p>
            <a:pPr marL="184424" indent="-184424">
              <a:lnSpc>
                <a:spcPct val="75000"/>
              </a:lnSpc>
              <a:spcBef>
                <a:spcPts val="2178"/>
              </a:spcBef>
              <a:buSzPct val="100000"/>
              <a:buFont typeface="Times"/>
              <a:buChar char="•"/>
              <a:defRPr sz="3000"/>
            </a:pPr>
            <a:endParaRPr sz="2723" dirty="0"/>
          </a:p>
          <a:p>
            <a:pPr marL="184424" indent="-184424">
              <a:lnSpc>
                <a:spcPct val="75000"/>
              </a:lnSpc>
              <a:spcBef>
                <a:spcPts val="2178"/>
              </a:spcBef>
              <a:buSzPct val="100000"/>
              <a:buFont typeface="Times"/>
              <a:buChar char="•"/>
              <a:defRPr sz="3000"/>
            </a:pPr>
            <a:endParaRPr sz="2723" dirty="0"/>
          </a:p>
          <a:p>
            <a:pPr marL="184424" indent="-184424">
              <a:lnSpc>
                <a:spcPct val="75000"/>
              </a:lnSpc>
              <a:spcBef>
                <a:spcPts val="2178"/>
              </a:spcBef>
              <a:buSzPct val="100000"/>
              <a:buFont typeface="Times"/>
              <a:buChar char="•"/>
              <a:defRPr sz="3000"/>
            </a:pPr>
            <a:endParaRPr sz="2723" dirty="0"/>
          </a:p>
          <a:p>
            <a:pPr marL="307373" indent="-307373">
              <a:lnSpc>
                <a:spcPct val="75000"/>
              </a:lnSpc>
              <a:spcBef>
                <a:spcPts val="2178"/>
              </a:spcBef>
              <a:buSzPct val="100000"/>
              <a:buFont typeface="Times"/>
              <a:buChar char="•"/>
            </a:pPr>
            <a:r>
              <a:rPr sz="2723" dirty="0"/>
              <a:t>Block are organized in a hierarchy to build higher-level blocks: ex: adders.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6548718" y="2512679"/>
            <a:ext cx="2022820" cy="2502739"/>
            <a:chOff x="0" y="0"/>
            <a:chExt cx="2228847" cy="2757647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2189355" cy="1184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0"/>
              <a:ext cx="1185" cy="2737748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06" name="Shape 206"/>
            <p:cNvSpPr/>
            <p:nvPr/>
          </p:nvSpPr>
          <p:spPr>
            <a:xfrm>
              <a:off x="121246" y="29372"/>
              <a:ext cx="20842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a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680129" y="29372"/>
              <a:ext cx="22961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b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1495955" y="29372"/>
              <a:ext cx="18369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c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55583" y="591842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0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6834" y="591842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0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1532661" y="591842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1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155583" y="1135364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0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716834" y="1135364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1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32661" y="1135364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1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5583" y="1680072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1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716834" y="1680072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0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32661" y="1680072"/>
              <a:ext cx="22078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1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84" y="2223594"/>
              <a:ext cx="5969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1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716834" y="2223594"/>
              <a:ext cx="5969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1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1532662" y="2223594"/>
              <a:ext cx="5969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400"/>
              </a:lvl1pPr>
            </a:lstStyle>
            <a:p>
              <a:pPr>
                <a:defRPr sz="1800"/>
              </a:pPr>
              <a:r>
                <a:rPr sz="3086"/>
                <a:t>0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19898"/>
              <a:ext cx="1185" cy="505632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22" name="Shape 222"/>
            <p:cNvSpPr/>
            <p:nvPr/>
          </p:nvSpPr>
          <p:spPr>
            <a:xfrm>
              <a:off x="565272" y="19898"/>
              <a:ext cx="1185" cy="505632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23" name="Shape 223"/>
            <p:cNvSpPr/>
            <p:nvPr/>
          </p:nvSpPr>
          <p:spPr>
            <a:xfrm>
              <a:off x="0" y="544475"/>
              <a:ext cx="1117546" cy="3789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4578" tIns="34578" rIns="34578" bIns="34578" numCol="1" anchor="t">
              <a:noAutofit/>
            </a:bodyPr>
            <a:lstStyle/>
            <a:p>
              <a:pPr>
                <a:buClr>
                  <a:srgbClr val="FF2734"/>
                </a:buClr>
              </a:pPr>
              <a:endParaRPr sz="1634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162046" y="544475"/>
              <a:ext cx="1066801" cy="3789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4578" tIns="34578" rIns="34578" bIns="34578" numCol="1" anchor="t">
              <a:noAutofit/>
            </a:bodyPr>
            <a:lstStyle/>
            <a:p>
              <a:pPr>
                <a:buClr>
                  <a:srgbClr val="FF2734"/>
                </a:buClr>
              </a:pPr>
              <a:endParaRPr sz="1634"/>
            </a:p>
          </p:txBody>
        </p:sp>
        <p:sp>
          <p:nvSpPr>
            <p:cNvPr id="225" name="Shape 225"/>
            <p:cNvSpPr/>
            <p:nvPr/>
          </p:nvSpPr>
          <p:spPr>
            <a:xfrm>
              <a:off x="2193376" y="0"/>
              <a:ext cx="1185" cy="524577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1106945"/>
              <a:ext cx="1085796" cy="1185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1651652"/>
              <a:ext cx="1085796" cy="1185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2195176"/>
              <a:ext cx="1085796" cy="1185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107579" y="0"/>
              <a:ext cx="68456" cy="2756693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4578" tIns="34578" rIns="34578" bIns="34578" numCol="1" anchor="t">
              <a:noAutofit/>
            </a:bodyPr>
            <a:lstStyle/>
            <a:p>
              <a:pPr>
                <a:buClr>
                  <a:srgbClr val="FF2734"/>
                </a:buClr>
              </a:pPr>
              <a:endParaRPr sz="1634"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738699"/>
              <a:ext cx="1085796" cy="1185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582368"/>
              <a:ext cx="1185" cy="2175279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32" name="Shape 232"/>
            <p:cNvSpPr/>
            <p:nvPr/>
          </p:nvSpPr>
          <p:spPr>
            <a:xfrm>
              <a:off x="565272" y="582368"/>
              <a:ext cx="1185" cy="2175279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33" name="Shape 233"/>
            <p:cNvSpPr/>
            <p:nvPr/>
          </p:nvSpPr>
          <p:spPr>
            <a:xfrm>
              <a:off x="2193376" y="582368"/>
              <a:ext cx="1185" cy="2175279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162046" y="0"/>
              <a:ext cx="1054101" cy="1184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162046" y="1106945"/>
              <a:ext cx="1054101" cy="1185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162046" y="1651652"/>
              <a:ext cx="1054101" cy="1185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162046" y="2195176"/>
              <a:ext cx="1054101" cy="1185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162046" y="2738699"/>
              <a:ext cx="1054101" cy="1185"/>
            </a:xfrm>
            <a:prstGeom prst="line">
              <a:avLst/>
            </a:prstGeom>
            <a:noFill/>
            <a:ln w="23813" cap="flat">
              <a:solidFill>
                <a:srgbClr val="D7D7D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240" name="Shape 240"/>
          <p:cNvSpPr/>
          <p:nvPr/>
        </p:nvSpPr>
        <p:spPr>
          <a:xfrm>
            <a:off x="2214923" y="2213002"/>
            <a:ext cx="2880409" cy="48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>
            <a:lvl1pPr>
              <a:buClr>
                <a:srgbClr val="008F00"/>
              </a:buClr>
              <a:buFont typeface="Arial"/>
              <a:defRPr sz="30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723"/>
              <a:t>“1” (voltage source)</a:t>
            </a:r>
          </a:p>
        </p:txBody>
      </p:sp>
      <p:sp>
        <p:nvSpPr>
          <p:cNvPr id="241" name="Shape 241"/>
          <p:cNvSpPr/>
          <p:nvPr/>
        </p:nvSpPr>
        <p:spPr>
          <a:xfrm>
            <a:off x="2284079" y="4956202"/>
            <a:ext cx="1843650" cy="48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>
            <a:lvl1pPr>
              <a:buClr>
                <a:srgbClr val="951E65"/>
              </a:buClr>
              <a:buFont typeface="Arial"/>
              <a:defRPr sz="3000">
                <a:solidFill>
                  <a:srgbClr val="951E65"/>
                </a:solidFill>
                <a:uFill>
                  <a:solidFill>
                    <a:srgbClr val="951E65"/>
                  </a:solidFill>
                </a:u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723"/>
              <a:t>“0” (ground)</a:t>
            </a:r>
          </a:p>
        </p:txBody>
      </p:sp>
    </p:spTree>
    <p:extLst>
      <p:ext uri="{BB962C8B-B14F-4D97-AF65-F5344CB8AC3E}">
        <p14:creationId xmlns:p14="http://schemas.microsoft.com/office/powerpoint/2010/main" val="21389216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2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171209" y="195271"/>
            <a:ext cx="8794377" cy="1141080"/>
          </a:xfrm>
          <a:prstGeom prst="rect">
            <a:avLst/>
          </a:prstGeom>
        </p:spPr>
        <p:txBody>
          <a:bodyPr/>
          <a:lstStyle/>
          <a:p>
            <a:r>
              <a:t>Five Components of a Computer</a:t>
            </a:r>
          </a:p>
        </p:txBody>
      </p:sp>
      <p:sp>
        <p:nvSpPr>
          <p:cNvPr id="63" name="Shape 63"/>
          <p:cNvSpPr/>
          <p:nvPr/>
        </p:nvSpPr>
        <p:spPr>
          <a:xfrm>
            <a:off x="382281" y="1521439"/>
            <a:ext cx="8460121" cy="437673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ffectLst>
            <a:outerShdw blurRad="63500" dist="101600" dir="2700000" rotWithShape="0">
              <a:srgbClr val="E4F7FB">
                <a:alpha val="74996"/>
              </a:srgbClr>
            </a:outerShdw>
          </a:effectLst>
        </p:spPr>
        <p:txBody>
          <a:bodyPr lIns="34578" tIns="34578" rIns="34578" bIns="34578"/>
          <a:lstStyle/>
          <a:p>
            <a:endParaRPr sz="1634"/>
          </a:p>
        </p:txBody>
      </p:sp>
      <p:sp>
        <p:nvSpPr>
          <p:cNvPr id="64" name="Shape 64"/>
          <p:cNvSpPr/>
          <p:nvPr/>
        </p:nvSpPr>
        <p:spPr>
          <a:xfrm>
            <a:off x="762640" y="2155372"/>
            <a:ext cx="2120793" cy="31892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ffectLst>
            <a:outerShdw blurRad="63500" dist="101600" dir="2700000" rotWithShape="0">
              <a:srgbClr val="E4F7FB">
                <a:alpha val="74996"/>
              </a:srgbClr>
            </a:outerShdw>
          </a:effectLst>
        </p:spPr>
        <p:txBody>
          <a:bodyPr lIns="34578" tIns="34578" rIns="34578" bIns="34578"/>
          <a:lstStyle/>
          <a:p>
            <a:endParaRPr sz="1634"/>
          </a:p>
        </p:txBody>
      </p:sp>
      <p:sp>
        <p:nvSpPr>
          <p:cNvPr id="65" name="Shape 65"/>
          <p:cNvSpPr/>
          <p:nvPr/>
        </p:nvSpPr>
        <p:spPr>
          <a:xfrm>
            <a:off x="749932" y="2264258"/>
            <a:ext cx="2017060" cy="40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052" tIns="23052" rIns="23052" bIns="23052">
            <a:spAutoFit/>
          </a:bodyPr>
          <a:lstStyle>
            <a:lvl1pPr marL="38100" marR="3810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723" dirty="0"/>
              <a:t> Processor</a:t>
            </a:r>
          </a:p>
        </p:txBody>
      </p:sp>
      <p:sp>
        <p:nvSpPr>
          <p:cNvPr id="66" name="Shape 66"/>
          <p:cNvSpPr/>
          <p:nvPr/>
        </p:nvSpPr>
        <p:spPr>
          <a:xfrm>
            <a:off x="2825804" y="2132319"/>
            <a:ext cx="1934350" cy="322729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ffectLst>
            <a:outerShdw blurRad="63500" dist="101600" dir="2700000" rotWithShape="0">
              <a:srgbClr val="E4F7FB">
                <a:alpha val="74996"/>
              </a:srgbClr>
            </a:outerShdw>
          </a:effectLst>
        </p:spPr>
        <p:txBody>
          <a:bodyPr lIns="34578" tIns="34578" rIns="34578" bIns="34578"/>
          <a:lstStyle/>
          <a:p>
            <a:endParaRPr sz="1634"/>
          </a:p>
        </p:txBody>
      </p:sp>
      <p:sp>
        <p:nvSpPr>
          <p:cNvPr id="67" name="Shape 67"/>
          <p:cNvSpPr/>
          <p:nvPr/>
        </p:nvSpPr>
        <p:spPr>
          <a:xfrm>
            <a:off x="4796758" y="2132319"/>
            <a:ext cx="1934350" cy="3227294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  <a:effectLst>
            <a:outerShdw blurRad="63500" dist="101600" dir="2700000" rotWithShape="0">
              <a:srgbClr val="E4F7FB">
                <a:alpha val="74996"/>
              </a:srgbClr>
            </a:outerShdw>
          </a:effectLst>
        </p:spPr>
        <p:txBody>
          <a:bodyPr lIns="34578" tIns="34578" rIns="34578" bIns="34578"/>
          <a:lstStyle/>
          <a:p>
            <a:endParaRPr sz="1634"/>
          </a:p>
        </p:txBody>
      </p:sp>
      <p:sp>
        <p:nvSpPr>
          <p:cNvPr id="68" name="Shape 68"/>
          <p:cNvSpPr/>
          <p:nvPr/>
        </p:nvSpPr>
        <p:spPr>
          <a:xfrm>
            <a:off x="3069269" y="1659751"/>
            <a:ext cx="1655969" cy="40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 marL="38100" marR="38100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723"/>
              <a:t>Computer</a:t>
            </a:r>
          </a:p>
        </p:txBody>
      </p:sp>
      <p:sp>
        <p:nvSpPr>
          <p:cNvPr id="69" name="Shape 69"/>
          <p:cNvSpPr/>
          <p:nvPr/>
        </p:nvSpPr>
        <p:spPr>
          <a:xfrm>
            <a:off x="912479" y="2973721"/>
            <a:ext cx="1566205" cy="866775"/>
          </a:xfrm>
          <a:prstGeom prst="roundRect">
            <a:avLst>
              <a:gd name="adj" fmla="val 11340"/>
            </a:avLst>
          </a:prstGeom>
          <a:solidFill>
            <a:srgbClr val="FFFFFF"/>
          </a:solidFill>
          <a:ln w="38100">
            <a:solidFill>
              <a:srgbClr val="000000"/>
            </a:solidFill>
          </a:ln>
          <a:effectLst>
            <a:outerShdw blurRad="63500" dist="101600" dir="2700000" rotWithShape="0">
              <a:srgbClr val="E4F7FB">
                <a:alpha val="74996"/>
              </a:srgbClr>
            </a:outerShdw>
          </a:effectLst>
        </p:spPr>
        <p:txBody>
          <a:bodyPr lIns="34578" tIns="34578" rIns="34578" bIns="34578"/>
          <a:lstStyle/>
          <a:p>
            <a:endParaRPr sz="1634"/>
          </a:p>
        </p:txBody>
      </p:sp>
      <p:sp>
        <p:nvSpPr>
          <p:cNvPr id="70" name="Shape 70"/>
          <p:cNvSpPr/>
          <p:nvPr/>
        </p:nvSpPr>
        <p:spPr>
          <a:xfrm>
            <a:off x="912479" y="4195483"/>
            <a:ext cx="1566205" cy="866775"/>
          </a:xfrm>
          <a:prstGeom prst="roundRect">
            <a:avLst>
              <a:gd name="adj" fmla="val 11340"/>
            </a:avLst>
          </a:prstGeom>
          <a:solidFill>
            <a:srgbClr val="FFFFFF"/>
          </a:solidFill>
          <a:ln w="38100">
            <a:solidFill>
              <a:srgbClr val="FF2600"/>
            </a:solidFill>
          </a:ln>
          <a:effectLst>
            <a:outerShdw blurRad="63500" dist="101600" dir="2700000" rotWithShape="0">
              <a:srgbClr val="E4F7FB">
                <a:alpha val="74996"/>
              </a:srgbClr>
            </a:outerShdw>
          </a:effectLst>
        </p:spPr>
        <p:txBody>
          <a:bodyPr lIns="34578" tIns="34578" rIns="34578" bIns="34578"/>
          <a:lstStyle/>
          <a:p>
            <a:endParaRPr sz="1634"/>
          </a:p>
        </p:txBody>
      </p:sp>
      <p:sp>
        <p:nvSpPr>
          <p:cNvPr id="71" name="Shape 71"/>
          <p:cNvSpPr/>
          <p:nvPr/>
        </p:nvSpPr>
        <p:spPr>
          <a:xfrm>
            <a:off x="995278" y="3204242"/>
            <a:ext cx="1417705" cy="40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052" tIns="23052" rIns="23052" bIns="23052">
            <a:spAutoFit/>
          </a:bodyPr>
          <a:lstStyle>
            <a:lvl1pPr marL="38100" marR="3810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723"/>
              <a:t>Control</a:t>
            </a:r>
          </a:p>
        </p:txBody>
      </p:sp>
      <p:sp>
        <p:nvSpPr>
          <p:cNvPr id="72" name="Shape 72"/>
          <p:cNvSpPr/>
          <p:nvPr/>
        </p:nvSpPr>
        <p:spPr>
          <a:xfrm>
            <a:off x="943837" y="4414478"/>
            <a:ext cx="1540554" cy="40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 marL="38100" marR="38100" algn="ctr">
              <a:lnSpc>
                <a:spcPct val="85000"/>
              </a:lnSpc>
              <a:buClr>
                <a:srgbClr val="FF2600"/>
              </a:buClr>
              <a:buFont typeface="Helvetica"/>
              <a:defRPr sz="3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723"/>
              <a:t>Datapath</a:t>
            </a:r>
          </a:p>
        </p:txBody>
      </p:sp>
      <p:sp>
        <p:nvSpPr>
          <p:cNvPr id="73" name="Shape 73"/>
          <p:cNvSpPr/>
          <p:nvPr/>
        </p:nvSpPr>
        <p:spPr>
          <a:xfrm>
            <a:off x="2816963" y="2282158"/>
            <a:ext cx="1982482" cy="2896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052" tIns="23052" rIns="23052" bIns="23052">
            <a:spAutoFit/>
          </a:bodyPr>
          <a:lstStyle/>
          <a:p>
            <a:pPr marL="34580" marR="3458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Memory</a:t>
            </a:r>
          </a:p>
          <a:p>
            <a:pPr marL="34580" marR="3458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(passive)</a:t>
            </a:r>
          </a:p>
          <a:p>
            <a:pPr marL="34580" marR="3458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endParaRPr sz="2723"/>
          </a:p>
          <a:p>
            <a:pPr marL="34580" marR="3458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(where </a:t>
            </a:r>
          </a:p>
          <a:p>
            <a:pPr marL="34580" marR="3458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programs, </a:t>
            </a:r>
          </a:p>
          <a:p>
            <a:pPr marL="34580" marR="3458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data live </a:t>
            </a:r>
          </a:p>
          <a:p>
            <a:pPr marL="34580" marR="3458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when</a:t>
            </a:r>
          </a:p>
          <a:p>
            <a:pPr marL="34580" marR="34580" algn="ctr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running)</a:t>
            </a:r>
          </a:p>
        </p:txBody>
      </p:sp>
      <p:sp>
        <p:nvSpPr>
          <p:cNvPr id="74" name="Shape 74"/>
          <p:cNvSpPr/>
          <p:nvPr/>
        </p:nvSpPr>
        <p:spPr>
          <a:xfrm>
            <a:off x="4933798" y="2132320"/>
            <a:ext cx="1364223" cy="40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 marL="38100" marR="38100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723"/>
              <a:t>Devices</a:t>
            </a:r>
          </a:p>
        </p:txBody>
      </p:sp>
      <p:sp>
        <p:nvSpPr>
          <p:cNvPr id="75" name="Shape 75"/>
          <p:cNvSpPr/>
          <p:nvPr/>
        </p:nvSpPr>
        <p:spPr>
          <a:xfrm>
            <a:off x="4923545" y="2662518"/>
            <a:ext cx="1566205" cy="866775"/>
          </a:xfrm>
          <a:prstGeom prst="roundRect">
            <a:avLst>
              <a:gd name="adj" fmla="val 11340"/>
            </a:avLst>
          </a:prstGeom>
          <a:solidFill>
            <a:srgbClr val="FFFFFF"/>
          </a:solidFill>
          <a:ln w="38100">
            <a:solidFill>
              <a:srgbClr val="000000"/>
            </a:solidFill>
          </a:ln>
          <a:effectLst>
            <a:outerShdw blurRad="63500" dist="101600" dir="2700000" rotWithShape="0">
              <a:srgbClr val="E4F7FB">
                <a:alpha val="74996"/>
              </a:srgbClr>
            </a:outerShdw>
          </a:effectLst>
        </p:spPr>
        <p:txBody>
          <a:bodyPr lIns="34578" tIns="34578" rIns="34578" bIns="34578"/>
          <a:lstStyle/>
          <a:p>
            <a:endParaRPr sz="1634"/>
          </a:p>
        </p:txBody>
      </p:sp>
      <p:sp>
        <p:nvSpPr>
          <p:cNvPr id="76" name="Shape 76"/>
          <p:cNvSpPr/>
          <p:nvPr/>
        </p:nvSpPr>
        <p:spPr>
          <a:xfrm>
            <a:off x="4923545" y="3630706"/>
            <a:ext cx="1566205" cy="866775"/>
          </a:xfrm>
          <a:prstGeom prst="roundRect">
            <a:avLst>
              <a:gd name="adj" fmla="val 11340"/>
            </a:avLst>
          </a:prstGeom>
          <a:solidFill>
            <a:srgbClr val="FFFFFF"/>
          </a:solidFill>
          <a:ln w="38100">
            <a:solidFill>
              <a:srgbClr val="000000"/>
            </a:solidFill>
          </a:ln>
          <a:effectLst>
            <a:outerShdw blurRad="63500" dist="101600" dir="2700000" rotWithShape="0">
              <a:srgbClr val="E4F7FB">
                <a:alpha val="74996"/>
              </a:srgbClr>
            </a:outerShdw>
          </a:effectLst>
        </p:spPr>
        <p:txBody>
          <a:bodyPr lIns="34578" tIns="34578" rIns="34578" bIns="34578"/>
          <a:lstStyle/>
          <a:p>
            <a:endParaRPr sz="1634"/>
          </a:p>
        </p:txBody>
      </p:sp>
      <p:sp>
        <p:nvSpPr>
          <p:cNvPr id="77" name="Shape 77"/>
          <p:cNvSpPr/>
          <p:nvPr/>
        </p:nvSpPr>
        <p:spPr>
          <a:xfrm>
            <a:off x="4984577" y="2838450"/>
            <a:ext cx="900955" cy="40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 marL="38100" marR="38100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723"/>
              <a:t>Input</a:t>
            </a:r>
          </a:p>
        </p:txBody>
      </p:sp>
      <p:sp>
        <p:nvSpPr>
          <p:cNvPr id="78" name="Shape 78"/>
          <p:cNvSpPr/>
          <p:nvPr/>
        </p:nvSpPr>
        <p:spPr>
          <a:xfrm>
            <a:off x="4984576" y="3803649"/>
            <a:ext cx="1171862" cy="402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 marL="38100" marR="38100"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723"/>
              <a:t>Output</a:t>
            </a:r>
          </a:p>
        </p:txBody>
      </p:sp>
      <p:sp>
        <p:nvSpPr>
          <p:cNvPr id="79" name="Shape 79"/>
          <p:cNvSpPr/>
          <p:nvPr/>
        </p:nvSpPr>
        <p:spPr>
          <a:xfrm>
            <a:off x="6859922" y="1602121"/>
            <a:ext cx="1759396" cy="90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/>
          <a:p>
            <a:pPr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Keyboard, </a:t>
            </a:r>
            <a:br>
              <a:rPr sz="2723"/>
            </a:br>
            <a:r>
              <a:rPr sz="2723"/>
              <a:t>Mouse</a:t>
            </a:r>
          </a:p>
        </p:txBody>
      </p:sp>
      <p:sp>
        <p:nvSpPr>
          <p:cNvPr id="80" name="Shape 80"/>
          <p:cNvSpPr/>
          <p:nvPr/>
        </p:nvSpPr>
        <p:spPr>
          <a:xfrm>
            <a:off x="7090442" y="4875519"/>
            <a:ext cx="1382435" cy="90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/>
          <a:p>
            <a:pPr>
              <a:buFont typeface="Helvetica"/>
            </a:pPr>
            <a:r>
              <a:rPr sz="2723">
                <a:latin typeface="Helvetica"/>
                <a:ea typeface="Helvetica"/>
                <a:cs typeface="Helvetica"/>
                <a:sym typeface="Helvetica"/>
              </a:rPr>
              <a:t>Display, </a:t>
            </a:r>
            <a:br>
              <a:rPr sz="2723">
                <a:latin typeface="Helvetica"/>
                <a:ea typeface="Helvetica"/>
                <a:cs typeface="Helvetica"/>
                <a:sym typeface="Helvetica"/>
              </a:rPr>
            </a:br>
            <a:r>
              <a:rPr sz="2723">
                <a:latin typeface="Helvetica"/>
                <a:ea typeface="Helvetica"/>
                <a:cs typeface="Helvetica"/>
                <a:sym typeface="Helvetica"/>
              </a:rPr>
              <a:t>Printer</a:t>
            </a:r>
          </a:p>
        </p:txBody>
      </p:sp>
      <p:sp>
        <p:nvSpPr>
          <p:cNvPr id="81" name="Shape 81"/>
          <p:cNvSpPr/>
          <p:nvPr/>
        </p:nvSpPr>
        <p:spPr>
          <a:xfrm>
            <a:off x="6398879" y="4264639"/>
            <a:ext cx="680037" cy="76071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82" name="Shape 82"/>
          <p:cNvSpPr/>
          <p:nvPr/>
        </p:nvSpPr>
        <p:spPr>
          <a:xfrm flipH="1">
            <a:off x="6099202" y="2282158"/>
            <a:ext cx="841402" cy="73342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83" name="Shape 83"/>
          <p:cNvSpPr/>
          <p:nvPr/>
        </p:nvSpPr>
        <p:spPr>
          <a:xfrm>
            <a:off x="6859921" y="2443523"/>
            <a:ext cx="1901798" cy="23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578" tIns="34578" rIns="34578" bIns="34578">
            <a:spAutoFit/>
          </a:bodyPr>
          <a:lstStyle/>
          <a:p>
            <a:pPr>
              <a:buFont typeface="Helvetica"/>
            </a:pPr>
            <a:r>
              <a:rPr sz="2723">
                <a:latin typeface="Helvetica"/>
                <a:ea typeface="Helvetica"/>
                <a:cs typeface="Helvetica"/>
                <a:sym typeface="Helvetica"/>
              </a:rPr>
              <a:t>Disk </a:t>
            </a:r>
            <a:br>
              <a:rPr sz="2723">
                <a:latin typeface="Helvetica"/>
                <a:ea typeface="Helvetica"/>
                <a:cs typeface="Helvetica"/>
                <a:sym typeface="Helvetica"/>
              </a:rPr>
            </a:br>
            <a:r>
              <a:rPr sz="2723">
                <a:latin typeface="Helvetica"/>
                <a:ea typeface="Helvetica"/>
                <a:cs typeface="Helvetica"/>
                <a:sym typeface="Helvetica"/>
              </a:rPr>
              <a:t>(where </a:t>
            </a:r>
          </a:p>
          <a:p>
            <a:pPr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programs, </a:t>
            </a:r>
          </a:p>
          <a:p>
            <a:pPr>
              <a:lnSpc>
                <a:spcPct val="85000"/>
              </a:lnSpc>
              <a:buFont typeface="Helvetica"/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723"/>
              <a:t>data live when not running)</a:t>
            </a:r>
          </a:p>
        </p:txBody>
      </p:sp>
      <p:sp>
        <p:nvSpPr>
          <p:cNvPr id="84" name="Shape 84"/>
          <p:cNvSpPr/>
          <p:nvPr/>
        </p:nvSpPr>
        <p:spPr>
          <a:xfrm flipH="1" flipV="1">
            <a:off x="6099202" y="3042877"/>
            <a:ext cx="760719" cy="38036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85" name="Shape 85"/>
          <p:cNvSpPr/>
          <p:nvPr/>
        </p:nvSpPr>
        <p:spPr>
          <a:xfrm flipV="1">
            <a:off x="6398879" y="3734440"/>
            <a:ext cx="530198" cy="38036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86" name="Shape 86"/>
          <p:cNvSpPr/>
          <p:nvPr/>
        </p:nvSpPr>
        <p:spPr>
          <a:xfrm>
            <a:off x="681958" y="1862138"/>
            <a:ext cx="2034321" cy="3757493"/>
          </a:xfrm>
          <a:prstGeom prst="roundRect">
            <a:avLst>
              <a:gd name="adj" fmla="val 15132"/>
            </a:avLst>
          </a:prstGeom>
          <a:ln w="38100">
            <a:solidFill>
              <a:srgbClr val="FF2600"/>
            </a:solidFill>
            <a:prstDash val="dash"/>
          </a:ln>
        </p:spPr>
        <p:txBody>
          <a:bodyPr lIns="34578" tIns="34578" rIns="34578" bIns="34578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4222804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CPU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Processor </a:t>
            </a:r>
            <a:r>
              <a:rPr dirty="0">
                <a:solidFill>
                  <a:srgbClr val="F1358D"/>
                </a:solidFill>
                <a:uFill>
                  <a:solidFill>
                    <a:srgbClr val="F1358D"/>
                  </a:solidFill>
                </a:uFill>
              </a:rPr>
              <a:t>(CPU)</a:t>
            </a:r>
            <a:r>
              <a:rPr dirty="0"/>
              <a:t>: the active part of the computer, which does all the work (data manipulation and decision-making)</a:t>
            </a:r>
          </a:p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Datapath</a:t>
            </a:r>
            <a:r>
              <a:rPr dirty="0"/>
              <a:t>: portion of the processor which contains hardware necessary to perform operations required by the processor (the brawn)</a:t>
            </a:r>
          </a:p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Control</a:t>
            </a:r>
            <a:r>
              <a:rPr dirty="0"/>
              <a:t>: portion of the processor (also in hardware) which tells the </a:t>
            </a:r>
            <a:r>
              <a:rPr dirty="0" err="1"/>
              <a:t>datapath</a:t>
            </a:r>
            <a:r>
              <a:rPr dirty="0"/>
              <a:t> what needs to be done (the brain)</a:t>
            </a:r>
          </a:p>
        </p:txBody>
      </p:sp>
    </p:spTree>
    <p:extLst>
      <p:ext uri="{BB962C8B-B14F-4D97-AF65-F5344CB8AC3E}">
        <p14:creationId xmlns:p14="http://schemas.microsoft.com/office/powerpoint/2010/main" val="17973948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505465" y="299005"/>
            <a:ext cx="9359154" cy="1141080"/>
          </a:xfrm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Stages of the Datapath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459360" y="1262956"/>
            <a:ext cx="8233925" cy="4527866"/>
          </a:xfrm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Problem: a single, atomic block which “executes an instruction” (performs all necessary operations beginning with fetching the instruction) would be too bulky and inefficient</a:t>
            </a:r>
          </a:p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Solution: break up the process of “executing an instruction” into </a:t>
            </a: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stages</a:t>
            </a:r>
            <a:r>
              <a:rPr dirty="0"/>
              <a:t>, and then connect the stages to create the whole </a:t>
            </a:r>
            <a:r>
              <a:rPr dirty="0" err="1">
                <a:solidFill>
                  <a:schemeClr val="accent1"/>
                </a:solidFill>
              </a:rPr>
              <a:t>datapath</a:t>
            </a:r>
            <a:endParaRPr dirty="0">
              <a:solidFill>
                <a:schemeClr val="accent1"/>
              </a:solidFill>
            </a:endParaRP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smaller stages are easier to design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easy to optimize (change) one stage without touching the others</a:t>
            </a:r>
          </a:p>
        </p:txBody>
      </p:sp>
    </p:spTree>
    <p:extLst>
      <p:ext uri="{BB962C8B-B14F-4D97-AF65-F5344CB8AC3E}">
        <p14:creationId xmlns:p14="http://schemas.microsoft.com/office/powerpoint/2010/main" val="402339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Stages of the Datapath (1/5)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There is a wide variety of MIPS instructions: so what general steps do they have in common?</a:t>
            </a:r>
          </a:p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1: </a:t>
            </a: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Instruction Fetch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no matter what the </a:t>
            </a:r>
            <a:r>
              <a:rPr dirty="0" smtClean="0"/>
              <a:t>instruction</a:t>
            </a:r>
            <a:r>
              <a:rPr lang="en-US" dirty="0" smtClean="0"/>
              <a:t> type is</a:t>
            </a:r>
            <a:r>
              <a:rPr dirty="0" smtClean="0"/>
              <a:t>, </a:t>
            </a:r>
            <a:r>
              <a:rPr dirty="0"/>
              <a:t>the 32-bit instruction word must first be fetched from memory (the cache-memory hierarchy)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also, this is where we </a:t>
            </a: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Increment PC </a:t>
            </a:r>
            <a:r>
              <a:rPr dirty="0"/>
              <a:t/>
            </a:r>
            <a:br>
              <a:rPr dirty="0"/>
            </a:br>
            <a:r>
              <a:rPr dirty="0"/>
              <a:t>(that is, PC = PC + 4, to point to the next instruction: byte addressing so + 4)</a:t>
            </a:r>
          </a:p>
        </p:txBody>
      </p:sp>
    </p:spTree>
    <p:extLst>
      <p:ext uri="{BB962C8B-B14F-4D97-AF65-F5344CB8AC3E}">
        <p14:creationId xmlns:p14="http://schemas.microsoft.com/office/powerpoint/2010/main" val="27398104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Stages of the Datapath (2/5)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Clr>
                <a:srgbClr val="0070C0"/>
              </a:buCl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2: </a:t>
            </a: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Instruction Decode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upon fetching the instruction, we next gather data from the fields (decode all necessary instruction data)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first, read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dirty="0"/>
              <a:t> to determine instruction type and field lengths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second, read in data from all necessary registers</a:t>
            </a:r>
          </a:p>
          <a:p>
            <a:pPr lvl="2">
              <a:spcBef>
                <a:spcPts val="545"/>
              </a:spcBef>
              <a:buClr>
                <a:srgbClr val="0070C0"/>
              </a:buCl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dirty="0"/>
              <a:t>, read two </a:t>
            </a:r>
            <a:r>
              <a:rPr dirty="0" smtClean="0"/>
              <a:t>registers</a:t>
            </a:r>
            <a:r>
              <a:rPr lang="en-US" dirty="0" smtClean="0"/>
              <a:t> (R-format)</a:t>
            </a:r>
            <a:endParaRPr dirty="0"/>
          </a:p>
          <a:p>
            <a:pPr lvl="2">
              <a:spcBef>
                <a:spcPts val="545"/>
              </a:spcBef>
              <a:buClr>
                <a:srgbClr val="0070C0"/>
              </a:buCl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dirty="0"/>
              <a:t>, read one </a:t>
            </a:r>
            <a:r>
              <a:rPr dirty="0" smtClean="0"/>
              <a:t>register</a:t>
            </a:r>
            <a:r>
              <a:rPr lang="en-US" dirty="0" smtClean="0"/>
              <a:t> (I-format)</a:t>
            </a:r>
            <a:endParaRPr dirty="0"/>
          </a:p>
          <a:p>
            <a:pPr lvl="2">
              <a:spcBef>
                <a:spcPts val="545"/>
              </a:spcBef>
              <a:buClr>
                <a:srgbClr val="0070C0"/>
              </a:buCl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r>
              <a:rPr dirty="0"/>
              <a:t>, no reads </a:t>
            </a:r>
            <a:r>
              <a:rPr dirty="0" smtClean="0"/>
              <a:t>necessary</a:t>
            </a:r>
            <a:r>
              <a:rPr lang="en-US" dirty="0" smtClean="0"/>
              <a:t> (J-format)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178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Clr>
                <a:srgbClr val="0070C0"/>
              </a:buCl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3: </a:t>
            </a: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ALU</a:t>
            </a:r>
            <a:r>
              <a:rPr dirty="0"/>
              <a:t> (Arithmetic-Logic Unit)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real work of most instructions is done here: arithmetic (+, -, *, /), shifting, logic (&amp;, |), comparisons (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slt</a:t>
            </a:r>
            <a:r>
              <a:rPr dirty="0"/>
              <a:t>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what about loads and </a:t>
            </a:r>
            <a:r>
              <a:rPr dirty="0" smtClean="0"/>
              <a:t>stores</a:t>
            </a:r>
            <a:r>
              <a:rPr lang="en-US" dirty="0" smtClean="0"/>
              <a:t>, do they need this stage</a:t>
            </a:r>
            <a:r>
              <a:rPr dirty="0" smtClean="0"/>
              <a:t>?</a:t>
            </a:r>
            <a:endParaRPr dirty="0"/>
          </a:p>
          <a:p>
            <a:pPr lvl="2">
              <a:spcBef>
                <a:spcPts val="545"/>
              </a:spcBef>
              <a:buClr>
                <a:srgbClr val="0070C0"/>
              </a:buCl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$t0, 40($t1)</a:t>
            </a:r>
          </a:p>
          <a:p>
            <a:pPr lvl="2">
              <a:spcBef>
                <a:spcPts val="545"/>
              </a:spcBef>
              <a:buClr>
                <a:srgbClr val="0070C0"/>
              </a:buCl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address we are accessing in memory = the value in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$t1</a:t>
            </a:r>
            <a:r>
              <a:rPr dirty="0"/>
              <a:t> PLUS the value 40</a:t>
            </a:r>
          </a:p>
          <a:p>
            <a:pPr lvl="2">
              <a:spcBef>
                <a:spcPts val="545"/>
              </a:spcBef>
              <a:buClr>
                <a:srgbClr val="0070C0"/>
              </a:buCl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so we do this addition in this stage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Stages of the Datapath (3/5)</a:t>
            </a:r>
          </a:p>
        </p:txBody>
      </p:sp>
    </p:spTree>
    <p:extLst>
      <p:ext uri="{BB962C8B-B14F-4D97-AF65-F5344CB8AC3E}">
        <p14:creationId xmlns:p14="http://schemas.microsoft.com/office/powerpoint/2010/main" val="30277650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Stages of the Datapath (4/5)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Clr>
                <a:srgbClr val="0070C0"/>
              </a:buCl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4: </a:t>
            </a: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Memory Access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actually only the load and store instructions do anything during this stage; the others remain idle during this stage or skip it all together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since these instructions have a unique step, we need this extra stage to account for them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as a result of the cache system, this stage is expected to be fast</a:t>
            </a:r>
          </a:p>
        </p:txBody>
      </p:sp>
    </p:spTree>
    <p:extLst>
      <p:ext uri="{BB962C8B-B14F-4D97-AF65-F5344CB8AC3E}">
        <p14:creationId xmlns:p14="http://schemas.microsoft.com/office/powerpoint/2010/main" val="19170952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Stages of the Datapath (5/5)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5: </a:t>
            </a:r>
            <a:r>
              <a:rPr dirty="0">
                <a:solidFill>
                  <a:srgbClr val="8FD64B"/>
                </a:solidFill>
                <a:uFill>
                  <a:solidFill>
                    <a:srgbClr val="8FD64B"/>
                  </a:solidFill>
                </a:uFill>
              </a:rPr>
              <a:t>Register Write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most instructions write the result of some computation into a register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examples: arithmetic, logical, shifts, loads, </a:t>
            </a:r>
            <a:r>
              <a:rPr dirty="0" err="1"/>
              <a:t>slt</a:t>
            </a:r>
            <a:endParaRPr dirty="0"/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what about stores, branches, jumps?</a:t>
            </a:r>
          </a:p>
          <a:p>
            <a:pPr lvl="2">
              <a:spcBef>
                <a:spcPts val="545"/>
              </a:spcBef>
              <a:buClr>
                <a:srgbClr val="0070C0"/>
              </a:buCl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don’t write anything into a register at the end</a:t>
            </a:r>
          </a:p>
          <a:p>
            <a:pPr lvl="2">
              <a:spcBef>
                <a:spcPts val="545"/>
              </a:spcBef>
              <a:buClr>
                <a:srgbClr val="0070C0"/>
              </a:buCl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these remain idle during this fifth stage or skip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8058933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Generic </a:t>
            </a:r>
            <a:r>
              <a:rPr lang="en-US" dirty="0" smtClean="0"/>
              <a:t>Diagram </a:t>
            </a:r>
            <a:r>
              <a:rPr dirty="0" smtClean="0"/>
              <a:t>of </a:t>
            </a:r>
            <a:r>
              <a:rPr dirty="0" err="1"/>
              <a:t>Datapath</a:t>
            </a:r>
            <a:endParaRPr dirty="0"/>
          </a:p>
        </p:txBody>
      </p:sp>
      <p:sp>
        <p:nvSpPr>
          <p:cNvPr id="142" name="Shape 142"/>
          <p:cNvSpPr/>
          <p:nvPr/>
        </p:nvSpPr>
        <p:spPr>
          <a:xfrm>
            <a:off x="831796" y="2270632"/>
            <a:ext cx="345782" cy="1175657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grpSp>
        <p:nvGrpSpPr>
          <p:cNvPr id="145" name="Group 145"/>
          <p:cNvGrpSpPr/>
          <p:nvPr/>
        </p:nvGrpSpPr>
        <p:grpSpPr>
          <a:xfrm rot="16200000">
            <a:off x="1454203" y="2547257"/>
            <a:ext cx="1798064" cy="968188"/>
            <a:chOff x="0" y="0"/>
            <a:chExt cx="1981200" cy="1066800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36334" y="174350"/>
              <a:ext cx="1308532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instruction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1350147" y="3570194"/>
            <a:ext cx="402615" cy="498502"/>
            <a:chOff x="-8123" y="0"/>
            <a:chExt cx="443620" cy="549275"/>
          </a:xfrm>
        </p:grpSpPr>
        <p:sp>
          <p:nvSpPr>
            <p:cNvPr id="146" name="Shape 146"/>
            <p:cNvSpPr/>
            <p:nvPr/>
          </p:nvSpPr>
          <p:spPr>
            <a:xfrm>
              <a:off x="30330" y="0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147" name="Shape 147"/>
            <p:cNvSpPr/>
            <p:nvPr/>
          </p:nvSpPr>
          <p:spPr>
            <a:xfrm>
              <a:off x="-8123" y="82288"/>
              <a:ext cx="443620" cy="384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ctr">
              <a:spAutoFit/>
            </a:bodyPr>
            <a:lstStyle>
              <a:lvl1pPr marL="48878" marR="48878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+4</a:t>
              </a:r>
            </a:p>
          </p:txBody>
        </p:sp>
      </p:grpSp>
      <p:sp>
        <p:nvSpPr>
          <p:cNvPr id="149" name="Shape 149"/>
          <p:cNvSpPr/>
          <p:nvPr/>
        </p:nvSpPr>
        <p:spPr>
          <a:xfrm>
            <a:off x="1177578" y="2823882"/>
            <a:ext cx="69156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50" name="Shape 150"/>
          <p:cNvSpPr/>
          <p:nvPr/>
        </p:nvSpPr>
        <p:spPr>
          <a:xfrm>
            <a:off x="3321423" y="2270632"/>
            <a:ext cx="899032" cy="117565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151" name="Shape 151"/>
          <p:cNvSpPr/>
          <p:nvPr/>
        </p:nvSpPr>
        <p:spPr>
          <a:xfrm>
            <a:off x="2837329" y="2685570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52" name="Shape 152"/>
          <p:cNvSpPr/>
          <p:nvPr/>
        </p:nvSpPr>
        <p:spPr>
          <a:xfrm>
            <a:off x="2837329" y="3024147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53" name="Shape 153"/>
          <p:cNvSpPr/>
          <p:nvPr/>
        </p:nvSpPr>
        <p:spPr>
          <a:xfrm>
            <a:off x="2837329" y="3307977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54" name="Shape 154"/>
          <p:cNvSpPr/>
          <p:nvPr/>
        </p:nvSpPr>
        <p:spPr>
          <a:xfrm>
            <a:off x="2816546" y="2941675"/>
            <a:ext cx="335483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rt</a:t>
            </a:r>
          </a:p>
        </p:txBody>
      </p:sp>
      <p:sp>
        <p:nvSpPr>
          <p:cNvPr id="155" name="Shape 155"/>
          <p:cNvSpPr/>
          <p:nvPr/>
        </p:nvSpPr>
        <p:spPr>
          <a:xfrm>
            <a:off x="2796994" y="2665050"/>
            <a:ext cx="344332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rs</a:t>
            </a:r>
          </a:p>
        </p:txBody>
      </p:sp>
      <p:sp>
        <p:nvSpPr>
          <p:cNvPr id="156" name="Shape 156"/>
          <p:cNvSpPr/>
          <p:nvPr/>
        </p:nvSpPr>
        <p:spPr>
          <a:xfrm>
            <a:off x="2800830" y="2319268"/>
            <a:ext cx="375558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rd</a:t>
            </a:r>
          </a:p>
        </p:txBody>
      </p:sp>
      <p:sp>
        <p:nvSpPr>
          <p:cNvPr id="157" name="Shape 157"/>
          <p:cNvSpPr/>
          <p:nvPr/>
        </p:nvSpPr>
        <p:spPr>
          <a:xfrm rot="16200000">
            <a:off x="3250419" y="2593012"/>
            <a:ext cx="980531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registers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4842862" y="2325381"/>
            <a:ext cx="1106501" cy="1383126"/>
            <a:chOff x="0" y="0"/>
            <a:chExt cx="1219200" cy="1524000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838200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320"/>
                  </a:lnTo>
                  <a:lnTo>
                    <a:pt x="21600" y="15120"/>
                  </a:lnTo>
                  <a:lnTo>
                    <a:pt x="0" y="21600"/>
                  </a:lnTo>
                  <a:lnTo>
                    <a:pt x="0" y="11880"/>
                  </a:lnTo>
                  <a:lnTo>
                    <a:pt x="1964" y="10800"/>
                  </a:lnTo>
                  <a:lnTo>
                    <a:pt x="0" y="97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159" name="Shape 159"/>
            <p:cNvSpPr/>
            <p:nvPr/>
          </p:nvSpPr>
          <p:spPr>
            <a:xfrm>
              <a:off x="838200" y="68580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60399" y="557212"/>
              <a:ext cx="607888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t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ALU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4220455" y="3307977"/>
            <a:ext cx="622407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63" name="Shape 163"/>
          <p:cNvSpPr/>
          <p:nvPr/>
        </p:nvSpPr>
        <p:spPr>
          <a:xfrm>
            <a:off x="2809955" y="3626383"/>
            <a:ext cx="200553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64" name="Shape 164"/>
          <p:cNvSpPr/>
          <p:nvPr/>
        </p:nvSpPr>
        <p:spPr>
          <a:xfrm>
            <a:off x="4220455" y="2568868"/>
            <a:ext cx="59503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167" name="Group 167"/>
          <p:cNvGrpSpPr/>
          <p:nvPr/>
        </p:nvGrpSpPr>
        <p:grpSpPr>
          <a:xfrm rot="16200000">
            <a:off x="5534425" y="2685570"/>
            <a:ext cx="1798064" cy="968188"/>
            <a:chOff x="0" y="0"/>
            <a:chExt cx="1981200" cy="1066800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166" name="Shape 166"/>
            <p:cNvSpPr/>
            <p:nvPr/>
          </p:nvSpPr>
          <p:spPr>
            <a:xfrm>
              <a:off x="457890" y="174349"/>
              <a:ext cx="1065421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Data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4427924" y="3307977"/>
            <a:ext cx="1441" cy="27662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69" name="Shape 169"/>
          <p:cNvSpPr/>
          <p:nvPr/>
        </p:nvSpPr>
        <p:spPr>
          <a:xfrm>
            <a:off x="4427924" y="3653758"/>
            <a:ext cx="1441" cy="27662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70" name="Shape 170"/>
          <p:cNvSpPr/>
          <p:nvPr/>
        </p:nvSpPr>
        <p:spPr>
          <a:xfrm>
            <a:off x="4427924" y="3930383"/>
            <a:ext cx="152143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71" name="Shape 171"/>
          <p:cNvSpPr/>
          <p:nvPr/>
        </p:nvSpPr>
        <p:spPr>
          <a:xfrm>
            <a:off x="6917551" y="2947788"/>
            <a:ext cx="276625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72" name="Shape 172"/>
          <p:cNvSpPr/>
          <p:nvPr/>
        </p:nvSpPr>
        <p:spPr>
          <a:xfrm flipV="1">
            <a:off x="7194177" y="1786538"/>
            <a:ext cx="1441" cy="116125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73" name="Shape 173"/>
          <p:cNvSpPr/>
          <p:nvPr/>
        </p:nvSpPr>
        <p:spPr>
          <a:xfrm flipH="1">
            <a:off x="3560590" y="1786538"/>
            <a:ext cx="363358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74" name="Shape 174"/>
          <p:cNvSpPr/>
          <p:nvPr/>
        </p:nvSpPr>
        <p:spPr>
          <a:xfrm>
            <a:off x="3560589" y="1786538"/>
            <a:ext cx="1441" cy="48409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75" name="Shape 175"/>
          <p:cNvSpPr/>
          <p:nvPr/>
        </p:nvSpPr>
        <p:spPr>
          <a:xfrm>
            <a:off x="2803881" y="3578489"/>
            <a:ext cx="599979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imm</a:t>
            </a:r>
          </a:p>
        </p:txBody>
      </p:sp>
      <p:sp>
        <p:nvSpPr>
          <p:cNvPr id="176" name="Shape 176"/>
          <p:cNvSpPr/>
          <p:nvPr/>
        </p:nvSpPr>
        <p:spPr>
          <a:xfrm>
            <a:off x="1523360" y="2823883"/>
            <a:ext cx="1441" cy="76071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77" name="Shape 177"/>
          <p:cNvSpPr/>
          <p:nvPr/>
        </p:nvSpPr>
        <p:spPr>
          <a:xfrm>
            <a:off x="831796" y="3708507"/>
            <a:ext cx="345782" cy="7347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178" name="Shape 178"/>
          <p:cNvSpPr/>
          <p:nvPr/>
        </p:nvSpPr>
        <p:spPr>
          <a:xfrm flipH="1">
            <a:off x="1177578" y="3910213"/>
            <a:ext cx="20746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79" name="Shape 179"/>
          <p:cNvSpPr/>
          <p:nvPr/>
        </p:nvSpPr>
        <p:spPr>
          <a:xfrm>
            <a:off x="3399224" y="3626384"/>
            <a:ext cx="1441" cy="60944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80" name="Shape 180"/>
          <p:cNvSpPr/>
          <p:nvPr/>
        </p:nvSpPr>
        <p:spPr>
          <a:xfrm flipH="1">
            <a:off x="1177579" y="4235824"/>
            <a:ext cx="2221646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81" name="Shape 181"/>
          <p:cNvSpPr/>
          <p:nvPr/>
        </p:nvSpPr>
        <p:spPr>
          <a:xfrm flipH="1">
            <a:off x="486015" y="4068696"/>
            <a:ext cx="345782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82" name="Shape 182"/>
          <p:cNvSpPr/>
          <p:nvPr/>
        </p:nvSpPr>
        <p:spPr>
          <a:xfrm flipV="1">
            <a:off x="486015" y="2823883"/>
            <a:ext cx="1441" cy="124481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83" name="Shape 183"/>
          <p:cNvSpPr/>
          <p:nvPr/>
        </p:nvSpPr>
        <p:spPr>
          <a:xfrm>
            <a:off x="486015" y="2823882"/>
            <a:ext cx="345782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186" name="Group 186"/>
          <p:cNvGrpSpPr/>
          <p:nvPr/>
        </p:nvGrpSpPr>
        <p:grpSpPr>
          <a:xfrm>
            <a:off x="1252180" y="4633440"/>
            <a:ext cx="1544810" cy="660150"/>
            <a:chOff x="74120" y="0"/>
            <a:chExt cx="1702151" cy="727385"/>
          </a:xfrm>
        </p:grpSpPr>
        <p:sp>
          <p:nvSpPr>
            <p:cNvPr id="184" name="Shape 184"/>
            <p:cNvSpPr/>
            <p:nvPr/>
          </p:nvSpPr>
          <p:spPr>
            <a:xfrm>
              <a:off x="117691" y="9285"/>
              <a:ext cx="1569940" cy="718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1. Instruction</a:t>
              </a:r>
            </a:p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Fetch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4120" y="0"/>
              <a:ext cx="1702151" cy="1623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2934983" y="4346712"/>
            <a:ext cx="1634136" cy="1210337"/>
            <a:chOff x="0" y="-6405"/>
            <a:chExt cx="1800575" cy="1333611"/>
          </a:xfrm>
        </p:grpSpPr>
        <p:sp>
          <p:nvSpPr>
            <p:cNvPr id="187" name="Shape 187"/>
            <p:cNvSpPr/>
            <p:nvPr/>
          </p:nvSpPr>
          <p:spPr>
            <a:xfrm>
              <a:off x="203285" y="-6405"/>
              <a:ext cx="1325205" cy="1333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 sz="1815"/>
            </a:p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2. Decode/</a:t>
              </a:r>
            </a:p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    Register</a:t>
              </a:r>
            </a:p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Read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309529"/>
              <a:ext cx="1800575" cy="1621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4648043" y="4633436"/>
            <a:ext cx="1394971" cy="504651"/>
            <a:chOff x="0" y="0"/>
            <a:chExt cx="1537050" cy="556049"/>
          </a:xfrm>
        </p:grpSpPr>
        <p:sp>
          <p:nvSpPr>
            <p:cNvPr id="190" name="Shape 190"/>
            <p:cNvSpPr/>
            <p:nvPr/>
          </p:nvSpPr>
          <p:spPr>
            <a:xfrm>
              <a:off x="101508" y="145703"/>
              <a:ext cx="1257379" cy="4103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3. Execute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0"/>
              <a:ext cx="1537050" cy="1627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5863215" y="4633409"/>
            <a:ext cx="1218288" cy="504679"/>
            <a:chOff x="61996" y="0"/>
            <a:chExt cx="1342371" cy="556081"/>
          </a:xfrm>
        </p:grpSpPr>
        <p:sp>
          <p:nvSpPr>
            <p:cNvPr id="193" name="Shape 193"/>
            <p:cNvSpPr/>
            <p:nvPr/>
          </p:nvSpPr>
          <p:spPr>
            <a:xfrm>
              <a:off x="61996" y="145734"/>
              <a:ext cx="1342371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4. Memory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308948" y="0"/>
              <a:ext cx="875048" cy="1658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6940443" y="4626018"/>
            <a:ext cx="1160132" cy="651723"/>
            <a:chOff x="100919" y="-3451"/>
            <a:chExt cx="1278293" cy="718102"/>
          </a:xfrm>
        </p:grpSpPr>
        <p:sp>
          <p:nvSpPr>
            <p:cNvPr id="196" name="Shape 196"/>
            <p:cNvSpPr/>
            <p:nvPr/>
          </p:nvSpPr>
          <p:spPr>
            <a:xfrm>
              <a:off x="100919" y="-3451"/>
              <a:ext cx="1278293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5. Register</a:t>
              </a:r>
            </a:p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     Write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164055" y="4706"/>
              <a:ext cx="1086182" cy="1644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199" name="Shape 199"/>
          <p:cNvSpPr/>
          <p:nvPr/>
        </p:nvSpPr>
        <p:spPr>
          <a:xfrm rot="16200000">
            <a:off x="812972" y="2629977"/>
            <a:ext cx="396397" cy="34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b="0"/>
            </a:lvl1pPr>
          </a:lstStyle>
          <a:p>
            <a:r>
              <a:rPr sz="1634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4475068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 advAuto="0"/>
      <p:bldP spid="189" grpId="0" animBg="1" advAuto="0"/>
      <p:bldP spid="192" grpId="0" animBg="1" advAuto="0"/>
      <p:bldP spid="195" grpId="0" animBg="1" advAuto="0"/>
      <p:bldP spid="19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lab this week</a:t>
            </a:r>
          </a:p>
          <a:p>
            <a:pPr lvl="1"/>
            <a:r>
              <a:rPr lang="en-US" dirty="0"/>
              <a:t>Project #1 grading during lab</a:t>
            </a:r>
          </a:p>
          <a:p>
            <a:r>
              <a:rPr lang="en-US" dirty="0" smtClean="0"/>
              <a:t>HW #6 out at CatCourses (not zyBooks)</a:t>
            </a:r>
          </a:p>
          <a:p>
            <a:pPr lvl="1"/>
            <a:r>
              <a:rPr lang="en-US" dirty="0" smtClean="0"/>
              <a:t>Due Friday (11/30, extended) at 11:59pm</a:t>
            </a:r>
            <a:endParaRPr lang="en-US" dirty="0"/>
          </a:p>
          <a:p>
            <a:r>
              <a:rPr lang="en-US" dirty="0"/>
              <a:t>Project #2 </a:t>
            </a:r>
            <a:endParaRPr lang="en-US" dirty="0" smtClean="0"/>
          </a:p>
          <a:p>
            <a:pPr lvl="1"/>
            <a:r>
              <a:rPr lang="en-US" dirty="0" smtClean="0"/>
              <a:t>Due </a:t>
            </a:r>
            <a:r>
              <a:rPr lang="en-US" dirty="0"/>
              <a:t>Monday (12/3)</a:t>
            </a:r>
          </a:p>
          <a:p>
            <a:pPr lvl="2"/>
            <a:r>
              <a:rPr lang="en-US" dirty="0"/>
              <a:t>Don’t start late, you won’t have time</a:t>
            </a:r>
            <a:r>
              <a:rPr lang="en-US" dirty="0" smtClean="0"/>
              <a:t>!</a:t>
            </a:r>
          </a:p>
          <a:p>
            <a:r>
              <a:rPr lang="en-US" dirty="0"/>
              <a:t>Course evaluation online</a:t>
            </a:r>
          </a:p>
          <a:p>
            <a:pPr lvl="1"/>
            <a:r>
              <a:rPr lang="en-US" dirty="0"/>
              <a:t>Fill out by </a:t>
            </a:r>
            <a:r>
              <a:rPr lang="en-US" dirty="0" smtClean="0"/>
              <a:t>12/6 (Thursday)</a:t>
            </a:r>
            <a:endParaRPr lang="en-US" dirty="0"/>
          </a:p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Chapter 5.1 – 5.6 of zyBooks (Reading Assignment #6)</a:t>
            </a:r>
          </a:p>
          <a:p>
            <a:pPr lvl="2"/>
            <a:r>
              <a:rPr lang="en-US" dirty="0"/>
              <a:t>Make sure to do the Participation Activities</a:t>
            </a:r>
          </a:p>
          <a:p>
            <a:pPr lvl="2"/>
            <a:r>
              <a:rPr lang="en-US" dirty="0"/>
              <a:t>Due Monday (11/26)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6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Clr>
                <a:srgbClr val="0070C0"/>
              </a:buCl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add   $r3,$r1,$r2 </a:t>
            </a:r>
            <a:r>
              <a:rPr dirty="0">
                <a:solidFill>
                  <a:srgbClr val="606F82"/>
                </a:solidFill>
                <a:uFill>
                  <a:solidFill>
                    <a:srgbClr val="606F82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# r3 = r1+r2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1: fetch this instruction, </a:t>
            </a:r>
            <a:r>
              <a:rPr dirty="0" err="1"/>
              <a:t>inc.</a:t>
            </a:r>
            <a:r>
              <a:rPr dirty="0"/>
              <a:t> PC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2: decode to find it’s an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dirty="0"/>
              <a:t>, then read registers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$r1</a:t>
            </a:r>
            <a:r>
              <a:rPr dirty="0"/>
              <a:t> and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$r2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3: add the two values retrieved in Stage 2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4: idle (nothing to write to memory)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5: write result of Stage 3 into register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$r3</a:t>
            </a: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Datapath Walkthroughs (1/3)</a:t>
            </a:r>
          </a:p>
        </p:txBody>
      </p:sp>
    </p:spTree>
    <p:extLst>
      <p:ext uri="{BB962C8B-B14F-4D97-AF65-F5344CB8AC3E}">
        <p14:creationId xmlns:p14="http://schemas.microsoft.com/office/powerpoint/2010/main" val="22138706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 flipH="1">
            <a:off x="4149902" y="1302444"/>
            <a:ext cx="4001994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t> Instruction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1039265" y="2224528"/>
            <a:ext cx="345782" cy="1175657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grpSp>
        <p:nvGrpSpPr>
          <p:cNvPr id="217" name="Group 217"/>
          <p:cNvGrpSpPr/>
          <p:nvPr/>
        </p:nvGrpSpPr>
        <p:grpSpPr>
          <a:xfrm rot="16200000">
            <a:off x="1661672" y="2501153"/>
            <a:ext cx="1798064" cy="968188"/>
            <a:chOff x="0" y="0"/>
            <a:chExt cx="1981200" cy="1066800"/>
          </a:xfrm>
        </p:grpSpPr>
        <p:sp>
          <p:nvSpPr>
            <p:cNvPr id="215" name="Shape 215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216" name="Shape 216"/>
            <p:cNvSpPr/>
            <p:nvPr/>
          </p:nvSpPr>
          <p:spPr>
            <a:xfrm>
              <a:off x="336334" y="174350"/>
              <a:ext cx="1308532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instruction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grpSp>
        <p:nvGrpSpPr>
          <p:cNvPr id="220" name="Group 220"/>
          <p:cNvGrpSpPr/>
          <p:nvPr/>
        </p:nvGrpSpPr>
        <p:grpSpPr>
          <a:xfrm>
            <a:off x="1557616" y="3650877"/>
            <a:ext cx="402615" cy="498502"/>
            <a:chOff x="-8123" y="0"/>
            <a:chExt cx="443620" cy="549275"/>
          </a:xfrm>
        </p:grpSpPr>
        <p:sp>
          <p:nvSpPr>
            <p:cNvPr id="218" name="Shape 218"/>
            <p:cNvSpPr/>
            <p:nvPr/>
          </p:nvSpPr>
          <p:spPr>
            <a:xfrm>
              <a:off x="30330" y="0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219" name="Shape 219"/>
            <p:cNvSpPr/>
            <p:nvPr/>
          </p:nvSpPr>
          <p:spPr>
            <a:xfrm>
              <a:off x="-8123" y="82288"/>
              <a:ext cx="443620" cy="384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ctr">
              <a:spAutoFit/>
            </a:bodyPr>
            <a:lstStyle>
              <a:lvl1pPr marL="48878" marR="48878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+4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1385047" y="2777778"/>
            <a:ext cx="69156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22" name="Shape 222"/>
          <p:cNvSpPr/>
          <p:nvPr/>
        </p:nvSpPr>
        <p:spPr>
          <a:xfrm>
            <a:off x="3528892" y="2224528"/>
            <a:ext cx="899032" cy="117565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223" name="Shape 223"/>
          <p:cNvSpPr/>
          <p:nvPr/>
        </p:nvSpPr>
        <p:spPr>
          <a:xfrm>
            <a:off x="3044798" y="2639466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24" name="Shape 224"/>
          <p:cNvSpPr/>
          <p:nvPr/>
        </p:nvSpPr>
        <p:spPr>
          <a:xfrm>
            <a:off x="3044798" y="2978043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25" name="Shape 225"/>
          <p:cNvSpPr/>
          <p:nvPr/>
        </p:nvSpPr>
        <p:spPr>
          <a:xfrm>
            <a:off x="3044798" y="3261872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26" name="Shape 226"/>
          <p:cNvSpPr/>
          <p:nvPr/>
        </p:nvSpPr>
        <p:spPr>
          <a:xfrm rot="16200000">
            <a:off x="3457887" y="2564197"/>
            <a:ext cx="980531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registers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5050331" y="2279276"/>
            <a:ext cx="1106501" cy="1383126"/>
            <a:chOff x="0" y="0"/>
            <a:chExt cx="1219200" cy="1524000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838200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320"/>
                  </a:lnTo>
                  <a:lnTo>
                    <a:pt x="21600" y="15120"/>
                  </a:lnTo>
                  <a:lnTo>
                    <a:pt x="0" y="21600"/>
                  </a:lnTo>
                  <a:lnTo>
                    <a:pt x="0" y="11880"/>
                  </a:lnTo>
                  <a:lnTo>
                    <a:pt x="1964" y="10800"/>
                  </a:lnTo>
                  <a:lnTo>
                    <a:pt x="0" y="97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228" name="Shape 228"/>
            <p:cNvSpPr/>
            <p:nvPr/>
          </p:nvSpPr>
          <p:spPr>
            <a:xfrm>
              <a:off x="838200" y="68580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60399" y="557212"/>
              <a:ext cx="607888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t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ALU</a:t>
              </a:r>
            </a:p>
          </p:txBody>
        </p:sp>
      </p:grpSp>
      <p:sp>
        <p:nvSpPr>
          <p:cNvPr id="231" name="Shape 231"/>
          <p:cNvSpPr/>
          <p:nvPr/>
        </p:nvSpPr>
        <p:spPr>
          <a:xfrm>
            <a:off x="4427924" y="3261872"/>
            <a:ext cx="622407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32" name="Shape 232"/>
          <p:cNvSpPr/>
          <p:nvPr/>
        </p:nvSpPr>
        <p:spPr>
          <a:xfrm>
            <a:off x="3017424" y="3580279"/>
            <a:ext cx="200553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33" name="Shape 233"/>
          <p:cNvSpPr/>
          <p:nvPr/>
        </p:nvSpPr>
        <p:spPr>
          <a:xfrm>
            <a:off x="4427924" y="2522764"/>
            <a:ext cx="59503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236" name="Group 236"/>
          <p:cNvGrpSpPr/>
          <p:nvPr/>
        </p:nvGrpSpPr>
        <p:grpSpPr>
          <a:xfrm rot="16200000">
            <a:off x="5741894" y="2639466"/>
            <a:ext cx="1798064" cy="968188"/>
            <a:chOff x="0" y="0"/>
            <a:chExt cx="1981200" cy="1066800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235" name="Shape 235"/>
            <p:cNvSpPr/>
            <p:nvPr/>
          </p:nvSpPr>
          <p:spPr>
            <a:xfrm>
              <a:off x="457890" y="174349"/>
              <a:ext cx="1065421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Data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4635393" y="3261872"/>
            <a:ext cx="1441" cy="27662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38" name="Shape 238"/>
          <p:cNvSpPr/>
          <p:nvPr/>
        </p:nvSpPr>
        <p:spPr>
          <a:xfrm>
            <a:off x="4635393" y="3607654"/>
            <a:ext cx="1441" cy="27662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39" name="Shape 239"/>
          <p:cNvSpPr/>
          <p:nvPr/>
        </p:nvSpPr>
        <p:spPr>
          <a:xfrm>
            <a:off x="4635393" y="3884279"/>
            <a:ext cx="152143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40" name="Shape 240"/>
          <p:cNvSpPr/>
          <p:nvPr/>
        </p:nvSpPr>
        <p:spPr>
          <a:xfrm>
            <a:off x="7125020" y="2901683"/>
            <a:ext cx="276625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41" name="Shape 241"/>
          <p:cNvSpPr/>
          <p:nvPr/>
        </p:nvSpPr>
        <p:spPr>
          <a:xfrm flipV="1">
            <a:off x="7401645" y="1740434"/>
            <a:ext cx="1441" cy="116125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42" name="Shape 242"/>
          <p:cNvSpPr/>
          <p:nvPr/>
        </p:nvSpPr>
        <p:spPr>
          <a:xfrm flipH="1">
            <a:off x="3768059" y="1740434"/>
            <a:ext cx="363358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43" name="Shape 243"/>
          <p:cNvSpPr/>
          <p:nvPr/>
        </p:nvSpPr>
        <p:spPr>
          <a:xfrm>
            <a:off x="3768058" y="1740434"/>
            <a:ext cx="1441" cy="48409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44" name="Shape 244"/>
          <p:cNvSpPr/>
          <p:nvPr/>
        </p:nvSpPr>
        <p:spPr>
          <a:xfrm>
            <a:off x="3011350" y="3532385"/>
            <a:ext cx="599979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imm</a:t>
            </a:r>
          </a:p>
        </p:txBody>
      </p:sp>
      <p:sp>
        <p:nvSpPr>
          <p:cNvPr id="245" name="Shape 245"/>
          <p:cNvSpPr/>
          <p:nvPr/>
        </p:nvSpPr>
        <p:spPr>
          <a:xfrm>
            <a:off x="1730829" y="2777778"/>
            <a:ext cx="1441" cy="829876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46" name="Shape 246"/>
          <p:cNvSpPr/>
          <p:nvPr/>
        </p:nvSpPr>
        <p:spPr>
          <a:xfrm>
            <a:off x="1039265" y="3662403"/>
            <a:ext cx="345782" cy="7347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247" name="Shape 247"/>
          <p:cNvSpPr/>
          <p:nvPr/>
        </p:nvSpPr>
        <p:spPr>
          <a:xfrm flipH="1">
            <a:off x="1385047" y="4011066"/>
            <a:ext cx="20746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48" name="Shape 248"/>
          <p:cNvSpPr/>
          <p:nvPr/>
        </p:nvSpPr>
        <p:spPr>
          <a:xfrm>
            <a:off x="3606693" y="3580280"/>
            <a:ext cx="1441" cy="60944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49" name="Shape 249"/>
          <p:cNvSpPr/>
          <p:nvPr/>
        </p:nvSpPr>
        <p:spPr>
          <a:xfrm flipH="1">
            <a:off x="1385048" y="4189719"/>
            <a:ext cx="2221646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50" name="Shape 250"/>
          <p:cNvSpPr/>
          <p:nvPr/>
        </p:nvSpPr>
        <p:spPr>
          <a:xfrm flipH="1">
            <a:off x="693484" y="4022592"/>
            <a:ext cx="345782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51" name="Shape 251"/>
          <p:cNvSpPr/>
          <p:nvPr/>
        </p:nvSpPr>
        <p:spPr>
          <a:xfrm flipV="1">
            <a:off x="693484" y="2777778"/>
            <a:ext cx="1441" cy="124481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52" name="Shape 252"/>
          <p:cNvSpPr/>
          <p:nvPr/>
        </p:nvSpPr>
        <p:spPr>
          <a:xfrm>
            <a:off x="693484" y="2777778"/>
            <a:ext cx="345782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53" name="Shape 253"/>
          <p:cNvSpPr/>
          <p:nvPr/>
        </p:nvSpPr>
        <p:spPr>
          <a:xfrm>
            <a:off x="1385047" y="2763371"/>
            <a:ext cx="691563" cy="1441"/>
          </a:xfrm>
          <a:prstGeom prst="line">
            <a:avLst/>
          </a:prstGeom>
          <a:ln w="38100">
            <a:solidFill>
              <a:srgbClr val="E43634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258" name="Group 258"/>
          <p:cNvGrpSpPr/>
          <p:nvPr/>
        </p:nvGrpSpPr>
        <p:grpSpPr>
          <a:xfrm>
            <a:off x="3009870" y="2273163"/>
            <a:ext cx="390020" cy="3364571"/>
            <a:chOff x="-1973" y="-1973"/>
            <a:chExt cx="429744" cy="3707258"/>
          </a:xfrm>
        </p:grpSpPr>
        <p:sp>
          <p:nvSpPr>
            <p:cNvPr id="254" name="Shape 254"/>
            <p:cNvSpPr/>
            <p:nvPr/>
          </p:nvSpPr>
          <p:spPr>
            <a:xfrm>
              <a:off x="104042" y="699703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2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104042" y="379028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1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104042" y="-1973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3</a:t>
              </a:r>
            </a:p>
          </p:txBody>
        </p:sp>
        <p:sp>
          <p:nvSpPr>
            <p:cNvPr id="257" name="Shape 257"/>
            <p:cNvSpPr/>
            <p:nvPr/>
          </p:nvSpPr>
          <p:spPr>
            <a:xfrm rot="16200000">
              <a:off x="-571560" y="2725351"/>
              <a:ext cx="1549521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add r3, r1, r2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6174121" y="2913209"/>
            <a:ext cx="1227524" cy="1441"/>
          </a:xfrm>
          <a:prstGeom prst="line">
            <a:avLst/>
          </a:prstGeom>
          <a:ln w="38100">
            <a:solidFill>
              <a:srgbClr val="E43634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262" name="Group 262"/>
          <p:cNvGrpSpPr/>
          <p:nvPr/>
        </p:nvGrpSpPr>
        <p:grpSpPr>
          <a:xfrm>
            <a:off x="5395250" y="1826629"/>
            <a:ext cx="848893" cy="1082259"/>
            <a:chOff x="120013" y="-3451"/>
            <a:chExt cx="935354" cy="1192489"/>
          </a:xfrm>
        </p:grpSpPr>
        <p:sp>
          <p:nvSpPr>
            <p:cNvPr id="260" name="Shape 260"/>
            <p:cNvSpPr/>
            <p:nvPr/>
          </p:nvSpPr>
          <p:spPr>
            <a:xfrm>
              <a:off x="120013" y="-3451"/>
              <a:ext cx="935354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reg[1]+</a:t>
              </a:r>
              <a:br>
                <a:rPr sz="1815"/>
              </a:br>
              <a:r>
                <a:rPr sz="1815"/>
                <a:t>reg[2]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597214" y="1187450"/>
              <a:ext cx="381001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3041917" y="2080103"/>
            <a:ext cx="2088688" cy="1187885"/>
            <a:chOff x="0" y="-1973"/>
            <a:chExt cx="2301424" cy="1308873"/>
          </a:xfrm>
        </p:grpSpPr>
        <p:sp>
          <p:nvSpPr>
            <p:cNvPr id="263" name="Shape 263"/>
            <p:cNvSpPr/>
            <p:nvPr/>
          </p:nvSpPr>
          <p:spPr>
            <a:xfrm>
              <a:off x="3175" y="995362"/>
              <a:ext cx="5334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1300162"/>
              <a:ext cx="536575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grpSp>
          <p:nvGrpSpPr>
            <p:cNvPr id="269" name="Group 269"/>
            <p:cNvGrpSpPr/>
            <p:nvPr/>
          </p:nvGrpSpPr>
          <p:grpSpPr>
            <a:xfrm>
              <a:off x="1464127" y="-1973"/>
              <a:ext cx="837297" cy="1308873"/>
              <a:chOff x="33956" y="-1973"/>
              <a:chExt cx="837295" cy="1308872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97003" y="1300162"/>
                <a:ext cx="655639" cy="1588"/>
              </a:xfrm>
              <a:prstGeom prst="line">
                <a:avLst/>
              </a:prstGeom>
              <a:noFill/>
              <a:ln w="38100" cap="flat">
                <a:solidFill>
                  <a:srgbClr val="E4363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955">
                  <a:defRPr sz="1200" b="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089"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97003" y="485775"/>
                <a:ext cx="655639" cy="1588"/>
              </a:xfrm>
              <a:prstGeom prst="line">
                <a:avLst/>
              </a:prstGeom>
              <a:noFill/>
              <a:ln w="38100" cap="flat">
                <a:solidFill>
                  <a:srgbClr val="E4363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955">
                  <a:defRPr sz="1200" b="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089"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54593" y="896552"/>
                <a:ext cx="816658" cy="4103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104" tIns="46104" rIns="46104" bIns="46104" numCol="1" anchor="ctr">
                <a:spAutoFit/>
              </a:bodyPr>
              <a:lstStyle>
                <a:lvl1pPr marL="40639" marR="40639" algn="ctr" defTabSz="457200">
                  <a:lnSpc>
                    <a:spcPct val="100000"/>
                  </a:lnSpc>
                  <a:buClr>
                    <a:srgbClr val="E43634"/>
                  </a:buClr>
                  <a:buFont typeface="Helvetica"/>
                  <a:defRPr sz="2000" b="0">
                    <a:solidFill>
                      <a:srgbClr val="E43634"/>
                    </a:solidFill>
                    <a:uFill>
                      <a:solidFill>
                        <a:srgbClr val="E43634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rPr sz="1815"/>
                  <a:t>reg[2]</a:t>
                </a: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33956" y="-1973"/>
                <a:ext cx="816658" cy="4103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104" tIns="46104" rIns="46104" bIns="46104" numCol="1" anchor="ctr">
                <a:spAutoFit/>
              </a:bodyPr>
              <a:lstStyle>
                <a:lvl1pPr marL="40639" marR="40639" algn="ctr" defTabSz="457200">
                  <a:lnSpc>
                    <a:spcPct val="100000"/>
                  </a:lnSpc>
                  <a:buClr>
                    <a:srgbClr val="E43634"/>
                  </a:buClr>
                  <a:buFont typeface="Helvetica"/>
                  <a:defRPr sz="2000" b="0">
                    <a:solidFill>
                      <a:srgbClr val="E43634"/>
                    </a:solidFill>
                    <a:uFill>
                      <a:solidFill>
                        <a:srgbClr val="E43634"/>
                      </a:solidFill>
                    </a:u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rPr sz="1815"/>
                  <a:t>reg[1]</a:t>
                </a:r>
              </a:p>
            </p:txBody>
          </p:sp>
        </p:grpSp>
        <p:sp>
          <p:nvSpPr>
            <p:cNvPr id="270" name="Shape 270"/>
            <p:cNvSpPr/>
            <p:nvPr/>
          </p:nvSpPr>
          <p:spPr>
            <a:xfrm>
              <a:off x="3175" y="601662"/>
              <a:ext cx="5334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272" name="Shape 272"/>
          <p:cNvSpPr/>
          <p:nvPr/>
        </p:nvSpPr>
        <p:spPr>
          <a:xfrm>
            <a:off x="3805518" y="1728908"/>
            <a:ext cx="3596128" cy="1175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8894"/>
                </a:lnTo>
              </a:path>
            </a:pathLst>
          </a:custGeom>
          <a:ln w="38100">
            <a:solidFill>
              <a:srgbClr val="E43634"/>
            </a:solidFill>
            <a:tailEnd type="triangle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grpSp>
        <p:nvGrpSpPr>
          <p:cNvPr id="275" name="Group 275"/>
          <p:cNvGrpSpPr/>
          <p:nvPr/>
        </p:nvGrpSpPr>
        <p:grpSpPr>
          <a:xfrm>
            <a:off x="1385047" y="2784982"/>
            <a:ext cx="347223" cy="1237610"/>
            <a:chOff x="0" y="0"/>
            <a:chExt cx="382587" cy="1363662"/>
          </a:xfrm>
        </p:grpSpPr>
        <p:sp>
          <p:nvSpPr>
            <p:cNvPr id="273" name="Shape 273"/>
            <p:cNvSpPr/>
            <p:nvPr/>
          </p:nvSpPr>
          <p:spPr>
            <a:xfrm>
              <a:off x="381000" y="0"/>
              <a:ext cx="1588" cy="1363663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74" name="Shape 274"/>
            <p:cNvSpPr/>
            <p:nvPr/>
          </p:nvSpPr>
          <p:spPr>
            <a:xfrm flipH="1">
              <a:off x="0" y="1350962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693484" y="2763371"/>
            <a:ext cx="691563" cy="1249136"/>
            <a:chOff x="0" y="0"/>
            <a:chExt cx="762000" cy="1376362"/>
          </a:xfrm>
        </p:grpSpPr>
        <p:sp>
          <p:nvSpPr>
            <p:cNvPr id="276" name="Shape 276"/>
            <p:cNvSpPr/>
            <p:nvPr/>
          </p:nvSpPr>
          <p:spPr>
            <a:xfrm flipH="1">
              <a:off x="0" y="1374775"/>
              <a:ext cx="762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77" name="Shape 277"/>
            <p:cNvSpPr/>
            <p:nvPr/>
          </p:nvSpPr>
          <p:spPr>
            <a:xfrm flipV="1">
              <a:off x="0" y="0"/>
              <a:ext cx="1588" cy="1374775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280" name="Shape 280"/>
          <p:cNvSpPr/>
          <p:nvPr/>
        </p:nvSpPr>
        <p:spPr>
          <a:xfrm rot="16200000">
            <a:off x="1020441" y="2583873"/>
            <a:ext cx="396397" cy="34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b="0"/>
            </a:lvl1pPr>
          </a:lstStyle>
          <a:p>
            <a:r>
              <a:rPr sz="1634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65994176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 advAuto="0"/>
      <p:bldP spid="258" grpId="0" animBg="1" advAuto="0"/>
      <p:bldP spid="259" grpId="0" animBg="1" advAuto="0"/>
      <p:bldP spid="262" grpId="0" animBg="1" advAuto="0"/>
      <p:bldP spid="271" grpId="0" animBg="1" advAuto="0"/>
      <p:bldP spid="272" grpId="0" animBg="1" advAuto="0"/>
      <p:bldP spid="275" grpId="0" animBg="1" advAuto="0"/>
      <p:bldP spid="279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slti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$r3,$r1,17</a:t>
            </a:r>
          </a:p>
          <a:p>
            <a:pPr marL="544614" lvl="1" indent="-3429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1: fetch this instruction, </a:t>
            </a:r>
            <a:r>
              <a:rPr dirty="0" err="1"/>
              <a:t>inc.</a:t>
            </a:r>
            <a:r>
              <a:rPr dirty="0"/>
              <a:t> PC</a:t>
            </a:r>
          </a:p>
          <a:p>
            <a:pPr marL="544614" lvl="1" indent="-3429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2: decode to find it’s an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slti</a:t>
            </a:r>
            <a:r>
              <a:rPr dirty="0"/>
              <a:t>, then read register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$r1</a:t>
            </a:r>
          </a:p>
          <a:p>
            <a:pPr marL="544614" lvl="1" indent="-3429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3: compare value retrieved in Stage 2 with the integer 17</a:t>
            </a:r>
          </a:p>
          <a:p>
            <a:pPr marL="544614" lvl="1" indent="-3429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4: idle</a:t>
            </a:r>
          </a:p>
          <a:p>
            <a:pPr marL="544614" lvl="1" indent="-3429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5: write the result of Stage 3 in register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$r3</a:t>
            </a:r>
          </a:p>
        </p:txBody>
      </p:sp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Datapath Walkthroughs (2/3)</a:t>
            </a:r>
          </a:p>
        </p:txBody>
      </p:sp>
    </p:spTree>
    <p:extLst>
      <p:ext uri="{BB962C8B-B14F-4D97-AF65-F5344CB8AC3E}">
        <p14:creationId xmlns:p14="http://schemas.microsoft.com/office/powerpoint/2010/main" val="6670568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 flipH="1">
            <a:off x="4149902" y="1302444"/>
            <a:ext cx="4001994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slti</a:t>
            </a:r>
            <a:r>
              <a:t> Instruction</a:t>
            </a:r>
          </a:p>
        </p:txBody>
      </p:sp>
      <p:sp>
        <p:nvSpPr>
          <p:cNvPr id="295" name="Shape 295"/>
          <p:cNvSpPr/>
          <p:nvPr/>
        </p:nvSpPr>
        <p:spPr>
          <a:xfrm>
            <a:off x="1039265" y="2132319"/>
            <a:ext cx="345782" cy="1175657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grpSp>
        <p:nvGrpSpPr>
          <p:cNvPr id="298" name="Group 298"/>
          <p:cNvGrpSpPr/>
          <p:nvPr/>
        </p:nvGrpSpPr>
        <p:grpSpPr>
          <a:xfrm rot="16200000">
            <a:off x="1661672" y="2408945"/>
            <a:ext cx="1798064" cy="968188"/>
            <a:chOff x="0" y="0"/>
            <a:chExt cx="1981200" cy="1066800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297" name="Shape 297"/>
            <p:cNvSpPr/>
            <p:nvPr/>
          </p:nvSpPr>
          <p:spPr>
            <a:xfrm>
              <a:off x="336335" y="174350"/>
              <a:ext cx="1308532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instruction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grpSp>
        <p:nvGrpSpPr>
          <p:cNvPr id="301" name="Group 301"/>
          <p:cNvGrpSpPr/>
          <p:nvPr/>
        </p:nvGrpSpPr>
        <p:grpSpPr>
          <a:xfrm>
            <a:off x="1557616" y="3558668"/>
            <a:ext cx="402615" cy="498502"/>
            <a:chOff x="-8123" y="0"/>
            <a:chExt cx="443620" cy="549275"/>
          </a:xfrm>
        </p:grpSpPr>
        <p:sp>
          <p:nvSpPr>
            <p:cNvPr id="299" name="Shape 299"/>
            <p:cNvSpPr/>
            <p:nvPr/>
          </p:nvSpPr>
          <p:spPr>
            <a:xfrm>
              <a:off x="30330" y="0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300" name="Shape 300"/>
            <p:cNvSpPr/>
            <p:nvPr/>
          </p:nvSpPr>
          <p:spPr>
            <a:xfrm>
              <a:off x="-8123" y="82288"/>
              <a:ext cx="443620" cy="384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ctr">
              <a:spAutoFit/>
            </a:bodyPr>
            <a:lstStyle>
              <a:lvl1pPr marL="48878" marR="48878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+4</a:t>
              </a:r>
            </a:p>
          </p:txBody>
        </p:sp>
      </p:grpSp>
      <p:sp>
        <p:nvSpPr>
          <p:cNvPr id="302" name="Shape 302"/>
          <p:cNvSpPr/>
          <p:nvPr/>
        </p:nvSpPr>
        <p:spPr>
          <a:xfrm>
            <a:off x="1385047" y="2685570"/>
            <a:ext cx="69156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03" name="Shape 303"/>
          <p:cNvSpPr/>
          <p:nvPr/>
        </p:nvSpPr>
        <p:spPr>
          <a:xfrm>
            <a:off x="3528892" y="2132319"/>
            <a:ext cx="899032" cy="117565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304" name="Shape 304"/>
          <p:cNvSpPr/>
          <p:nvPr/>
        </p:nvSpPr>
        <p:spPr>
          <a:xfrm>
            <a:off x="3044798" y="2547257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05" name="Shape 305"/>
          <p:cNvSpPr/>
          <p:nvPr/>
        </p:nvSpPr>
        <p:spPr>
          <a:xfrm>
            <a:off x="3044798" y="2885835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06" name="Shape 306"/>
          <p:cNvSpPr/>
          <p:nvPr/>
        </p:nvSpPr>
        <p:spPr>
          <a:xfrm>
            <a:off x="3044798" y="3169664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07" name="Shape 307"/>
          <p:cNvSpPr/>
          <p:nvPr/>
        </p:nvSpPr>
        <p:spPr>
          <a:xfrm rot="16200000">
            <a:off x="3457887" y="2466225"/>
            <a:ext cx="980531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registers</a:t>
            </a:r>
          </a:p>
        </p:txBody>
      </p:sp>
      <p:grpSp>
        <p:nvGrpSpPr>
          <p:cNvPr id="311" name="Group 311"/>
          <p:cNvGrpSpPr/>
          <p:nvPr/>
        </p:nvGrpSpPr>
        <p:grpSpPr>
          <a:xfrm>
            <a:off x="5050331" y="2187068"/>
            <a:ext cx="1106501" cy="1383126"/>
            <a:chOff x="0" y="0"/>
            <a:chExt cx="1219200" cy="1524000"/>
          </a:xfrm>
        </p:grpSpPr>
        <p:sp>
          <p:nvSpPr>
            <p:cNvPr id="308" name="Shape 308"/>
            <p:cNvSpPr/>
            <p:nvPr/>
          </p:nvSpPr>
          <p:spPr>
            <a:xfrm>
              <a:off x="0" y="0"/>
              <a:ext cx="838200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320"/>
                  </a:lnTo>
                  <a:lnTo>
                    <a:pt x="21600" y="15120"/>
                  </a:lnTo>
                  <a:lnTo>
                    <a:pt x="0" y="21600"/>
                  </a:lnTo>
                  <a:lnTo>
                    <a:pt x="0" y="11880"/>
                  </a:lnTo>
                  <a:lnTo>
                    <a:pt x="1964" y="10800"/>
                  </a:lnTo>
                  <a:lnTo>
                    <a:pt x="0" y="97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309" name="Shape 309"/>
            <p:cNvSpPr/>
            <p:nvPr/>
          </p:nvSpPr>
          <p:spPr>
            <a:xfrm>
              <a:off x="838200" y="68580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61987" y="557212"/>
              <a:ext cx="607888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t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ALU</a:t>
              </a:r>
            </a:p>
          </p:txBody>
        </p:sp>
      </p:grpSp>
      <p:sp>
        <p:nvSpPr>
          <p:cNvPr id="312" name="Shape 312"/>
          <p:cNvSpPr/>
          <p:nvPr/>
        </p:nvSpPr>
        <p:spPr>
          <a:xfrm>
            <a:off x="4427924" y="3169664"/>
            <a:ext cx="622407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13" name="Shape 313"/>
          <p:cNvSpPr/>
          <p:nvPr/>
        </p:nvSpPr>
        <p:spPr>
          <a:xfrm>
            <a:off x="3017424" y="3488071"/>
            <a:ext cx="200553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14" name="Shape 314"/>
          <p:cNvSpPr/>
          <p:nvPr/>
        </p:nvSpPr>
        <p:spPr>
          <a:xfrm>
            <a:off x="4427924" y="2430556"/>
            <a:ext cx="59503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317" name="Group 317"/>
          <p:cNvGrpSpPr/>
          <p:nvPr/>
        </p:nvGrpSpPr>
        <p:grpSpPr>
          <a:xfrm rot="16200000">
            <a:off x="5741894" y="2547257"/>
            <a:ext cx="1798064" cy="968188"/>
            <a:chOff x="0" y="0"/>
            <a:chExt cx="1981200" cy="1066800"/>
          </a:xfrm>
        </p:grpSpPr>
        <p:sp>
          <p:nvSpPr>
            <p:cNvPr id="315" name="Shape 315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316" name="Shape 316"/>
            <p:cNvSpPr/>
            <p:nvPr/>
          </p:nvSpPr>
          <p:spPr>
            <a:xfrm>
              <a:off x="457890" y="174349"/>
              <a:ext cx="1065421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Data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4635393" y="3169664"/>
            <a:ext cx="1441" cy="27662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19" name="Shape 319"/>
          <p:cNvSpPr/>
          <p:nvPr/>
        </p:nvSpPr>
        <p:spPr>
          <a:xfrm>
            <a:off x="4635393" y="3515445"/>
            <a:ext cx="1441" cy="27662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20" name="Shape 320"/>
          <p:cNvSpPr/>
          <p:nvPr/>
        </p:nvSpPr>
        <p:spPr>
          <a:xfrm>
            <a:off x="4635393" y="3792071"/>
            <a:ext cx="152143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21" name="Shape 321"/>
          <p:cNvSpPr/>
          <p:nvPr/>
        </p:nvSpPr>
        <p:spPr>
          <a:xfrm>
            <a:off x="7125020" y="2809475"/>
            <a:ext cx="276625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22" name="Shape 322"/>
          <p:cNvSpPr/>
          <p:nvPr/>
        </p:nvSpPr>
        <p:spPr>
          <a:xfrm flipV="1">
            <a:off x="7401645" y="1648225"/>
            <a:ext cx="1441" cy="116125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23" name="Shape 323"/>
          <p:cNvSpPr/>
          <p:nvPr/>
        </p:nvSpPr>
        <p:spPr>
          <a:xfrm>
            <a:off x="3768058" y="1648225"/>
            <a:ext cx="1441" cy="48409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24" name="Shape 324"/>
          <p:cNvSpPr/>
          <p:nvPr/>
        </p:nvSpPr>
        <p:spPr>
          <a:xfrm>
            <a:off x="3011350" y="3440177"/>
            <a:ext cx="599979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imm</a:t>
            </a:r>
          </a:p>
        </p:txBody>
      </p:sp>
      <p:sp>
        <p:nvSpPr>
          <p:cNvPr id="325" name="Shape 325"/>
          <p:cNvSpPr/>
          <p:nvPr/>
        </p:nvSpPr>
        <p:spPr>
          <a:xfrm>
            <a:off x="1730829" y="2685570"/>
            <a:ext cx="1441" cy="87309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26" name="Shape 326"/>
          <p:cNvSpPr/>
          <p:nvPr/>
        </p:nvSpPr>
        <p:spPr>
          <a:xfrm>
            <a:off x="1039265" y="3570194"/>
            <a:ext cx="345782" cy="7347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327" name="Shape 327"/>
          <p:cNvSpPr/>
          <p:nvPr/>
        </p:nvSpPr>
        <p:spPr>
          <a:xfrm flipH="1">
            <a:off x="1385047" y="3918857"/>
            <a:ext cx="20746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28" name="Shape 328"/>
          <p:cNvSpPr/>
          <p:nvPr/>
        </p:nvSpPr>
        <p:spPr>
          <a:xfrm>
            <a:off x="3606693" y="3488071"/>
            <a:ext cx="1441" cy="60944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29" name="Shape 329"/>
          <p:cNvSpPr/>
          <p:nvPr/>
        </p:nvSpPr>
        <p:spPr>
          <a:xfrm flipH="1">
            <a:off x="1385048" y="4097511"/>
            <a:ext cx="2221646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30" name="Shape 330"/>
          <p:cNvSpPr/>
          <p:nvPr/>
        </p:nvSpPr>
        <p:spPr>
          <a:xfrm flipH="1">
            <a:off x="693484" y="3930383"/>
            <a:ext cx="345782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31" name="Shape 331"/>
          <p:cNvSpPr/>
          <p:nvPr/>
        </p:nvSpPr>
        <p:spPr>
          <a:xfrm>
            <a:off x="693484" y="2685570"/>
            <a:ext cx="345782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32" name="Shape 332"/>
          <p:cNvSpPr/>
          <p:nvPr/>
        </p:nvSpPr>
        <p:spPr>
          <a:xfrm>
            <a:off x="1385047" y="2671162"/>
            <a:ext cx="691563" cy="1441"/>
          </a:xfrm>
          <a:prstGeom prst="line">
            <a:avLst/>
          </a:prstGeom>
          <a:ln w="38100">
            <a:solidFill>
              <a:srgbClr val="E43634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337" name="Group 337"/>
          <p:cNvGrpSpPr/>
          <p:nvPr/>
        </p:nvGrpSpPr>
        <p:grpSpPr>
          <a:xfrm>
            <a:off x="3084789" y="2119003"/>
            <a:ext cx="372416" cy="3399841"/>
            <a:chOff x="-1974" y="-1973"/>
            <a:chExt cx="410347" cy="3746120"/>
          </a:xfrm>
        </p:grpSpPr>
        <p:sp>
          <p:nvSpPr>
            <p:cNvPr id="333" name="Shape 333"/>
            <p:cNvSpPr/>
            <p:nvPr/>
          </p:nvSpPr>
          <p:spPr>
            <a:xfrm>
              <a:off x="21492" y="767965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3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21492" y="379028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1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6125" y="-1973"/>
              <a:ext cx="304300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x</a:t>
              </a:r>
            </a:p>
          </p:txBody>
        </p:sp>
        <p:sp>
          <p:nvSpPr>
            <p:cNvPr id="336" name="Shape 336"/>
            <p:cNvSpPr/>
            <p:nvPr/>
          </p:nvSpPr>
          <p:spPr>
            <a:xfrm rot="16200000">
              <a:off x="-547716" y="2788057"/>
              <a:ext cx="1501832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slti r3, r1, 17</a:t>
              </a:r>
            </a:p>
          </p:txBody>
        </p:sp>
      </p:grpSp>
      <p:sp>
        <p:nvSpPr>
          <p:cNvPr id="338" name="Shape 338"/>
          <p:cNvSpPr/>
          <p:nvPr/>
        </p:nvSpPr>
        <p:spPr>
          <a:xfrm>
            <a:off x="6174121" y="2821001"/>
            <a:ext cx="1227524" cy="1441"/>
          </a:xfrm>
          <a:prstGeom prst="line">
            <a:avLst/>
          </a:prstGeom>
          <a:ln w="38100">
            <a:solidFill>
              <a:srgbClr val="E43634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341" name="Group 341"/>
          <p:cNvGrpSpPr/>
          <p:nvPr/>
        </p:nvGrpSpPr>
        <p:grpSpPr>
          <a:xfrm>
            <a:off x="5469526" y="1810780"/>
            <a:ext cx="733477" cy="1005900"/>
            <a:chOff x="77870" y="-20306"/>
            <a:chExt cx="808181" cy="1108352"/>
          </a:xfrm>
        </p:grpSpPr>
        <p:sp>
          <p:nvSpPr>
            <p:cNvPr id="339" name="Shape 339"/>
            <p:cNvSpPr/>
            <p:nvPr/>
          </p:nvSpPr>
          <p:spPr>
            <a:xfrm>
              <a:off x="77870" y="-20306"/>
              <a:ext cx="808181" cy="71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reg[1]</a:t>
              </a:r>
              <a:br>
                <a:rPr sz="1815"/>
              </a:br>
              <a:r>
                <a:rPr sz="1815"/>
                <a:t>&lt;17?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473228" y="1086457"/>
              <a:ext cx="381001" cy="1589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3044799" y="1976367"/>
            <a:ext cx="2067076" cy="1893855"/>
            <a:chOff x="0" y="-1973"/>
            <a:chExt cx="2277611" cy="2086746"/>
          </a:xfrm>
        </p:grpSpPr>
        <p:sp>
          <p:nvSpPr>
            <p:cNvPr id="342" name="Shape 342"/>
            <p:cNvSpPr/>
            <p:nvPr/>
          </p:nvSpPr>
          <p:spPr>
            <a:xfrm>
              <a:off x="0" y="995362"/>
              <a:ext cx="5334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343" name="Shape 343"/>
            <p:cNvSpPr/>
            <p:nvPr/>
          </p:nvSpPr>
          <p:spPr>
            <a:xfrm>
              <a:off x="0" y="1681162"/>
              <a:ext cx="21336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344" name="Shape 344"/>
            <p:cNvSpPr/>
            <p:nvPr/>
          </p:nvSpPr>
          <p:spPr>
            <a:xfrm>
              <a:off x="1524000" y="485775"/>
              <a:ext cx="655638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345" name="Shape 345"/>
            <p:cNvSpPr/>
            <p:nvPr/>
          </p:nvSpPr>
          <p:spPr>
            <a:xfrm>
              <a:off x="850695" y="1674426"/>
              <a:ext cx="454433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lvl1pPr>
            </a:lstStyle>
            <a:p>
              <a:r>
                <a:rPr sz="1815"/>
                <a:t>17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1460951" y="-1973"/>
              <a:ext cx="816660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reg[1]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0" y="1300162"/>
              <a:ext cx="5334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349" name="Shape 349"/>
          <p:cNvSpPr/>
          <p:nvPr/>
        </p:nvSpPr>
        <p:spPr>
          <a:xfrm>
            <a:off x="3805518" y="1636699"/>
            <a:ext cx="3596128" cy="1175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8894"/>
                </a:lnTo>
              </a:path>
            </a:pathLst>
          </a:custGeom>
          <a:ln w="38100">
            <a:solidFill>
              <a:srgbClr val="E43634"/>
            </a:solidFill>
            <a:tailEnd type="triangle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grpSp>
        <p:nvGrpSpPr>
          <p:cNvPr id="352" name="Group 352"/>
          <p:cNvGrpSpPr/>
          <p:nvPr/>
        </p:nvGrpSpPr>
        <p:grpSpPr>
          <a:xfrm>
            <a:off x="1385047" y="2692774"/>
            <a:ext cx="347223" cy="1237610"/>
            <a:chOff x="0" y="0"/>
            <a:chExt cx="382587" cy="1363662"/>
          </a:xfrm>
        </p:grpSpPr>
        <p:sp>
          <p:nvSpPr>
            <p:cNvPr id="350" name="Shape 350"/>
            <p:cNvSpPr/>
            <p:nvPr/>
          </p:nvSpPr>
          <p:spPr>
            <a:xfrm>
              <a:off x="381000" y="0"/>
              <a:ext cx="1588" cy="1363663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351" name="Shape 351"/>
            <p:cNvSpPr/>
            <p:nvPr/>
          </p:nvSpPr>
          <p:spPr>
            <a:xfrm flipH="1">
              <a:off x="0" y="1350962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693484" y="2671163"/>
            <a:ext cx="691563" cy="1249136"/>
            <a:chOff x="0" y="0"/>
            <a:chExt cx="762000" cy="1376362"/>
          </a:xfrm>
        </p:grpSpPr>
        <p:sp>
          <p:nvSpPr>
            <p:cNvPr id="353" name="Shape 353"/>
            <p:cNvSpPr/>
            <p:nvPr/>
          </p:nvSpPr>
          <p:spPr>
            <a:xfrm flipH="1">
              <a:off x="0" y="1374775"/>
              <a:ext cx="762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354" name="Shape 354"/>
            <p:cNvSpPr/>
            <p:nvPr/>
          </p:nvSpPr>
          <p:spPr>
            <a:xfrm flipV="1">
              <a:off x="0" y="0"/>
              <a:ext cx="1588" cy="1374775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357" name="Shape 357"/>
          <p:cNvSpPr/>
          <p:nvPr/>
        </p:nvSpPr>
        <p:spPr>
          <a:xfrm rot="16200000">
            <a:off x="1020441" y="2491665"/>
            <a:ext cx="396397" cy="34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b="0"/>
            </a:lvl1pPr>
          </a:lstStyle>
          <a:p>
            <a:r>
              <a:rPr sz="1634"/>
              <a:t>PC</a:t>
            </a:r>
          </a:p>
        </p:txBody>
      </p:sp>
      <p:sp>
        <p:nvSpPr>
          <p:cNvPr id="358" name="Shape 358"/>
          <p:cNvSpPr/>
          <p:nvPr/>
        </p:nvSpPr>
        <p:spPr>
          <a:xfrm flipH="1">
            <a:off x="3768059" y="1655429"/>
            <a:ext cx="363358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</p:spTree>
    <p:extLst>
      <p:ext uri="{BB962C8B-B14F-4D97-AF65-F5344CB8AC3E}">
        <p14:creationId xmlns:p14="http://schemas.microsoft.com/office/powerpoint/2010/main" val="239079064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 advAuto="0"/>
      <p:bldP spid="337" grpId="0" animBg="1" advAuto="0"/>
      <p:bldP spid="338" grpId="0" animBg="1" advAuto="0"/>
      <p:bldP spid="341" grpId="0" animBg="1" advAuto="0"/>
      <p:bldP spid="348" grpId="0" animBg="1" advAuto="0"/>
      <p:bldP spid="349" grpId="0" animBg="1" advAuto="0"/>
      <p:bldP spid="352" grpId="0" animBg="1" advAuto="0"/>
      <p:bldP spid="356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xfrm>
            <a:off x="681958" y="1141079"/>
            <a:ext cx="7849240" cy="5716921"/>
          </a:xfrm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$r3, 17($r1)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1: fetch this instruction, </a:t>
            </a:r>
            <a:r>
              <a:rPr dirty="0" err="1"/>
              <a:t>inc.</a:t>
            </a:r>
            <a:r>
              <a:rPr dirty="0"/>
              <a:t> PC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2: decode to find it’s a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dirty="0"/>
              <a:t>, then read registers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$r1</a:t>
            </a:r>
            <a:r>
              <a:rPr dirty="0"/>
              <a:t> and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$r3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3: add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dirty="0"/>
              <a:t> to value in register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$r1</a:t>
            </a:r>
            <a:r>
              <a:rPr dirty="0"/>
              <a:t> (retrieved in Stage 2)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4: write value in register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$r3</a:t>
            </a:r>
            <a:r>
              <a:rPr dirty="0"/>
              <a:t> (retrieved in Stage 2) into memory address computed in Stage 3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5: idle (nothing to write into a register)</a:t>
            </a:r>
          </a:p>
        </p:txBody>
      </p:sp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Datapath Walkthroughs (3/3)</a:t>
            </a:r>
          </a:p>
        </p:txBody>
      </p:sp>
    </p:spTree>
    <p:extLst>
      <p:ext uri="{BB962C8B-B14F-4D97-AF65-F5344CB8AC3E}">
        <p14:creationId xmlns:p14="http://schemas.microsoft.com/office/powerpoint/2010/main" val="14208225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1523360" y="2455049"/>
            <a:ext cx="760719" cy="0"/>
          </a:xfrm>
          <a:prstGeom prst="line">
            <a:avLst/>
          </a:prstGeom>
          <a:ln w="28575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72" name="Shape 372"/>
          <p:cNvSpPr/>
          <p:nvPr/>
        </p:nvSpPr>
        <p:spPr>
          <a:xfrm>
            <a:off x="3356002" y="2293684"/>
            <a:ext cx="530198" cy="0"/>
          </a:xfrm>
          <a:prstGeom prst="line">
            <a:avLst/>
          </a:prstGeom>
          <a:ln w="28575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73" name="Shape 373"/>
          <p:cNvSpPr/>
          <p:nvPr/>
        </p:nvSpPr>
        <p:spPr>
          <a:xfrm>
            <a:off x="4877441" y="2170113"/>
            <a:ext cx="655363" cy="1"/>
          </a:xfrm>
          <a:prstGeom prst="line">
            <a:avLst/>
          </a:prstGeom>
          <a:ln w="28575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74" name="Shape 374"/>
          <p:cNvSpPr/>
          <p:nvPr/>
        </p:nvSpPr>
        <p:spPr>
          <a:xfrm flipH="1">
            <a:off x="4149902" y="1302444"/>
            <a:ext cx="4001994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75" name="Shape 375"/>
          <p:cNvSpPr/>
          <p:nvPr/>
        </p:nvSpPr>
        <p:spPr>
          <a:xfrm>
            <a:off x="4149903" y="1302444"/>
            <a:ext cx="1" cy="530198"/>
          </a:xfrm>
          <a:prstGeom prst="line">
            <a:avLst/>
          </a:prstGeom>
          <a:ln w="28575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76" name="Shape 376"/>
          <p:cNvSpPr/>
          <p:nvPr/>
        </p:nvSpPr>
        <p:spPr>
          <a:xfrm>
            <a:off x="762640" y="2455049"/>
            <a:ext cx="380360" cy="0"/>
          </a:xfrm>
          <a:prstGeom prst="line">
            <a:avLst/>
          </a:prstGeom>
          <a:ln w="28575">
            <a:solidFill>
              <a:srgbClr val="FFFFFF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t> Instruction</a:t>
            </a:r>
          </a:p>
        </p:txBody>
      </p:sp>
      <p:sp>
        <p:nvSpPr>
          <p:cNvPr id="378" name="Shape 378"/>
          <p:cNvSpPr/>
          <p:nvPr/>
        </p:nvSpPr>
        <p:spPr>
          <a:xfrm>
            <a:off x="1039265" y="2070367"/>
            <a:ext cx="345782" cy="1175658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grpSp>
        <p:nvGrpSpPr>
          <p:cNvPr id="381" name="Group 381"/>
          <p:cNvGrpSpPr/>
          <p:nvPr/>
        </p:nvGrpSpPr>
        <p:grpSpPr>
          <a:xfrm rot="16200000">
            <a:off x="1661672" y="2346992"/>
            <a:ext cx="1798064" cy="968189"/>
            <a:chOff x="0" y="0"/>
            <a:chExt cx="1981200" cy="10668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380" name="Shape 380"/>
            <p:cNvSpPr/>
            <p:nvPr/>
          </p:nvSpPr>
          <p:spPr>
            <a:xfrm>
              <a:off x="336334" y="174350"/>
              <a:ext cx="1308532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instruction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1557616" y="3496715"/>
            <a:ext cx="402615" cy="498503"/>
            <a:chOff x="-8123" y="0"/>
            <a:chExt cx="443620" cy="549275"/>
          </a:xfrm>
        </p:grpSpPr>
        <p:sp>
          <p:nvSpPr>
            <p:cNvPr id="382" name="Shape 382"/>
            <p:cNvSpPr/>
            <p:nvPr/>
          </p:nvSpPr>
          <p:spPr>
            <a:xfrm>
              <a:off x="30330" y="0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8123" y="82288"/>
              <a:ext cx="443620" cy="38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ctr">
              <a:spAutoFit/>
            </a:bodyPr>
            <a:lstStyle>
              <a:lvl1pPr marL="48878" marR="48878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+4</a:t>
              </a:r>
            </a:p>
          </p:txBody>
        </p:sp>
      </p:grpSp>
      <p:sp>
        <p:nvSpPr>
          <p:cNvPr id="385" name="Shape 385"/>
          <p:cNvSpPr/>
          <p:nvPr/>
        </p:nvSpPr>
        <p:spPr>
          <a:xfrm>
            <a:off x="1385047" y="2623617"/>
            <a:ext cx="69156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86" name="Shape 386"/>
          <p:cNvSpPr/>
          <p:nvPr/>
        </p:nvSpPr>
        <p:spPr>
          <a:xfrm>
            <a:off x="3528892" y="2070367"/>
            <a:ext cx="899032" cy="117565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387" name="Shape 387"/>
          <p:cNvSpPr/>
          <p:nvPr/>
        </p:nvSpPr>
        <p:spPr>
          <a:xfrm>
            <a:off x="3044798" y="2485304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88" name="Shape 388"/>
          <p:cNvSpPr/>
          <p:nvPr/>
        </p:nvSpPr>
        <p:spPr>
          <a:xfrm>
            <a:off x="3044798" y="2823882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89" name="Shape 389"/>
          <p:cNvSpPr/>
          <p:nvPr/>
        </p:nvSpPr>
        <p:spPr>
          <a:xfrm>
            <a:off x="3044798" y="3107711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90" name="Shape 390"/>
          <p:cNvSpPr/>
          <p:nvPr/>
        </p:nvSpPr>
        <p:spPr>
          <a:xfrm rot="16200000">
            <a:off x="3457887" y="2414358"/>
            <a:ext cx="980531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registers</a:t>
            </a:r>
          </a:p>
        </p:txBody>
      </p:sp>
      <p:grpSp>
        <p:nvGrpSpPr>
          <p:cNvPr id="394" name="Group 394"/>
          <p:cNvGrpSpPr/>
          <p:nvPr/>
        </p:nvGrpSpPr>
        <p:grpSpPr>
          <a:xfrm>
            <a:off x="5050331" y="2125116"/>
            <a:ext cx="1106501" cy="1383127"/>
            <a:chOff x="0" y="0"/>
            <a:chExt cx="1219200" cy="1524000"/>
          </a:xfrm>
        </p:grpSpPr>
        <p:sp>
          <p:nvSpPr>
            <p:cNvPr id="391" name="Shape 391"/>
            <p:cNvSpPr/>
            <p:nvPr/>
          </p:nvSpPr>
          <p:spPr>
            <a:xfrm>
              <a:off x="0" y="0"/>
              <a:ext cx="838200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320"/>
                  </a:lnTo>
                  <a:lnTo>
                    <a:pt x="21600" y="15120"/>
                  </a:lnTo>
                  <a:lnTo>
                    <a:pt x="0" y="21600"/>
                  </a:lnTo>
                  <a:lnTo>
                    <a:pt x="0" y="11880"/>
                  </a:lnTo>
                  <a:lnTo>
                    <a:pt x="1964" y="10800"/>
                  </a:lnTo>
                  <a:lnTo>
                    <a:pt x="0" y="97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200" y="68580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393" name="Shape 393"/>
            <p:cNvSpPr/>
            <p:nvPr/>
          </p:nvSpPr>
          <p:spPr>
            <a:xfrm>
              <a:off x="160399" y="557212"/>
              <a:ext cx="607888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t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ALU</a:t>
              </a:r>
            </a:p>
          </p:txBody>
        </p:sp>
      </p:grpSp>
      <p:sp>
        <p:nvSpPr>
          <p:cNvPr id="395" name="Shape 395"/>
          <p:cNvSpPr/>
          <p:nvPr/>
        </p:nvSpPr>
        <p:spPr>
          <a:xfrm>
            <a:off x="4427924" y="3107711"/>
            <a:ext cx="622407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96" name="Shape 396"/>
          <p:cNvSpPr/>
          <p:nvPr/>
        </p:nvSpPr>
        <p:spPr>
          <a:xfrm>
            <a:off x="3017424" y="3426119"/>
            <a:ext cx="200553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397" name="Shape 397"/>
          <p:cNvSpPr/>
          <p:nvPr/>
        </p:nvSpPr>
        <p:spPr>
          <a:xfrm>
            <a:off x="4427924" y="2368603"/>
            <a:ext cx="59503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400" name="Group 400"/>
          <p:cNvGrpSpPr/>
          <p:nvPr/>
        </p:nvGrpSpPr>
        <p:grpSpPr>
          <a:xfrm rot="16200000">
            <a:off x="5741894" y="2485305"/>
            <a:ext cx="1798064" cy="968189"/>
            <a:chOff x="0" y="0"/>
            <a:chExt cx="1981200" cy="1066800"/>
          </a:xfrm>
        </p:grpSpPr>
        <p:sp>
          <p:nvSpPr>
            <p:cNvPr id="398" name="Shape 398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399" name="Shape 399"/>
            <p:cNvSpPr/>
            <p:nvPr/>
          </p:nvSpPr>
          <p:spPr>
            <a:xfrm>
              <a:off x="457888" y="174349"/>
              <a:ext cx="1065421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Data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sp>
        <p:nvSpPr>
          <p:cNvPr id="401" name="Shape 401"/>
          <p:cNvSpPr/>
          <p:nvPr/>
        </p:nvSpPr>
        <p:spPr>
          <a:xfrm>
            <a:off x="4635393" y="3107711"/>
            <a:ext cx="1441" cy="276626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02" name="Shape 402"/>
          <p:cNvSpPr/>
          <p:nvPr/>
        </p:nvSpPr>
        <p:spPr>
          <a:xfrm>
            <a:off x="4635393" y="3453493"/>
            <a:ext cx="1441" cy="276626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03" name="Shape 403"/>
          <p:cNvSpPr/>
          <p:nvPr/>
        </p:nvSpPr>
        <p:spPr>
          <a:xfrm>
            <a:off x="4635393" y="3730118"/>
            <a:ext cx="152143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04" name="Shape 404"/>
          <p:cNvSpPr/>
          <p:nvPr/>
        </p:nvSpPr>
        <p:spPr>
          <a:xfrm>
            <a:off x="7125020" y="2747522"/>
            <a:ext cx="276625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05" name="Shape 405"/>
          <p:cNvSpPr/>
          <p:nvPr/>
        </p:nvSpPr>
        <p:spPr>
          <a:xfrm flipV="1">
            <a:off x="7401645" y="1586272"/>
            <a:ext cx="1441" cy="116125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06" name="Shape 406"/>
          <p:cNvSpPr/>
          <p:nvPr/>
        </p:nvSpPr>
        <p:spPr>
          <a:xfrm>
            <a:off x="3768058" y="1586273"/>
            <a:ext cx="1441" cy="484095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07" name="Shape 407"/>
          <p:cNvSpPr/>
          <p:nvPr/>
        </p:nvSpPr>
        <p:spPr>
          <a:xfrm>
            <a:off x="3011350" y="3378224"/>
            <a:ext cx="599979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imm</a:t>
            </a:r>
          </a:p>
        </p:txBody>
      </p:sp>
      <p:sp>
        <p:nvSpPr>
          <p:cNvPr id="408" name="Shape 408"/>
          <p:cNvSpPr/>
          <p:nvPr/>
        </p:nvSpPr>
        <p:spPr>
          <a:xfrm>
            <a:off x="1730829" y="2623617"/>
            <a:ext cx="1441" cy="873099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09" name="Shape 409"/>
          <p:cNvSpPr/>
          <p:nvPr/>
        </p:nvSpPr>
        <p:spPr>
          <a:xfrm>
            <a:off x="1039265" y="3508241"/>
            <a:ext cx="345782" cy="7347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410" name="Shape 410"/>
          <p:cNvSpPr/>
          <p:nvPr/>
        </p:nvSpPr>
        <p:spPr>
          <a:xfrm flipH="1">
            <a:off x="1385047" y="3856904"/>
            <a:ext cx="20746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11" name="Shape 411"/>
          <p:cNvSpPr/>
          <p:nvPr/>
        </p:nvSpPr>
        <p:spPr>
          <a:xfrm>
            <a:off x="3606693" y="3426119"/>
            <a:ext cx="1441" cy="60944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12" name="Shape 412"/>
          <p:cNvSpPr/>
          <p:nvPr/>
        </p:nvSpPr>
        <p:spPr>
          <a:xfrm flipH="1">
            <a:off x="1385048" y="4035558"/>
            <a:ext cx="2221646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13" name="Shape 413"/>
          <p:cNvSpPr/>
          <p:nvPr/>
        </p:nvSpPr>
        <p:spPr>
          <a:xfrm flipH="1">
            <a:off x="693484" y="3868430"/>
            <a:ext cx="345782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14" name="Shape 414"/>
          <p:cNvSpPr/>
          <p:nvPr/>
        </p:nvSpPr>
        <p:spPr>
          <a:xfrm>
            <a:off x="693484" y="2623617"/>
            <a:ext cx="345782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15" name="Shape 415"/>
          <p:cNvSpPr/>
          <p:nvPr/>
        </p:nvSpPr>
        <p:spPr>
          <a:xfrm>
            <a:off x="1385047" y="2609209"/>
            <a:ext cx="691563" cy="1441"/>
          </a:xfrm>
          <a:prstGeom prst="line">
            <a:avLst/>
          </a:prstGeom>
          <a:ln w="38100">
            <a:solidFill>
              <a:srgbClr val="E43634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420" name="Group 420"/>
          <p:cNvGrpSpPr/>
          <p:nvPr/>
        </p:nvGrpSpPr>
        <p:grpSpPr>
          <a:xfrm>
            <a:off x="3099198" y="2072899"/>
            <a:ext cx="372416" cy="3413269"/>
            <a:chOff x="-1972" y="-1973"/>
            <a:chExt cx="410346" cy="3760916"/>
          </a:xfrm>
        </p:grpSpPr>
        <p:sp>
          <p:nvSpPr>
            <p:cNvPr id="416" name="Shape 416"/>
            <p:cNvSpPr/>
            <p:nvPr/>
          </p:nvSpPr>
          <p:spPr>
            <a:xfrm>
              <a:off x="5617" y="767964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3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5617" y="379028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1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8188" y="-1973"/>
              <a:ext cx="304300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x</a:t>
              </a:r>
            </a:p>
          </p:txBody>
        </p:sp>
        <p:sp>
          <p:nvSpPr>
            <p:cNvPr id="419" name="Shape 419"/>
            <p:cNvSpPr/>
            <p:nvPr/>
          </p:nvSpPr>
          <p:spPr>
            <a:xfrm rot="16200000">
              <a:off x="-584737" y="2765833"/>
              <a:ext cx="1575875" cy="4103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SW r3, 17(r1)</a:t>
              </a:r>
            </a:p>
          </p:txBody>
        </p:sp>
      </p:grpSp>
      <p:grpSp>
        <p:nvGrpSpPr>
          <p:cNvPr id="423" name="Group 423"/>
          <p:cNvGrpSpPr/>
          <p:nvPr/>
        </p:nvGrpSpPr>
        <p:grpSpPr>
          <a:xfrm>
            <a:off x="5483214" y="1763236"/>
            <a:ext cx="733477" cy="975644"/>
            <a:chOff x="82645" y="-3451"/>
            <a:chExt cx="808182" cy="1075014"/>
          </a:xfrm>
        </p:grpSpPr>
        <p:sp>
          <p:nvSpPr>
            <p:cNvPr id="421" name="Shape 421"/>
            <p:cNvSpPr/>
            <p:nvPr/>
          </p:nvSpPr>
          <p:spPr>
            <a:xfrm>
              <a:off x="82645" y="-3451"/>
              <a:ext cx="808182" cy="71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reg[1]</a:t>
              </a:r>
              <a:br>
                <a:rPr sz="1815"/>
              </a:br>
              <a:r>
                <a:rPr sz="1815"/>
                <a:t>+17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445459" y="1069975"/>
              <a:ext cx="381001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3044798" y="1914415"/>
            <a:ext cx="2081485" cy="1893855"/>
            <a:chOff x="0" y="-1973"/>
            <a:chExt cx="2293487" cy="2086747"/>
          </a:xfrm>
        </p:grpSpPr>
        <p:sp>
          <p:nvSpPr>
            <p:cNvPr id="424" name="Shape 424"/>
            <p:cNvSpPr/>
            <p:nvPr/>
          </p:nvSpPr>
          <p:spPr>
            <a:xfrm>
              <a:off x="0" y="995362"/>
              <a:ext cx="5334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425" name="Shape 425"/>
            <p:cNvSpPr/>
            <p:nvPr/>
          </p:nvSpPr>
          <p:spPr>
            <a:xfrm>
              <a:off x="0" y="1681162"/>
              <a:ext cx="21336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524000" y="485775"/>
              <a:ext cx="655638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427" name="Shape 427"/>
            <p:cNvSpPr/>
            <p:nvPr/>
          </p:nvSpPr>
          <p:spPr>
            <a:xfrm>
              <a:off x="850696" y="1674427"/>
              <a:ext cx="454433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17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1476827" y="-1973"/>
              <a:ext cx="816660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reg[1]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3175" y="1312862"/>
              <a:ext cx="530225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4372144" y="2744292"/>
            <a:ext cx="2632205" cy="2923495"/>
            <a:chOff x="33954" y="-1973"/>
            <a:chExt cx="2900298" cy="3221258"/>
          </a:xfrm>
        </p:grpSpPr>
        <p:sp>
          <p:nvSpPr>
            <p:cNvPr id="431" name="Shape 431"/>
            <p:cNvSpPr/>
            <p:nvPr/>
          </p:nvSpPr>
          <p:spPr>
            <a:xfrm rot="16200000">
              <a:off x="1729118" y="2014151"/>
              <a:ext cx="1999921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MEM[r1+17]&lt;=r3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95416" y="385762"/>
              <a:ext cx="18288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0" y="0"/>
                  </a:lnTo>
                  <a:lnTo>
                    <a:pt x="2700" y="2160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433" name="Shape 433"/>
            <p:cNvSpPr/>
            <p:nvPr/>
          </p:nvSpPr>
          <p:spPr>
            <a:xfrm>
              <a:off x="33954" y="-1973"/>
              <a:ext cx="816660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reg[3]</a:t>
              </a:r>
            </a:p>
          </p:txBody>
        </p:sp>
      </p:grpSp>
      <p:grpSp>
        <p:nvGrpSpPr>
          <p:cNvPr id="437" name="Group 437"/>
          <p:cNvGrpSpPr/>
          <p:nvPr/>
        </p:nvGrpSpPr>
        <p:grpSpPr>
          <a:xfrm>
            <a:off x="1385047" y="2630822"/>
            <a:ext cx="347223" cy="1237610"/>
            <a:chOff x="0" y="0"/>
            <a:chExt cx="382587" cy="1363662"/>
          </a:xfrm>
        </p:grpSpPr>
        <p:sp>
          <p:nvSpPr>
            <p:cNvPr id="435" name="Shape 435"/>
            <p:cNvSpPr/>
            <p:nvPr/>
          </p:nvSpPr>
          <p:spPr>
            <a:xfrm>
              <a:off x="381000" y="0"/>
              <a:ext cx="1588" cy="1363663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0" y="1350962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441" name="Group 441"/>
          <p:cNvGrpSpPr/>
          <p:nvPr/>
        </p:nvGrpSpPr>
        <p:grpSpPr>
          <a:xfrm>
            <a:off x="693484" y="2609210"/>
            <a:ext cx="691563" cy="1249136"/>
            <a:chOff x="0" y="0"/>
            <a:chExt cx="762000" cy="1376362"/>
          </a:xfrm>
        </p:grpSpPr>
        <p:sp>
          <p:nvSpPr>
            <p:cNvPr id="438" name="Shape 438"/>
            <p:cNvSpPr/>
            <p:nvPr/>
          </p:nvSpPr>
          <p:spPr>
            <a:xfrm flipH="1">
              <a:off x="0" y="1374775"/>
              <a:ext cx="762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439" name="Shape 439"/>
            <p:cNvSpPr/>
            <p:nvPr/>
          </p:nvSpPr>
          <p:spPr>
            <a:xfrm flipV="1">
              <a:off x="0" y="0"/>
              <a:ext cx="1588" cy="1374775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440" name="Shape 440"/>
            <p:cNvSpPr/>
            <p:nvPr/>
          </p:nvSpPr>
          <p:spPr>
            <a:xfrm>
              <a:off x="0" y="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442" name="Shape 442"/>
          <p:cNvSpPr/>
          <p:nvPr/>
        </p:nvSpPr>
        <p:spPr>
          <a:xfrm rot="16200000">
            <a:off x="1020441" y="2429712"/>
            <a:ext cx="396397" cy="34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b="0"/>
            </a:lvl1pPr>
          </a:lstStyle>
          <a:p>
            <a:r>
              <a:rPr sz="1634"/>
              <a:t>PC</a:t>
            </a:r>
          </a:p>
        </p:txBody>
      </p:sp>
      <p:sp>
        <p:nvSpPr>
          <p:cNvPr id="443" name="Shape 443"/>
          <p:cNvSpPr/>
          <p:nvPr/>
        </p:nvSpPr>
        <p:spPr>
          <a:xfrm flipH="1">
            <a:off x="3768059" y="1586272"/>
            <a:ext cx="363358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</p:spTree>
    <p:extLst>
      <p:ext uri="{BB962C8B-B14F-4D97-AF65-F5344CB8AC3E}">
        <p14:creationId xmlns:p14="http://schemas.microsoft.com/office/powerpoint/2010/main" val="177751704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 advAuto="0"/>
      <p:bldP spid="420" grpId="0" animBg="1" advAuto="0"/>
      <p:bldP spid="423" grpId="0" animBg="1" advAuto="0"/>
      <p:bldP spid="430" grpId="0" animBg="1" advAuto="0"/>
      <p:bldP spid="434" grpId="0" animBg="1" advAuto="0"/>
      <p:bldP spid="437" grpId="0" animBg="1" advAuto="0"/>
      <p:bldP spid="441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Why Five Stages? (1/2)</a:t>
            </a:r>
          </a:p>
        </p:txBody>
      </p:sp>
      <p:sp>
        <p:nvSpPr>
          <p:cNvPr id="450" name="Shape 4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Clr>
                <a:srgbClr val="0070C0"/>
              </a:buCl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Could we have a different number of stages?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Yes, and other architectures do</a:t>
            </a:r>
          </a:p>
          <a:p>
            <a:pPr>
              <a:buClr>
                <a:srgbClr val="0070C0"/>
              </a:buCl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So why does MIPS have five if instructions tend to idle for at least one stage?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five stages are the union of all the operations needed by all the instructions.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There is one instruction that uses all five stages: the </a:t>
            </a:r>
            <a:r>
              <a:rPr dirty="0">
                <a:solidFill>
                  <a:srgbClr val="F1358D"/>
                </a:solidFill>
                <a:uFill>
                  <a:solidFill>
                    <a:srgbClr val="F1358D"/>
                  </a:solidFill>
                </a:u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5491539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body" idx="1"/>
          </p:nvPr>
        </p:nvSpPr>
        <p:spPr>
          <a:xfrm>
            <a:off x="681958" y="1141079"/>
            <a:ext cx="7849240" cy="4545013"/>
          </a:xfrm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  $r3, 17($r1)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1: fetch this instruction, </a:t>
            </a:r>
            <a:r>
              <a:rPr dirty="0" err="1"/>
              <a:t>inc.</a:t>
            </a:r>
            <a:r>
              <a:rPr dirty="0"/>
              <a:t> PC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2: decode to find it’s a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dirty="0"/>
              <a:t>, then read register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$r1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3: add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dirty="0"/>
              <a:t> to value in register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$r1</a:t>
            </a:r>
            <a:r>
              <a:rPr dirty="0"/>
              <a:t> (retrieved in Stage 2)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4: read value from memory address compute in Stage 3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Stage 5: write value found in Stage 4 into register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$r3</a:t>
            </a:r>
          </a:p>
        </p:txBody>
      </p:sp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Why Five Stages? (2/2)</a:t>
            </a:r>
          </a:p>
        </p:txBody>
      </p:sp>
    </p:spTree>
    <p:extLst>
      <p:ext uri="{BB962C8B-B14F-4D97-AF65-F5344CB8AC3E}">
        <p14:creationId xmlns:p14="http://schemas.microsoft.com/office/powerpoint/2010/main" val="909451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 flipH="1">
            <a:off x="4149902" y="1302444"/>
            <a:ext cx="4001994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64" name="Shape 4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Example: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t> Instruction</a:t>
            </a:r>
          </a:p>
        </p:txBody>
      </p:sp>
      <p:grpSp>
        <p:nvGrpSpPr>
          <p:cNvPr id="468" name="Group 468"/>
          <p:cNvGrpSpPr/>
          <p:nvPr/>
        </p:nvGrpSpPr>
        <p:grpSpPr>
          <a:xfrm>
            <a:off x="5050331" y="2094860"/>
            <a:ext cx="1106501" cy="1383126"/>
            <a:chOff x="0" y="0"/>
            <a:chExt cx="1219200" cy="1524000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838200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320"/>
                  </a:lnTo>
                  <a:lnTo>
                    <a:pt x="21600" y="15120"/>
                  </a:lnTo>
                  <a:lnTo>
                    <a:pt x="0" y="21600"/>
                  </a:lnTo>
                  <a:lnTo>
                    <a:pt x="0" y="11880"/>
                  </a:lnTo>
                  <a:lnTo>
                    <a:pt x="1964" y="10800"/>
                  </a:lnTo>
                  <a:lnTo>
                    <a:pt x="0" y="97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466" name="Shape 466"/>
            <p:cNvSpPr/>
            <p:nvPr/>
          </p:nvSpPr>
          <p:spPr>
            <a:xfrm>
              <a:off x="838200" y="68580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60399" y="557212"/>
              <a:ext cx="607888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t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ALU</a:t>
              </a:r>
            </a:p>
          </p:txBody>
        </p:sp>
      </p:grpSp>
      <p:sp>
        <p:nvSpPr>
          <p:cNvPr id="469" name="Shape 469"/>
          <p:cNvSpPr/>
          <p:nvPr/>
        </p:nvSpPr>
        <p:spPr>
          <a:xfrm>
            <a:off x="1039265" y="2040111"/>
            <a:ext cx="345782" cy="1175657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grpSp>
        <p:nvGrpSpPr>
          <p:cNvPr id="472" name="Group 472"/>
          <p:cNvGrpSpPr/>
          <p:nvPr/>
        </p:nvGrpSpPr>
        <p:grpSpPr>
          <a:xfrm rot="16200000">
            <a:off x="1661672" y="2316736"/>
            <a:ext cx="1798064" cy="968188"/>
            <a:chOff x="0" y="0"/>
            <a:chExt cx="1981200" cy="1066800"/>
          </a:xfrm>
        </p:grpSpPr>
        <p:sp>
          <p:nvSpPr>
            <p:cNvPr id="470" name="Shape 470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471" name="Shape 471"/>
            <p:cNvSpPr/>
            <p:nvPr/>
          </p:nvSpPr>
          <p:spPr>
            <a:xfrm>
              <a:off x="336335" y="174350"/>
              <a:ext cx="1308532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instruction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1557616" y="3466460"/>
            <a:ext cx="402615" cy="498502"/>
            <a:chOff x="-8123" y="0"/>
            <a:chExt cx="443620" cy="549275"/>
          </a:xfrm>
        </p:grpSpPr>
        <p:sp>
          <p:nvSpPr>
            <p:cNvPr id="473" name="Shape 473"/>
            <p:cNvSpPr/>
            <p:nvPr/>
          </p:nvSpPr>
          <p:spPr>
            <a:xfrm>
              <a:off x="30330" y="0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474" name="Shape 474"/>
            <p:cNvSpPr/>
            <p:nvPr/>
          </p:nvSpPr>
          <p:spPr>
            <a:xfrm>
              <a:off x="-8123" y="82288"/>
              <a:ext cx="443620" cy="384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ctr">
              <a:spAutoFit/>
            </a:bodyPr>
            <a:lstStyle>
              <a:lvl1pPr marL="48878" marR="48878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+4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1385047" y="2593361"/>
            <a:ext cx="69156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77" name="Shape 477"/>
          <p:cNvSpPr/>
          <p:nvPr/>
        </p:nvSpPr>
        <p:spPr>
          <a:xfrm>
            <a:off x="3528892" y="2040111"/>
            <a:ext cx="899032" cy="117565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400000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478" name="Shape 478"/>
          <p:cNvSpPr/>
          <p:nvPr/>
        </p:nvSpPr>
        <p:spPr>
          <a:xfrm>
            <a:off x="3044798" y="2455049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79" name="Shape 479"/>
          <p:cNvSpPr/>
          <p:nvPr/>
        </p:nvSpPr>
        <p:spPr>
          <a:xfrm>
            <a:off x="3044798" y="2793626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80" name="Shape 480"/>
          <p:cNvSpPr/>
          <p:nvPr/>
        </p:nvSpPr>
        <p:spPr>
          <a:xfrm>
            <a:off x="3044798" y="3077456"/>
            <a:ext cx="48409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81" name="Shape 481"/>
          <p:cNvSpPr/>
          <p:nvPr/>
        </p:nvSpPr>
        <p:spPr>
          <a:xfrm rot="16200000">
            <a:off x="3457887" y="2379780"/>
            <a:ext cx="980531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registers</a:t>
            </a:r>
          </a:p>
        </p:txBody>
      </p:sp>
      <p:sp>
        <p:nvSpPr>
          <p:cNvPr id="482" name="Shape 482"/>
          <p:cNvSpPr/>
          <p:nvPr/>
        </p:nvSpPr>
        <p:spPr>
          <a:xfrm>
            <a:off x="4427924" y="3077456"/>
            <a:ext cx="622407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83" name="Shape 483"/>
          <p:cNvSpPr/>
          <p:nvPr/>
        </p:nvSpPr>
        <p:spPr>
          <a:xfrm>
            <a:off x="3017424" y="3395862"/>
            <a:ext cx="2005534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84" name="Shape 484"/>
          <p:cNvSpPr/>
          <p:nvPr/>
        </p:nvSpPr>
        <p:spPr>
          <a:xfrm>
            <a:off x="4427924" y="2338347"/>
            <a:ext cx="595033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487" name="Group 487"/>
          <p:cNvGrpSpPr/>
          <p:nvPr/>
        </p:nvGrpSpPr>
        <p:grpSpPr>
          <a:xfrm rot="16200000">
            <a:off x="5741894" y="2455049"/>
            <a:ext cx="1798064" cy="968188"/>
            <a:chOff x="0" y="0"/>
            <a:chExt cx="1981200" cy="1066800"/>
          </a:xfrm>
        </p:grpSpPr>
        <p:sp>
          <p:nvSpPr>
            <p:cNvPr id="485" name="Shape 485"/>
            <p:cNvSpPr/>
            <p:nvPr/>
          </p:nvSpPr>
          <p:spPr>
            <a:xfrm>
              <a:off x="0" y="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486" name="Shape 486"/>
            <p:cNvSpPr/>
            <p:nvPr/>
          </p:nvSpPr>
          <p:spPr>
            <a:xfrm>
              <a:off x="457890" y="174349"/>
              <a:ext cx="1065421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Data</a:t>
              </a:r>
            </a:p>
            <a:p>
              <a:pPr marL="36884" marR="36884" algn="ctr" defTabSz="414955">
                <a:buFont typeface="Arial"/>
                <a:defRPr sz="2000" b="0"/>
              </a:pPr>
              <a:r>
                <a:rPr sz="1815"/>
                <a:t>memory</a:t>
              </a:r>
            </a:p>
          </p:txBody>
        </p:sp>
      </p:grpSp>
      <p:sp>
        <p:nvSpPr>
          <p:cNvPr id="488" name="Shape 488"/>
          <p:cNvSpPr/>
          <p:nvPr/>
        </p:nvSpPr>
        <p:spPr>
          <a:xfrm>
            <a:off x="4635393" y="3077456"/>
            <a:ext cx="1441" cy="27662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89" name="Shape 489"/>
          <p:cNvSpPr/>
          <p:nvPr/>
        </p:nvSpPr>
        <p:spPr>
          <a:xfrm>
            <a:off x="4635393" y="3423237"/>
            <a:ext cx="1441" cy="27662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90" name="Shape 490"/>
          <p:cNvSpPr/>
          <p:nvPr/>
        </p:nvSpPr>
        <p:spPr>
          <a:xfrm>
            <a:off x="4635393" y="3699862"/>
            <a:ext cx="152143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91" name="Shape 491"/>
          <p:cNvSpPr/>
          <p:nvPr/>
        </p:nvSpPr>
        <p:spPr>
          <a:xfrm>
            <a:off x="7125020" y="2717266"/>
            <a:ext cx="276625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92" name="Shape 492"/>
          <p:cNvSpPr/>
          <p:nvPr/>
        </p:nvSpPr>
        <p:spPr>
          <a:xfrm flipV="1">
            <a:off x="7401645" y="1556017"/>
            <a:ext cx="1441" cy="116125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93" name="Shape 493"/>
          <p:cNvSpPr/>
          <p:nvPr/>
        </p:nvSpPr>
        <p:spPr>
          <a:xfrm flipH="1">
            <a:off x="3768059" y="1556017"/>
            <a:ext cx="363358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94" name="Shape 494"/>
          <p:cNvSpPr/>
          <p:nvPr/>
        </p:nvSpPr>
        <p:spPr>
          <a:xfrm>
            <a:off x="3768058" y="1556017"/>
            <a:ext cx="1441" cy="484094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95" name="Shape 495"/>
          <p:cNvSpPr/>
          <p:nvPr/>
        </p:nvSpPr>
        <p:spPr>
          <a:xfrm>
            <a:off x="3011350" y="3347968"/>
            <a:ext cx="599979" cy="37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sz="2000" b="0"/>
            </a:lvl1pPr>
          </a:lstStyle>
          <a:p>
            <a:r>
              <a:rPr sz="1815"/>
              <a:t>imm</a:t>
            </a:r>
          </a:p>
        </p:txBody>
      </p:sp>
      <p:sp>
        <p:nvSpPr>
          <p:cNvPr id="496" name="Shape 496"/>
          <p:cNvSpPr/>
          <p:nvPr/>
        </p:nvSpPr>
        <p:spPr>
          <a:xfrm>
            <a:off x="1730829" y="2593362"/>
            <a:ext cx="1441" cy="87309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97" name="Shape 497"/>
          <p:cNvSpPr/>
          <p:nvPr/>
        </p:nvSpPr>
        <p:spPr>
          <a:xfrm>
            <a:off x="1039265" y="3477986"/>
            <a:ext cx="345782" cy="73478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sp>
        <p:nvSpPr>
          <p:cNvPr id="498" name="Shape 498"/>
          <p:cNvSpPr/>
          <p:nvPr/>
        </p:nvSpPr>
        <p:spPr>
          <a:xfrm flipH="1">
            <a:off x="1385047" y="3826649"/>
            <a:ext cx="207469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499" name="Shape 499"/>
          <p:cNvSpPr/>
          <p:nvPr/>
        </p:nvSpPr>
        <p:spPr>
          <a:xfrm>
            <a:off x="3606693" y="3395863"/>
            <a:ext cx="1441" cy="60944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500" name="Shape 500"/>
          <p:cNvSpPr/>
          <p:nvPr/>
        </p:nvSpPr>
        <p:spPr>
          <a:xfrm flipH="1">
            <a:off x="1385048" y="4005303"/>
            <a:ext cx="2221646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501" name="Shape 501"/>
          <p:cNvSpPr/>
          <p:nvPr/>
        </p:nvSpPr>
        <p:spPr>
          <a:xfrm flipH="1">
            <a:off x="693484" y="3838175"/>
            <a:ext cx="345782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502" name="Shape 502"/>
          <p:cNvSpPr/>
          <p:nvPr/>
        </p:nvSpPr>
        <p:spPr>
          <a:xfrm flipV="1">
            <a:off x="693484" y="2593362"/>
            <a:ext cx="1441" cy="1244813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503" name="Shape 503"/>
          <p:cNvSpPr/>
          <p:nvPr/>
        </p:nvSpPr>
        <p:spPr>
          <a:xfrm>
            <a:off x="693484" y="2593361"/>
            <a:ext cx="345782" cy="144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504" name="Shape 504"/>
          <p:cNvSpPr/>
          <p:nvPr/>
        </p:nvSpPr>
        <p:spPr>
          <a:xfrm>
            <a:off x="1385047" y="2578954"/>
            <a:ext cx="691563" cy="1441"/>
          </a:xfrm>
          <a:prstGeom prst="line">
            <a:avLst/>
          </a:prstGeom>
          <a:ln w="38100">
            <a:solidFill>
              <a:srgbClr val="E43634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grpSp>
        <p:nvGrpSpPr>
          <p:cNvPr id="509" name="Group 509"/>
          <p:cNvGrpSpPr/>
          <p:nvPr/>
        </p:nvGrpSpPr>
        <p:grpSpPr>
          <a:xfrm>
            <a:off x="3083350" y="2026795"/>
            <a:ext cx="372416" cy="3358684"/>
            <a:chOff x="-1973" y="-1973"/>
            <a:chExt cx="410347" cy="3700771"/>
          </a:xfrm>
        </p:grpSpPr>
        <p:sp>
          <p:nvSpPr>
            <p:cNvPr id="505" name="Shape 505"/>
            <p:cNvSpPr/>
            <p:nvPr/>
          </p:nvSpPr>
          <p:spPr>
            <a:xfrm>
              <a:off x="58004" y="767965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3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58004" y="379028"/>
              <a:ext cx="32372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1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52637" y="-1973"/>
              <a:ext cx="304300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x</a:t>
              </a:r>
            </a:p>
          </p:txBody>
        </p:sp>
        <p:sp>
          <p:nvSpPr>
            <p:cNvPr id="508" name="Shape 508"/>
            <p:cNvSpPr/>
            <p:nvPr/>
          </p:nvSpPr>
          <p:spPr>
            <a:xfrm rot="16200000">
              <a:off x="-573009" y="2717415"/>
              <a:ext cx="155241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LW r3, 17(r1)</a:t>
              </a:r>
            </a:p>
          </p:txBody>
        </p:sp>
      </p:grpSp>
      <p:grpSp>
        <p:nvGrpSpPr>
          <p:cNvPr id="512" name="Group 512"/>
          <p:cNvGrpSpPr/>
          <p:nvPr/>
        </p:nvGrpSpPr>
        <p:grpSpPr>
          <a:xfrm>
            <a:off x="5468806" y="1718572"/>
            <a:ext cx="733477" cy="1005900"/>
            <a:chOff x="82645" y="-3451"/>
            <a:chExt cx="808182" cy="1108351"/>
          </a:xfrm>
        </p:grpSpPr>
        <p:sp>
          <p:nvSpPr>
            <p:cNvPr id="510" name="Shape 510"/>
            <p:cNvSpPr/>
            <p:nvPr/>
          </p:nvSpPr>
          <p:spPr>
            <a:xfrm>
              <a:off x="82645" y="-3451"/>
              <a:ext cx="808182" cy="71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1815"/>
                <a:t>reg[1]</a:t>
              </a:r>
              <a:br>
                <a:rPr sz="1815"/>
              </a:br>
              <a:r>
                <a:rPr sz="1815"/>
                <a:t>+17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478797" y="1103312"/>
              <a:ext cx="381001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519" name="Group 519"/>
          <p:cNvGrpSpPr/>
          <p:nvPr/>
        </p:nvGrpSpPr>
        <p:grpSpPr>
          <a:xfrm>
            <a:off x="3044798" y="1853904"/>
            <a:ext cx="2081485" cy="1924111"/>
            <a:chOff x="0" y="-1973"/>
            <a:chExt cx="2293487" cy="2120084"/>
          </a:xfrm>
        </p:grpSpPr>
        <p:sp>
          <p:nvSpPr>
            <p:cNvPr id="513" name="Shape 513"/>
            <p:cNvSpPr/>
            <p:nvPr/>
          </p:nvSpPr>
          <p:spPr>
            <a:xfrm>
              <a:off x="0" y="1028700"/>
              <a:ext cx="5334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1714500"/>
              <a:ext cx="21336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24000" y="519112"/>
              <a:ext cx="655638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16" name="Shape 516"/>
            <p:cNvSpPr/>
            <p:nvPr/>
          </p:nvSpPr>
          <p:spPr>
            <a:xfrm>
              <a:off x="850696" y="1707764"/>
              <a:ext cx="454433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lvl1pPr>
            </a:lstStyle>
            <a:p>
              <a:r>
                <a:rPr sz="1815"/>
                <a:t>17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1476827" y="-1973"/>
              <a:ext cx="816660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reg[1]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1333500"/>
              <a:ext cx="5334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520" name="Shape 520"/>
          <p:cNvSpPr/>
          <p:nvPr/>
        </p:nvSpPr>
        <p:spPr>
          <a:xfrm>
            <a:off x="3805518" y="1544491"/>
            <a:ext cx="3596128" cy="1175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8894"/>
                </a:lnTo>
              </a:path>
            </a:pathLst>
          </a:custGeom>
          <a:ln w="38100">
            <a:solidFill>
              <a:srgbClr val="E43634"/>
            </a:solidFill>
            <a:tailEnd type="triangle"/>
          </a:ln>
        </p:spPr>
        <p:txBody>
          <a:bodyPr lIns="46104" tIns="46104" rIns="46104" bIns="46104" anchor="ctr"/>
          <a:lstStyle/>
          <a:p>
            <a:pPr marL="36884" marR="36884" defTabSz="414955">
              <a:defRPr sz="2400" b="0"/>
            </a:pPr>
            <a:endParaRPr sz="2178"/>
          </a:p>
        </p:txBody>
      </p:sp>
      <p:grpSp>
        <p:nvGrpSpPr>
          <p:cNvPr id="523" name="Group 523"/>
          <p:cNvGrpSpPr/>
          <p:nvPr/>
        </p:nvGrpSpPr>
        <p:grpSpPr>
          <a:xfrm>
            <a:off x="7111703" y="2720148"/>
            <a:ext cx="372416" cy="1414463"/>
            <a:chOff x="-1974" y="45385"/>
            <a:chExt cx="410347" cy="1558528"/>
          </a:xfrm>
        </p:grpSpPr>
        <p:sp>
          <p:nvSpPr>
            <p:cNvPr id="521" name="Shape 521"/>
            <p:cNvSpPr/>
            <p:nvPr/>
          </p:nvSpPr>
          <p:spPr>
            <a:xfrm>
              <a:off x="12700" y="45385"/>
              <a:ext cx="304801" cy="9526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22" name="Shape 522"/>
            <p:cNvSpPr/>
            <p:nvPr/>
          </p:nvSpPr>
          <p:spPr>
            <a:xfrm rot="16200000">
              <a:off x="-559197" y="636343"/>
              <a:ext cx="1524793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Helvetica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sz="1815"/>
                <a:t>MEM[r1+17]</a:t>
              </a:r>
            </a:p>
          </p:txBody>
        </p:sp>
      </p:grpSp>
      <p:grpSp>
        <p:nvGrpSpPr>
          <p:cNvPr id="526" name="Group 526"/>
          <p:cNvGrpSpPr/>
          <p:nvPr/>
        </p:nvGrpSpPr>
        <p:grpSpPr>
          <a:xfrm>
            <a:off x="1385047" y="2600565"/>
            <a:ext cx="347223" cy="1237610"/>
            <a:chOff x="0" y="0"/>
            <a:chExt cx="382587" cy="1363662"/>
          </a:xfrm>
        </p:grpSpPr>
        <p:sp>
          <p:nvSpPr>
            <p:cNvPr id="524" name="Shape 524"/>
            <p:cNvSpPr/>
            <p:nvPr/>
          </p:nvSpPr>
          <p:spPr>
            <a:xfrm>
              <a:off x="381000" y="0"/>
              <a:ext cx="1588" cy="1363663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25" name="Shape 525"/>
            <p:cNvSpPr/>
            <p:nvPr/>
          </p:nvSpPr>
          <p:spPr>
            <a:xfrm flipH="1">
              <a:off x="0" y="1350962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530" name="Group 530"/>
          <p:cNvGrpSpPr/>
          <p:nvPr/>
        </p:nvGrpSpPr>
        <p:grpSpPr>
          <a:xfrm>
            <a:off x="693484" y="2578954"/>
            <a:ext cx="691563" cy="1249136"/>
            <a:chOff x="0" y="0"/>
            <a:chExt cx="762000" cy="1376362"/>
          </a:xfrm>
        </p:grpSpPr>
        <p:sp>
          <p:nvSpPr>
            <p:cNvPr id="527" name="Shape 527"/>
            <p:cNvSpPr/>
            <p:nvPr/>
          </p:nvSpPr>
          <p:spPr>
            <a:xfrm flipH="1">
              <a:off x="0" y="1374775"/>
              <a:ext cx="762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28" name="Shape 528"/>
            <p:cNvSpPr/>
            <p:nvPr/>
          </p:nvSpPr>
          <p:spPr>
            <a:xfrm flipV="1">
              <a:off x="0" y="0"/>
              <a:ext cx="1588" cy="1374775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0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531" name="Shape 531"/>
          <p:cNvSpPr/>
          <p:nvPr/>
        </p:nvSpPr>
        <p:spPr>
          <a:xfrm rot="16200000">
            <a:off x="1020441" y="2399456"/>
            <a:ext cx="396397" cy="344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104" tIns="46104" rIns="46104" bIns="46104" anchor="ctr">
            <a:spAutoFit/>
          </a:bodyPr>
          <a:lstStyle>
            <a:lvl1pPr marL="40639" marR="40639" algn="ctr" defTabSz="457200">
              <a:lnSpc>
                <a:spcPct val="100000"/>
              </a:lnSpc>
              <a:buFont typeface="Arial"/>
              <a:defRPr b="0"/>
            </a:lvl1pPr>
          </a:lstStyle>
          <a:p>
            <a:r>
              <a:rPr sz="1634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74505771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 advAuto="0"/>
      <p:bldP spid="509" grpId="0" animBg="1" advAuto="0"/>
      <p:bldP spid="512" grpId="0" animBg="1" advAuto="0"/>
      <p:bldP spid="519" grpId="0" animBg="1" advAuto="0"/>
      <p:bldP spid="520" grpId="0" animBg="1" advAuto="0"/>
      <p:bldP spid="523" grpId="0" animBg="1" advAuto="0"/>
      <p:bldP spid="526" grpId="0" animBg="1" advAuto="0"/>
      <p:bldP spid="530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Datapath Summary</a:t>
            </a:r>
          </a:p>
        </p:txBody>
      </p:sp>
      <p:sp>
        <p:nvSpPr>
          <p:cNvPr id="538" name="Shape 538"/>
          <p:cNvSpPr/>
          <p:nvPr/>
        </p:nvSpPr>
        <p:spPr>
          <a:xfrm>
            <a:off x="416859" y="1452282"/>
            <a:ext cx="7468881" cy="477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104" tIns="46104" rIns="46104" bIns="46104"/>
          <a:lstStyle/>
          <a:p>
            <a:pPr marL="311216" marR="36884" indent="-311216" defTabSz="414955">
              <a:lnSpc>
                <a:spcPct val="90000"/>
              </a:lnSpc>
              <a:buSzPct val="100000"/>
              <a:buFont typeface="Arial"/>
              <a:buChar char="•"/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178"/>
              <a:t>Datapath based on data transfers required to perform instructions</a:t>
            </a:r>
          </a:p>
          <a:p>
            <a:pPr marL="311216" marR="36884" indent="-311216" defTabSz="414955">
              <a:lnSpc>
                <a:spcPct val="90000"/>
              </a:lnSpc>
              <a:buSzPct val="100000"/>
              <a:buFont typeface="Arial"/>
              <a:buChar char="•"/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178"/>
              <a:t>Controller causes the right transfers to happen </a:t>
            </a:r>
          </a:p>
        </p:txBody>
      </p:sp>
      <p:grpSp>
        <p:nvGrpSpPr>
          <p:cNvPr id="581" name="Group 581"/>
          <p:cNvGrpSpPr/>
          <p:nvPr/>
        </p:nvGrpSpPr>
        <p:grpSpPr>
          <a:xfrm>
            <a:off x="831797" y="2489627"/>
            <a:ext cx="6709603" cy="2656755"/>
            <a:chOff x="0" y="0"/>
            <a:chExt cx="7392988" cy="2927350"/>
          </a:xfrm>
        </p:grpSpPr>
        <p:sp>
          <p:nvSpPr>
            <p:cNvPr id="539" name="Shape 539"/>
            <p:cNvSpPr/>
            <p:nvPr/>
          </p:nvSpPr>
          <p:spPr>
            <a:xfrm>
              <a:off x="381000" y="533400"/>
              <a:ext cx="381000" cy="12954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540" name="Shape 540"/>
            <p:cNvSpPr/>
            <p:nvPr/>
          </p:nvSpPr>
          <p:spPr>
            <a:xfrm rot="16200000">
              <a:off x="360258" y="929345"/>
              <a:ext cx="436771" cy="3796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b="0"/>
              </a:lvl1pPr>
            </a:lstStyle>
            <a:p>
              <a:r>
                <a:rPr sz="1634"/>
                <a:t>PC</a:t>
              </a:r>
            </a:p>
          </p:txBody>
        </p:sp>
        <p:grpSp>
          <p:nvGrpSpPr>
            <p:cNvPr id="543" name="Group 543"/>
            <p:cNvGrpSpPr/>
            <p:nvPr/>
          </p:nvGrpSpPr>
          <p:grpSpPr>
            <a:xfrm rot="16200000">
              <a:off x="1066799" y="838199"/>
              <a:ext cx="1981201" cy="1066801"/>
              <a:chOff x="0" y="0"/>
              <a:chExt cx="1981200" cy="1066800"/>
            </a:xfrm>
          </p:grpSpPr>
          <p:sp>
            <p:nvSpPr>
              <p:cNvPr id="541" name="Shape 541"/>
              <p:cNvSpPr/>
              <p:nvPr/>
            </p:nvSpPr>
            <p:spPr>
              <a:xfrm>
                <a:off x="0" y="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6104" tIns="46104" rIns="46104" bIns="46104" numCol="1" anchor="ctr">
                <a:noAutofit/>
              </a:bodyPr>
              <a:lstStyle/>
              <a:p>
                <a:pPr marL="36884" marR="36884" defTabSz="414955">
                  <a:defRPr sz="2400" b="0"/>
                </a:pPr>
                <a:endParaRPr sz="2178"/>
              </a:p>
            </p:txBody>
          </p:sp>
          <p:sp>
            <p:nvSpPr>
              <p:cNvPr id="542" name="Shape 542"/>
              <p:cNvSpPr/>
              <p:nvPr/>
            </p:nvSpPr>
            <p:spPr>
              <a:xfrm>
                <a:off x="336333" y="174349"/>
                <a:ext cx="1308531" cy="718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104" tIns="46104" rIns="46104" bIns="46104" numCol="1" anchor="ctr">
                <a:spAutoFit/>
              </a:bodyPr>
              <a:lstStyle/>
              <a:p>
                <a:pPr marL="36884" marR="36884" algn="ctr" defTabSz="414955">
                  <a:buFont typeface="Arial"/>
                  <a:defRPr sz="2000" b="0"/>
                </a:pPr>
                <a:r>
                  <a:rPr sz="1815"/>
                  <a:t>instruction</a:t>
                </a:r>
              </a:p>
              <a:p>
                <a:pPr marL="36884" marR="36884" algn="ctr" defTabSz="414955">
                  <a:buFont typeface="Arial"/>
                  <a:defRPr sz="2000" b="0"/>
                </a:pPr>
                <a:r>
                  <a:rPr sz="1815"/>
                  <a:t>memory</a:t>
                </a:r>
              </a:p>
            </p:txBody>
          </p:sp>
        </p:grpSp>
        <p:grpSp>
          <p:nvGrpSpPr>
            <p:cNvPr id="546" name="Group 546"/>
            <p:cNvGrpSpPr/>
            <p:nvPr/>
          </p:nvGrpSpPr>
          <p:grpSpPr>
            <a:xfrm>
              <a:off x="952146" y="1965325"/>
              <a:ext cx="443622" cy="549275"/>
              <a:chOff x="-8123" y="0"/>
              <a:chExt cx="443620" cy="549275"/>
            </a:xfrm>
          </p:grpSpPr>
          <p:sp>
            <p:nvSpPr>
              <p:cNvPr id="544" name="Shape 544"/>
              <p:cNvSpPr/>
              <p:nvPr/>
            </p:nvSpPr>
            <p:spPr>
              <a:xfrm>
                <a:off x="30330" y="0"/>
                <a:ext cx="366713" cy="5492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6104" tIns="46104" rIns="46104" bIns="46104" numCol="1" anchor="ctr">
                <a:noAutofit/>
              </a:bodyPr>
              <a:lstStyle/>
              <a:p>
                <a:pPr marL="36884" marR="36884" defTabSz="414955">
                  <a:defRPr sz="2400" b="0"/>
                </a:pPr>
                <a:endParaRPr sz="2178"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-8123" y="82288"/>
                <a:ext cx="443620" cy="3846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578" tIns="34578" rIns="34578" bIns="34578" numCol="1" anchor="ctr">
                <a:spAutoFit/>
              </a:bodyPr>
              <a:lstStyle>
                <a:lvl1pPr marL="48878" marR="48878" algn="ctr" defTabSz="457200">
                  <a:lnSpc>
                    <a:spcPct val="100000"/>
                  </a:lnSpc>
                  <a:buFont typeface="Arial"/>
                  <a:defRPr sz="2000" b="0"/>
                </a:lvl1pPr>
              </a:lstStyle>
              <a:p>
                <a:r>
                  <a:rPr sz="1815"/>
                  <a:t>+4</a:t>
                </a:r>
              </a:p>
            </p:txBody>
          </p:sp>
        </p:grpSp>
        <p:sp>
          <p:nvSpPr>
            <p:cNvPr id="547" name="Shape 547"/>
            <p:cNvSpPr/>
            <p:nvPr/>
          </p:nvSpPr>
          <p:spPr>
            <a:xfrm>
              <a:off x="762000" y="1143000"/>
              <a:ext cx="7620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48" name="Shape 548"/>
            <p:cNvSpPr/>
            <p:nvPr/>
          </p:nvSpPr>
          <p:spPr>
            <a:xfrm>
              <a:off x="3124200" y="5334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549" name="Shape 549"/>
            <p:cNvSpPr/>
            <p:nvPr/>
          </p:nvSpPr>
          <p:spPr>
            <a:xfrm>
              <a:off x="2590800" y="990600"/>
              <a:ext cx="5334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50" name="Shape 550"/>
            <p:cNvSpPr/>
            <p:nvPr/>
          </p:nvSpPr>
          <p:spPr>
            <a:xfrm>
              <a:off x="2590800" y="1363662"/>
              <a:ext cx="5334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51" name="Shape 551"/>
            <p:cNvSpPr/>
            <p:nvPr/>
          </p:nvSpPr>
          <p:spPr>
            <a:xfrm>
              <a:off x="2590800" y="1676400"/>
              <a:ext cx="5334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52" name="Shape 552"/>
            <p:cNvSpPr/>
            <p:nvPr/>
          </p:nvSpPr>
          <p:spPr>
            <a:xfrm>
              <a:off x="2574249" y="1255326"/>
              <a:ext cx="369653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rt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2597156" y="950527"/>
              <a:ext cx="379403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rs</a:t>
              </a:r>
            </a:p>
          </p:txBody>
        </p:sp>
        <p:sp>
          <p:nvSpPr>
            <p:cNvPr id="554" name="Shape 554"/>
            <p:cNvSpPr/>
            <p:nvPr/>
          </p:nvSpPr>
          <p:spPr>
            <a:xfrm>
              <a:off x="2587095" y="569526"/>
              <a:ext cx="41380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rd</a:t>
              </a:r>
            </a:p>
          </p:txBody>
        </p:sp>
        <p:sp>
          <p:nvSpPr>
            <p:cNvPr id="555" name="Shape 555"/>
            <p:cNvSpPr/>
            <p:nvPr/>
          </p:nvSpPr>
          <p:spPr>
            <a:xfrm rot="16200000">
              <a:off x="3044375" y="942588"/>
              <a:ext cx="1080400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registers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4800600" y="593725"/>
              <a:ext cx="838200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320"/>
                  </a:lnTo>
                  <a:lnTo>
                    <a:pt x="21600" y="15120"/>
                  </a:lnTo>
                  <a:lnTo>
                    <a:pt x="0" y="21600"/>
                  </a:lnTo>
                  <a:lnTo>
                    <a:pt x="0" y="11880"/>
                  </a:lnTo>
                  <a:lnTo>
                    <a:pt x="1964" y="10800"/>
                  </a:lnTo>
                  <a:lnTo>
                    <a:pt x="0" y="9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557" name="Shape 557"/>
            <p:cNvSpPr/>
            <p:nvPr/>
          </p:nvSpPr>
          <p:spPr>
            <a:xfrm>
              <a:off x="5638800" y="1279525"/>
              <a:ext cx="381000" cy="158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58" name="Shape 558"/>
            <p:cNvSpPr/>
            <p:nvPr/>
          </p:nvSpPr>
          <p:spPr>
            <a:xfrm>
              <a:off x="4114800" y="1676400"/>
              <a:ext cx="6858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59" name="Shape 559"/>
            <p:cNvSpPr/>
            <p:nvPr/>
          </p:nvSpPr>
          <p:spPr>
            <a:xfrm>
              <a:off x="2560637" y="2027237"/>
              <a:ext cx="2209801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60" name="Shape 560"/>
            <p:cNvSpPr/>
            <p:nvPr/>
          </p:nvSpPr>
          <p:spPr>
            <a:xfrm>
              <a:off x="4114800" y="862012"/>
              <a:ext cx="655638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grpSp>
          <p:nvGrpSpPr>
            <p:cNvPr id="563" name="Group 563"/>
            <p:cNvGrpSpPr/>
            <p:nvPr/>
          </p:nvGrpSpPr>
          <p:grpSpPr>
            <a:xfrm rot="16200000">
              <a:off x="5562600" y="990599"/>
              <a:ext cx="1981200" cy="1066801"/>
              <a:chOff x="0" y="0"/>
              <a:chExt cx="1981200" cy="1066800"/>
            </a:xfrm>
          </p:grpSpPr>
          <p:sp>
            <p:nvSpPr>
              <p:cNvPr id="561" name="Shape 561"/>
              <p:cNvSpPr/>
              <p:nvPr/>
            </p:nvSpPr>
            <p:spPr>
              <a:xfrm>
                <a:off x="0" y="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6104" tIns="46104" rIns="46104" bIns="46104" numCol="1" anchor="ctr">
                <a:noAutofit/>
              </a:bodyPr>
              <a:lstStyle/>
              <a:p>
                <a:pPr marL="36884" marR="36884" defTabSz="414955">
                  <a:defRPr sz="2400" b="0"/>
                </a:pPr>
                <a:endParaRPr sz="2178"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457889" y="174349"/>
                <a:ext cx="1065421" cy="718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6104" tIns="46104" rIns="46104" bIns="46104" numCol="1" anchor="ctr">
                <a:spAutoFit/>
              </a:bodyPr>
              <a:lstStyle/>
              <a:p>
                <a:pPr marL="36884" marR="36884" algn="ctr" defTabSz="414955">
                  <a:buFont typeface="Arial"/>
                  <a:defRPr sz="2000" b="0"/>
                </a:pPr>
                <a:r>
                  <a:rPr sz="1815"/>
                  <a:t>Data</a:t>
                </a:r>
              </a:p>
              <a:p>
                <a:pPr marL="36884" marR="36884" algn="ctr" defTabSz="414955">
                  <a:buFont typeface="Arial"/>
                  <a:defRPr sz="2000" b="0"/>
                </a:pPr>
                <a:r>
                  <a:rPr sz="1815"/>
                  <a:t>memory</a:t>
                </a:r>
              </a:p>
            </p:txBody>
          </p:sp>
        </p:grpSp>
        <p:sp>
          <p:nvSpPr>
            <p:cNvPr id="564" name="Shape 564"/>
            <p:cNvSpPr/>
            <p:nvPr/>
          </p:nvSpPr>
          <p:spPr>
            <a:xfrm>
              <a:off x="4343400" y="1676400"/>
              <a:ext cx="1588" cy="30480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65" name="Shape 565"/>
            <p:cNvSpPr/>
            <p:nvPr/>
          </p:nvSpPr>
          <p:spPr>
            <a:xfrm>
              <a:off x="4343400" y="2057400"/>
              <a:ext cx="1588" cy="30480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66" name="Shape 566"/>
            <p:cNvSpPr/>
            <p:nvPr/>
          </p:nvSpPr>
          <p:spPr>
            <a:xfrm>
              <a:off x="4343400" y="2362200"/>
              <a:ext cx="16764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67" name="Shape 567"/>
            <p:cNvSpPr/>
            <p:nvPr/>
          </p:nvSpPr>
          <p:spPr>
            <a:xfrm>
              <a:off x="7086600" y="1279525"/>
              <a:ext cx="3048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68" name="Shape 568"/>
            <p:cNvSpPr/>
            <p:nvPr/>
          </p:nvSpPr>
          <p:spPr>
            <a:xfrm flipV="1">
              <a:off x="7391400" y="0"/>
              <a:ext cx="1588" cy="127952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69" name="Shape 569"/>
            <p:cNvSpPr/>
            <p:nvPr/>
          </p:nvSpPr>
          <p:spPr>
            <a:xfrm flipH="1">
              <a:off x="3387725" y="0"/>
              <a:ext cx="4003675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70" name="Shape 570"/>
            <p:cNvSpPr/>
            <p:nvPr/>
          </p:nvSpPr>
          <p:spPr>
            <a:xfrm>
              <a:off x="3387725" y="0"/>
              <a:ext cx="1588" cy="53340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71" name="Shape 571"/>
            <p:cNvSpPr/>
            <p:nvPr/>
          </p:nvSpPr>
          <p:spPr>
            <a:xfrm>
              <a:off x="2553944" y="1974464"/>
              <a:ext cx="661088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imm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1143000" y="1143000"/>
              <a:ext cx="1588" cy="83820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73" name="Shape 573"/>
            <p:cNvSpPr/>
            <p:nvPr/>
          </p:nvSpPr>
          <p:spPr>
            <a:xfrm>
              <a:off x="381000" y="2117725"/>
              <a:ext cx="381000" cy="8096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6104" tIns="46104" rIns="46104" bIns="46104" numCol="1" anchor="ctr">
              <a:noAutofit/>
            </a:bodyPr>
            <a:lstStyle/>
            <a:p>
              <a:pPr marL="36884" marR="36884" defTabSz="414955">
                <a:defRPr sz="2400" b="0"/>
              </a:pPr>
              <a:endParaRPr sz="2178"/>
            </a:p>
          </p:txBody>
        </p:sp>
        <p:sp>
          <p:nvSpPr>
            <p:cNvPr id="574" name="Shape 574"/>
            <p:cNvSpPr/>
            <p:nvPr/>
          </p:nvSpPr>
          <p:spPr>
            <a:xfrm flipH="1">
              <a:off x="762000" y="2339975"/>
              <a:ext cx="2286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75" name="Shape 575"/>
            <p:cNvSpPr/>
            <p:nvPr/>
          </p:nvSpPr>
          <p:spPr>
            <a:xfrm>
              <a:off x="3209925" y="2027237"/>
              <a:ext cx="1588" cy="67151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76" name="Shape 576"/>
            <p:cNvSpPr/>
            <p:nvPr/>
          </p:nvSpPr>
          <p:spPr>
            <a:xfrm flipH="1">
              <a:off x="762000" y="2698750"/>
              <a:ext cx="2447925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77" name="Shape 577"/>
            <p:cNvSpPr/>
            <p:nvPr/>
          </p:nvSpPr>
          <p:spPr>
            <a:xfrm flipH="1">
              <a:off x="0" y="2514600"/>
              <a:ext cx="3810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78" name="Shape 578"/>
            <p:cNvSpPr/>
            <p:nvPr/>
          </p:nvSpPr>
          <p:spPr>
            <a:xfrm flipV="1">
              <a:off x="0" y="1143000"/>
              <a:ext cx="1588" cy="137160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79" name="Shape 579"/>
            <p:cNvSpPr/>
            <p:nvPr/>
          </p:nvSpPr>
          <p:spPr>
            <a:xfrm>
              <a:off x="0" y="1143000"/>
              <a:ext cx="381000" cy="15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80" name="Shape 580"/>
            <p:cNvSpPr/>
            <p:nvPr/>
          </p:nvSpPr>
          <p:spPr>
            <a:xfrm>
              <a:off x="4960999" y="1150937"/>
              <a:ext cx="607888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t">
              <a:spAutoFit/>
            </a:bodyPr>
            <a:lstStyle>
              <a:lvl1pPr marL="40639" marR="40639" algn="ctr" defTabSz="457200">
                <a:lnSpc>
                  <a:spcPct val="100000"/>
                </a:lnSpc>
                <a:buFont typeface="Arial"/>
                <a:defRPr sz="2000" b="0"/>
              </a:lvl1pPr>
            </a:lstStyle>
            <a:p>
              <a:r>
                <a:rPr sz="1815"/>
                <a:t>ALU</a:t>
              </a:r>
            </a:p>
          </p:txBody>
        </p:sp>
      </p:grpSp>
      <p:grpSp>
        <p:nvGrpSpPr>
          <p:cNvPr id="587" name="Group 587"/>
          <p:cNvGrpSpPr/>
          <p:nvPr/>
        </p:nvGrpSpPr>
        <p:grpSpPr>
          <a:xfrm>
            <a:off x="831797" y="4633472"/>
            <a:ext cx="6708161" cy="1175657"/>
            <a:chOff x="0" y="0"/>
            <a:chExt cx="7391400" cy="1295400"/>
          </a:xfrm>
        </p:grpSpPr>
        <p:grpSp>
          <p:nvGrpSpPr>
            <p:cNvPr id="584" name="Group 584"/>
            <p:cNvGrpSpPr/>
            <p:nvPr/>
          </p:nvGrpSpPr>
          <p:grpSpPr>
            <a:xfrm>
              <a:off x="0" y="762000"/>
              <a:ext cx="7391400" cy="533400"/>
              <a:chOff x="0" y="0"/>
              <a:chExt cx="7391400" cy="533400"/>
            </a:xfrm>
          </p:grpSpPr>
          <p:sp>
            <p:nvSpPr>
              <p:cNvPr id="582" name="Shape 582"/>
              <p:cNvSpPr/>
              <p:nvPr/>
            </p:nvSpPr>
            <p:spPr>
              <a:xfrm>
                <a:off x="0" y="0"/>
                <a:ext cx="7391400" cy="533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6104" tIns="46104" rIns="46104" bIns="46104" numCol="1" anchor="ctr">
                <a:noAutofit/>
              </a:bodyPr>
              <a:lstStyle/>
              <a:p>
                <a:pPr marL="36884" marR="36884" defTabSz="414955">
                  <a:defRPr sz="2400" b="0"/>
                </a:pPr>
                <a:endParaRPr sz="2178"/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2866610" y="12813"/>
                <a:ext cx="1658181" cy="5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4578" tIns="34578" rIns="34578" bIns="34578" numCol="1" anchor="ctr">
                <a:spAutoFit/>
              </a:bodyPr>
              <a:lstStyle>
                <a:lvl1pPr marL="53018" marR="53018" algn="ctr" defTabSz="457200">
                  <a:lnSpc>
                    <a:spcPct val="100000"/>
                  </a:lnSpc>
                  <a:buClr>
                    <a:srgbClr val="E43634"/>
                  </a:buClr>
                  <a:buFont typeface="Arial"/>
                  <a:defRPr sz="2800">
                    <a:solidFill>
                      <a:srgbClr val="E43634"/>
                    </a:solidFill>
                    <a:uFill>
                      <a:solidFill>
                        <a:srgbClr val="E43634"/>
                      </a:solidFill>
                    </a:uFill>
                  </a:defRPr>
                </a:lvl1pPr>
              </a:lstStyle>
              <a:p>
                <a:r>
                  <a:rPr sz="2541"/>
                  <a:t>Controller</a:t>
                </a:r>
              </a:p>
            </p:txBody>
          </p:sp>
        </p:grpSp>
        <p:sp>
          <p:nvSpPr>
            <p:cNvPr id="585" name="Shape 585"/>
            <p:cNvSpPr/>
            <p:nvPr/>
          </p:nvSpPr>
          <p:spPr>
            <a:xfrm>
              <a:off x="2057400" y="0"/>
              <a:ext cx="1588" cy="762000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86" name="Shape 586"/>
            <p:cNvSpPr/>
            <p:nvPr/>
          </p:nvSpPr>
          <p:spPr>
            <a:xfrm>
              <a:off x="2123344" y="359976"/>
              <a:ext cx="1628651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lvl1pPr>
            </a:lstStyle>
            <a:p>
              <a:r>
                <a:rPr sz="1815"/>
                <a:t>opcode, funct</a:t>
              </a:r>
            </a:p>
          </p:txBody>
        </p:sp>
      </p:grpSp>
      <p:grpSp>
        <p:nvGrpSpPr>
          <p:cNvPr id="595" name="Group 595"/>
          <p:cNvGrpSpPr/>
          <p:nvPr/>
        </p:nvGrpSpPr>
        <p:grpSpPr>
          <a:xfrm>
            <a:off x="970109" y="4134971"/>
            <a:ext cx="5810571" cy="1237610"/>
            <a:chOff x="0" y="0"/>
            <a:chExt cx="6402387" cy="1363662"/>
          </a:xfrm>
        </p:grpSpPr>
        <p:sp>
          <p:nvSpPr>
            <p:cNvPr id="588" name="Shape 588"/>
            <p:cNvSpPr/>
            <p:nvPr/>
          </p:nvSpPr>
          <p:spPr>
            <a:xfrm flipV="1">
              <a:off x="381000" y="1114425"/>
              <a:ext cx="1588" cy="1968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89" name="Shape 589"/>
            <p:cNvSpPr/>
            <p:nvPr/>
          </p:nvSpPr>
          <p:spPr>
            <a:xfrm flipV="1">
              <a:off x="0" y="15875"/>
              <a:ext cx="242888" cy="12969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90" name="Shape 590"/>
            <p:cNvSpPr/>
            <p:nvPr/>
          </p:nvSpPr>
          <p:spPr>
            <a:xfrm flipV="1">
              <a:off x="990600" y="701675"/>
              <a:ext cx="1588" cy="6096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91" name="Shape 591"/>
            <p:cNvSpPr/>
            <p:nvPr/>
          </p:nvSpPr>
          <p:spPr>
            <a:xfrm flipV="1">
              <a:off x="1674812" y="527050"/>
              <a:ext cx="1588" cy="7842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92" name="Shape 592"/>
            <p:cNvSpPr/>
            <p:nvPr/>
          </p:nvSpPr>
          <p:spPr>
            <a:xfrm flipV="1">
              <a:off x="3810000" y="0"/>
              <a:ext cx="1588" cy="13112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93" name="Shape 593"/>
            <p:cNvSpPr/>
            <p:nvPr/>
          </p:nvSpPr>
          <p:spPr>
            <a:xfrm flipV="1">
              <a:off x="5029200" y="52387"/>
              <a:ext cx="1588" cy="13112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594" name="Shape 594"/>
            <p:cNvSpPr/>
            <p:nvPr/>
          </p:nvSpPr>
          <p:spPr>
            <a:xfrm flipV="1">
              <a:off x="6400800" y="701675"/>
              <a:ext cx="1588" cy="6254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</p:spTree>
    <p:extLst>
      <p:ext uri="{BB962C8B-B14F-4D97-AF65-F5344CB8AC3E}">
        <p14:creationId xmlns:p14="http://schemas.microsoft.com/office/powerpoint/2010/main" val="128553001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build="p" animBg="1" advAuto="0"/>
      <p:bldP spid="581" grpId="0" animBg="1" advAuto="0"/>
      <p:bldP spid="587" grpId="0" animBg="1" advAuto="0"/>
      <p:bldP spid="59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Exam 2</a:t>
            </a:r>
          </a:p>
          <a:p>
            <a:pPr lvl="1"/>
            <a:r>
              <a:rPr lang="en-US" dirty="0" smtClean="0"/>
              <a:t>11/28 (Wednesday, in lecture) Not 11/7 as scheduled</a:t>
            </a:r>
            <a:endParaRPr lang="en-US" dirty="0"/>
          </a:p>
          <a:p>
            <a:pPr lvl="1"/>
            <a:r>
              <a:rPr lang="en-US" dirty="0"/>
              <a:t>Lectures #8 - #</a:t>
            </a:r>
            <a:r>
              <a:rPr lang="en-US" dirty="0" smtClean="0"/>
              <a:t>18</a:t>
            </a:r>
            <a:endParaRPr lang="en-US" dirty="0"/>
          </a:p>
          <a:p>
            <a:pPr lvl="1"/>
            <a:r>
              <a:rPr lang="en-US" dirty="0"/>
              <a:t>HW #3 - #5</a:t>
            </a:r>
          </a:p>
          <a:p>
            <a:pPr lvl="1"/>
            <a:r>
              <a:rPr lang="en-US" dirty="0"/>
              <a:t>Practice exam in CatCourses</a:t>
            </a:r>
          </a:p>
          <a:p>
            <a:pPr lvl="1"/>
            <a:r>
              <a:rPr lang="en-US" dirty="0"/>
              <a:t>Closed book</a:t>
            </a:r>
          </a:p>
          <a:p>
            <a:pPr lvl="1"/>
            <a:r>
              <a:rPr lang="en-US" dirty="0"/>
              <a:t>1 sheet of note (8.5” x 11”)</a:t>
            </a:r>
          </a:p>
          <a:p>
            <a:pPr lvl="1"/>
            <a:r>
              <a:rPr lang="en-US" dirty="0"/>
              <a:t>MIPS reference sheet will be provided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416859" y="1452282"/>
            <a:ext cx="7468881" cy="477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104" tIns="46104" rIns="46104" bIns="46104"/>
          <a:lstStyle/>
          <a:p>
            <a:pPr marL="311216" marR="36884" indent="-311216" defTabSz="414955">
              <a:spcBef>
                <a:spcPts val="635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pPr>
            <a:r>
              <a:rPr sz="2541" dirty="0"/>
              <a:t>For each instruction, how do we control the flow of information though the </a:t>
            </a:r>
            <a:r>
              <a:rPr sz="2541" dirty="0" err="1"/>
              <a:t>datapath</a:t>
            </a:r>
            <a:r>
              <a:rPr sz="2541" dirty="0"/>
              <a:t>?</a:t>
            </a:r>
          </a:p>
          <a:p>
            <a:pPr marL="311216" marR="36884" indent="-311216" defTabSz="414955">
              <a:spcBef>
                <a:spcPts val="635"/>
              </a:spcBef>
              <a:buSzPct val="100000"/>
              <a:buFont typeface="Arial"/>
              <a:buChar char="•"/>
              <a:defRPr sz="2800" b="0">
                <a:latin typeface="Calibri"/>
                <a:ea typeface="Calibri"/>
                <a:cs typeface="Calibri"/>
                <a:sym typeface="Calibri"/>
              </a:defRPr>
            </a:pPr>
            <a:r>
              <a:rPr sz="2541" b="1" dirty="0"/>
              <a:t>Single Cycle CPU</a:t>
            </a:r>
            <a:r>
              <a:rPr sz="2541" dirty="0"/>
              <a:t>: All stages of an instruction completed within one long clock cycle</a:t>
            </a:r>
          </a:p>
          <a:p>
            <a:pPr marL="296232" marR="36884" lvl="1" indent="-259347" defTabSz="414955">
              <a:spcBef>
                <a:spcPts val="545"/>
              </a:spcBef>
              <a:buSzPct val="100000"/>
              <a:buFont typeface="Arial"/>
              <a:buChar char="–"/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178" dirty="0"/>
              <a:t>Clock cycle sufficiently long to allow each instruction to complete all stages without interruption within one cycle</a:t>
            </a:r>
          </a:p>
        </p:txBody>
      </p:sp>
      <p:sp>
        <p:nvSpPr>
          <p:cNvPr id="618" name="Shape 6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CPU clocking (1/2)</a:t>
            </a:r>
          </a:p>
        </p:txBody>
      </p:sp>
      <p:grpSp>
        <p:nvGrpSpPr>
          <p:cNvPr id="621" name="Group 621"/>
          <p:cNvGrpSpPr/>
          <p:nvPr/>
        </p:nvGrpSpPr>
        <p:grpSpPr>
          <a:xfrm>
            <a:off x="730249" y="4379649"/>
            <a:ext cx="1751215" cy="651723"/>
            <a:chOff x="54873" y="-8178"/>
            <a:chExt cx="1929578" cy="718100"/>
          </a:xfrm>
        </p:grpSpPr>
        <p:sp>
          <p:nvSpPr>
            <p:cNvPr id="619" name="Shape 619"/>
            <p:cNvSpPr/>
            <p:nvPr/>
          </p:nvSpPr>
          <p:spPr>
            <a:xfrm>
              <a:off x="54873" y="-8178"/>
              <a:ext cx="1569939" cy="718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1. Instruction</a:t>
              </a:r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Fetch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282293" y="0"/>
              <a:ext cx="1702158" cy="1623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624" name="Group 624"/>
          <p:cNvGrpSpPr/>
          <p:nvPr/>
        </p:nvGrpSpPr>
        <p:grpSpPr>
          <a:xfrm>
            <a:off x="2558718" y="4100343"/>
            <a:ext cx="1694876" cy="1210337"/>
            <a:chOff x="64378" y="-35959"/>
            <a:chExt cx="1867501" cy="1333610"/>
          </a:xfrm>
        </p:grpSpPr>
        <p:sp>
          <p:nvSpPr>
            <p:cNvPr id="622" name="Shape 622"/>
            <p:cNvSpPr/>
            <p:nvPr/>
          </p:nvSpPr>
          <p:spPr>
            <a:xfrm>
              <a:off x="64378" y="-35959"/>
              <a:ext cx="1325205" cy="1333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endParaRPr sz="1815"/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2. Decode/</a:t>
              </a:r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    Register</a:t>
              </a:r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Read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132138" y="279974"/>
              <a:ext cx="1799741" cy="1622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627" name="Group 627"/>
          <p:cNvGrpSpPr/>
          <p:nvPr/>
        </p:nvGrpSpPr>
        <p:grpSpPr>
          <a:xfrm>
            <a:off x="4224822" y="4387068"/>
            <a:ext cx="1502666" cy="504651"/>
            <a:chOff x="48867" y="0"/>
            <a:chExt cx="1655715" cy="556049"/>
          </a:xfrm>
        </p:grpSpPr>
        <p:sp>
          <p:nvSpPr>
            <p:cNvPr id="625" name="Shape 625"/>
            <p:cNvSpPr/>
            <p:nvPr/>
          </p:nvSpPr>
          <p:spPr>
            <a:xfrm>
              <a:off x="48867" y="145703"/>
              <a:ext cx="1257380" cy="4103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lvl1pPr>
            </a:lstStyle>
            <a:p>
              <a:r>
                <a:rPr sz="1815"/>
                <a:t>3. Execute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166946" y="0"/>
              <a:ext cx="1537636" cy="1627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630" name="Group 630"/>
          <p:cNvGrpSpPr/>
          <p:nvPr/>
        </p:nvGrpSpPr>
        <p:grpSpPr>
          <a:xfrm>
            <a:off x="5441072" y="4387039"/>
            <a:ext cx="1218288" cy="504679"/>
            <a:chOff x="6123" y="0"/>
            <a:chExt cx="1342371" cy="556080"/>
          </a:xfrm>
        </p:grpSpPr>
        <p:sp>
          <p:nvSpPr>
            <p:cNvPr id="628" name="Shape 628"/>
            <p:cNvSpPr/>
            <p:nvPr/>
          </p:nvSpPr>
          <p:spPr>
            <a:xfrm>
              <a:off x="6123" y="145734"/>
              <a:ext cx="1342371" cy="4103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lvl1pPr>
            </a:lstStyle>
            <a:p>
              <a:r>
                <a:rPr sz="1815"/>
                <a:t>4. Memory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370553" y="0"/>
              <a:ext cx="876114" cy="1658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633" name="Group 633"/>
          <p:cNvGrpSpPr/>
          <p:nvPr/>
        </p:nvGrpSpPr>
        <p:grpSpPr>
          <a:xfrm>
            <a:off x="6540744" y="4379649"/>
            <a:ext cx="1127443" cy="651723"/>
            <a:chOff x="20055" y="-8157"/>
            <a:chExt cx="1242273" cy="718101"/>
          </a:xfrm>
        </p:grpSpPr>
        <p:sp>
          <p:nvSpPr>
            <p:cNvPr id="631" name="Shape 631"/>
            <p:cNvSpPr/>
            <p:nvPr/>
          </p:nvSpPr>
          <p:spPr>
            <a:xfrm>
              <a:off x="20055" y="-8157"/>
              <a:ext cx="1055671" cy="71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5. Reg.</a:t>
              </a:r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     Write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175850" y="0"/>
              <a:ext cx="1086478" cy="1644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00953" y="5286135"/>
            <a:ext cx="7192255" cy="485535"/>
            <a:chOff x="900953" y="5286135"/>
            <a:chExt cx="7192255" cy="485535"/>
          </a:xfrm>
        </p:grpSpPr>
        <p:sp>
          <p:nvSpPr>
            <p:cNvPr id="612" name="Shape 612"/>
            <p:cNvSpPr/>
            <p:nvPr/>
          </p:nvSpPr>
          <p:spPr>
            <a:xfrm>
              <a:off x="4151299" y="5286135"/>
              <a:ext cx="1441" cy="48409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613" name="Shape 613"/>
            <p:cNvSpPr/>
            <p:nvPr/>
          </p:nvSpPr>
          <p:spPr>
            <a:xfrm flipV="1">
              <a:off x="7678271" y="5286135"/>
              <a:ext cx="1441" cy="48409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634" name="Shape 634"/>
            <p:cNvSpPr/>
            <p:nvPr/>
          </p:nvSpPr>
          <p:spPr>
            <a:xfrm flipV="1">
              <a:off x="900953" y="5286135"/>
              <a:ext cx="1441" cy="48409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635" name="Shape 635"/>
            <p:cNvSpPr/>
            <p:nvPr/>
          </p:nvSpPr>
          <p:spPr>
            <a:xfrm>
              <a:off x="900953" y="5286135"/>
              <a:ext cx="3250346" cy="144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636" name="Shape 636"/>
            <p:cNvSpPr/>
            <p:nvPr/>
          </p:nvSpPr>
          <p:spPr>
            <a:xfrm>
              <a:off x="7678270" y="5286135"/>
              <a:ext cx="414938" cy="144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637" name="Shape 637"/>
            <p:cNvSpPr/>
            <p:nvPr/>
          </p:nvSpPr>
          <p:spPr>
            <a:xfrm>
              <a:off x="4151299" y="5770229"/>
              <a:ext cx="3526971" cy="144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</p:spTree>
    <p:extLst>
      <p:ext uri="{BB962C8B-B14F-4D97-AF65-F5344CB8AC3E}">
        <p14:creationId xmlns:p14="http://schemas.microsoft.com/office/powerpoint/2010/main" val="129408428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" grpId="0" animBg="1" advAuto="0"/>
      <p:bldP spid="624" grpId="0" animBg="1" advAuto="0"/>
      <p:bldP spid="627" grpId="0" animBg="1" advAuto="0"/>
      <p:bldP spid="630" grpId="0" animBg="1" advAuto="0"/>
      <p:bldP spid="63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CPU clocking (2/2)</a:t>
            </a:r>
          </a:p>
        </p:txBody>
      </p:sp>
      <p:sp>
        <p:nvSpPr>
          <p:cNvPr id="644" name="Shape 644"/>
          <p:cNvSpPr/>
          <p:nvPr/>
        </p:nvSpPr>
        <p:spPr>
          <a:xfrm>
            <a:off x="416859" y="1452282"/>
            <a:ext cx="7468881" cy="477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104" tIns="46104" rIns="46104" bIns="46104"/>
          <a:lstStyle/>
          <a:p>
            <a:pPr marL="311216" marR="36884" indent="-311216" defTabSz="414955">
              <a:spcBef>
                <a:spcPts val="635"/>
              </a:spcBef>
              <a:buSzPct val="100000"/>
              <a:buFont typeface="Arial"/>
              <a:buChar char="•"/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178" b="1" dirty="0"/>
              <a:t>Multiple-cycle CPU</a:t>
            </a:r>
            <a:r>
              <a:rPr sz="2178" dirty="0"/>
              <a:t>: only one stage of instruction per clock cycle</a:t>
            </a:r>
          </a:p>
          <a:p>
            <a:pPr marL="296232" marR="36884" lvl="1" indent="-259347" defTabSz="414955">
              <a:spcBef>
                <a:spcPts val="545"/>
              </a:spcBef>
              <a:buSzPct val="100000"/>
              <a:buFont typeface="Arial"/>
              <a:buChar char="–"/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178" dirty="0"/>
              <a:t>Clock is made as long as the slowest stage</a:t>
            </a:r>
          </a:p>
          <a:p>
            <a:pPr marL="296232" marR="36884" lvl="1" indent="-259347" defTabSz="414955">
              <a:spcBef>
                <a:spcPts val="545"/>
              </a:spcBef>
              <a:buSzPct val="100000"/>
              <a:buFont typeface="Arial"/>
              <a:buChar char="–"/>
              <a:defRPr sz="2800" b="0">
                <a:latin typeface="Calibri"/>
                <a:ea typeface="Calibri"/>
                <a:cs typeface="Calibri"/>
                <a:sym typeface="Calibri"/>
              </a:defRPr>
            </a:pPr>
            <a:endParaRPr sz="2541" dirty="0"/>
          </a:p>
          <a:p>
            <a:pPr marL="296232" marR="36884" lvl="1" indent="-259347" defTabSz="414955">
              <a:spcBef>
                <a:spcPts val="545"/>
              </a:spcBef>
              <a:buSzPct val="100000"/>
              <a:buFont typeface="Arial"/>
              <a:buChar char="–"/>
              <a:defRPr sz="2800" b="0">
                <a:latin typeface="Calibri"/>
                <a:ea typeface="Calibri"/>
                <a:cs typeface="Calibri"/>
                <a:sym typeface="Calibri"/>
              </a:defRPr>
            </a:pPr>
            <a:endParaRPr sz="2541" dirty="0"/>
          </a:p>
          <a:p>
            <a:pPr marL="711186" marR="36884" lvl="1" indent="-222461" defTabSz="414955">
              <a:spcBef>
                <a:spcPts val="545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pPr>
            <a:endParaRPr sz="2541" dirty="0"/>
          </a:p>
          <a:p>
            <a:pPr marL="711186" marR="36884" lvl="1" indent="-222461" defTabSz="414955">
              <a:spcBef>
                <a:spcPts val="545"/>
              </a:spcBef>
              <a:buFont typeface="Arial"/>
              <a:defRPr sz="2800" b="0">
                <a:latin typeface="Calibri"/>
                <a:ea typeface="Calibri"/>
                <a:cs typeface="Calibri"/>
                <a:sym typeface="Calibri"/>
              </a:defRPr>
            </a:pPr>
            <a:endParaRPr sz="2541" dirty="0"/>
          </a:p>
          <a:p>
            <a:pPr marL="296232" marR="36884" lvl="1" indent="-259347" defTabSz="414955">
              <a:spcBef>
                <a:spcPts val="545"/>
              </a:spcBef>
              <a:buSzPct val="100000"/>
              <a:buFont typeface="Arial"/>
              <a:buChar char="–"/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sz="2178" dirty="0"/>
              <a:t>Several significant advantages over single cycle execution: Unused stages in a particular instruction can be skipped OR instructions can be pipelined (overlapped</a:t>
            </a:r>
            <a:r>
              <a:rPr sz="2178" dirty="0" smtClean="0"/>
              <a:t>)</a:t>
            </a:r>
            <a:endParaRPr lang="en-US" sz="2178" dirty="0" smtClean="0"/>
          </a:p>
          <a:p>
            <a:pPr marL="296232" marR="36884" lvl="1" indent="-259347" defTabSz="414955">
              <a:spcBef>
                <a:spcPts val="545"/>
              </a:spcBef>
              <a:buSzPct val="100000"/>
              <a:buFont typeface="Arial"/>
              <a:buChar char="–"/>
              <a:defRPr sz="2400" b="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178" dirty="0" smtClean="0"/>
              <a:t>Will talk about this in CSE 140!</a:t>
            </a:r>
            <a:endParaRPr sz="2178" dirty="0"/>
          </a:p>
        </p:txBody>
      </p:sp>
      <p:grpSp>
        <p:nvGrpSpPr>
          <p:cNvPr id="647" name="Group 647"/>
          <p:cNvGrpSpPr/>
          <p:nvPr/>
        </p:nvGrpSpPr>
        <p:grpSpPr>
          <a:xfrm>
            <a:off x="937736" y="2835158"/>
            <a:ext cx="1424820" cy="651723"/>
            <a:chOff x="54872" y="-8170"/>
            <a:chExt cx="1569940" cy="718100"/>
          </a:xfrm>
        </p:grpSpPr>
        <p:sp>
          <p:nvSpPr>
            <p:cNvPr id="645" name="Shape 645"/>
            <p:cNvSpPr/>
            <p:nvPr/>
          </p:nvSpPr>
          <p:spPr>
            <a:xfrm>
              <a:off x="54872" y="-8170"/>
              <a:ext cx="1569940" cy="718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1. Instruction</a:t>
              </a:r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Fetch</a:t>
              </a:r>
            </a:p>
          </p:txBody>
        </p:sp>
        <p:sp>
          <p:nvSpPr>
            <p:cNvPr id="646" name="Shape 646"/>
            <p:cNvSpPr/>
            <p:nvPr/>
          </p:nvSpPr>
          <p:spPr>
            <a:xfrm>
              <a:off x="129880" y="0"/>
              <a:ext cx="1408463" cy="1631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650" name="Group 650"/>
          <p:cNvGrpSpPr/>
          <p:nvPr/>
        </p:nvGrpSpPr>
        <p:grpSpPr>
          <a:xfrm>
            <a:off x="2322662" y="2555852"/>
            <a:ext cx="1413700" cy="1210337"/>
            <a:chOff x="0" y="-35959"/>
            <a:chExt cx="1557687" cy="1333610"/>
          </a:xfrm>
        </p:grpSpPr>
        <p:sp>
          <p:nvSpPr>
            <p:cNvPr id="648" name="Shape 648"/>
            <p:cNvSpPr/>
            <p:nvPr/>
          </p:nvSpPr>
          <p:spPr>
            <a:xfrm>
              <a:off x="66410" y="-35959"/>
              <a:ext cx="1325205" cy="1333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endParaRPr sz="1815"/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2. Decode/</a:t>
              </a:r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    Register</a:t>
              </a:r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Read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0" y="279969"/>
              <a:ext cx="1557687" cy="1627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653" name="Group 653"/>
          <p:cNvGrpSpPr/>
          <p:nvPr/>
        </p:nvGrpSpPr>
        <p:grpSpPr>
          <a:xfrm>
            <a:off x="3751747" y="2842575"/>
            <a:ext cx="1321638" cy="382189"/>
            <a:chOff x="0" y="0"/>
            <a:chExt cx="1456248" cy="421115"/>
          </a:xfrm>
        </p:grpSpPr>
        <p:sp>
          <p:nvSpPr>
            <p:cNvPr id="651" name="Shape 651"/>
            <p:cNvSpPr/>
            <p:nvPr/>
          </p:nvSpPr>
          <p:spPr>
            <a:xfrm>
              <a:off x="51639" y="10768"/>
              <a:ext cx="1257379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lvl1pPr>
            </a:lstStyle>
            <a:p>
              <a:r>
                <a:rPr sz="1815"/>
                <a:t>3. Execute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0" y="0"/>
              <a:ext cx="1456248" cy="1629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656" name="Group 656"/>
          <p:cNvGrpSpPr/>
          <p:nvPr/>
        </p:nvGrpSpPr>
        <p:grpSpPr>
          <a:xfrm>
            <a:off x="5137854" y="2842577"/>
            <a:ext cx="1396457" cy="382187"/>
            <a:chOff x="0" y="0"/>
            <a:chExt cx="1538688" cy="421113"/>
          </a:xfrm>
        </p:grpSpPr>
        <p:sp>
          <p:nvSpPr>
            <p:cNvPr id="654" name="Shape 654"/>
            <p:cNvSpPr/>
            <p:nvPr/>
          </p:nvSpPr>
          <p:spPr>
            <a:xfrm>
              <a:off x="24468" y="10766"/>
              <a:ext cx="1342372" cy="410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>
              <a:lvl1pPr marL="40639" marR="40639" algn="ctr" defTabSz="457200">
                <a:lnSpc>
                  <a:spcPct val="100000"/>
                </a:lnSpc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lvl1pPr>
            </a:lstStyle>
            <a:p>
              <a:r>
                <a:rPr sz="1815"/>
                <a:t>4. Memory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0" y="0"/>
              <a:ext cx="1538688" cy="1627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659" name="Group 659"/>
          <p:cNvGrpSpPr/>
          <p:nvPr/>
        </p:nvGrpSpPr>
        <p:grpSpPr>
          <a:xfrm>
            <a:off x="6558512" y="2842576"/>
            <a:ext cx="1357484" cy="674561"/>
            <a:chOff x="32842" y="0"/>
            <a:chExt cx="1495744" cy="743266"/>
          </a:xfrm>
        </p:grpSpPr>
        <p:sp>
          <p:nvSpPr>
            <p:cNvPr id="657" name="Shape 657"/>
            <p:cNvSpPr/>
            <p:nvPr/>
          </p:nvSpPr>
          <p:spPr>
            <a:xfrm>
              <a:off x="87711" y="25164"/>
              <a:ext cx="1278292" cy="718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6104" tIns="46104" rIns="46104" bIns="46104" numCol="1" anchor="ctr">
              <a:spAutoFit/>
            </a:bodyPr>
            <a:lstStyle/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5. Register</a:t>
              </a:r>
            </a:p>
            <a:p>
              <a:pPr marL="36884" marR="36884" algn="ctr" defTabSz="414955">
                <a:buClr>
                  <a:srgbClr val="E43634"/>
                </a:buClr>
                <a:buFont typeface="Arial"/>
                <a:defRPr sz="2000" b="0">
                  <a:solidFill>
                    <a:srgbClr val="E43634"/>
                  </a:solidFill>
                  <a:uFill>
                    <a:solidFill>
                      <a:srgbClr val="E43634"/>
                    </a:solidFill>
                  </a:uFill>
                </a:defRPr>
              </a:pPr>
              <a:r>
                <a:rPr sz="1815"/>
                <a:t>     Write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2842" y="0"/>
              <a:ext cx="1495744" cy="1628"/>
            </a:xfrm>
            <a:prstGeom prst="line">
              <a:avLst/>
            </a:prstGeom>
            <a:noFill/>
            <a:ln w="28575" cap="flat">
              <a:solidFill>
                <a:srgbClr val="E43634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14955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sp>
        <p:nvSpPr>
          <p:cNvPr id="660" name="Shape 660"/>
          <p:cNvSpPr/>
          <p:nvPr/>
        </p:nvSpPr>
        <p:spPr>
          <a:xfrm>
            <a:off x="831797" y="4225738"/>
            <a:ext cx="20746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1" name="Shape 661"/>
          <p:cNvSpPr/>
          <p:nvPr/>
        </p:nvSpPr>
        <p:spPr>
          <a:xfrm flipV="1">
            <a:off x="1039266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2" name="Shape 662"/>
          <p:cNvSpPr/>
          <p:nvPr/>
        </p:nvSpPr>
        <p:spPr>
          <a:xfrm>
            <a:off x="1039266" y="3741644"/>
            <a:ext cx="76071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3" name="Shape 663"/>
          <p:cNvSpPr/>
          <p:nvPr/>
        </p:nvSpPr>
        <p:spPr>
          <a:xfrm>
            <a:off x="1799985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4" name="Shape 664"/>
          <p:cNvSpPr/>
          <p:nvPr/>
        </p:nvSpPr>
        <p:spPr>
          <a:xfrm>
            <a:off x="1799985" y="4225738"/>
            <a:ext cx="62240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5" name="Shape 665"/>
          <p:cNvSpPr/>
          <p:nvPr/>
        </p:nvSpPr>
        <p:spPr>
          <a:xfrm>
            <a:off x="2214923" y="4225738"/>
            <a:ext cx="20746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6" name="Shape 666"/>
          <p:cNvSpPr/>
          <p:nvPr/>
        </p:nvSpPr>
        <p:spPr>
          <a:xfrm flipV="1">
            <a:off x="2422392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7" name="Shape 667"/>
          <p:cNvSpPr/>
          <p:nvPr/>
        </p:nvSpPr>
        <p:spPr>
          <a:xfrm>
            <a:off x="2422392" y="3741644"/>
            <a:ext cx="76071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8" name="Shape 668"/>
          <p:cNvSpPr/>
          <p:nvPr/>
        </p:nvSpPr>
        <p:spPr>
          <a:xfrm>
            <a:off x="3183111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69" name="Shape 669"/>
          <p:cNvSpPr/>
          <p:nvPr/>
        </p:nvSpPr>
        <p:spPr>
          <a:xfrm>
            <a:off x="3183111" y="4225738"/>
            <a:ext cx="62240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0" name="Shape 670"/>
          <p:cNvSpPr/>
          <p:nvPr/>
        </p:nvSpPr>
        <p:spPr>
          <a:xfrm>
            <a:off x="3598049" y="4225738"/>
            <a:ext cx="20746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1" name="Shape 671"/>
          <p:cNvSpPr/>
          <p:nvPr/>
        </p:nvSpPr>
        <p:spPr>
          <a:xfrm flipV="1">
            <a:off x="3805518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2" name="Shape 672"/>
          <p:cNvSpPr/>
          <p:nvPr/>
        </p:nvSpPr>
        <p:spPr>
          <a:xfrm>
            <a:off x="3805518" y="3741644"/>
            <a:ext cx="76071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3" name="Shape 673"/>
          <p:cNvSpPr/>
          <p:nvPr/>
        </p:nvSpPr>
        <p:spPr>
          <a:xfrm>
            <a:off x="4566237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4" name="Shape 674"/>
          <p:cNvSpPr/>
          <p:nvPr/>
        </p:nvSpPr>
        <p:spPr>
          <a:xfrm>
            <a:off x="4566237" y="4225738"/>
            <a:ext cx="62240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5" name="Shape 675"/>
          <p:cNvSpPr/>
          <p:nvPr/>
        </p:nvSpPr>
        <p:spPr>
          <a:xfrm>
            <a:off x="4981175" y="4225738"/>
            <a:ext cx="20746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6" name="Shape 676"/>
          <p:cNvSpPr/>
          <p:nvPr/>
        </p:nvSpPr>
        <p:spPr>
          <a:xfrm flipV="1">
            <a:off x="5188644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7" name="Shape 677"/>
          <p:cNvSpPr/>
          <p:nvPr/>
        </p:nvSpPr>
        <p:spPr>
          <a:xfrm>
            <a:off x="5188644" y="3741644"/>
            <a:ext cx="76071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8" name="Shape 678"/>
          <p:cNvSpPr/>
          <p:nvPr/>
        </p:nvSpPr>
        <p:spPr>
          <a:xfrm>
            <a:off x="5949363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79" name="Shape 679"/>
          <p:cNvSpPr/>
          <p:nvPr/>
        </p:nvSpPr>
        <p:spPr>
          <a:xfrm>
            <a:off x="5949363" y="4225738"/>
            <a:ext cx="62240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80" name="Shape 680"/>
          <p:cNvSpPr/>
          <p:nvPr/>
        </p:nvSpPr>
        <p:spPr>
          <a:xfrm>
            <a:off x="6364301" y="4225738"/>
            <a:ext cx="20746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81" name="Shape 681"/>
          <p:cNvSpPr/>
          <p:nvPr/>
        </p:nvSpPr>
        <p:spPr>
          <a:xfrm flipV="1">
            <a:off x="6571770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82" name="Shape 682"/>
          <p:cNvSpPr/>
          <p:nvPr/>
        </p:nvSpPr>
        <p:spPr>
          <a:xfrm>
            <a:off x="6571770" y="3741644"/>
            <a:ext cx="760719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83" name="Shape 683"/>
          <p:cNvSpPr/>
          <p:nvPr/>
        </p:nvSpPr>
        <p:spPr>
          <a:xfrm>
            <a:off x="7332489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84" name="Shape 684"/>
          <p:cNvSpPr/>
          <p:nvPr/>
        </p:nvSpPr>
        <p:spPr>
          <a:xfrm>
            <a:off x="7332489" y="4225738"/>
            <a:ext cx="622407" cy="144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685" name="Shape 685"/>
          <p:cNvSpPr/>
          <p:nvPr/>
        </p:nvSpPr>
        <p:spPr>
          <a:xfrm>
            <a:off x="7954896" y="3741644"/>
            <a:ext cx="1441" cy="484095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</p:spTree>
    <p:extLst>
      <p:ext uri="{BB962C8B-B14F-4D97-AF65-F5344CB8AC3E}">
        <p14:creationId xmlns:p14="http://schemas.microsoft.com/office/powerpoint/2010/main" val="374007404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" grpId="0" animBg="1" advAuto="0"/>
      <p:bldP spid="650" grpId="0" animBg="1" advAuto="0"/>
      <p:bldP spid="653" grpId="0" animBg="1" advAuto="0"/>
      <p:bldP spid="656" grpId="0" animBg="1" advAuto="0"/>
      <p:bldP spid="659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title"/>
          </p:nvPr>
        </p:nvSpPr>
        <p:spPr>
          <a:xfrm>
            <a:off x="184897" y="251700"/>
            <a:ext cx="8782851" cy="1129554"/>
          </a:xfrm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 Hardware Is Needed? (1/2)</a:t>
            </a:r>
          </a:p>
        </p:txBody>
      </p:sp>
      <p:sp>
        <p:nvSpPr>
          <p:cNvPr id="602" name="Shape 6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PC: a register which keeps track of memory </a:t>
            </a:r>
            <a:r>
              <a:rPr dirty="0" err="1"/>
              <a:t>addr</a:t>
            </a:r>
            <a:r>
              <a:rPr dirty="0"/>
              <a:t> of the next instruction</a:t>
            </a:r>
          </a:p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General Purpose Registers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used in Stages 2 (Read) and 5 (Write)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MIPS has 32 of these</a:t>
            </a:r>
          </a:p>
          <a:p>
            <a:pPr>
              <a:buClr>
                <a:srgbClr val="0070C0"/>
              </a:buCl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Memory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used in Stages 1 (Fetch) and 4 (R/W)</a:t>
            </a:r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cache system makes these two stages as fast as the others, on average</a:t>
            </a:r>
          </a:p>
        </p:txBody>
      </p:sp>
    </p:spTree>
    <p:extLst>
      <p:ext uri="{BB962C8B-B14F-4D97-AF65-F5344CB8AC3E}">
        <p14:creationId xmlns:p14="http://schemas.microsoft.com/office/powerpoint/2010/main" val="30014442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xfrm>
            <a:off x="194261" y="195271"/>
            <a:ext cx="8990320" cy="1141080"/>
          </a:xfrm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 Hardware Is Needed? (2/2)</a:t>
            </a:r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461522" y="1124643"/>
            <a:ext cx="8229601" cy="5198250"/>
          </a:xfrm>
          <a:prstGeom prst="rect">
            <a:avLst/>
          </a:prstGeom>
        </p:spPr>
        <p:txBody>
          <a:bodyPr vert="horz" lIns="34578" tIns="34578" rIns="34578" bIns="34578">
            <a:normAutofit lnSpcReduction="10000"/>
          </a:bodyPr>
          <a:lstStyle/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ALU</a:t>
            </a:r>
          </a:p>
          <a:p>
            <a:pPr marL="850568" lvl="1" indent="-4572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360" dirty="0"/>
              <a:t>used in Stage 3</a:t>
            </a:r>
          </a:p>
          <a:p>
            <a:pPr marL="850568" lvl="1" indent="-4572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360" dirty="0"/>
              <a:t>something that performs all necessary functions: arithmetic, </a:t>
            </a:r>
            <a:r>
              <a:rPr sz="2360" dirty="0" err="1"/>
              <a:t>logicals</a:t>
            </a:r>
            <a:r>
              <a:rPr sz="2360" dirty="0"/>
              <a:t>, etc.</a:t>
            </a:r>
          </a:p>
          <a:p>
            <a:pPr marL="850568" lvl="1" indent="-4572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360" dirty="0"/>
              <a:t>we’ll design details later</a:t>
            </a:r>
          </a:p>
          <a:p>
            <a:pPr>
              <a:buClr>
                <a:srgbClr val="0070C0"/>
              </a:buCl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Miscellaneous Registers</a:t>
            </a:r>
          </a:p>
          <a:p>
            <a:pPr marL="850568" lvl="1" indent="-4572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360" dirty="0"/>
              <a:t>In implementations with only one stage per clock cycle, registers are inserted between stages to hold intermediate data and control signals as they travels from stage to stage.</a:t>
            </a:r>
          </a:p>
          <a:p>
            <a:pPr marL="850568" lvl="1" indent="-457200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360" dirty="0"/>
              <a:t>Note: Register is a general purpose term meaning something that stores bits.  Not all registers are in the “register file”.</a:t>
            </a:r>
          </a:p>
        </p:txBody>
      </p:sp>
    </p:spTree>
    <p:extLst>
      <p:ext uri="{BB962C8B-B14F-4D97-AF65-F5344CB8AC3E}">
        <p14:creationId xmlns:p14="http://schemas.microsoft.com/office/powerpoint/2010/main" val="6947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/>
          </p:cNvSpPr>
          <p:nvPr>
            <p:ph type="body" idx="1"/>
          </p:nvPr>
        </p:nvSpPr>
        <p:spPr>
          <a:xfrm>
            <a:off x="609600" y="1844795"/>
            <a:ext cx="8221276" cy="3792071"/>
          </a:xfrm>
          <a:prstGeom prst="rect">
            <a:avLst/>
          </a:prstGeom>
          <a:solidFill>
            <a:srgbClr val="FFFFFF"/>
          </a:solidFill>
        </p:spPr>
        <p:txBody>
          <a:bodyPr vert="horz" lIns="34578" tIns="34578" rIns="34578" bIns="34578">
            <a:normAutofit/>
          </a:bodyPr>
          <a:lstStyle/>
          <a:p>
            <a:pPr marL="553273" indent="-553273">
              <a:lnSpc>
                <a:spcPct val="85000"/>
              </a:lnSpc>
              <a:spcBef>
                <a:spcPts val="4538"/>
              </a:spcBef>
              <a:buClr>
                <a:srgbClr val="DDF0FF"/>
              </a:buClr>
              <a:buSzPct val="100000"/>
              <a:buFont typeface="Helvetica"/>
              <a:buAutoNum type="alphaUcPeriod"/>
              <a:tabLst>
                <a:tab pos="737697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If the destination </a:t>
            </a:r>
            <a:r>
              <a:rPr dirty="0" err="1"/>
              <a:t>reg</a:t>
            </a:r>
            <a:r>
              <a:rPr dirty="0"/>
              <a:t> is the same as the source </a:t>
            </a:r>
            <a:r>
              <a:rPr dirty="0" err="1"/>
              <a:t>reg</a:t>
            </a:r>
            <a:r>
              <a:rPr dirty="0"/>
              <a:t>, we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 could compute the incorrect value! </a:t>
            </a:r>
          </a:p>
          <a:p>
            <a:pPr marL="553273" indent="-553273">
              <a:lnSpc>
                <a:spcPct val="85000"/>
              </a:lnSpc>
              <a:spcBef>
                <a:spcPts val="4538"/>
              </a:spcBef>
              <a:buClr>
                <a:srgbClr val="DDF0FF"/>
              </a:buClr>
              <a:buSzPct val="100000"/>
              <a:buFont typeface="Helvetica"/>
              <a:buAutoNum type="alphaUcPeriod"/>
              <a:tabLst>
                <a:tab pos="737697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We’re going to be able to read 2 registers and write a 3</a:t>
            </a:r>
            <a:r>
              <a:rPr baseline="29999" dirty="0"/>
              <a:t>rd</a:t>
            </a:r>
            <a:r>
              <a:rPr dirty="0"/>
              <a:t> in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1 cycle</a:t>
            </a:r>
          </a:p>
          <a:p>
            <a:pPr marL="553273" indent="-553273">
              <a:lnSpc>
                <a:spcPct val="85000"/>
              </a:lnSpc>
              <a:spcBef>
                <a:spcPts val="4538"/>
              </a:spcBef>
              <a:buClr>
                <a:srgbClr val="DDF0FF"/>
              </a:buClr>
              <a:buSzPct val="100000"/>
              <a:buFont typeface="Helvetica"/>
              <a:buAutoNum type="alphaUcPeriod"/>
              <a:tabLst>
                <a:tab pos="737697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Datapath</a:t>
            </a:r>
            <a:r>
              <a:rPr dirty="0"/>
              <a:t> is hard,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Control is easy</a:t>
            </a:r>
          </a:p>
        </p:txBody>
      </p:sp>
      <p:sp>
        <p:nvSpPr>
          <p:cNvPr id="692" name="Shape 692"/>
          <p:cNvSpPr>
            <a:spLocks noGrp="1"/>
          </p:cNvSpPr>
          <p:nvPr>
            <p:ph type="title"/>
          </p:nvPr>
        </p:nvSpPr>
        <p:spPr>
          <a:xfrm>
            <a:off x="462963" y="553250"/>
            <a:ext cx="8229600" cy="1129553"/>
          </a:xfrm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293631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34578" tIns="34578" rIns="34578" bIns="34578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Summary</a:t>
            </a:r>
          </a:p>
        </p:txBody>
      </p:sp>
      <p:sp>
        <p:nvSpPr>
          <p:cNvPr id="701" name="Shape 7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4578" tIns="34578" rIns="34578" bIns="34578">
            <a:normAutofit/>
          </a:bodyPr>
          <a:lstStyle/>
          <a:p>
            <a:pPr lvl="1">
              <a:spcBef>
                <a:spcPts val="545"/>
              </a:spcBef>
              <a:buClr>
                <a:srgbClr val="FFE7AD"/>
              </a:buClr>
              <a:buSzPct val="90000"/>
              <a:buFont typeface="Wingdings"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>
              <a:buSzPct val="95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CPU design involves </a:t>
            </a:r>
            <a:r>
              <a:rPr dirty="0" err="1"/>
              <a:t>Datapath,Control</a:t>
            </a:r>
            <a:endParaRPr dirty="0"/>
          </a:p>
          <a:p>
            <a:pPr lvl="1">
              <a:spcBef>
                <a:spcPts val="545"/>
              </a:spcBef>
              <a:buClr>
                <a:srgbClr val="0070C0"/>
              </a:buClr>
              <a:buSzPct val="90000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Datapath</a:t>
            </a:r>
            <a:r>
              <a:rPr dirty="0"/>
              <a:t> in MIPS involves 5 CPU stages</a:t>
            </a:r>
          </a:p>
          <a:p>
            <a:pPr marL="1110868" lvl="2" indent="-414955">
              <a:spcBef>
                <a:spcPts val="545"/>
              </a:spcBef>
              <a:buClr>
                <a:srgbClr val="0070C0"/>
              </a:buClr>
              <a:buFont typeface="Helvetica"/>
              <a:buAutoNum type="arabicPeriod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Instruction Fetch</a:t>
            </a:r>
          </a:p>
          <a:p>
            <a:pPr marL="1110868" lvl="2" indent="-414955">
              <a:spcBef>
                <a:spcPts val="545"/>
              </a:spcBef>
              <a:buClr>
                <a:srgbClr val="0070C0"/>
              </a:buClr>
              <a:buFont typeface="Helvetica"/>
              <a:buAutoNum type="arabicPeriod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Instruction Decode &amp; Register Read</a:t>
            </a:r>
          </a:p>
          <a:p>
            <a:pPr marL="1110868" lvl="2" indent="-414955">
              <a:spcBef>
                <a:spcPts val="545"/>
              </a:spcBef>
              <a:buClr>
                <a:srgbClr val="0070C0"/>
              </a:buClr>
              <a:buFont typeface="Helvetica"/>
              <a:buAutoNum type="arabicPeriod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ALU (Execute)</a:t>
            </a:r>
          </a:p>
          <a:p>
            <a:pPr marL="1110868" lvl="2" indent="-414955">
              <a:spcBef>
                <a:spcPts val="545"/>
              </a:spcBef>
              <a:buClr>
                <a:srgbClr val="0070C0"/>
              </a:buClr>
              <a:buFont typeface="Helvetica"/>
              <a:buAutoNum type="arabicPeriod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Memory</a:t>
            </a:r>
          </a:p>
          <a:p>
            <a:pPr marL="1110868" lvl="2" indent="-414955">
              <a:spcBef>
                <a:spcPts val="545"/>
              </a:spcBef>
              <a:buClr>
                <a:srgbClr val="0070C0"/>
              </a:buClr>
              <a:buFont typeface="Helvetica"/>
              <a:buAutoNum type="arabicPeriod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Register Write</a:t>
            </a:r>
          </a:p>
        </p:txBody>
      </p:sp>
    </p:spTree>
    <p:extLst>
      <p:ext uri="{BB962C8B-B14F-4D97-AF65-F5344CB8AC3E}">
        <p14:creationId xmlns:p14="http://schemas.microsoft.com/office/powerpoint/2010/main" val="176282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01457" y="5947432"/>
            <a:ext cx="4943219" cy="921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8"/>
                </a:moveTo>
                <a:lnTo>
                  <a:pt x="21600" y="21600"/>
                </a:lnTo>
                <a:lnTo>
                  <a:pt x="16039" y="21600"/>
                </a:lnTo>
                <a:lnTo>
                  <a:pt x="3" y="0"/>
                </a:lnTo>
              </a:path>
            </a:pathLst>
          </a:custGeom>
          <a:solidFill>
            <a:srgbClr val="ABBFD2">
              <a:alpha val="40000"/>
            </a:srgbClr>
          </a:solidFill>
        </p:spPr>
        <p:txBody>
          <a:bodyPr lIns="0" tIns="0" rIns="0" bIns="0"/>
          <a:lstStyle/>
          <a:p>
            <a:pPr>
              <a:buClrTx/>
            </a:pPr>
            <a:endParaRPr sz="1634"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62074" y="210264"/>
            <a:ext cx="7491934" cy="933611"/>
          </a:xfrm>
          <a:prstGeom prst="rect">
            <a:avLst/>
          </a:prstGeom>
        </p:spPr>
        <p:txBody>
          <a:bodyPr vert="horz" lIns="23052" tIns="23052" rIns="23052" bIns="23052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t>Review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912479" y="841402"/>
            <a:ext cx="7239379" cy="5810291"/>
            <a:chOff x="0" y="0"/>
            <a:chExt cx="7976722" cy="6402079"/>
          </a:xfrm>
        </p:grpSpPr>
        <p:sp>
          <p:nvSpPr>
            <p:cNvPr id="63" name="Shape 63"/>
            <p:cNvSpPr/>
            <p:nvPr/>
          </p:nvSpPr>
          <p:spPr>
            <a:xfrm>
              <a:off x="2108200" y="0"/>
              <a:ext cx="3873500" cy="443762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>
                <a:lnSpc>
                  <a:spcPct val="75000"/>
                </a:lnSpc>
                <a:spcBef>
                  <a:spcPts val="2700"/>
                </a:spcBef>
                <a:defRPr sz="3400"/>
              </a:lvl1pPr>
            </a:lstStyle>
            <a:p>
              <a:pPr>
                <a:defRPr sz="1800"/>
              </a:pPr>
              <a:r>
                <a:rPr sz="3086"/>
                <a:t>C program: foo.c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1181100" y="1426320"/>
              <a:ext cx="5638800" cy="443762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>
                <a:lnSpc>
                  <a:spcPct val="75000"/>
                </a:lnSpc>
                <a:spcBef>
                  <a:spcPts val="2700"/>
                </a:spcBef>
                <a:defRPr sz="3400"/>
              </a:lvl1pPr>
            </a:lstStyle>
            <a:p>
              <a:pPr>
                <a:defRPr sz="1800"/>
              </a:pPr>
              <a:r>
                <a:rPr sz="3086"/>
                <a:t>Assembly program: foo.s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254000" y="4445000"/>
              <a:ext cx="7480300" cy="443762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>
                <a:lnSpc>
                  <a:spcPct val="75000"/>
                </a:lnSpc>
                <a:spcBef>
                  <a:spcPts val="2700"/>
                </a:spcBef>
                <a:defRPr sz="3400"/>
              </a:lvl1pPr>
            </a:lstStyle>
            <a:p>
              <a:pPr>
                <a:defRPr sz="1800"/>
              </a:pPr>
              <a:r>
                <a:rPr sz="3086"/>
                <a:t>Executable(mach lang pgm): a.out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2603500" y="673100"/>
              <a:ext cx="2527300" cy="443762"/>
            </a:xfrm>
            <a:prstGeom prst="rect">
              <a:avLst/>
            </a:prstGeom>
            <a:noFill/>
            <a:ln w="38100" cap="flat">
              <a:solidFill>
                <a:srgbClr val="00E3D4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 algn="ctr">
                <a:lnSpc>
                  <a:spcPct val="75000"/>
                </a:lnSpc>
                <a:spcBef>
                  <a:spcPts val="2700"/>
                </a:spcBef>
                <a:buClr>
                  <a:srgbClr val="0259ED"/>
                </a:buClr>
                <a:defRPr sz="34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3086"/>
                <a:t>Compiler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768600" y="2095500"/>
              <a:ext cx="2527300" cy="443762"/>
            </a:xfrm>
            <a:prstGeom prst="rect">
              <a:avLst/>
            </a:prstGeom>
            <a:noFill/>
            <a:ln w="38100" cap="flat">
              <a:solidFill>
                <a:srgbClr val="00E3D4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 algn="ctr">
                <a:lnSpc>
                  <a:spcPct val="75000"/>
                </a:lnSpc>
                <a:spcBef>
                  <a:spcPts val="2700"/>
                </a:spcBef>
                <a:buClr>
                  <a:srgbClr val="0259ED"/>
                </a:buClr>
                <a:defRPr sz="34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3086"/>
                <a:t>Assembler</a:t>
              </a:r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5144266" y="246113"/>
              <a:ext cx="1070056" cy="67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59" y="0"/>
                  </a:moveTo>
                  <a:cubicBezTo>
                    <a:pt x="2329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E3D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69" name="Shape 69"/>
            <p:cNvSpPr/>
            <p:nvPr/>
          </p:nvSpPr>
          <p:spPr>
            <a:xfrm rot="5400000">
              <a:off x="2149037" y="-33537"/>
              <a:ext cx="487820" cy="293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0"/>
                    <a:pt x="4800" y="5400"/>
                    <a:pt x="4800" y="10800"/>
                  </a:cubicBezTo>
                  <a:cubicBezTo>
                    <a:pt x="4800" y="16200"/>
                    <a:pt x="9000" y="21600"/>
                    <a:pt x="13200" y="21600"/>
                  </a:cubicBezTo>
                  <a:cubicBezTo>
                    <a:pt x="17400" y="21600"/>
                    <a:pt x="21600" y="20751"/>
                    <a:pt x="21600" y="19903"/>
                  </a:cubicBezTo>
                </a:path>
              </a:pathLst>
            </a:custGeom>
            <a:noFill/>
            <a:ln w="38100" cap="flat">
              <a:solidFill>
                <a:srgbClr val="00E3D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5312119" y="1676349"/>
              <a:ext cx="1741465" cy="667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63" y="0"/>
                  </a:moveTo>
                  <a:cubicBezTo>
                    <a:pt x="1431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E3D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177800" y="2344259"/>
              <a:ext cx="2580663" cy="74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20634" y="21600"/>
                    <a:pt x="19669" y="21600"/>
                  </a:cubicBezTo>
                </a:path>
              </a:pathLst>
            </a:custGeom>
            <a:noFill/>
            <a:ln w="38100" cap="flat">
              <a:solidFill>
                <a:srgbClr val="00E3D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72" name="Shape 72"/>
            <p:cNvSpPr/>
            <p:nvPr/>
          </p:nvSpPr>
          <p:spPr>
            <a:xfrm>
              <a:off x="2768600" y="3608392"/>
              <a:ext cx="2527300" cy="443762"/>
            </a:xfrm>
            <a:prstGeom prst="rect">
              <a:avLst/>
            </a:prstGeom>
            <a:noFill/>
            <a:ln w="38100" cap="flat">
              <a:solidFill>
                <a:srgbClr val="00E3D4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 algn="ctr">
                <a:lnSpc>
                  <a:spcPct val="75000"/>
                </a:lnSpc>
                <a:spcBef>
                  <a:spcPts val="2700"/>
                </a:spcBef>
                <a:buClr>
                  <a:srgbClr val="0259ED"/>
                </a:buClr>
                <a:defRPr sz="34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3086"/>
                <a:t>Linker</a:t>
              </a:r>
            </a:p>
          </p:txBody>
        </p:sp>
        <p:sp>
          <p:nvSpPr>
            <p:cNvPr id="73" name="Shape 73"/>
            <p:cNvSpPr/>
            <p:nvPr/>
          </p:nvSpPr>
          <p:spPr>
            <a:xfrm flipH="1">
              <a:off x="5312119" y="3099591"/>
              <a:ext cx="2580663" cy="75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1" y="0"/>
                  </a:moveTo>
                  <a:cubicBezTo>
                    <a:pt x="966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E3D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0" y="3858421"/>
              <a:ext cx="2748580" cy="835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20693" y="21600"/>
                    <a:pt x="19786" y="21600"/>
                  </a:cubicBezTo>
                </a:path>
              </a:pathLst>
            </a:custGeom>
            <a:noFill/>
            <a:ln w="38100" cap="flat">
              <a:solidFill>
                <a:srgbClr val="00E3D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75" name="Shape 75"/>
            <p:cNvSpPr/>
            <p:nvPr/>
          </p:nvSpPr>
          <p:spPr>
            <a:xfrm>
              <a:off x="2768600" y="5194300"/>
              <a:ext cx="2527300" cy="443762"/>
            </a:xfrm>
            <a:prstGeom prst="rect">
              <a:avLst/>
            </a:prstGeom>
            <a:noFill/>
            <a:ln w="38100" cap="flat">
              <a:solidFill>
                <a:srgbClr val="00E3D4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 algn="ctr">
                <a:lnSpc>
                  <a:spcPct val="75000"/>
                </a:lnSpc>
                <a:spcBef>
                  <a:spcPts val="2700"/>
                </a:spcBef>
                <a:buClr>
                  <a:srgbClr val="0259ED"/>
                </a:buClr>
                <a:defRPr sz="34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3086"/>
                <a:t>Loader</a:t>
              </a: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5312119" y="4694182"/>
              <a:ext cx="2664603" cy="74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" y="0"/>
                  </a:moveTo>
                  <a:cubicBezTo>
                    <a:pt x="935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E3D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77" name="Shape 77"/>
            <p:cNvSpPr/>
            <p:nvPr/>
          </p:nvSpPr>
          <p:spPr>
            <a:xfrm>
              <a:off x="2527300" y="5449515"/>
              <a:ext cx="398648" cy="758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05" y="0"/>
                  </a:moveTo>
                  <a:cubicBezTo>
                    <a:pt x="6253" y="0"/>
                    <a:pt x="0" y="5400"/>
                    <a:pt x="0" y="10800"/>
                  </a:cubicBezTo>
                  <a:cubicBezTo>
                    <a:pt x="0" y="16200"/>
                    <a:pt x="10800" y="2160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00E3D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78" name="Shape 78"/>
            <p:cNvSpPr/>
            <p:nvPr/>
          </p:nvSpPr>
          <p:spPr>
            <a:xfrm>
              <a:off x="2946400" y="5958317"/>
              <a:ext cx="2108200" cy="443762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 algn="ctr">
                <a:lnSpc>
                  <a:spcPct val="75000"/>
                </a:lnSpc>
                <a:spcBef>
                  <a:spcPts val="2700"/>
                </a:spcBef>
                <a:defRPr sz="3400"/>
              </a:lvl1pPr>
            </a:lstStyle>
            <a:p>
              <a:pPr>
                <a:defRPr sz="1800"/>
              </a:pPr>
              <a:r>
                <a:rPr sz="3086"/>
                <a:t>Memory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419100" y="2844800"/>
              <a:ext cx="7226300" cy="443762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>
              <a:lvl1pPr marL="228600" indent="-228600">
                <a:lnSpc>
                  <a:spcPct val="75000"/>
                </a:lnSpc>
                <a:spcBef>
                  <a:spcPts val="2700"/>
                </a:spcBef>
                <a:defRPr sz="3400"/>
              </a:lvl1pPr>
            </a:lstStyle>
            <a:p>
              <a:pPr>
                <a:defRPr sz="1800"/>
              </a:pPr>
              <a:r>
                <a:rPr sz="3086"/>
                <a:t>Object(mach lang module): foo.o</a:t>
              </a:r>
            </a:p>
          </p:txBody>
        </p:sp>
        <p:grpSp>
          <p:nvGrpSpPr>
            <p:cNvPr id="82" name="Group 82"/>
            <p:cNvGrpSpPr/>
            <p:nvPr/>
          </p:nvGrpSpPr>
          <p:grpSpPr>
            <a:xfrm>
              <a:off x="5295900" y="3771900"/>
              <a:ext cx="2273300" cy="443762"/>
              <a:chOff x="0" y="0"/>
              <a:chExt cx="2273300" cy="443761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1130299" y="0"/>
                <a:ext cx="1143001" cy="443761"/>
              </a:xfrm>
              <a:prstGeom prst="rect">
                <a:avLst/>
              </a:prstGeom>
              <a:noFill/>
              <a:ln w="38100" cap="flat">
                <a:solidFill>
                  <a:srgbClr val="797BAA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3052" tIns="23052" rIns="23052" bIns="23052" numCol="1" anchor="t">
                <a:spAutoFit/>
              </a:bodyPr>
              <a:lstStyle>
                <a:lvl1pPr marL="228600" indent="-228600">
                  <a:lnSpc>
                    <a:spcPct val="75000"/>
                  </a:lnSpc>
                  <a:spcBef>
                    <a:spcPts val="2700"/>
                  </a:spcBef>
                  <a:buClr>
                    <a:srgbClr val="434ED6"/>
                  </a:buClr>
                  <a:defRPr sz="34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</a:defRPr>
                </a:lvl1pPr>
              </a:lstStyle>
              <a:p>
                <a:pPr>
                  <a:defRPr sz="18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defRPr>
                </a:pPr>
                <a:r>
                  <a:rPr sz="3086"/>
                  <a:t>lib.o</a:t>
                </a:r>
              </a:p>
            </p:txBody>
          </p:sp>
          <p:sp>
            <p:nvSpPr>
              <p:cNvPr id="81" name="Shape 81"/>
              <p:cNvSpPr/>
              <p:nvPr/>
            </p:nvSpPr>
            <p:spPr>
              <a:xfrm flipH="1">
                <a:off x="0" y="254000"/>
                <a:ext cx="1092200" cy="0"/>
              </a:xfrm>
              <a:prstGeom prst="line">
                <a:avLst/>
              </a:prstGeom>
              <a:noFill/>
              <a:ln w="38100" cap="flat">
                <a:solidFill>
                  <a:srgbClr val="797BAA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14955">
                  <a:defRPr sz="1200" b="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08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2705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2"/>
          <p:cNvGrpSpPr/>
          <p:nvPr/>
        </p:nvGrpSpPr>
        <p:grpSpPr>
          <a:xfrm>
            <a:off x="151760" y="1198709"/>
            <a:ext cx="8298756" cy="2381188"/>
            <a:chOff x="0" y="0"/>
            <a:chExt cx="9144000" cy="2623715"/>
          </a:xfrm>
        </p:grpSpPr>
        <p:sp>
          <p:nvSpPr>
            <p:cNvPr id="90" name="Shape 90"/>
            <p:cNvSpPr/>
            <p:nvPr/>
          </p:nvSpPr>
          <p:spPr>
            <a:xfrm>
              <a:off x="0" y="638601"/>
              <a:ext cx="9144000" cy="1985114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8575" cap="flat">
              <a:solidFill>
                <a:srgbClr val="00E3D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91" name="Shape 91"/>
            <p:cNvSpPr/>
            <p:nvPr/>
          </p:nvSpPr>
          <p:spPr>
            <a:xfrm>
              <a:off x="7315200" y="0"/>
              <a:ext cx="1263878" cy="600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t">
              <a:spAutoFit/>
            </a:bodyPr>
            <a:lstStyle>
              <a:lvl1pPr>
                <a:buClr>
                  <a:srgbClr val="00E3D4"/>
                </a:buClr>
                <a:defRPr sz="3400">
                  <a:solidFill>
                    <a:srgbClr val="00E3D4"/>
                  </a:solidFill>
                  <a:uFill>
                    <a:solidFill>
                      <a:srgbClr val="00E3D4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3086"/>
                <a:t>CSE 31</a:t>
              </a:r>
            </a:p>
          </p:txBody>
        </p:sp>
      </p:grp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612802" y="230128"/>
            <a:ext cx="8529277" cy="749194"/>
          </a:xfrm>
          <a:prstGeom prst="rect">
            <a:avLst/>
          </a:prstGeom>
          <a:ln w="9525"/>
        </p:spPr>
        <p:txBody>
          <a:bodyPr vert="horz" lIns="23052" tIns="23052" rIns="23052" bIns="23052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t>What are “Machine Structures”?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301598" y="4725681"/>
            <a:ext cx="8609960" cy="2130425"/>
          </a:xfrm>
          <a:prstGeom prst="rect">
            <a:avLst/>
          </a:prstGeom>
          <a:ln w="9525"/>
        </p:spPr>
        <p:txBody>
          <a:bodyPr vert="horz" lIns="23052" tIns="23052" rIns="23052" bIns="23052">
            <a:normAutofit/>
          </a:bodyPr>
          <a:lstStyle/>
          <a:p>
            <a:pPr marL="207477" indent="-207477" defTabSz="910595">
              <a:lnSpc>
                <a:spcPct val="75000"/>
              </a:lnSpc>
              <a:spcBef>
                <a:spcPts val="2451"/>
              </a:spcBef>
              <a:buClr>
                <a:srgbClr val="000000"/>
              </a:buClr>
              <a:buSzTx/>
              <a:buNone/>
              <a:defRPr sz="3400"/>
            </a:pPr>
            <a:r>
              <a:t>Coordination of many </a:t>
            </a:r>
            <a:r>
              <a:rPr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levels of abstraction</a:t>
            </a:r>
          </a:p>
        </p:txBody>
      </p:sp>
      <p:sp>
        <p:nvSpPr>
          <p:cNvPr id="95" name="Shape 95"/>
          <p:cNvSpPr/>
          <p:nvPr/>
        </p:nvSpPr>
        <p:spPr>
          <a:xfrm>
            <a:off x="4577764" y="2662518"/>
            <a:ext cx="956355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/>
              <a:t>I/O system</a:t>
            </a:r>
          </a:p>
        </p:txBody>
      </p:sp>
      <p:sp>
        <p:nvSpPr>
          <p:cNvPr id="96" name="Shape 96"/>
          <p:cNvSpPr/>
          <p:nvPr/>
        </p:nvSpPr>
        <p:spPr>
          <a:xfrm>
            <a:off x="2364761" y="2662518"/>
            <a:ext cx="876718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/>
              <a:t>Processor</a:t>
            </a:r>
          </a:p>
        </p:txBody>
      </p:sp>
      <p:sp>
        <p:nvSpPr>
          <p:cNvPr id="97" name="Shape 97"/>
          <p:cNvSpPr/>
          <p:nvPr/>
        </p:nvSpPr>
        <p:spPr>
          <a:xfrm>
            <a:off x="2284079" y="2660649"/>
            <a:ext cx="3711388" cy="380361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34578" tIns="34578" rIns="34578" bIns="34578" anchor="ctr"/>
          <a:lstStyle/>
          <a:p>
            <a:pPr>
              <a:buClr>
                <a:srgbClr val="FF2734"/>
              </a:buClr>
            </a:pPr>
            <a:endParaRPr sz="1634"/>
          </a:p>
        </p:txBody>
      </p:sp>
      <p:sp>
        <p:nvSpPr>
          <p:cNvPr id="98" name="Shape 98"/>
          <p:cNvSpPr/>
          <p:nvPr/>
        </p:nvSpPr>
        <p:spPr>
          <a:xfrm>
            <a:off x="4577763" y="2662518"/>
            <a:ext cx="0" cy="40341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99" name="Shape 99"/>
          <p:cNvSpPr/>
          <p:nvPr/>
        </p:nvSpPr>
        <p:spPr>
          <a:xfrm>
            <a:off x="2745121" y="1751960"/>
            <a:ext cx="820805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/>
              <a:t>Compiler</a:t>
            </a:r>
          </a:p>
        </p:txBody>
      </p:sp>
      <p:sp>
        <p:nvSpPr>
          <p:cNvPr id="100" name="Shape 100"/>
          <p:cNvSpPr/>
          <p:nvPr/>
        </p:nvSpPr>
        <p:spPr>
          <a:xfrm>
            <a:off x="2745121" y="2132320"/>
            <a:ext cx="1083449" cy="334255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34578" tIns="34578" rIns="34578" bIns="34578" anchor="ctr"/>
          <a:lstStyle/>
          <a:p>
            <a:pPr>
              <a:buClr>
                <a:srgbClr val="FF2734"/>
              </a:buClr>
            </a:pPr>
            <a:endParaRPr sz="1634"/>
          </a:p>
        </p:txBody>
      </p:sp>
      <p:sp>
        <p:nvSpPr>
          <p:cNvPr id="101" name="Shape 101"/>
          <p:cNvSpPr/>
          <p:nvPr/>
        </p:nvSpPr>
        <p:spPr>
          <a:xfrm>
            <a:off x="4266560" y="1452283"/>
            <a:ext cx="897941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/>
              <a:t>Operating</a:t>
            </a:r>
          </a:p>
        </p:txBody>
      </p:sp>
      <p:sp>
        <p:nvSpPr>
          <p:cNvPr id="102" name="Shape 102"/>
          <p:cNvSpPr/>
          <p:nvPr/>
        </p:nvSpPr>
        <p:spPr>
          <a:xfrm>
            <a:off x="4447662" y="1751960"/>
            <a:ext cx="936221" cy="5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/>
          <a:p>
            <a:pPr algn="ctr">
              <a:lnSpc>
                <a:spcPct val="102000"/>
              </a:lnSpc>
            </a:pPr>
            <a:r>
              <a:rPr sz="1634"/>
              <a:t>System</a:t>
            </a:r>
          </a:p>
          <a:p>
            <a:pPr algn="ctr">
              <a:lnSpc>
                <a:spcPct val="102000"/>
              </a:lnSpc>
            </a:pPr>
            <a:r>
              <a:rPr sz="1634"/>
              <a:t>(MacOS X)</a:t>
            </a:r>
          </a:p>
        </p:txBody>
      </p:sp>
      <p:sp>
        <p:nvSpPr>
          <p:cNvPr id="103" name="Shape 103"/>
          <p:cNvSpPr/>
          <p:nvPr/>
        </p:nvSpPr>
        <p:spPr>
          <a:xfrm flipV="1">
            <a:off x="3505840" y="1452283"/>
            <a:ext cx="0" cy="299677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04" name="Shape 104"/>
          <p:cNvSpPr/>
          <p:nvPr/>
        </p:nvSpPr>
        <p:spPr>
          <a:xfrm>
            <a:off x="3511995" y="1452282"/>
            <a:ext cx="2202525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05" name="Shape 105"/>
          <p:cNvSpPr/>
          <p:nvPr/>
        </p:nvSpPr>
        <p:spPr>
          <a:xfrm>
            <a:off x="5718842" y="1452282"/>
            <a:ext cx="0" cy="104887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06" name="Shape 106"/>
          <p:cNvSpPr/>
          <p:nvPr/>
        </p:nvSpPr>
        <p:spPr>
          <a:xfrm>
            <a:off x="2664439" y="1094975"/>
            <a:ext cx="1862116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 dirty="0"/>
              <a:t>Application </a:t>
            </a:r>
            <a:r>
              <a:rPr sz="1634" dirty="0" smtClean="0"/>
              <a:t>(</a:t>
            </a:r>
            <a:r>
              <a:rPr lang="en-US" sz="1634" dirty="0" smtClean="0"/>
              <a:t>Chrome</a:t>
            </a:r>
            <a:r>
              <a:rPr sz="1634" dirty="0" smtClean="0"/>
              <a:t>)</a:t>
            </a:r>
            <a:endParaRPr sz="1634" dirty="0"/>
          </a:p>
        </p:txBody>
      </p:sp>
      <p:sp>
        <p:nvSpPr>
          <p:cNvPr id="107" name="Shape 107"/>
          <p:cNvSpPr/>
          <p:nvPr/>
        </p:nvSpPr>
        <p:spPr>
          <a:xfrm flipV="1">
            <a:off x="2433918" y="991241"/>
            <a:ext cx="0" cy="145228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08" name="Shape 108"/>
          <p:cNvSpPr/>
          <p:nvPr/>
        </p:nvSpPr>
        <p:spPr>
          <a:xfrm>
            <a:off x="5257800" y="996950"/>
            <a:ext cx="0" cy="449517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09" name="Shape 109"/>
          <p:cNvSpPr/>
          <p:nvPr/>
        </p:nvSpPr>
        <p:spPr>
          <a:xfrm>
            <a:off x="3183111" y="3573076"/>
            <a:ext cx="1207770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/>
              <a:t>Digital Design</a:t>
            </a:r>
          </a:p>
        </p:txBody>
      </p:sp>
      <p:sp>
        <p:nvSpPr>
          <p:cNvPr id="110" name="Shape 110"/>
          <p:cNvSpPr/>
          <p:nvPr/>
        </p:nvSpPr>
        <p:spPr>
          <a:xfrm>
            <a:off x="2724927" y="3536950"/>
            <a:ext cx="2178424" cy="345782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34578" tIns="34578" rIns="34578" bIns="34578" anchor="ctr"/>
          <a:lstStyle/>
          <a:p>
            <a:pPr>
              <a:buClr>
                <a:srgbClr val="FF2734"/>
              </a:buClr>
            </a:pPr>
            <a:endParaRPr sz="1634"/>
          </a:p>
        </p:txBody>
      </p:sp>
      <p:sp>
        <p:nvSpPr>
          <p:cNvPr id="111" name="Shape 111"/>
          <p:cNvSpPr/>
          <p:nvPr/>
        </p:nvSpPr>
        <p:spPr>
          <a:xfrm>
            <a:off x="3125480" y="3861227"/>
            <a:ext cx="1215272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/>
              <a:t>Circuit Design</a:t>
            </a:r>
          </a:p>
        </p:txBody>
      </p:sp>
      <p:sp>
        <p:nvSpPr>
          <p:cNvPr id="112" name="Shape 112"/>
          <p:cNvSpPr/>
          <p:nvPr/>
        </p:nvSpPr>
        <p:spPr>
          <a:xfrm>
            <a:off x="2894960" y="3884279"/>
            <a:ext cx="1798064" cy="299677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34578" tIns="34578" rIns="34578" bIns="34578" anchor="ctr"/>
          <a:lstStyle/>
          <a:p>
            <a:pPr>
              <a:buClr>
                <a:srgbClr val="FF2734"/>
              </a:buClr>
            </a:pPr>
            <a:endParaRPr sz="1634"/>
          </a:p>
        </p:txBody>
      </p:sp>
      <p:sp>
        <p:nvSpPr>
          <p:cNvPr id="113" name="Shape 113"/>
          <p:cNvSpPr/>
          <p:nvPr/>
        </p:nvSpPr>
        <p:spPr>
          <a:xfrm>
            <a:off x="843323" y="2441595"/>
            <a:ext cx="103734" cy="195944"/>
          </a:xfrm>
          <a:prstGeom prst="rect">
            <a:avLst/>
          </a:prstGeom>
          <a:blipFill>
            <a:blip r:embed="rId3"/>
          </a:blipFill>
          <a:ln w="12700">
            <a:solidFill>
              <a:srgbClr val="000000"/>
            </a:solidFill>
            <a:miter lim="400000"/>
          </a:ln>
        </p:spPr>
        <p:txBody>
          <a:bodyPr lIns="34578" tIns="34578" rIns="34578" bIns="34578" anchor="ctr"/>
          <a:lstStyle/>
          <a:p>
            <a:pPr>
              <a:buClr>
                <a:srgbClr val="FF2734"/>
              </a:buClr>
            </a:pPr>
            <a:endParaRPr sz="1634"/>
          </a:p>
        </p:txBody>
      </p:sp>
      <p:sp>
        <p:nvSpPr>
          <p:cNvPr id="114" name="Shape 114"/>
          <p:cNvSpPr/>
          <p:nvPr/>
        </p:nvSpPr>
        <p:spPr>
          <a:xfrm>
            <a:off x="6168358" y="2443523"/>
            <a:ext cx="1290164" cy="47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/>
          <a:p>
            <a:pPr>
              <a:lnSpc>
                <a:spcPct val="85000"/>
              </a:lnSpc>
            </a:pPr>
            <a:r>
              <a:rPr sz="1634"/>
              <a:t>Instruction Set</a:t>
            </a:r>
          </a:p>
          <a:p>
            <a:pPr>
              <a:lnSpc>
                <a:spcPct val="85000"/>
              </a:lnSpc>
            </a:pPr>
            <a:r>
              <a:rPr sz="1634"/>
              <a:t> Architecture</a:t>
            </a:r>
          </a:p>
        </p:txBody>
      </p:sp>
      <p:sp>
        <p:nvSpPr>
          <p:cNvPr id="115" name="Shape 115"/>
          <p:cNvSpPr/>
          <p:nvPr/>
        </p:nvSpPr>
        <p:spPr>
          <a:xfrm>
            <a:off x="2445644" y="991240"/>
            <a:ext cx="280083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16" name="Shape 116"/>
          <p:cNvSpPr/>
          <p:nvPr/>
        </p:nvSpPr>
        <p:spPr>
          <a:xfrm>
            <a:off x="2882023" y="3101974"/>
            <a:ext cx="1774914" cy="32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/>
          <a:p>
            <a:r>
              <a:rPr sz="1634"/>
              <a:t>Datapath &amp; Control </a:t>
            </a:r>
          </a:p>
        </p:txBody>
      </p:sp>
      <p:sp>
        <p:nvSpPr>
          <p:cNvPr id="117" name="Shape 117"/>
          <p:cNvSpPr/>
          <p:nvPr/>
        </p:nvSpPr>
        <p:spPr>
          <a:xfrm>
            <a:off x="2597980" y="3054350"/>
            <a:ext cx="2385893" cy="449517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34578" tIns="34578" rIns="34578" bIns="34578" anchor="ctr"/>
          <a:lstStyle/>
          <a:p>
            <a:pPr>
              <a:buClr>
                <a:srgbClr val="FF2734"/>
              </a:buClr>
            </a:pPr>
            <a:endParaRPr sz="1634"/>
          </a:p>
        </p:txBody>
      </p:sp>
      <p:sp>
        <p:nvSpPr>
          <p:cNvPr id="118" name="Shape 118"/>
          <p:cNvSpPr/>
          <p:nvPr/>
        </p:nvSpPr>
        <p:spPr>
          <a:xfrm>
            <a:off x="3275319" y="4162425"/>
            <a:ext cx="1302444" cy="293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578" tIns="34578" rIns="34578" bIns="34578">
            <a:spAutoFit/>
          </a:bodyPr>
          <a:lstStyle>
            <a:lvl1pPr>
              <a:defRPr sz="1600"/>
            </a:lvl1pPr>
          </a:lstStyle>
          <a:p>
            <a:pPr>
              <a:defRPr sz="1800"/>
            </a:pPr>
            <a:r>
              <a:rPr sz="1452"/>
              <a:t>transistors</a:t>
            </a:r>
          </a:p>
        </p:txBody>
      </p:sp>
      <p:sp>
        <p:nvSpPr>
          <p:cNvPr id="119" name="Shape 119"/>
          <p:cNvSpPr/>
          <p:nvPr/>
        </p:nvSpPr>
        <p:spPr>
          <a:xfrm>
            <a:off x="2978820" y="4196736"/>
            <a:ext cx="1613648" cy="299678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34578" tIns="34578" rIns="34578" bIns="34578" anchor="ctr"/>
          <a:lstStyle/>
          <a:p>
            <a:pPr>
              <a:buClr>
                <a:srgbClr val="FF2734"/>
              </a:buClr>
            </a:pPr>
            <a:endParaRPr sz="1634"/>
          </a:p>
        </p:txBody>
      </p:sp>
      <p:sp>
        <p:nvSpPr>
          <p:cNvPr id="120" name="Shape 120"/>
          <p:cNvSpPr/>
          <p:nvPr/>
        </p:nvSpPr>
        <p:spPr>
          <a:xfrm>
            <a:off x="3586523" y="2662518"/>
            <a:ext cx="0" cy="40341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21" name="Shape 121"/>
          <p:cNvSpPr/>
          <p:nvPr/>
        </p:nvSpPr>
        <p:spPr>
          <a:xfrm>
            <a:off x="3563471" y="2662518"/>
            <a:ext cx="776947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/>
              <a:t>Memory</a:t>
            </a:r>
          </a:p>
        </p:txBody>
      </p:sp>
      <p:sp>
        <p:nvSpPr>
          <p:cNvPr id="122" name="Shape 122"/>
          <p:cNvSpPr/>
          <p:nvPr/>
        </p:nvSpPr>
        <p:spPr>
          <a:xfrm>
            <a:off x="762641" y="2593361"/>
            <a:ext cx="1090752" cy="377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>
            <a:lvl1pPr>
              <a:buClr>
                <a:srgbClr val="FF2734"/>
              </a:buClr>
              <a:defRPr sz="2200"/>
            </a:lvl1pPr>
          </a:lstStyle>
          <a:p>
            <a:pPr>
              <a:defRPr sz="1800"/>
            </a:pPr>
            <a:r>
              <a:rPr sz="1997"/>
              <a:t>Hardware</a:t>
            </a:r>
          </a:p>
        </p:txBody>
      </p:sp>
      <p:sp>
        <p:nvSpPr>
          <p:cNvPr id="123" name="Shape 123"/>
          <p:cNvSpPr/>
          <p:nvPr/>
        </p:nvSpPr>
        <p:spPr>
          <a:xfrm>
            <a:off x="762640" y="2063163"/>
            <a:ext cx="1002907" cy="377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>
            <a:lvl1pPr>
              <a:buClr>
                <a:srgbClr val="FF2734"/>
              </a:buClr>
              <a:defRPr sz="2200"/>
            </a:lvl1pPr>
          </a:lstStyle>
          <a:p>
            <a:pPr>
              <a:defRPr sz="1800"/>
            </a:pPr>
            <a:r>
              <a:rPr sz="1997"/>
              <a:t>Software</a:t>
            </a:r>
          </a:p>
        </p:txBody>
      </p:sp>
      <p:sp>
        <p:nvSpPr>
          <p:cNvPr id="124" name="Shape 124"/>
          <p:cNvSpPr/>
          <p:nvPr/>
        </p:nvSpPr>
        <p:spPr>
          <a:xfrm flipV="1">
            <a:off x="2134240" y="1452283"/>
            <a:ext cx="0" cy="99124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25" name="Shape 125"/>
          <p:cNvSpPr/>
          <p:nvPr/>
        </p:nvSpPr>
        <p:spPr>
          <a:xfrm flipH="1">
            <a:off x="2134240" y="2639465"/>
            <a:ext cx="1" cy="107192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26" name="Shape 126"/>
          <p:cNvSpPr/>
          <p:nvPr/>
        </p:nvSpPr>
        <p:spPr>
          <a:xfrm>
            <a:off x="2756647" y="1751960"/>
            <a:ext cx="1014292" cy="334255"/>
          </a:xfrm>
          <a:prstGeom prst="rect">
            <a:avLst/>
          </a:prstGeom>
          <a:ln w="28575">
            <a:solidFill>
              <a:srgbClr val="000000"/>
            </a:solidFill>
            <a:miter lim="400000"/>
          </a:ln>
        </p:spPr>
        <p:txBody>
          <a:bodyPr lIns="34578" tIns="34578" rIns="34578" bIns="34578" anchor="ctr"/>
          <a:lstStyle/>
          <a:p>
            <a:pPr>
              <a:buClr>
                <a:srgbClr val="FF2734"/>
              </a:buClr>
            </a:pPr>
            <a:endParaRPr sz="1634"/>
          </a:p>
        </p:txBody>
      </p:sp>
      <p:sp>
        <p:nvSpPr>
          <p:cNvPr id="127" name="Shape 127"/>
          <p:cNvSpPr/>
          <p:nvPr/>
        </p:nvSpPr>
        <p:spPr>
          <a:xfrm>
            <a:off x="2745121" y="2132319"/>
            <a:ext cx="1383126" cy="303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3052" tIns="23052" rIns="23052" bIns="23052">
            <a:spAutoFit/>
          </a:bodyPr>
          <a:lstStyle>
            <a:lvl1pPr>
              <a:lnSpc>
                <a:spcPct val="102000"/>
              </a:lnSpc>
            </a:lvl1pPr>
          </a:lstStyle>
          <a:p>
            <a:r>
              <a:rPr sz="1634"/>
              <a:t>Assembler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301598" y="2213002"/>
            <a:ext cx="8621486" cy="4182166"/>
            <a:chOff x="0" y="0"/>
            <a:chExt cx="9499600" cy="4608127"/>
          </a:xfrm>
        </p:grpSpPr>
        <p:sp>
          <p:nvSpPr>
            <p:cNvPr id="128" name="Shape 128"/>
            <p:cNvSpPr/>
            <p:nvPr/>
          </p:nvSpPr>
          <p:spPr>
            <a:xfrm>
              <a:off x="0" y="3771900"/>
              <a:ext cx="9499600" cy="836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052" tIns="23052" rIns="23052" bIns="23052" numCol="1" anchor="t">
              <a:spAutoFit/>
            </a:bodyPr>
            <a:lstStyle/>
            <a:p>
              <a:pPr marL="207477" indent="-207477" algn="ctr">
                <a:lnSpc>
                  <a:spcPct val="75000"/>
                </a:lnSpc>
                <a:spcBef>
                  <a:spcPts val="2451"/>
                </a:spcBef>
                <a:buClr>
                  <a:srgbClr val="942193"/>
                </a:buClr>
              </a:pPr>
              <a:r>
                <a:rPr sz="3086">
                  <a:solidFill>
                    <a:srgbClr val="942193"/>
                  </a:solidFill>
                  <a:uFill>
                    <a:solidFill>
                      <a:srgbClr val="942193"/>
                    </a:solidFill>
                  </a:uFill>
                </a:rPr>
                <a:t>ISA is an important abstraction level:</a:t>
              </a:r>
              <a:br>
                <a:rPr sz="3086">
                  <a:solidFill>
                    <a:srgbClr val="942193"/>
                  </a:solidFill>
                  <a:uFill>
                    <a:solidFill>
                      <a:srgbClr val="942193"/>
                    </a:solidFill>
                  </a:uFill>
                </a:rPr>
              </a:br>
              <a:r>
                <a:rPr sz="3086">
                  <a:solidFill>
                    <a:srgbClr val="942193"/>
                  </a:solidFill>
                  <a:uFill>
                    <a:solidFill>
                      <a:srgbClr val="942193"/>
                    </a:solidFill>
                  </a:uFill>
                </a:rPr>
                <a:t>contract between HW &amp; SW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299200" y="0"/>
              <a:ext cx="2260600" cy="1003300"/>
            </a:xfrm>
            <a:prstGeom prst="ellipse">
              <a:avLst/>
            </a:prstGeom>
            <a:noFill/>
            <a:ln w="76200" cap="flat">
              <a:solidFill>
                <a:srgbClr val="94219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</p:spTree>
    <p:extLst>
      <p:ext uri="{BB962C8B-B14F-4D97-AF65-F5344CB8AC3E}">
        <p14:creationId xmlns:p14="http://schemas.microsoft.com/office/powerpoint/2010/main" val="127103390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-7321" y="5790170"/>
            <a:ext cx="3407298" cy="1084840"/>
          </a:xfrm>
          <a:prstGeom prst="line">
            <a:avLst/>
          </a:prstGeom>
          <a:ln w="12065">
            <a:solidFill>
              <a:srgbClr val="5A7994"/>
            </a:solidFill>
            <a:miter lim="400000"/>
          </a:ln>
        </p:spPr>
        <p:txBody>
          <a:bodyPr lIns="0" tIns="0" rIns="0" bIns="0"/>
          <a:lstStyle/>
          <a:p>
            <a:pPr defTabSz="414955">
              <a:defRPr sz="1200" b="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 sz="1089"/>
          </a:p>
        </p:txBody>
      </p: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612802" y="149839"/>
            <a:ext cx="7791610" cy="691563"/>
          </a:xfrm>
          <a:prstGeom prst="rect">
            <a:avLst/>
          </a:prstGeom>
        </p:spPr>
        <p:txBody>
          <a:bodyPr vert="horz" lIns="23052" tIns="23052" rIns="23052" bIns="23052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dirty="0"/>
              <a:t>Below the Program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304799" y="1089532"/>
            <a:ext cx="7995877" cy="5768468"/>
          </a:xfrm>
          <a:prstGeom prst="rect">
            <a:avLst/>
          </a:prstGeom>
          <a:noFill/>
        </p:spPr>
        <p:txBody>
          <a:bodyPr vert="horz" lIns="23052" tIns="23052" rIns="23052" bIns="23052">
            <a:normAutofit/>
          </a:bodyPr>
          <a:lstStyle/>
          <a:p>
            <a:pPr marL="184424" indent="-184424" defTabSz="910595">
              <a:lnSpc>
                <a:spcPct val="50000"/>
              </a:lnSpc>
              <a:spcBef>
                <a:spcPts val="1452"/>
              </a:spcBef>
              <a:buClr>
                <a:srgbClr val="000000"/>
              </a:buClr>
              <a:buSzPct val="100000"/>
              <a:buFont typeface="Times"/>
              <a:buChar char="•"/>
              <a:defRPr sz="3400"/>
            </a:pPr>
            <a:r>
              <a:rPr sz="2800" dirty="0"/>
              <a:t>High-level language program (in C)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0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dirty="0"/>
              <a:t>		</a:t>
            </a:r>
            <a:br>
              <a:rPr dirty="0"/>
            </a:br>
            <a:r>
              <a:rPr dirty="0"/>
              <a:t>   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swap 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 v[],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 k){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 temp;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temp = v[k];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v[k] = v[k+1];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v[k+1] = temp;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184424" indent="-184424" defTabSz="910595">
              <a:lnSpc>
                <a:spcPct val="50000"/>
              </a:lnSpc>
              <a:spcBef>
                <a:spcPts val="1452"/>
              </a:spcBef>
              <a:buClr>
                <a:srgbClr val="000000"/>
              </a:buClr>
              <a:buSzPct val="100000"/>
              <a:buFont typeface="Times"/>
              <a:buChar char="•"/>
              <a:defRPr sz="3400"/>
            </a:pPr>
            <a:r>
              <a:rPr sz="2800" dirty="0"/>
              <a:t>Assembly language program (for MIPS)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1271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swap: 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sll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$2, $5, 2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add	$2, $4,$2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$15, 0($2)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$16, 4($2)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$16, 0($2)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$15, 4($2)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sz="1800" dirty="0" err="1">
                <a:latin typeface="Courier New"/>
                <a:ea typeface="Courier New"/>
                <a:cs typeface="Courier New"/>
                <a:sym typeface="Courier New"/>
              </a:rPr>
              <a:t>jr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	$31</a:t>
            </a:r>
          </a:p>
          <a:p>
            <a:pPr marL="184424" indent="-184424" defTabSz="910595">
              <a:lnSpc>
                <a:spcPct val="50000"/>
              </a:lnSpc>
              <a:spcBef>
                <a:spcPts val="1452"/>
              </a:spcBef>
              <a:buClr>
                <a:srgbClr val="000000"/>
              </a:buClr>
              <a:buSzPct val="100000"/>
              <a:buFont typeface="Times"/>
              <a:buChar char="•"/>
              <a:defRPr sz="3400"/>
            </a:pPr>
            <a:r>
              <a:rPr sz="2800" dirty="0"/>
              <a:t>Machine (object) code (for MIPS)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997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000000 00000 00101 0001000010000000</a:t>
            </a:r>
          </a:p>
          <a:p>
            <a:pPr marL="507167" lvl="1" indent="-184424" defTabSz="910595">
              <a:lnSpc>
                <a:spcPct val="50000"/>
              </a:lnSpc>
              <a:spcBef>
                <a:spcPts val="908"/>
              </a:spcBef>
              <a:buClr>
                <a:srgbClr val="0A5492"/>
              </a:buClr>
              <a:buNone/>
              <a:defRPr sz="300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1800" dirty="0">
                <a:latin typeface="Courier New"/>
                <a:ea typeface="Courier New"/>
                <a:cs typeface="Courier New"/>
                <a:sym typeface="Courier New"/>
              </a:rPr>
              <a:t>   000000 00100 00010 0001000000100000 . . .</a:t>
            </a:r>
          </a:p>
        </p:txBody>
      </p:sp>
      <p:grpSp>
        <p:nvGrpSpPr>
          <p:cNvPr id="143" name="Group 143"/>
          <p:cNvGrpSpPr/>
          <p:nvPr/>
        </p:nvGrpSpPr>
        <p:grpSpPr>
          <a:xfrm>
            <a:off x="7090442" y="1094975"/>
            <a:ext cx="1947047" cy="2138210"/>
            <a:chOff x="0" y="0"/>
            <a:chExt cx="2145356" cy="2355990"/>
          </a:xfrm>
        </p:grpSpPr>
        <p:sp>
          <p:nvSpPr>
            <p:cNvPr id="139" name="Shape 139"/>
            <p:cNvSpPr/>
            <p:nvPr/>
          </p:nvSpPr>
          <p:spPr>
            <a:xfrm>
              <a:off x="0" y="721226"/>
              <a:ext cx="2145356" cy="919535"/>
            </a:xfrm>
            <a:prstGeom prst="ellips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140" name="Shape 140"/>
            <p:cNvSpPr/>
            <p:nvPr/>
          </p:nvSpPr>
          <p:spPr>
            <a:xfrm>
              <a:off x="583494" y="976488"/>
              <a:ext cx="1078278" cy="354036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t">
              <a:spAutoFit/>
            </a:bodyPr>
            <a:lstStyle>
              <a:lvl1pPr>
                <a:buClr>
                  <a:srgbClr val="FF2734"/>
                </a:buClr>
                <a:buFont typeface="Arial"/>
              </a:lvl1pPr>
            </a:lstStyle>
            <a:p>
              <a:r>
                <a:rPr sz="1634"/>
                <a:t>C compiler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301081" y="0"/>
              <a:ext cx="919439" cy="715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142" name="Shape 142"/>
            <p:cNvSpPr/>
            <p:nvPr/>
          </p:nvSpPr>
          <p:spPr>
            <a:xfrm rot="10800000" flipH="1">
              <a:off x="301081" y="1640761"/>
              <a:ext cx="919439" cy="71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F273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7090442" y="3584602"/>
            <a:ext cx="1947047" cy="2128029"/>
            <a:chOff x="0" y="0"/>
            <a:chExt cx="2145356" cy="2344772"/>
          </a:xfrm>
        </p:grpSpPr>
        <p:sp>
          <p:nvSpPr>
            <p:cNvPr id="144" name="Shape 144"/>
            <p:cNvSpPr/>
            <p:nvPr/>
          </p:nvSpPr>
          <p:spPr>
            <a:xfrm>
              <a:off x="0" y="710009"/>
              <a:ext cx="2145356" cy="919535"/>
            </a:xfrm>
            <a:prstGeom prst="ellipse">
              <a:avLst/>
            </a:prstGeom>
            <a:noFill/>
            <a:ln w="38100" cap="flat">
              <a:solidFill>
                <a:srgbClr val="FF273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145" name="Shape 145"/>
            <p:cNvSpPr/>
            <p:nvPr/>
          </p:nvSpPr>
          <p:spPr>
            <a:xfrm>
              <a:off x="553232" y="985813"/>
              <a:ext cx="1037795" cy="354036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t">
              <a:spAutoFit/>
            </a:bodyPr>
            <a:lstStyle>
              <a:lvl1pPr>
                <a:buClr>
                  <a:srgbClr val="FF2734"/>
                </a:buClr>
                <a:buFont typeface="Arial"/>
              </a:lvl1pPr>
            </a:lstStyle>
            <a:p>
              <a:r>
                <a:rPr sz="1634"/>
                <a:t>assembler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301081" y="0"/>
              <a:ext cx="919439" cy="715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F273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147" name="Shape 147"/>
            <p:cNvSpPr/>
            <p:nvPr/>
          </p:nvSpPr>
          <p:spPr>
            <a:xfrm rot="10800000" flipH="1">
              <a:off x="301081" y="1629543"/>
              <a:ext cx="919439" cy="71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F2734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7490977" y="5865728"/>
            <a:ext cx="866332" cy="715664"/>
            <a:chOff x="-1" y="0"/>
            <a:chExt cx="954568" cy="788554"/>
          </a:xfrm>
        </p:grpSpPr>
        <p:sp>
          <p:nvSpPr>
            <p:cNvPr id="149" name="Shape 149"/>
            <p:cNvSpPr/>
            <p:nvPr/>
          </p:nvSpPr>
          <p:spPr>
            <a:xfrm rot="5400000">
              <a:off x="24823" y="-24824"/>
              <a:ext cx="788554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259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61061">
                <a:defRPr sz="1200" b="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sz="1089"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6268" y="32347"/>
              <a:ext cx="278299" cy="6001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 numCol="1" anchor="t">
              <a:spAutoFit/>
            </a:bodyPr>
            <a:lstStyle>
              <a:lvl1pPr>
                <a:buClr>
                  <a:srgbClr val="0259ED"/>
                </a:buClr>
                <a:defRPr sz="34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3086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6527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762641" y="148258"/>
            <a:ext cx="7849240" cy="1636700"/>
          </a:xfrm>
          <a:prstGeom prst="rect">
            <a:avLst/>
          </a:prstGeom>
        </p:spPr>
        <p:txBody>
          <a:bodyPr vert="horz" lIns="23052" tIns="23052" rIns="23052" bIns="23052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dirty="0"/>
              <a:t>Synchronous Digital Systems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681958" y="2014538"/>
            <a:ext cx="7849240" cy="1871662"/>
          </a:xfrm>
          <a:prstGeom prst="rect">
            <a:avLst/>
          </a:prstGeom>
        </p:spPr>
        <p:txBody>
          <a:bodyPr vert="horz" lIns="23052" tIns="23052" rIns="23052" bIns="23052">
            <a:normAutofit/>
          </a:bodyPr>
          <a:lstStyle/>
          <a:p>
            <a:pPr marL="184655" indent="-184655" defTabSz="810429">
              <a:lnSpc>
                <a:spcPct val="75000"/>
              </a:lnSpc>
              <a:spcBef>
                <a:spcPts val="2178"/>
              </a:spcBef>
              <a:buClr>
                <a:srgbClr val="000000"/>
              </a:buClr>
              <a:buSzTx/>
              <a:buNone/>
              <a:defRPr sz="3026"/>
            </a:pPr>
            <a:r>
              <a:rPr u="sng" dirty="0"/>
              <a:t>Synchronous:</a:t>
            </a:r>
          </a:p>
          <a:p>
            <a:pPr marL="553964" lvl="1" indent="-153878" defTabSz="810429">
              <a:lnSpc>
                <a:spcPct val="85000"/>
              </a:lnSpc>
              <a:spcBef>
                <a:spcPts val="1180"/>
              </a:spcBef>
              <a:buClr>
                <a:srgbClr val="0A5492"/>
              </a:buClr>
              <a:buChar char="•"/>
              <a:defRPr sz="267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dirty="0"/>
              <a:t>Means all operations are coordinated by a central </a:t>
            </a:r>
            <a:r>
              <a:rPr dirty="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</a:rPr>
              <a:t>clock</a:t>
            </a:r>
            <a:r>
              <a:rPr dirty="0"/>
              <a:t>.</a:t>
            </a:r>
          </a:p>
          <a:p>
            <a:pPr marL="1015602" lvl="2" indent="-276981" defTabSz="810429">
              <a:lnSpc>
                <a:spcPct val="85000"/>
              </a:lnSpc>
              <a:spcBef>
                <a:spcPts val="998"/>
              </a:spcBef>
              <a:buClr>
                <a:srgbClr val="951E65"/>
              </a:buClr>
              <a:buFont typeface="Wingdings"/>
              <a:buChar char=""/>
              <a:defRPr sz="2314">
                <a:solidFill>
                  <a:srgbClr val="951E65"/>
                </a:solidFill>
                <a:uFill>
                  <a:solidFill>
                    <a:srgbClr val="951E65"/>
                  </a:solidFill>
                </a:uFill>
              </a:defRPr>
            </a:pPr>
            <a:r>
              <a:rPr dirty="0"/>
              <a:t>It keeps the “heartbeat” of the system</a:t>
            </a:r>
            <a:r>
              <a:rPr dirty="0" smtClean="0"/>
              <a:t>!</a:t>
            </a:r>
            <a:endParaRPr dirty="0"/>
          </a:p>
        </p:txBody>
      </p:sp>
      <p:sp>
        <p:nvSpPr>
          <p:cNvPr id="162" name="Shape 162"/>
          <p:cNvSpPr/>
          <p:nvPr/>
        </p:nvSpPr>
        <p:spPr>
          <a:xfrm>
            <a:off x="825488" y="944105"/>
            <a:ext cx="7641772" cy="808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578" tIns="34578" rIns="34578" bIns="34578">
            <a:spAutoFit/>
          </a:bodyPr>
          <a:lstStyle>
            <a:lvl1pPr algn="ctr">
              <a:buClr>
                <a:srgbClr val="FF2734"/>
              </a:buClr>
              <a:defRPr sz="2600" i="1"/>
            </a:lvl1pPr>
          </a:lstStyle>
          <a:p>
            <a:pPr algn="l">
              <a:defRPr sz="1800" i="0"/>
            </a:pPr>
            <a:r>
              <a:rPr sz="2400" dirty="0"/>
              <a:t>The hardware of a processor, such as the MIPS, is an example of a Synchronous Digital System</a:t>
            </a:r>
          </a:p>
        </p:txBody>
      </p:sp>
      <p:sp>
        <p:nvSpPr>
          <p:cNvPr id="6" name="Shape 161"/>
          <p:cNvSpPr txBox="1">
            <a:spLocks/>
          </p:cNvSpPr>
          <p:nvPr/>
        </p:nvSpPr>
        <p:spPr>
          <a:xfrm>
            <a:off x="681958" y="3995738"/>
            <a:ext cx="7849240" cy="2024062"/>
          </a:xfrm>
          <a:prstGeom prst="rect">
            <a:avLst/>
          </a:prstGeom>
        </p:spPr>
        <p:txBody>
          <a:bodyPr vert="horz" lIns="23052" tIns="23052" rIns="23052" bIns="2305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84655" indent="-184655" defTabSz="810429">
              <a:lnSpc>
                <a:spcPct val="75000"/>
              </a:lnSpc>
              <a:spcBef>
                <a:spcPts val="2178"/>
              </a:spcBef>
              <a:buClr>
                <a:srgbClr val="000000"/>
              </a:buClr>
              <a:buSzTx/>
              <a:buFont typeface="Wingdings 3"/>
              <a:buNone/>
              <a:defRPr sz="3026"/>
            </a:pPr>
            <a:r>
              <a:rPr lang="en-US" sz="3026" u="sng" dirty="0" smtClean="0"/>
              <a:t>Digital:</a:t>
            </a:r>
          </a:p>
          <a:p>
            <a:pPr marL="553964" lvl="1" indent="-153878" defTabSz="810429">
              <a:lnSpc>
                <a:spcPct val="85000"/>
              </a:lnSpc>
              <a:spcBef>
                <a:spcPts val="1180"/>
              </a:spcBef>
              <a:buClr>
                <a:srgbClr val="0A5492"/>
              </a:buClr>
              <a:buFont typeface="Verdana"/>
              <a:buChar char="•"/>
              <a:defRPr sz="267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lang="en-US" sz="2670" dirty="0" smtClean="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rPr>
              <a:t>Mean all values are represented by discrete values</a:t>
            </a:r>
          </a:p>
          <a:p>
            <a:pPr marL="553964" lvl="1" indent="-153878" defTabSz="810429">
              <a:lnSpc>
                <a:spcPct val="85000"/>
              </a:lnSpc>
              <a:spcBef>
                <a:spcPts val="1180"/>
              </a:spcBef>
              <a:buClr>
                <a:srgbClr val="0A5492"/>
              </a:buClr>
              <a:buFont typeface="Verdana"/>
              <a:buChar char="•"/>
              <a:defRPr sz="267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lang="en-US" sz="2670" dirty="0" smtClean="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rPr>
              <a:t>Electrical signals are treated as 1’s and 0’s and grouped together to form words.</a:t>
            </a:r>
            <a:endParaRPr lang="en-US" sz="2670" dirty="0">
              <a:solidFill>
                <a:srgbClr val="0A5492"/>
              </a:solidFill>
              <a:uFill>
                <a:solidFill>
                  <a:srgbClr val="0A5492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422979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762641" y="149839"/>
            <a:ext cx="7653297" cy="991240"/>
          </a:xfrm>
          <a:prstGeom prst="rect">
            <a:avLst/>
          </a:prstGeom>
        </p:spPr>
        <p:txBody>
          <a:bodyPr vert="horz" lIns="23052" tIns="23052" rIns="23052" bIns="23052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t>PowerPC Die Photograph</a:t>
            </a:r>
          </a:p>
        </p:txBody>
      </p:sp>
      <p:pic>
        <p:nvPicPr>
          <p:cNvPr id="170" name="image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6002" y="841402"/>
            <a:ext cx="4789062" cy="56364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 173"/>
          <p:cNvGrpSpPr/>
          <p:nvPr/>
        </p:nvGrpSpPr>
        <p:grpSpPr>
          <a:xfrm>
            <a:off x="612802" y="1452283"/>
            <a:ext cx="2512008" cy="3626340"/>
            <a:chOff x="0" y="0"/>
            <a:chExt cx="2767860" cy="3995688"/>
          </a:xfrm>
        </p:grpSpPr>
        <p:pic>
          <p:nvPicPr>
            <p:cNvPr id="171" name="image5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4854" y="0"/>
              <a:ext cx="2523006" cy="2990020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72" name="Shape 172"/>
            <p:cNvSpPr/>
            <p:nvPr/>
          </p:nvSpPr>
          <p:spPr>
            <a:xfrm>
              <a:off x="0" y="2995338"/>
              <a:ext cx="2235200" cy="1000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578" tIns="34578" rIns="34578" bIns="34578" numCol="1" anchor="t">
              <a:spAutoFit/>
            </a:bodyPr>
            <a:lstStyle>
              <a:lvl1pPr>
                <a:defRPr sz="3000"/>
              </a:lvl1pPr>
            </a:lstStyle>
            <a:p>
              <a:pPr>
                <a:defRPr sz="1800"/>
              </a:pPr>
              <a:r>
                <a:rPr sz="2723"/>
                <a:t>Let’s look closer…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1950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762640" y="149839"/>
            <a:ext cx="6858000" cy="714615"/>
          </a:xfrm>
          <a:prstGeom prst="rect">
            <a:avLst/>
          </a:prstGeom>
        </p:spPr>
        <p:txBody>
          <a:bodyPr vert="horz" lIns="23052" tIns="23052" rIns="23052" bIns="23052" anchor="t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dirty="0"/>
              <a:t>Transistors 101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532119" y="1316621"/>
            <a:ext cx="6396958" cy="4703179"/>
          </a:xfrm>
          <a:prstGeom prst="rect">
            <a:avLst/>
          </a:prstGeom>
        </p:spPr>
        <p:txBody>
          <a:bodyPr vert="horz" lIns="23052" tIns="23052" rIns="23052" bIns="23052">
            <a:normAutofit/>
          </a:bodyPr>
          <a:lstStyle/>
          <a:p>
            <a:pPr marL="149709" indent="-149709" defTabSz="837747">
              <a:lnSpc>
                <a:spcPct val="85000"/>
              </a:lnSpc>
              <a:spcBef>
                <a:spcPts val="1997"/>
              </a:spcBef>
              <a:buClr>
                <a:srgbClr val="000000"/>
              </a:buClr>
              <a:buSzPct val="100000"/>
              <a:buFont typeface="Times"/>
              <a:buChar char="•"/>
              <a:defRPr sz="3128"/>
            </a:pPr>
            <a:r>
              <a:rPr sz="2505" dirty="0"/>
              <a:t>MOSFET</a:t>
            </a:r>
          </a:p>
          <a:p>
            <a:pPr marL="551429" lvl="1" indent="-137857" defTabSz="837747">
              <a:lnSpc>
                <a:spcPct val="85000"/>
              </a:lnSpc>
              <a:spcBef>
                <a:spcPts val="998"/>
              </a:spcBef>
              <a:buClr>
                <a:srgbClr val="0A5492"/>
              </a:buClr>
              <a:buFont typeface="Arial"/>
              <a:buChar char="•"/>
              <a:defRPr sz="276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2171" dirty="0">
                <a:latin typeface="Arial"/>
                <a:ea typeface="Arial"/>
                <a:cs typeface="Arial"/>
                <a:sym typeface="Arial"/>
              </a:rPr>
              <a:t>Metal-Oxide-Semiconductor </a:t>
            </a:r>
            <a:br>
              <a:rPr sz="2171" dirty="0">
                <a:latin typeface="Arial"/>
                <a:ea typeface="Arial"/>
                <a:cs typeface="Arial"/>
                <a:sym typeface="Arial"/>
              </a:rPr>
            </a:br>
            <a:r>
              <a:rPr sz="2171" dirty="0">
                <a:latin typeface="Arial"/>
                <a:ea typeface="Arial"/>
                <a:cs typeface="Arial"/>
                <a:sym typeface="Arial"/>
              </a:rPr>
              <a:t>Field-Effect Transistor</a:t>
            </a:r>
          </a:p>
          <a:p>
            <a:pPr marL="551429" lvl="1" indent="-137857" defTabSz="837747">
              <a:lnSpc>
                <a:spcPct val="85000"/>
              </a:lnSpc>
              <a:spcBef>
                <a:spcPts val="998"/>
              </a:spcBef>
              <a:buClr>
                <a:srgbClr val="0A5492"/>
              </a:buClr>
              <a:buFont typeface="Arial"/>
              <a:buChar char="•"/>
              <a:defRPr sz="276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2171" dirty="0">
                <a:latin typeface="Arial"/>
                <a:ea typeface="Arial"/>
                <a:cs typeface="Arial"/>
                <a:sym typeface="Arial"/>
              </a:rPr>
              <a:t>Come in two types:</a:t>
            </a:r>
          </a:p>
          <a:p>
            <a:pPr marL="1005786" lvl="2" indent="-242269" defTabSz="837747">
              <a:lnSpc>
                <a:spcPct val="85000"/>
              </a:lnSpc>
              <a:spcBef>
                <a:spcPts val="817"/>
              </a:spcBef>
              <a:buClr>
                <a:srgbClr val="951E65"/>
              </a:buClr>
              <a:buFont typeface="Wingdings"/>
              <a:buChar char=""/>
              <a:defRPr sz="2392">
                <a:solidFill>
                  <a:srgbClr val="951E65"/>
                </a:solidFill>
                <a:uFill>
                  <a:solidFill>
                    <a:srgbClr val="951E65"/>
                  </a:solidFill>
                </a:uFill>
              </a:defRPr>
            </a:pPr>
            <a:r>
              <a:rPr sz="1837" dirty="0">
                <a:latin typeface="Arial"/>
                <a:ea typeface="Arial"/>
                <a:cs typeface="Arial"/>
                <a:sym typeface="Arial"/>
              </a:rPr>
              <a:t>n-type NMOSFET</a:t>
            </a:r>
          </a:p>
          <a:p>
            <a:pPr marL="1005786" lvl="2" indent="-242269" defTabSz="837747">
              <a:lnSpc>
                <a:spcPct val="45000"/>
              </a:lnSpc>
              <a:spcBef>
                <a:spcPts val="817"/>
              </a:spcBef>
              <a:buClr>
                <a:srgbClr val="951E65"/>
              </a:buClr>
              <a:buFont typeface="Wingdings"/>
              <a:buChar char=""/>
              <a:defRPr sz="2392">
                <a:solidFill>
                  <a:srgbClr val="951E65"/>
                </a:solidFill>
                <a:uFill>
                  <a:solidFill>
                    <a:srgbClr val="951E65"/>
                  </a:solidFill>
                </a:uFill>
              </a:defRPr>
            </a:pPr>
            <a:r>
              <a:rPr sz="1837" dirty="0">
                <a:latin typeface="Arial"/>
                <a:ea typeface="Arial"/>
                <a:cs typeface="Arial"/>
                <a:sym typeface="Arial"/>
              </a:rPr>
              <a:t>p-type PMOSFET</a:t>
            </a:r>
          </a:p>
          <a:p>
            <a:pPr marL="149709" indent="-149709" defTabSz="837747">
              <a:lnSpc>
                <a:spcPct val="85000"/>
              </a:lnSpc>
              <a:spcBef>
                <a:spcPts val="1997"/>
              </a:spcBef>
              <a:buClr>
                <a:srgbClr val="000000"/>
              </a:buClr>
              <a:buSzPct val="100000"/>
              <a:buFont typeface="Times"/>
              <a:buChar char="•"/>
              <a:defRPr sz="3128"/>
            </a:pPr>
            <a:r>
              <a:rPr sz="2505" dirty="0"/>
              <a:t>For </a:t>
            </a:r>
            <a:r>
              <a:rPr sz="2505" dirty="0">
                <a:solidFill>
                  <a:srgbClr val="0259ED"/>
                </a:solidFill>
                <a:uFill>
                  <a:solidFill>
                    <a:srgbClr val="0259ED"/>
                  </a:solidFill>
                </a:uFill>
              </a:rPr>
              <a:t>n-type</a:t>
            </a:r>
            <a:r>
              <a:rPr sz="2505" dirty="0"/>
              <a:t> (</a:t>
            </a:r>
            <a:r>
              <a:rPr sz="2505" dirty="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p-type</a:t>
            </a:r>
            <a:r>
              <a:rPr sz="2505" dirty="0"/>
              <a:t> opposite)</a:t>
            </a:r>
          </a:p>
          <a:p>
            <a:pPr marL="551429" lvl="1" indent="-137857" defTabSz="837747">
              <a:lnSpc>
                <a:spcPct val="85000"/>
              </a:lnSpc>
              <a:spcBef>
                <a:spcPts val="998"/>
              </a:spcBef>
              <a:buClr>
                <a:srgbClr val="0A5492"/>
              </a:buClr>
              <a:buChar char="•"/>
              <a:defRPr sz="276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2171" dirty="0"/>
              <a:t>If voltage not enough between G &amp; S,</a:t>
            </a:r>
            <a:br>
              <a:rPr sz="2171" dirty="0"/>
            </a:br>
            <a:r>
              <a:rPr sz="2171" dirty="0"/>
              <a:t>transistor turns “off” (cut-off)</a:t>
            </a:r>
            <a:br>
              <a:rPr sz="2171" dirty="0"/>
            </a:br>
            <a:r>
              <a:rPr sz="2171" dirty="0"/>
              <a:t>and Drain-Source NOT connected</a:t>
            </a:r>
          </a:p>
          <a:p>
            <a:pPr marL="551429" lvl="1" indent="-137857" defTabSz="837747">
              <a:lnSpc>
                <a:spcPct val="85000"/>
              </a:lnSpc>
              <a:spcBef>
                <a:spcPts val="998"/>
              </a:spcBef>
              <a:buClr>
                <a:srgbClr val="0A5492"/>
              </a:buClr>
              <a:buChar char="•"/>
              <a:defRPr sz="2760">
                <a:solidFill>
                  <a:srgbClr val="0A5492"/>
                </a:solidFill>
                <a:uFill>
                  <a:solidFill>
                    <a:srgbClr val="0A5492"/>
                  </a:solidFill>
                </a:uFill>
              </a:defRPr>
            </a:pPr>
            <a:r>
              <a:rPr sz="2171" dirty="0"/>
              <a:t>If the G &amp; S voltage is high enough,</a:t>
            </a:r>
            <a:br>
              <a:rPr sz="2171" dirty="0"/>
            </a:br>
            <a:r>
              <a:rPr sz="2171" dirty="0"/>
              <a:t>transistor turns “on” (saturation)</a:t>
            </a:r>
            <a:br>
              <a:rPr sz="2171" dirty="0"/>
            </a:br>
            <a:r>
              <a:rPr sz="2171" dirty="0"/>
              <a:t>and Drain-Source ARE connected</a:t>
            </a:r>
          </a:p>
        </p:txBody>
      </p:sp>
      <p:pic>
        <p:nvPicPr>
          <p:cNvPr id="184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9239" y="3803597"/>
            <a:ext cx="2051776" cy="1772493"/>
          </a:xfrm>
          <a:prstGeom prst="rect">
            <a:avLst/>
          </a:prstGeom>
          <a:ln w="12700"/>
        </p:spPr>
      </p:pic>
      <p:grpSp>
        <p:nvGrpSpPr>
          <p:cNvPr id="2" name="Group 1"/>
          <p:cNvGrpSpPr/>
          <p:nvPr/>
        </p:nvGrpSpPr>
        <p:grpSpPr>
          <a:xfrm>
            <a:off x="5654157" y="691563"/>
            <a:ext cx="3352046" cy="3011981"/>
            <a:chOff x="5654157" y="691563"/>
            <a:chExt cx="3352046" cy="3011981"/>
          </a:xfrm>
        </p:grpSpPr>
        <p:pic>
          <p:nvPicPr>
            <p:cNvPr id="181" name="image7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4233" t="16602" r="77453" b="57455"/>
            <a:stretch>
              <a:fillRect/>
            </a:stretch>
          </p:blipFill>
          <p:spPr>
            <a:xfrm>
              <a:off x="7539958" y="991241"/>
              <a:ext cx="1190126" cy="2593361"/>
            </a:xfrm>
            <a:prstGeom prst="rect">
              <a:avLst/>
            </a:prstGeom>
          </p:spPr>
        </p:pic>
        <p:sp>
          <p:nvSpPr>
            <p:cNvPr id="183" name="Shape 183"/>
            <p:cNvSpPr/>
            <p:nvPr/>
          </p:nvSpPr>
          <p:spPr>
            <a:xfrm>
              <a:off x="7689797" y="3204242"/>
              <a:ext cx="991559" cy="488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>
              <a:spAutoFit/>
            </a:bodyPr>
            <a:lstStyle>
              <a:lvl1pPr>
                <a:buClr>
                  <a:srgbClr val="FF2734"/>
                </a:buClr>
                <a:buFont typeface="Arial"/>
                <a:defRPr sz="3000"/>
              </a:lvl1pPr>
            </a:lstStyle>
            <a:p>
              <a:pPr>
                <a:defRPr sz="1800"/>
              </a:pPr>
              <a:r>
                <a:rPr sz="2723"/>
                <a:t>p-type</a:t>
              </a:r>
            </a:p>
          </p:txBody>
        </p:sp>
        <p:pic>
          <p:nvPicPr>
            <p:cNvPr id="185" name="image7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9779" t="46346" r="73131" b="32273"/>
            <a:stretch>
              <a:fillRect/>
            </a:stretch>
          </p:blipFill>
          <p:spPr>
            <a:xfrm>
              <a:off x="5937837" y="1071923"/>
              <a:ext cx="1556018" cy="213746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6" name="Shape 186"/>
            <p:cNvSpPr/>
            <p:nvPr/>
          </p:nvSpPr>
          <p:spPr>
            <a:xfrm>
              <a:off x="6133780" y="3214687"/>
              <a:ext cx="991559" cy="488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>
              <a:spAutoFit/>
            </a:bodyPr>
            <a:lstStyle>
              <a:lvl1pPr>
                <a:buClr>
                  <a:srgbClr val="0259ED"/>
                </a:buClr>
                <a:buFont typeface="Arial"/>
                <a:defRPr sz="30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2723"/>
                <a:t>n-type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7009760" y="760719"/>
              <a:ext cx="284634" cy="488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>
              <a:spAutoFit/>
            </a:bodyPr>
            <a:lstStyle>
              <a:lvl1pPr>
                <a:buClr>
                  <a:srgbClr val="0259ED"/>
                </a:buClr>
                <a:buFont typeface="Arial"/>
                <a:defRPr sz="30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2723"/>
                <a:t>D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5654157" y="1752600"/>
              <a:ext cx="289443" cy="488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>
              <a:spAutoFit/>
            </a:bodyPr>
            <a:lstStyle>
              <a:lvl1pPr>
                <a:buClr>
                  <a:srgbClr val="0259ED"/>
                </a:buClr>
                <a:buFont typeface="Arial"/>
                <a:defRPr sz="30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2723"/>
                <a:t>G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7090442" y="2823882"/>
              <a:ext cx="230132" cy="488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>
              <a:spAutoFit/>
            </a:bodyPr>
            <a:lstStyle>
              <a:lvl1pPr>
                <a:buClr>
                  <a:srgbClr val="0259ED"/>
                </a:buClr>
                <a:buFont typeface="Arial"/>
                <a:defRPr sz="3000">
                  <a:solidFill>
                    <a:srgbClr val="0259ED"/>
                  </a:solidFill>
                  <a:uFill>
                    <a:solidFill>
                      <a:srgbClr val="0259ED"/>
                    </a:solidFill>
                  </a:u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pPr>
              <a:r>
                <a:rPr sz="2723"/>
                <a:t>S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8700939" y="691563"/>
              <a:ext cx="230132" cy="488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>
              <a:spAutoFit/>
            </a:bodyPr>
            <a:lstStyle>
              <a:lvl1pPr>
                <a:buClr>
                  <a:srgbClr val="FF2734"/>
                </a:buClr>
                <a:buFont typeface="Arial"/>
                <a:defRPr sz="3000"/>
              </a:lvl1pPr>
            </a:lstStyle>
            <a:p>
              <a:pPr>
                <a:defRPr sz="1800"/>
              </a:pPr>
              <a:r>
                <a:rPr sz="2723"/>
                <a:t>S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7254357" y="1752600"/>
              <a:ext cx="289443" cy="488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>
              <a:spAutoFit/>
            </a:bodyPr>
            <a:lstStyle>
              <a:lvl1pPr>
                <a:buClr>
                  <a:srgbClr val="FF2734"/>
                </a:buClr>
                <a:buFont typeface="Arial"/>
                <a:defRPr sz="3000"/>
              </a:lvl1pPr>
            </a:lstStyle>
            <a:p>
              <a:pPr>
                <a:defRPr sz="1800"/>
              </a:pPr>
              <a:r>
                <a:rPr sz="2723" dirty="0"/>
                <a:t>G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8721569" y="2743200"/>
              <a:ext cx="284634" cy="4888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4578" tIns="34578" rIns="34578" bIns="34578">
              <a:spAutoFit/>
            </a:bodyPr>
            <a:lstStyle>
              <a:lvl1pPr>
                <a:buClr>
                  <a:srgbClr val="FF2734"/>
                </a:buClr>
                <a:buFont typeface="Arial"/>
                <a:defRPr sz="3000"/>
              </a:lvl1pPr>
            </a:lstStyle>
            <a:p>
              <a:pPr>
                <a:defRPr sz="1800"/>
              </a:pPr>
              <a:r>
                <a:rPr sz="2723"/>
                <a:t>D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6929077" y="5567082"/>
            <a:ext cx="1403402" cy="48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>
            <a:lvl1pPr>
              <a:buClr>
                <a:srgbClr val="A2A2A2"/>
              </a:buClr>
              <a:defRPr sz="3000">
                <a:solidFill>
                  <a:srgbClr val="A2A2A2"/>
                </a:solidFill>
                <a:uFill>
                  <a:solidFill>
                    <a:srgbClr val="A2A2A2"/>
                  </a:solidFill>
                </a:u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2723" dirty="0"/>
              <a:t>Side view</a:t>
            </a:r>
          </a:p>
        </p:txBody>
      </p:sp>
      <p:sp>
        <p:nvSpPr>
          <p:cNvPr id="194" name="Shape 194"/>
          <p:cNvSpPr/>
          <p:nvPr/>
        </p:nvSpPr>
        <p:spPr>
          <a:xfrm>
            <a:off x="4479400" y="6220998"/>
            <a:ext cx="4131200" cy="43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4578" tIns="34578" rIns="34578" bIns="34578">
            <a:spAutoFit/>
          </a:bodyPr>
          <a:lstStyle>
            <a:lvl1pPr>
              <a:buClr>
                <a:srgbClr val="942193"/>
              </a:buClr>
              <a:buFont typeface="Courier New"/>
              <a:defRPr sz="2600">
                <a:solidFill>
                  <a:srgbClr val="942193"/>
                </a:solidFill>
                <a:uFill>
                  <a:solidFill>
                    <a:srgbClr val="942193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360" dirty="0"/>
              <a:t>www.wikipedia.org/wiki/Mosfet</a:t>
            </a:r>
          </a:p>
        </p:txBody>
      </p:sp>
    </p:spTree>
    <p:extLst>
      <p:ext uri="{BB962C8B-B14F-4D97-AF65-F5344CB8AC3E}">
        <p14:creationId xmlns:p14="http://schemas.microsoft.com/office/powerpoint/2010/main" val="2358770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/>
      <p:bldP spid="19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3336</TotalTime>
  <Words>1947</Words>
  <Application>Microsoft Office PowerPoint</Application>
  <PresentationFormat>On-screen Show (4:3)</PresentationFormat>
  <Paragraphs>411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Courier New</vt:lpstr>
      <vt:lpstr>Helvetica</vt:lpstr>
      <vt:lpstr>Lucida Sans</vt:lpstr>
      <vt:lpstr>Times</vt:lpstr>
      <vt:lpstr>Verdana</vt:lpstr>
      <vt:lpstr>Wingdings</vt:lpstr>
      <vt:lpstr>Wingdings 2</vt:lpstr>
      <vt:lpstr>Wingdings 3</vt:lpstr>
      <vt:lpstr>Concourse</vt:lpstr>
      <vt:lpstr>CSE 31 Computer Organization</vt:lpstr>
      <vt:lpstr>Announcement</vt:lpstr>
      <vt:lpstr>Announcement</vt:lpstr>
      <vt:lpstr>Review</vt:lpstr>
      <vt:lpstr>What are “Machine Structures”?</vt:lpstr>
      <vt:lpstr>Below the Program</vt:lpstr>
      <vt:lpstr>Synchronous Digital Systems</vt:lpstr>
      <vt:lpstr>PowerPC Die Photograph</vt:lpstr>
      <vt:lpstr>Transistors 101</vt:lpstr>
      <vt:lpstr>Transistor Circuit Rep. vs. Block diagram</vt:lpstr>
      <vt:lpstr>Five Components of a Computer</vt:lpstr>
      <vt:lpstr>The CPU</vt:lpstr>
      <vt:lpstr>Stages of the Datapath</vt:lpstr>
      <vt:lpstr>Stages of the Datapath (1/5)</vt:lpstr>
      <vt:lpstr>Stages of the Datapath (2/5)</vt:lpstr>
      <vt:lpstr>Stages of the Datapath (3/5)</vt:lpstr>
      <vt:lpstr>Stages of the Datapath (4/5)</vt:lpstr>
      <vt:lpstr>Stages of the Datapath (5/5)</vt:lpstr>
      <vt:lpstr>Generic Diagram of Datapath</vt:lpstr>
      <vt:lpstr>Datapath Walkthroughs (1/3)</vt:lpstr>
      <vt:lpstr>Example: add Instruction</vt:lpstr>
      <vt:lpstr>Datapath Walkthroughs (2/3)</vt:lpstr>
      <vt:lpstr>Example: slti Instruction</vt:lpstr>
      <vt:lpstr>Datapath Walkthroughs (3/3)</vt:lpstr>
      <vt:lpstr>Example: sw Instruction</vt:lpstr>
      <vt:lpstr>Why Five Stages? (1/2)</vt:lpstr>
      <vt:lpstr>Why Five Stages? (2/2)</vt:lpstr>
      <vt:lpstr>Example: lw Instruction</vt:lpstr>
      <vt:lpstr>Datapath Summary</vt:lpstr>
      <vt:lpstr>CPU clocking (1/2)</vt:lpstr>
      <vt:lpstr>CPU clocking (2/2)</vt:lpstr>
      <vt:lpstr>What Hardware Is Needed? (1/2)</vt:lpstr>
      <vt:lpstr>What Hardware Is Needed? (2/2)</vt:lpstr>
      <vt:lpstr>Quiz</vt:lpstr>
      <vt:lpstr>Summary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 Computer Organization</dc:title>
  <dc:creator>Daniel</dc:creator>
  <cp:lastModifiedBy>Daniel Leung</cp:lastModifiedBy>
  <cp:revision>794</cp:revision>
  <dcterms:created xsi:type="dcterms:W3CDTF">2013-07-02T20:54:39Z</dcterms:created>
  <dcterms:modified xsi:type="dcterms:W3CDTF">2018-11-26T16:54:40Z</dcterms:modified>
</cp:coreProperties>
</file>