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handoutMasterIdLst>
    <p:handoutMasterId r:id="rId33"/>
  </p:handoutMasterIdLst>
  <p:sldIdLst>
    <p:sldId id="258" r:id="rId2"/>
    <p:sldId id="507" r:id="rId3"/>
    <p:sldId id="506" r:id="rId4"/>
    <p:sldId id="508" r:id="rId5"/>
    <p:sldId id="509" r:id="rId6"/>
    <p:sldId id="534" r:id="rId7"/>
    <p:sldId id="535" r:id="rId8"/>
    <p:sldId id="510" r:id="rId9"/>
    <p:sldId id="511" r:id="rId10"/>
    <p:sldId id="512" r:id="rId11"/>
    <p:sldId id="513" r:id="rId12"/>
    <p:sldId id="514" r:id="rId13"/>
    <p:sldId id="515" r:id="rId14"/>
    <p:sldId id="516" r:id="rId15"/>
    <p:sldId id="517" r:id="rId16"/>
    <p:sldId id="518" r:id="rId17"/>
    <p:sldId id="519" r:id="rId18"/>
    <p:sldId id="521" r:id="rId19"/>
    <p:sldId id="522" r:id="rId20"/>
    <p:sldId id="523" r:id="rId21"/>
    <p:sldId id="524" r:id="rId22"/>
    <p:sldId id="525" r:id="rId23"/>
    <p:sldId id="526" r:id="rId24"/>
    <p:sldId id="527" r:id="rId25"/>
    <p:sldId id="528" r:id="rId26"/>
    <p:sldId id="529" r:id="rId27"/>
    <p:sldId id="530" r:id="rId28"/>
    <p:sldId id="531" r:id="rId29"/>
    <p:sldId id="532" r:id="rId30"/>
    <p:sldId id="53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38DB"/>
    <a:srgbClr val="00FFFF"/>
    <a:srgbClr val="004479"/>
    <a:srgbClr val="CD665F"/>
    <a:srgbClr val="0000FF"/>
    <a:srgbClr val="00BEF3"/>
    <a:srgbClr val="F4CCF4"/>
    <a:srgbClr val="FF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9738" autoAdjust="0"/>
  </p:normalViewPr>
  <p:slideViewPr>
    <p:cSldViewPr>
      <p:cViewPr varScale="1">
        <p:scale>
          <a:sx n="89" d="100"/>
          <a:sy n="89" d="100"/>
        </p:scale>
        <p:origin x="1050" y="96"/>
      </p:cViewPr>
      <p:guideLst>
        <p:guide orient="horz" pos="2160"/>
        <p:guide pos="2880"/>
      </p:guideLst>
    </p:cSldViewPr>
  </p:slideViewPr>
  <p:notesTextViewPr>
    <p:cViewPr>
      <p:scale>
        <a:sx n="3" d="2"/>
        <a:sy n="3" d="2"/>
      </p:scale>
      <p:origin x="0" y="0"/>
    </p:cViewPr>
  </p:notesTextViewPr>
  <p:notesViewPr>
    <p:cSldViewPr>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275C3D-BF16-4555-89C5-ECEE3F4FB646}" type="datetimeFigureOut">
              <a:rPr lang="en-US" smtClean="0"/>
              <a:t>12/3/2018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50CB87-4621-4893-88BD-DA6C3FBE3803}" type="slidenum">
              <a:rPr lang="en-US" smtClean="0"/>
              <a:t>‹#›</a:t>
            </a:fld>
            <a:endParaRPr lang="en-US"/>
          </a:p>
        </p:txBody>
      </p:sp>
    </p:spTree>
    <p:extLst>
      <p:ext uri="{BB962C8B-B14F-4D97-AF65-F5344CB8AC3E}">
        <p14:creationId xmlns:p14="http://schemas.microsoft.com/office/powerpoint/2010/main" val="3830598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0967C-DE27-458B-B505-BE22D803D68C}" type="datetimeFigureOut">
              <a:rPr lang="en-US" smtClean="0"/>
              <a:t>12/3/2018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FF695-F6D6-4376-B603-D06092D225DF}" type="slidenum">
              <a:rPr lang="en-US" smtClean="0"/>
              <a:t>‹#›</a:t>
            </a:fld>
            <a:endParaRPr lang="en-US"/>
          </a:p>
        </p:txBody>
      </p:sp>
    </p:spTree>
    <p:extLst>
      <p:ext uri="{BB962C8B-B14F-4D97-AF65-F5344CB8AC3E}">
        <p14:creationId xmlns:p14="http://schemas.microsoft.com/office/powerpoint/2010/main" val="320707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9FF695-F6D6-4376-B603-D06092D225DF}" type="slidenum">
              <a:rPr lang="en-US" smtClean="0"/>
              <a:t>8</a:t>
            </a:fld>
            <a:endParaRPr lang="en-US"/>
          </a:p>
        </p:txBody>
      </p:sp>
    </p:spTree>
    <p:extLst>
      <p:ext uri="{BB962C8B-B14F-4D97-AF65-F5344CB8AC3E}">
        <p14:creationId xmlns:p14="http://schemas.microsoft.com/office/powerpoint/2010/main" val="152724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 name="Shape 1243"/>
          <p:cNvSpPr>
            <a:spLocks noGrp="1" noRot="1" noChangeAspect="1"/>
          </p:cNvSpPr>
          <p:nvPr>
            <p:ph type="sldImg"/>
          </p:nvPr>
        </p:nvSpPr>
        <p:spPr>
          <a:prstGeom prst="rect">
            <a:avLst/>
          </a:prstGeom>
        </p:spPr>
        <p:txBody>
          <a:bodyPr/>
          <a:lstStyle/>
          <a:p>
            <a:endParaRPr/>
          </a:p>
        </p:txBody>
      </p:sp>
      <p:sp>
        <p:nvSpPr>
          <p:cNvPr id="1244" name="Shape 1244"/>
          <p:cNvSpPr>
            <a:spLocks noGrp="1"/>
          </p:cNvSpPr>
          <p:nvPr>
            <p:ph type="body" sz="quarter" idx="1"/>
          </p:nvPr>
        </p:nvSpPr>
        <p:spPr>
          <a:prstGeom prst="rect">
            <a:avLst/>
          </a:prstGeom>
        </p:spPr>
        <p:txBody>
          <a:bodyPr/>
          <a:lstStyle/>
          <a:p>
            <a:r>
              <a:rPr dirty="0"/>
              <a:t>One thing you may noticed from our last slide is that almost all instructions, except Jump, require reading some registers, do some computation, and then do something else.</a:t>
            </a:r>
          </a:p>
          <a:p>
            <a:r>
              <a:rPr dirty="0"/>
              <a:t>Therefore our </a:t>
            </a:r>
            <a:r>
              <a:rPr dirty="0" err="1"/>
              <a:t>datapath</a:t>
            </a:r>
            <a:r>
              <a:rPr dirty="0"/>
              <a:t> will look something like this.</a:t>
            </a:r>
          </a:p>
          <a:p>
            <a:r>
              <a:rPr dirty="0"/>
              <a:t>For example, if we have an add instruction (points to the output of Instruction Memory), we will read the registers from the register file (Ra, </a:t>
            </a:r>
            <a:r>
              <a:rPr dirty="0" err="1"/>
              <a:t>Rb</a:t>
            </a:r>
            <a:r>
              <a:rPr dirty="0"/>
              <a:t> and then </a:t>
            </a:r>
            <a:r>
              <a:rPr dirty="0" err="1"/>
              <a:t>busA</a:t>
            </a:r>
            <a:r>
              <a:rPr dirty="0"/>
              <a:t> and </a:t>
            </a:r>
            <a:r>
              <a:rPr dirty="0" err="1"/>
              <a:t>busB</a:t>
            </a:r>
            <a:r>
              <a:rPr dirty="0"/>
              <a:t>).</a:t>
            </a:r>
          </a:p>
          <a:p>
            <a:r>
              <a:rPr dirty="0"/>
              <a:t>Add the two numbers together (ALU) and then write the result back to the register file.</a:t>
            </a:r>
          </a:p>
          <a:p>
            <a:r>
              <a:rPr dirty="0"/>
              <a:t>On the other hand, if we have a load instruction, we will first use the ALU to calculate the memory address.</a:t>
            </a:r>
          </a:p>
          <a:p>
            <a:r>
              <a:rPr dirty="0"/>
              <a:t>Once the address is ready, we will use it to access the Data Memory.</a:t>
            </a:r>
          </a:p>
          <a:p>
            <a:r>
              <a:rPr dirty="0"/>
              <a:t>And once the data is available on Data Memory’s output bus, we will write the data to the register file. Well, this is simple enough.</a:t>
            </a:r>
          </a:p>
          <a:p>
            <a:r>
              <a:rPr dirty="0"/>
              <a:t>But if it is this simple, you probably won’t need to take this class.</a:t>
            </a:r>
          </a:p>
          <a:p>
            <a:r>
              <a:rPr dirty="0"/>
              <a:t>So in today’s lecture, I will show you how to turn this abstract </a:t>
            </a:r>
            <a:r>
              <a:rPr dirty="0" err="1"/>
              <a:t>datapath</a:t>
            </a:r>
            <a:r>
              <a:rPr dirty="0"/>
              <a:t> into a real </a:t>
            </a:r>
            <a:r>
              <a:rPr dirty="0" err="1"/>
              <a:t>datapath</a:t>
            </a:r>
            <a:r>
              <a:rPr dirty="0"/>
              <a:t> by  making it slightly (JUST slightly) more complicated so it can do real work for you. </a:t>
            </a:r>
          </a:p>
          <a:p>
            <a:r>
              <a:rPr dirty="0"/>
              <a:t>But before we do that, let’s do a quick review of the clocking methodology</a:t>
            </a:r>
          </a:p>
          <a:p>
            <a:endParaRPr dirty="0"/>
          </a:p>
          <a:p>
            <a:r>
              <a:rPr dirty="0"/>
              <a:t>+3 = 16 (X:56)</a:t>
            </a:r>
          </a:p>
        </p:txBody>
      </p:sp>
    </p:spTree>
    <p:extLst>
      <p:ext uri="{BB962C8B-B14F-4D97-AF65-F5344CB8AC3E}">
        <p14:creationId xmlns:p14="http://schemas.microsoft.com/office/powerpoint/2010/main" val="333229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Shape 1461"/>
          <p:cNvSpPr>
            <a:spLocks noGrp="1" noRot="1" noChangeAspect="1"/>
          </p:cNvSpPr>
          <p:nvPr>
            <p:ph type="sldImg"/>
          </p:nvPr>
        </p:nvSpPr>
        <p:spPr>
          <a:prstGeom prst="rect">
            <a:avLst/>
          </a:prstGeom>
        </p:spPr>
        <p:txBody>
          <a:bodyPr/>
          <a:lstStyle/>
          <a:p>
            <a:endParaRPr/>
          </a:p>
        </p:txBody>
      </p:sp>
      <p:sp>
        <p:nvSpPr>
          <p:cNvPr id="1462" name="Shape 1462"/>
          <p:cNvSpPr>
            <a:spLocks noGrp="1"/>
          </p:cNvSpPr>
          <p:nvPr>
            <p:ph type="body" sz="quarter" idx="1"/>
          </p:nvPr>
        </p:nvSpPr>
        <p:spPr>
          <a:prstGeom prst="rect">
            <a:avLst/>
          </a:prstGeom>
        </p:spPr>
        <p:txBody>
          <a:bodyPr/>
          <a:lstStyle/>
          <a:p>
            <a:endParaRPr/>
          </a:p>
          <a:p>
            <a:r>
              <a:t>The result of the last lecture is this single-cycle datapath.</a:t>
            </a:r>
          </a:p>
          <a:p>
            <a:r>
              <a:t>+1 = 6 min. (X:46)</a:t>
            </a:r>
          </a:p>
        </p:txBody>
      </p:sp>
    </p:spTree>
    <p:extLst>
      <p:ext uri="{BB962C8B-B14F-4D97-AF65-F5344CB8AC3E}">
        <p14:creationId xmlns:p14="http://schemas.microsoft.com/office/powerpoint/2010/main" val="2204283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F04FB1-D411-464B-BF4F-EA05FB1D48D6}" type="slidenum">
              <a:rPr lang="en-US" smtClean="0"/>
              <a:t>20</a:t>
            </a:fld>
            <a:endParaRPr lang="en-US"/>
          </a:p>
        </p:txBody>
      </p:sp>
    </p:spTree>
    <p:extLst>
      <p:ext uri="{BB962C8B-B14F-4D97-AF65-F5344CB8AC3E}">
        <p14:creationId xmlns:p14="http://schemas.microsoft.com/office/powerpoint/2010/main" val="546021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 name="Shape 1645"/>
          <p:cNvSpPr>
            <a:spLocks noGrp="1" noRot="1" noChangeAspect="1"/>
          </p:cNvSpPr>
          <p:nvPr>
            <p:ph type="sldImg"/>
          </p:nvPr>
        </p:nvSpPr>
        <p:spPr>
          <a:prstGeom prst="rect">
            <a:avLst/>
          </a:prstGeom>
        </p:spPr>
        <p:txBody>
          <a:bodyPr/>
          <a:lstStyle/>
          <a:p>
            <a:endParaRPr/>
          </a:p>
        </p:txBody>
      </p:sp>
      <p:sp>
        <p:nvSpPr>
          <p:cNvPr id="1646" name="Shape 1646"/>
          <p:cNvSpPr>
            <a:spLocks noGrp="1"/>
          </p:cNvSpPr>
          <p:nvPr>
            <p:ph type="body" sz="quarter" idx="1"/>
          </p:nvPr>
        </p:nvSpPr>
        <p:spPr>
          <a:prstGeom prst="rect">
            <a:avLst/>
          </a:prstGeom>
        </p:spPr>
        <p:txBody>
          <a:bodyPr/>
          <a:lstStyle/>
          <a:p>
            <a:r>
              <a:rPr dirty="0"/>
              <a:t>OK, let’s get on with today’s lecture by looking at the simple add instruction.</a:t>
            </a:r>
          </a:p>
          <a:p>
            <a:r>
              <a:rPr dirty="0"/>
              <a:t>In terms of Register Transfer Language, this is what the Add instruction need to do.</a:t>
            </a:r>
          </a:p>
          <a:p>
            <a:r>
              <a:rPr dirty="0"/>
              <a:t>First, you need to fetch the instruction from Memory.</a:t>
            </a:r>
          </a:p>
          <a:p>
            <a:r>
              <a:rPr dirty="0"/>
              <a:t>Then you perform the actual add operation.  More specifically:</a:t>
            </a:r>
          </a:p>
          <a:p>
            <a:r>
              <a:rPr dirty="0"/>
              <a:t>(a) You add the contents of the register specified by the </a:t>
            </a:r>
            <a:r>
              <a:rPr dirty="0" err="1"/>
              <a:t>Rs</a:t>
            </a:r>
            <a:r>
              <a:rPr dirty="0"/>
              <a:t> and </a:t>
            </a:r>
            <a:r>
              <a:rPr dirty="0" err="1"/>
              <a:t>Rt</a:t>
            </a:r>
            <a:r>
              <a:rPr dirty="0"/>
              <a:t> fields of the instruction.</a:t>
            </a:r>
          </a:p>
          <a:p>
            <a:r>
              <a:rPr dirty="0"/>
              <a:t>(b) Then you write the results to the register specified by the Rd field.</a:t>
            </a:r>
          </a:p>
          <a:p>
            <a:r>
              <a:rPr dirty="0"/>
              <a:t>And finally, you need to update the program counter to point to the next instruction.</a:t>
            </a:r>
          </a:p>
          <a:p>
            <a:r>
              <a:rPr dirty="0"/>
              <a:t>Now, let’s take a detail look at the </a:t>
            </a:r>
            <a:r>
              <a:rPr dirty="0" err="1"/>
              <a:t>datapath</a:t>
            </a:r>
            <a:r>
              <a:rPr dirty="0"/>
              <a:t> during various phase of this instruction.</a:t>
            </a:r>
          </a:p>
          <a:p>
            <a:endParaRPr dirty="0"/>
          </a:p>
          <a:p>
            <a:r>
              <a:rPr dirty="0"/>
              <a:t>+2 = 10 min. (X:50)</a:t>
            </a:r>
          </a:p>
        </p:txBody>
      </p:sp>
    </p:spTree>
    <p:extLst>
      <p:ext uri="{BB962C8B-B14F-4D97-AF65-F5344CB8AC3E}">
        <p14:creationId xmlns:p14="http://schemas.microsoft.com/office/powerpoint/2010/main" val="2541951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 name="Shape 1854"/>
          <p:cNvSpPr>
            <a:spLocks noGrp="1" noRot="1" noChangeAspect="1"/>
          </p:cNvSpPr>
          <p:nvPr>
            <p:ph type="sldImg"/>
          </p:nvPr>
        </p:nvSpPr>
        <p:spPr>
          <a:prstGeom prst="rect">
            <a:avLst/>
          </a:prstGeom>
        </p:spPr>
        <p:txBody>
          <a:bodyPr/>
          <a:lstStyle/>
          <a:p>
            <a:endParaRPr/>
          </a:p>
        </p:txBody>
      </p:sp>
      <p:sp>
        <p:nvSpPr>
          <p:cNvPr id="1855" name="Shape 1855"/>
          <p:cNvSpPr>
            <a:spLocks noGrp="1"/>
          </p:cNvSpPr>
          <p:nvPr>
            <p:ph type="body" sz="quarter" idx="1"/>
          </p:nvPr>
        </p:nvSpPr>
        <p:spPr>
          <a:prstGeom prst="rect">
            <a:avLst/>
          </a:prstGeom>
        </p:spPr>
        <p:txBody>
          <a:bodyPr/>
          <a:lstStyle/>
          <a:p>
            <a:r>
              <a:rPr dirty="0"/>
              <a:t>This picture shows the activities at the main </a:t>
            </a:r>
            <a:r>
              <a:rPr dirty="0" err="1"/>
              <a:t>datapath</a:t>
            </a:r>
            <a:r>
              <a:rPr dirty="0"/>
              <a:t> during the execution of the Add or Subtract instructions.  </a:t>
            </a:r>
          </a:p>
          <a:p>
            <a:r>
              <a:rPr dirty="0"/>
              <a:t>The active parts of the </a:t>
            </a:r>
            <a:r>
              <a:rPr dirty="0" err="1"/>
              <a:t>datapath</a:t>
            </a:r>
            <a:r>
              <a:rPr dirty="0"/>
              <a:t> are shown in different color as well as thicker lines.</a:t>
            </a:r>
          </a:p>
          <a:p>
            <a:r>
              <a:rPr dirty="0"/>
              <a:t>First of all, the </a:t>
            </a:r>
            <a:r>
              <a:rPr dirty="0" err="1"/>
              <a:t>Rs</a:t>
            </a:r>
            <a:r>
              <a:rPr dirty="0"/>
              <a:t> and </a:t>
            </a:r>
            <a:r>
              <a:rPr dirty="0" err="1"/>
              <a:t>Rt</a:t>
            </a:r>
            <a:r>
              <a:rPr dirty="0"/>
              <a:t> of the instructions are fed to the Ra and </a:t>
            </a:r>
            <a:r>
              <a:rPr dirty="0" err="1"/>
              <a:t>Rb</a:t>
            </a:r>
            <a:r>
              <a:rPr dirty="0"/>
              <a:t> address ports of the register file and cause the contents of registers specified by the </a:t>
            </a:r>
            <a:r>
              <a:rPr dirty="0" err="1"/>
              <a:t>Rs</a:t>
            </a:r>
            <a:r>
              <a:rPr dirty="0"/>
              <a:t> and </a:t>
            </a:r>
            <a:r>
              <a:rPr dirty="0" err="1"/>
              <a:t>Rt</a:t>
            </a:r>
            <a:r>
              <a:rPr dirty="0"/>
              <a:t> fields to be placed on </a:t>
            </a:r>
            <a:r>
              <a:rPr dirty="0" err="1"/>
              <a:t>busA</a:t>
            </a:r>
            <a:r>
              <a:rPr dirty="0"/>
              <a:t> and </a:t>
            </a:r>
            <a:r>
              <a:rPr dirty="0" err="1"/>
              <a:t>busB</a:t>
            </a:r>
            <a:r>
              <a:rPr dirty="0"/>
              <a:t>, respectively.</a:t>
            </a:r>
          </a:p>
          <a:p>
            <a:r>
              <a:rPr dirty="0"/>
              <a:t>With the </a:t>
            </a:r>
            <a:r>
              <a:rPr dirty="0" err="1"/>
              <a:t>ALUctr</a:t>
            </a:r>
            <a:r>
              <a:rPr dirty="0"/>
              <a:t> signals set to either Add or Subtract, the ALU will perform the proper operation and with </a:t>
            </a:r>
            <a:r>
              <a:rPr dirty="0" err="1"/>
              <a:t>MemtoReg</a:t>
            </a:r>
            <a:r>
              <a:rPr dirty="0"/>
              <a:t> set to 0, the ALU output will be placed onto </a:t>
            </a:r>
            <a:r>
              <a:rPr dirty="0" err="1"/>
              <a:t>busW</a:t>
            </a:r>
            <a:r>
              <a:rPr dirty="0"/>
              <a:t>.</a:t>
            </a:r>
          </a:p>
          <a:p>
            <a:r>
              <a:rPr dirty="0"/>
              <a:t>The control we are going to design will also set </a:t>
            </a:r>
            <a:r>
              <a:rPr dirty="0" err="1"/>
              <a:t>RegWr</a:t>
            </a:r>
            <a:r>
              <a:rPr dirty="0"/>
              <a:t> to 1 so that the result will be written to the register file at the end of the cycle.</a:t>
            </a:r>
          </a:p>
          <a:p>
            <a:r>
              <a:rPr dirty="0"/>
              <a:t>Notice that ExtOp is don’t care because the Extender in this case can either do a </a:t>
            </a:r>
            <a:r>
              <a:rPr dirty="0" err="1"/>
              <a:t>SignExt</a:t>
            </a:r>
            <a:r>
              <a:rPr dirty="0"/>
              <a:t> or </a:t>
            </a:r>
            <a:r>
              <a:rPr dirty="0" err="1"/>
              <a:t>ZeroExt</a:t>
            </a:r>
            <a:r>
              <a:rPr dirty="0"/>
              <a:t>.  We DON’T care because </a:t>
            </a:r>
            <a:r>
              <a:rPr dirty="0" err="1"/>
              <a:t>ALUSrc</a:t>
            </a:r>
            <a:r>
              <a:rPr dirty="0"/>
              <a:t> will be equal to 0--we are using </a:t>
            </a:r>
            <a:r>
              <a:rPr dirty="0" err="1"/>
              <a:t>busB</a:t>
            </a:r>
            <a:r>
              <a:rPr dirty="0"/>
              <a:t>.</a:t>
            </a:r>
          </a:p>
          <a:p>
            <a:r>
              <a:rPr dirty="0"/>
              <a:t>The other control signals we need to worry about are:</a:t>
            </a:r>
          </a:p>
          <a:p>
            <a:r>
              <a:rPr dirty="0"/>
              <a:t>(a) </a:t>
            </a:r>
            <a:r>
              <a:rPr dirty="0" err="1"/>
              <a:t>MemWr</a:t>
            </a:r>
            <a:r>
              <a:rPr dirty="0"/>
              <a:t> has to be set to zero because we do not want to  write the memory. </a:t>
            </a:r>
          </a:p>
          <a:p>
            <a:r>
              <a:rPr dirty="0"/>
              <a:t>(b) And Branch and Jump, we have to set to zero.  Let me show you why.</a:t>
            </a:r>
          </a:p>
          <a:p>
            <a:endParaRPr dirty="0"/>
          </a:p>
          <a:p>
            <a:r>
              <a:rPr dirty="0"/>
              <a:t>+3 = 15 min. (X:55)</a:t>
            </a:r>
          </a:p>
        </p:txBody>
      </p:sp>
    </p:spTree>
    <p:extLst>
      <p:ext uri="{BB962C8B-B14F-4D97-AF65-F5344CB8AC3E}">
        <p14:creationId xmlns:p14="http://schemas.microsoft.com/office/powerpoint/2010/main" val="3310348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Shape 1899"/>
          <p:cNvSpPr>
            <a:spLocks noGrp="1" noRot="1" noChangeAspect="1"/>
          </p:cNvSpPr>
          <p:nvPr>
            <p:ph type="sldImg"/>
          </p:nvPr>
        </p:nvSpPr>
        <p:spPr>
          <a:prstGeom prst="rect">
            <a:avLst/>
          </a:prstGeom>
        </p:spPr>
        <p:txBody>
          <a:bodyPr/>
          <a:lstStyle/>
          <a:p>
            <a:endParaRPr/>
          </a:p>
        </p:txBody>
      </p:sp>
      <p:sp>
        <p:nvSpPr>
          <p:cNvPr id="1900" name="Shape 1900"/>
          <p:cNvSpPr>
            <a:spLocks noGrp="1"/>
          </p:cNvSpPr>
          <p:nvPr>
            <p:ph type="body" sz="quarter" idx="1"/>
          </p:nvPr>
        </p:nvSpPr>
        <p:spPr>
          <a:prstGeom prst="rect">
            <a:avLst/>
          </a:prstGeom>
        </p:spPr>
        <p:txBody>
          <a:bodyPr/>
          <a:lstStyle/>
          <a:p>
            <a:r>
              <a:rPr dirty="0"/>
              <a:t>This picture shows the control signals setting for the Instruction Fetch Unit at the end of the Add or Subtract instruction.</a:t>
            </a:r>
          </a:p>
          <a:p>
            <a:r>
              <a:rPr dirty="0"/>
              <a:t>Both the Branch and Jump signals are set to 0.</a:t>
            </a:r>
          </a:p>
          <a:p>
            <a:r>
              <a:rPr dirty="0"/>
              <a:t>Consequently, the output of the first adder, which implements PC plus 1, is selected through the two 2-to-1 mux and got placed into the input of the Program Counter register.</a:t>
            </a:r>
          </a:p>
          <a:p>
            <a:r>
              <a:rPr dirty="0"/>
              <a:t>The Program Counter is updated to this new value at the next clock tick.</a:t>
            </a:r>
          </a:p>
          <a:p>
            <a:r>
              <a:rPr dirty="0"/>
              <a:t>Notice that the Program Counter is updated at every cycle.  Therefore it does not have a Write Enable signal to control the write.</a:t>
            </a:r>
          </a:p>
          <a:p>
            <a:r>
              <a:rPr dirty="0"/>
              <a:t>Also, this picture is the same for or all instructions other than Branch </a:t>
            </a:r>
            <a:r>
              <a:rPr dirty="0" err="1"/>
              <a:t>andJjump</a:t>
            </a:r>
            <a:r>
              <a:rPr dirty="0"/>
              <a:t>.</a:t>
            </a:r>
          </a:p>
          <a:p>
            <a:r>
              <a:rPr dirty="0"/>
              <a:t>Therefore I will only show this picture again for the Branch and Jump instructions and will not  repeat this for all other instructions.</a:t>
            </a:r>
          </a:p>
          <a:p>
            <a:endParaRPr dirty="0"/>
          </a:p>
          <a:p>
            <a:r>
              <a:rPr dirty="0"/>
              <a:t>+2 = 17 min. (X:57)</a:t>
            </a:r>
          </a:p>
        </p:txBody>
      </p:sp>
    </p:spTree>
    <p:extLst>
      <p:ext uri="{BB962C8B-B14F-4D97-AF65-F5344CB8AC3E}">
        <p14:creationId xmlns:p14="http://schemas.microsoft.com/office/powerpoint/2010/main" val="3461943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7" name="Shape 2047"/>
          <p:cNvSpPr>
            <a:spLocks noGrp="1" noRot="1" noChangeAspect="1"/>
          </p:cNvSpPr>
          <p:nvPr>
            <p:ph type="sldImg"/>
          </p:nvPr>
        </p:nvSpPr>
        <p:spPr>
          <a:prstGeom prst="rect">
            <a:avLst/>
          </a:prstGeom>
        </p:spPr>
        <p:txBody>
          <a:bodyPr/>
          <a:lstStyle/>
          <a:p>
            <a:endParaRPr/>
          </a:p>
        </p:txBody>
      </p:sp>
      <p:sp>
        <p:nvSpPr>
          <p:cNvPr id="2048" name="Shape 2048"/>
          <p:cNvSpPr>
            <a:spLocks noGrp="1"/>
          </p:cNvSpPr>
          <p:nvPr>
            <p:ph type="body" sz="quarter" idx="1"/>
          </p:nvPr>
        </p:nvSpPr>
        <p:spPr>
          <a:prstGeom prst="rect">
            <a:avLst/>
          </a:prstGeom>
        </p:spPr>
        <p:txBody>
          <a:bodyPr/>
          <a:lstStyle/>
          <a:p>
            <a:r>
              <a:rPr dirty="0"/>
              <a:t>Now let’s look at the control signals setting for the Or immediate instruction.</a:t>
            </a:r>
          </a:p>
          <a:p>
            <a:r>
              <a:rPr dirty="0"/>
              <a:t>The OR immediate instruction OR the content of the register specified by the </a:t>
            </a:r>
            <a:r>
              <a:rPr dirty="0" err="1"/>
              <a:t>Rs</a:t>
            </a:r>
            <a:r>
              <a:rPr dirty="0"/>
              <a:t> field to the Zero Extended Immediate field and write the result to the register specified in Rt.</a:t>
            </a:r>
          </a:p>
          <a:p>
            <a:r>
              <a:rPr dirty="0"/>
              <a:t>This is how it works in the </a:t>
            </a:r>
            <a:r>
              <a:rPr dirty="0" err="1"/>
              <a:t>datapath</a:t>
            </a:r>
            <a:r>
              <a:rPr dirty="0"/>
              <a:t>.  The </a:t>
            </a:r>
            <a:r>
              <a:rPr dirty="0" err="1"/>
              <a:t>Rs</a:t>
            </a:r>
            <a:r>
              <a:rPr dirty="0"/>
              <a:t> field is fed to the Ra address port to cause the contents of register </a:t>
            </a:r>
            <a:r>
              <a:rPr dirty="0" err="1"/>
              <a:t>Rs</a:t>
            </a:r>
            <a:r>
              <a:rPr dirty="0"/>
              <a:t> to be placed on </a:t>
            </a:r>
            <a:r>
              <a:rPr dirty="0" err="1"/>
              <a:t>busA</a:t>
            </a:r>
            <a:r>
              <a:rPr dirty="0"/>
              <a:t>.</a:t>
            </a:r>
          </a:p>
          <a:p>
            <a:r>
              <a:rPr dirty="0"/>
              <a:t>The other operand for the ALU will come from the immediate field.  In order to do this, the controller need to set ExtOp to 0 to instruct the extender to perform a Zero Extend operation.</a:t>
            </a:r>
          </a:p>
          <a:p>
            <a:r>
              <a:rPr dirty="0"/>
              <a:t>Furthermore, </a:t>
            </a:r>
            <a:r>
              <a:rPr dirty="0" err="1"/>
              <a:t>ALUSrc</a:t>
            </a:r>
            <a:r>
              <a:rPr dirty="0"/>
              <a:t> must set to 1 such that the MUX will block off bus B from the register file and send the zero extended version of the immediate field to the ALU.</a:t>
            </a:r>
          </a:p>
          <a:p>
            <a:r>
              <a:rPr dirty="0"/>
              <a:t>Of course, the </a:t>
            </a:r>
            <a:r>
              <a:rPr dirty="0" err="1"/>
              <a:t>ALUctr</a:t>
            </a:r>
            <a:r>
              <a:rPr dirty="0"/>
              <a:t> has to be set to OR so the ALU can perform an OR operation.</a:t>
            </a:r>
          </a:p>
          <a:p>
            <a:r>
              <a:rPr dirty="0"/>
              <a:t>The rest of the control signals (</a:t>
            </a:r>
            <a:r>
              <a:rPr dirty="0" err="1"/>
              <a:t>MemWr</a:t>
            </a:r>
            <a:r>
              <a:rPr dirty="0"/>
              <a:t>, </a:t>
            </a:r>
            <a:r>
              <a:rPr dirty="0" err="1"/>
              <a:t>MemtoReg</a:t>
            </a:r>
            <a:r>
              <a:rPr dirty="0"/>
              <a:t>, Branch, and Jump) are the same as </a:t>
            </a:r>
            <a:r>
              <a:rPr dirty="0" err="1"/>
              <a:t>theAdd</a:t>
            </a:r>
            <a:r>
              <a:rPr dirty="0"/>
              <a:t> and Subtract instructions.</a:t>
            </a:r>
          </a:p>
          <a:p>
            <a:r>
              <a:rPr dirty="0"/>
              <a:t>One big difference is the </a:t>
            </a:r>
            <a:r>
              <a:rPr dirty="0" err="1"/>
              <a:t>RegDst</a:t>
            </a:r>
            <a:r>
              <a:rPr dirty="0"/>
              <a:t> signal.  In this case, the destination register is specified by the instruction’s </a:t>
            </a:r>
            <a:r>
              <a:rPr dirty="0" err="1"/>
              <a:t>Rt</a:t>
            </a:r>
            <a:r>
              <a:rPr dirty="0"/>
              <a:t> field, NOT the Rd field because we do not have a Rd field here.</a:t>
            </a:r>
          </a:p>
          <a:p>
            <a:r>
              <a:rPr dirty="0"/>
              <a:t>Consequently, </a:t>
            </a:r>
            <a:r>
              <a:rPr dirty="0" err="1"/>
              <a:t>RegDst</a:t>
            </a:r>
            <a:r>
              <a:rPr dirty="0"/>
              <a:t> must be set to 0 to place </a:t>
            </a:r>
            <a:r>
              <a:rPr dirty="0" err="1"/>
              <a:t>Rt</a:t>
            </a:r>
            <a:r>
              <a:rPr dirty="0"/>
              <a:t> onto the Register File’s </a:t>
            </a:r>
            <a:r>
              <a:rPr dirty="0" err="1"/>
              <a:t>Rw</a:t>
            </a:r>
            <a:r>
              <a:rPr dirty="0"/>
              <a:t> address port.</a:t>
            </a:r>
          </a:p>
          <a:p>
            <a:r>
              <a:rPr dirty="0"/>
              <a:t>Finally, in order to accomplish the register write, </a:t>
            </a:r>
            <a:r>
              <a:rPr dirty="0" err="1"/>
              <a:t>RegWr</a:t>
            </a:r>
            <a:r>
              <a:rPr dirty="0"/>
              <a:t> must be set to 1.</a:t>
            </a:r>
          </a:p>
          <a:p>
            <a:endParaRPr dirty="0"/>
          </a:p>
          <a:p>
            <a:r>
              <a:rPr dirty="0"/>
              <a:t>+3 = 20 min. (X:60)</a:t>
            </a:r>
          </a:p>
        </p:txBody>
      </p:sp>
    </p:spTree>
    <p:extLst>
      <p:ext uri="{BB962C8B-B14F-4D97-AF65-F5344CB8AC3E}">
        <p14:creationId xmlns:p14="http://schemas.microsoft.com/office/powerpoint/2010/main" val="1066372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9" name="Shape 2209"/>
          <p:cNvSpPr>
            <a:spLocks noGrp="1" noRot="1" noChangeAspect="1"/>
          </p:cNvSpPr>
          <p:nvPr>
            <p:ph type="sldImg"/>
          </p:nvPr>
        </p:nvSpPr>
        <p:spPr>
          <a:prstGeom prst="rect">
            <a:avLst/>
          </a:prstGeom>
        </p:spPr>
        <p:txBody>
          <a:bodyPr/>
          <a:lstStyle/>
          <a:p>
            <a:endParaRPr/>
          </a:p>
        </p:txBody>
      </p:sp>
      <p:sp>
        <p:nvSpPr>
          <p:cNvPr id="2210" name="Shape 2210"/>
          <p:cNvSpPr>
            <a:spLocks noGrp="1"/>
          </p:cNvSpPr>
          <p:nvPr>
            <p:ph type="body" sz="quarter" idx="1"/>
          </p:nvPr>
        </p:nvSpPr>
        <p:spPr>
          <a:prstGeom prst="rect">
            <a:avLst/>
          </a:prstGeom>
        </p:spPr>
        <p:txBody>
          <a:bodyPr/>
          <a:lstStyle/>
          <a:p>
            <a:r>
              <a:rPr dirty="0"/>
              <a:t>Now let’s look at the control signals setting for the Or immediate instruction.</a:t>
            </a:r>
          </a:p>
          <a:p>
            <a:r>
              <a:rPr dirty="0"/>
              <a:t>The OR immediate instruction OR the content of the register specified by the </a:t>
            </a:r>
            <a:r>
              <a:rPr dirty="0" err="1"/>
              <a:t>Rs</a:t>
            </a:r>
            <a:r>
              <a:rPr dirty="0"/>
              <a:t> field to the Zero Extended Immediate field and write the result to the register specified in Rt.</a:t>
            </a:r>
          </a:p>
          <a:p>
            <a:r>
              <a:rPr dirty="0"/>
              <a:t>This is how it works in the </a:t>
            </a:r>
            <a:r>
              <a:rPr dirty="0" err="1"/>
              <a:t>datapath</a:t>
            </a:r>
            <a:r>
              <a:rPr dirty="0"/>
              <a:t>.  The </a:t>
            </a:r>
            <a:r>
              <a:rPr dirty="0" err="1"/>
              <a:t>Rs</a:t>
            </a:r>
            <a:r>
              <a:rPr dirty="0"/>
              <a:t> field is fed to the Ra address port to cause the contents of register </a:t>
            </a:r>
            <a:r>
              <a:rPr dirty="0" err="1"/>
              <a:t>Rs</a:t>
            </a:r>
            <a:r>
              <a:rPr dirty="0"/>
              <a:t> to be placed on </a:t>
            </a:r>
            <a:r>
              <a:rPr dirty="0" err="1"/>
              <a:t>busA</a:t>
            </a:r>
            <a:r>
              <a:rPr dirty="0"/>
              <a:t>.</a:t>
            </a:r>
          </a:p>
          <a:p>
            <a:r>
              <a:rPr dirty="0"/>
              <a:t>The other operand for the ALU will come from the immediate field.  In order to do this, the controller need to set ExtOp to 0 to instruct the extender to perform a Zero Extend operation.</a:t>
            </a:r>
          </a:p>
          <a:p>
            <a:r>
              <a:rPr dirty="0"/>
              <a:t>Furthermore, </a:t>
            </a:r>
            <a:r>
              <a:rPr dirty="0" err="1"/>
              <a:t>ALUSrc</a:t>
            </a:r>
            <a:r>
              <a:rPr dirty="0"/>
              <a:t> must set to 1 such that the MUX will block off bus B from the register file and send the zero extended version of the immediate field to the ALU.</a:t>
            </a:r>
          </a:p>
          <a:p>
            <a:r>
              <a:rPr dirty="0"/>
              <a:t>Of course, the </a:t>
            </a:r>
            <a:r>
              <a:rPr dirty="0" err="1"/>
              <a:t>ALUctr</a:t>
            </a:r>
            <a:r>
              <a:rPr dirty="0"/>
              <a:t> has to be set to OR so the ALU can perform an OR operation.</a:t>
            </a:r>
          </a:p>
          <a:p>
            <a:r>
              <a:rPr dirty="0"/>
              <a:t>The rest of the control signals (</a:t>
            </a:r>
            <a:r>
              <a:rPr dirty="0" err="1"/>
              <a:t>MemWr</a:t>
            </a:r>
            <a:r>
              <a:rPr dirty="0"/>
              <a:t>, </a:t>
            </a:r>
            <a:r>
              <a:rPr dirty="0" err="1"/>
              <a:t>MemtoReg</a:t>
            </a:r>
            <a:r>
              <a:rPr dirty="0"/>
              <a:t>, Branch, and Jump) are the same as </a:t>
            </a:r>
            <a:r>
              <a:rPr dirty="0" err="1"/>
              <a:t>theAdd</a:t>
            </a:r>
            <a:r>
              <a:rPr dirty="0"/>
              <a:t> and Subtract instructions.</a:t>
            </a:r>
          </a:p>
          <a:p>
            <a:r>
              <a:rPr dirty="0"/>
              <a:t>One big difference is the </a:t>
            </a:r>
            <a:r>
              <a:rPr dirty="0" err="1"/>
              <a:t>RegDst</a:t>
            </a:r>
            <a:r>
              <a:rPr dirty="0"/>
              <a:t> signal.  In this case, the destination register is specified by the instruction’s </a:t>
            </a:r>
            <a:r>
              <a:rPr dirty="0" err="1"/>
              <a:t>Rt</a:t>
            </a:r>
            <a:r>
              <a:rPr dirty="0"/>
              <a:t> field, NOT the Rd field because we do not have a Rd field here.</a:t>
            </a:r>
          </a:p>
          <a:p>
            <a:r>
              <a:rPr dirty="0"/>
              <a:t>Consequently, </a:t>
            </a:r>
            <a:r>
              <a:rPr dirty="0" err="1"/>
              <a:t>RegDst</a:t>
            </a:r>
            <a:r>
              <a:rPr dirty="0"/>
              <a:t> must be set to 0 to place </a:t>
            </a:r>
            <a:r>
              <a:rPr dirty="0" err="1"/>
              <a:t>Rt</a:t>
            </a:r>
            <a:r>
              <a:rPr dirty="0"/>
              <a:t> onto the Register File’s </a:t>
            </a:r>
            <a:r>
              <a:rPr dirty="0" err="1"/>
              <a:t>Rw</a:t>
            </a:r>
            <a:r>
              <a:rPr dirty="0"/>
              <a:t> address port.</a:t>
            </a:r>
          </a:p>
          <a:p>
            <a:r>
              <a:rPr dirty="0"/>
              <a:t>Finally, in order to accomplish the register write, </a:t>
            </a:r>
            <a:r>
              <a:rPr dirty="0" err="1"/>
              <a:t>RegWr</a:t>
            </a:r>
            <a:r>
              <a:rPr dirty="0"/>
              <a:t> must be set to 1.</a:t>
            </a:r>
          </a:p>
          <a:p>
            <a:endParaRPr dirty="0"/>
          </a:p>
          <a:p>
            <a:r>
              <a:rPr dirty="0"/>
              <a:t>+3 = 20 min. (X:60)</a:t>
            </a:r>
          </a:p>
        </p:txBody>
      </p:sp>
    </p:spTree>
    <p:extLst>
      <p:ext uri="{BB962C8B-B14F-4D97-AF65-F5344CB8AC3E}">
        <p14:creationId xmlns:p14="http://schemas.microsoft.com/office/powerpoint/2010/main" val="257477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 name="Shape 2356"/>
          <p:cNvSpPr>
            <a:spLocks noGrp="1" noRot="1" noChangeAspect="1"/>
          </p:cNvSpPr>
          <p:nvPr>
            <p:ph type="sldImg"/>
          </p:nvPr>
        </p:nvSpPr>
        <p:spPr>
          <a:prstGeom prst="rect">
            <a:avLst/>
          </a:prstGeom>
        </p:spPr>
        <p:txBody>
          <a:bodyPr/>
          <a:lstStyle/>
          <a:p>
            <a:endParaRPr/>
          </a:p>
        </p:txBody>
      </p:sp>
      <p:sp>
        <p:nvSpPr>
          <p:cNvPr id="2357" name="Shape 2357"/>
          <p:cNvSpPr>
            <a:spLocks noGrp="1"/>
          </p:cNvSpPr>
          <p:nvPr>
            <p:ph type="body" sz="quarter" idx="1"/>
          </p:nvPr>
        </p:nvSpPr>
        <p:spPr>
          <a:prstGeom prst="rect">
            <a:avLst/>
          </a:prstGeom>
        </p:spPr>
        <p:txBody>
          <a:bodyPr/>
          <a:lstStyle/>
          <a:p>
            <a:r>
              <a:rPr dirty="0"/>
              <a:t>Let’s continue our lecture with the load instruction.  What does the load instruction do?</a:t>
            </a:r>
          </a:p>
          <a:p>
            <a:r>
              <a:rPr dirty="0"/>
              <a:t>It first adds the </a:t>
            </a:r>
            <a:r>
              <a:rPr dirty="0" err="1"/>
              <a:t>contecnts</a:t>
            </a:r>
            <a:r>
              <a:rPr dirty="0"/>
              <a:t> of the register specified by the </a:t>
            </a:r>
            <a:r>
              <a:rPr dirty="0" err="1"/>
              <a:t>Rs</a:t>
            </a:r>
            <a:r>
              <a:rPr dirty="0"/>
              <a:t> field to the Sign Extended version of the Immediate field to form the memory address.</a:t>
            </a:r>
          </a:p>
          <a:p>
            <a:r>
              <a:rPr dirty="0"/>
              <a:t>Then it uses this memory address to access the memory and write the data back to the register specified by the </a:t>
            </a:r>
            <a:r>
              <a:rPr dirty="0" err="1"/>
              <a:t>Rt</a:t>
            </a:r>
            <a:r>
              <a:rPr dirty="0"/>
              <a:t> field of the instruction.</a:t>
            </a:r>
          </a:p>
          <a:p>
            <a:r>
              <a:rPr dirty="0"/>
              <a:t>Here is how the </a:t>
            </a:r>
            <a:r>
              <a:rPr dirty="0" err="1"/>
              <a:t>datapath</a:t>
            </a:r>
            <a:r>
              <a:rPr dirty="0"/>
              <a:t> works: first the </a:t>
            </a:r>
            <a:r>
              <a:rPr dirty="0" err="1"/>
              <a:t>Rs</a:t>
            </a:r>
            <a:r>
              <a:rPr dirty="0"/>
              <a:t> field is fed to the Register File’s Ra address port to place the register onto bus A.</a:t>
            </a:r>
          </a:p>
          <a:p>
            <a:r>
              <a:rPr dirty="0"/>
              <a:t>Then the ExtOp signal is set to 1 so that the immediate field is Sign Extended and we place this value (output of Extender) onto the ALU input by setting ALUsrc to 1.</a:t>
            </a:r>
          </a:p>
          <a:p>
            <a:r>
              <a:rPr dirty="0"/>
              <a:t>The ALU then add (</a:t>
            </a:r>
            <a:r>
              <a:rPr dirty="0" err="1"/>
              <a:t>ALUctr</a:t>
            </a:r>
            <a:r>
              <a:rPr dirty="0"/>
              <a:t> = add) the two together to form the memory address which is then placed onto the Data Memory’s address port.</a:t>
            </a:r>
          </a:p>
          <a:p>
            <a:r>
              <a:rPr dirty="0"/>
              <a:t>In order to place the Data Memory’s output bus onto the Register File’s input bus (</a:t>
            </a:r>
            <a:r>
              <a:rPr dirty="0" err="1"/>
              <a:t>busW</a:t>
            </a:r>
            <a:r>
              <a:rPr dirty="0"/>
              <a:t>), the control needs to set </a:t>
            </a:r>
            <a:r>
              <a:rPr dirty="0" err="1"/>
              <a:t>MemtoReg</a:t>
            </a:r>
            <a:r>
              <a:rPr dirty="0"/>
              <a:t> to 1.</a:t>
            </a:r>
          </a:p>
          <a:p>
            <a:r>
              <a:rPr dirty="0"/>
              <a:t>Similar to the OR immediate instruction I showed you earlier, the destination register here is specified by the </a:t>
            </a:r>
            <a:r>
              <a:rPr dirty="0" err="1"/>
              <a:t>Rt</a:t>
            </a:r>
            <a:r>
              <a:rPr dirty="0"/>
              <a:t> field.  Therefore </a:t>
            </a:r>
            <a:r>
              <a:rPr dirty="0" err="1"/>
              <a:t>RegDst</a:t>
            </a:r>
            <a:r>
              <a:rPr dirty="0"/>
              <a:t> must be set to 0.</a:t>
            </a:r>
          </a:p>
          <a:p>
            <a:r>
              <a:rPr dirty="0"/>
              <a:t>Finally, </a:t>
            </a:r>
            <a:r>
              <a:rPr dirty="0" err="1"/>
              <a:t>RegWr</a:t>
            </a:r>
            <a:r>
              <a:rPr dirty="0"/>
              <a:t> must be set to 1 to completer the register write operation.</a:t>
            </a:r>
          </a:p>
          <a:p>
            <a:r>
              <a:rPr dirty="0"/>
              <a:t>Well, it should be obvious to you guys by now that we need to set Branch and Jump to 0 to make sure the Instruction Fetch Unit update the Program Counter correctly.</a:t>
            </a:r>
          </a:p>
          <a:p>
            <a:endParaRPr dirty="0"/>
          </a:p>
          <a:p>
            <a:r>
              <a:rPr dirty="0"/>
              <a:t>+3 = 28 min. (Y:08)</a:t>
            </a:r>
          </a:p>
        </p:txBody>
      </p:sp>
    </p:spTree>
    <p:extLst>
      <p:ext uri="{BB962C8B-B14F-4D97-AF65-F5344CB8AC3E}">
        <p14:creationId xmlns:p14="http://schemas.microsoft.com/office/powerpoint/2010/main" val="1695353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6" name="Shape 2516"/>
          <p:cNvSpPr>
            <a:spLocks noGrp="1" noRot="1" noChangeAspect="1"/>
          </p:cNvSpPr>
          <p:nvPr>
            <p:ph type="sldImg"/>
          </p:nvPr>
        </p:nvSpPr>
        <p:spPr>
          <a:prstGeom prst="rect">
            <a:avLst/>
          </a:prstGeom>
        </p:spPr>
        <p:txBody>
          <a:bodyPr/>
          <a:lstStyle/>
          <a:p>
            <a:endParaRPr/>
          </a:p>
        </p:txBody>
      </p:sp>
      <p:sp>
        <p:nvSpPr>
          <p:cNvPr id="2517" name="Shape 2517"/>
          <p:cNvSpPr>
            <a:spLocks noGrp="1"/>
          </p:cNvSpPr>
          <p:nvPr>
            <p:ph type="body" sz="quarter" idx="1"/>
          </p:nvPr>
        </p:nvSpPr>
        <p:spPr>
          <a:prstGeom prst="rect">
            <a:avLst/>
          </a:prstGeom>
        </p:spPr>
        <p:txBody>
          <a:bodyPr/>
          <a:lstStyle/>
          <a:p>
            <a:r>
              <a:rPr dirty="0"/>
              <a:t>Let’s continue our lecture with the load instruction.  What does the load instruction do?</a:t>
            </a:r>
          </a:p>
          <a:p>
            <a:r>
              <a:rPr dirty="0"/>
              <a:t>It first adds the </a:t>
            </a:r>
            <a:r>
              <a:rPr dirty="0" err="1"/>
              <a:t>contecnts</a:t>
            </a:r>
            <a:r>
              <a:rPr dirty="0"/>
              <a:t> of the register specified by the </a:t>
            </a:r>
            <a:r>
              <a:rPr dirty="0" err="1"/>
              <a:t>Rs</a:t>
            </a:r>
            <a:r>
              <a:rPr dirty="0"/>
              <a:t> field to the Sign Extended version of the Immediate field to form the memory address.</a:t>
            </a:r>
          </a:p>
          <a:p>
            <a:r>
              <a:rPr dirty="0"/>
              <a:t>Then it uses this memory address to access the memory and write the data back to the register specified by the </a:t>
            </a:r>
            <a:r>
              <a:rPr dirty="0" err="1"/>
              <a:t>Rt</a:t>
            </a:r>
            <a:r>
              <a:rPr dirty="0"/>
              <a:t> field of the instruction.</a:t>
            </a:r>
          </a:p>
          <a:p>
            <a:r>
              <a:rPr dirty="0"/>
              <a:t>Here is how the </a:t>
            </a:r>
            <a:r>
              <a:rPr dirty="0" err="1"/>
              <a:t>datapath</a:t>
            </a:r>
            <a:r>
              <a:rPr dirty="0"/>
              <a:t> works: first the </a:t>
            </a:r>
            <a:r>
              <a:rPr dirty="0" err="1"/>
              <a:t>Rs</a:t>
            </a:r>
            <a:r>
              <a:rPr dirty="0"/>
              <a:t> field is fed to the Register File’s Ra address port to place the register onto bus A.</a:t>
            </a:r>
          </a:p>
          <a:p>
            <a:r>
              <a:rPr dirty="0"/>
              <a:t>Then the ExtOp signal is set to 1 so that the immediate field is Sign Extended and we place this value (output of Extender) onto the ALU input by setting ALUsrc to 1.</a:t>
            </a:r>
          </a:p>
          <a:p>
            <a:r>
              <a:rPr dirty="0"/>
              <a:t>The ALU then add (</a:t>
            </a:r>
            <a:r>
              <a:rPr dirty="0" err="1"/>
              <a:t>ALUctr</a:t>
            </a:r>
            <a:r>
              <a:rPr dirty="0"/>
              <a:t> = add) the two together to form the memory address which is then placed onto the Data Memory’s address port.</a:t>
            </a:r>
          </a:p>
          <a:p>
            <a:r>
              <a:rPr dirty="0"/>
              <a:t>In order to place the Data Memory’s output bus onto the Register File’s input bus (</a:t>
            </a:r>
            <a:r>
              <a:rPr dirty="0" err="1"/>
              <a:t>busW</a:t>
            </a:r>
            <a:r>
              <a:rPr dirty="0"/>
              <a:t>), the control needs to set </a:t>
            </a:r>
            <a:r>
              <a:rPr dirty="0" err="1"/>
              <a:t>MemtoReg</a:t>
            </a:r>
            <a:r>
              <a:rPr dirty="0"/>
              <a:t> to 1.</a:t>
            </a:r>
          </a:p>
          <a:p>
            <a:r>
              <a:rPr dirty="0"/>
              <a:t>Similar to the OR immediate instruction I showed you earlier, the destination register here is specified by the </a:t>
            </a:r>
            <a:r>
              <a:rPr dirty="0" err="1"/>
              <a:t>Rt</a:t>
            </a:r>
            <a:r>
              <a:rPr dirty="0"/>
              <a:t> field.  Therefore </a:t>
            </a:r>
            <a:r>
              <a:rPr dirty="0" err="1"/>
              <a:t>RegDst</a:t>
            </a:r>
            <a:r>
              <a:rPr dirty="0"/>
              <a:t> must be set to 0.</a:t>
            </a:r>
          </a:p>
          <a:p>
            <a:r>
              <a:rPr dirty="0"/>
              <a:t>Finally, </a:t>
            </a:r>
            <a:r>
              <a:rPr dirty="0" err="1"/>
              <a:t>RegWr</a:t>
            </a:r>
            <a:r>
              <a:rPr dirty="0"/>
              <a:t> must be set to 1 to completer the register write operation.</a:t>
            </a:r>
          </a:p>
          <a:p>
            <a:r>
              <a:rPr dirty="0"/>
              <a:t>Well, it should be obvious to you guys by now that we need to set Branch and Jump to 0 to make sure the Instruction Fetch Unit update the Program Counter correctly.</a:t>
            </a:r>
          </a:p>
          <a:p>
            <a:endParaRPr dirty="0"/>
          </a:p>
          <a:p>
            <a:r>
              <a:rPr dirty="0"/>
              <a:t>+3 = 28 min. (Y:08)</a:t>
            </a:r>
          </a:p>
        </p:txBody>
      </p:sp>
    </p:spTree>
    <p:extLst>
      <p:ext uri="{BB962C8B-B14F-4D97-AF65-F5344CB8AC3E}">
        <p14:creationId xmlns:p14="http://schemas.microsoft.com/office/powerpoint/2010/main" val="18445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noRot="1" noChangeAspect="1"/>
          </p:cNvSpPr>
          <p:nvPr>
            <p:ph type="sldImg"/>
          </p:nvPr>
        </p:nvSpPr>
        <p:spPr>
          <a:prstGeom prst="rect">
            <a:avLst/>
          </a:prstGeom>
        </p:spPr>
        <p:txBody>
          <a:bodyPr/>
          <a:lstStyle/>
          <a:p>
            <a:endParaRPr/>
          </a:p>
        </p:txBody>
      </p:sp>
      <p:sp>
        <p:nvSpPr>
          <p:cNvPr id="425" name="Shape 425"/>
          <p:cNvSpPr>
            <a:spLocks noGrp="1"/>
          </p:cNvSpPr>
          <p:nvPr>
            <p:ph type="body" sz="quarter" idx="1"/>
          </p:nvPr>
        </p:nvSpPr>
        <p:spPr>
          <a:prstGeom prst="rect">
            <a:avLst/>
          </a:prstGeom>
        </p:spPr>
        <p:txBody>
          <a:bodyPr/>
          <a:lstStyle/>
          <a:p>
            <a:r>
              <a:rPr dirty="0"/>
              <a:t>Here is the </a:t>
            </a:r>
            <a:r>
              <a:rPr dirty="0" err="1"/>
              <a:t>datapath</a:t>
            </a:r>
            <a:r>
              <a:rPr dirty="0"/>
              <a:t> for the Or immediate instructions.</a:t>
            </a:r>
          </a:p>
          <a:p>
            <a:r>
              <a:rPr dirty="0"/>
              <a:t>We cannot use the Rd field here (</a:t>
            </a:r>
            <a:r>
              <a:rPr dirty="0" err="1"/>
              <a:t>Rw</a:t>
            </a:r>
            <a:r>
              <a:rPr dirty="0"/>
              <a:t>) because in this instruction format, we don’t have a Rd field. The Rd field in the R-type is used here as part of the immediate field.</a:t>
            </a:r>
          </a:p>
          <a:p>
            <a:r>
              <a:rPr dirty="0"/>
              <a:t>For this instruction type, </a:t>
            </a:r>
            <a:r>
              <a:rPr dirty="0" err="1"/>
              <a:t>Rw</a:t>
            </a:r>
            <a:r>
              <a:rPr dirty="0"/>
              <a:t> input of the register file, that is the address of the register to be written, comes from the </a:t>
            </a:r>
            <a:r>
              <a:rPr dirty="0" err="1"/>
              <a:t>Rt</a:t>
            </a:r>
            <a:r>
              <a:rPr dirty="0"/>
              <a:t> field of the instruction.</a:t>
            </a:r>
          </a:p>
          <a:p>
            <a:r>
              <a:rPr dirty="0"/>
              <a:t>Recalled from earlier slide that for R-type instruction, the </a:t>
            </a:r>
            <a:r>
              <a:rPr dirty="0" err="1"/>
              <a:t>Rw</a:t>
            </a:r>
            <a:r>
              <a:rPr dirty="0"/>
              <a:t> comes from the Rd field.</a:t>
            </a:r>
          </a:p>
          <a:p>
            <a:r>
              <a:rPr dirty="0"/>
              <a:t>That’s why we need a MUX here to put Rd onto </a:t>
            </a:r>
            <a:r>
              <a:rPr dirty="0" err="1"/>
              <a:t>Rw</a:t>
            </a:r>
            <a:r>
              <a:rPr dirty="0"/>
              <a:t> for R-type instructions and to put </a:t>
            </a:r>
            <a:r>
              <a:rPr dirty="0" err="1"/>
              <a:t>Rt</a:t>
            </a:r>
            <a:r>
              <a:rPr dirty="0"/>
              <a:t> onto </a:t>
            </a:r>
            <a:r>
              <a:rPr dirty="0" err="1"/>
              <a:t>Rw</a:t>
            </a:r>
            <a:r>
              <a:rPr dirty="0"/>
              <a:t> for the I-type instruction.</a:t>
            </a:r>
          </a:p>
          <a:p>
            <a:r>
              <a:rPr dirty="0"/>
              <a:t>Since the second operation of this instruction will be the immediate field zero extended to 32 bits, we also need a MUX here to block off bus B from the register file.</a:t>
            </a:r>
          </a:p>
          <a:p>
            <a:r>
              <a:rPr dirty="0"/>
              <a:t>Since bus B is blocked off by the MUX, the value on bus B is don’t care. Therefore we do not have to worry about what ends up on  the register file’s </a:t>
            </a:r>
            <a:r>
              <a:rPr dirty="0" err="1"/>
              <a:t>Rb</a:t>
            </a:r>
            <a:r>
              <a:rPr dirty="0"/>
              <a:t> register specifier.</a:t>
            </a:r>
          </a:p>
          <a:p>
            <a:r>
              <a:rPr dirty="0"/>
              <a:t>To keep things simple, we may just as well keep it the same as the R-type instruction and put the </a:t>
            </a:r>
            <a:r>
              <a:rPr dirty="0" err="1"/>
              <a:t>Rt</a:t>
            </a:r>
            <a:r>
              <a:rPr dirty="0"/>
              <a:t> field here.</a:t>
            </a:r>
          </a:p>
          <a:p>
            <a:r>
              <a:rPr dirty="0"/>
              <a:t>So to summarize, this is how this </a:t>
            </a:r>
            <a:r>
              <a:rPr dirty="0" err="1"/>
              <a:t>datapath</a:t>
            </a:r>
            <a:r>
              <a:rPr dirty="0"/>
              <a:t> works.  With </a:t>
            </a:r>
            <a:r>
              <a:rPr dirty="0" err="1"/>
              <a:t>Rs</a:t>
            </a:r>
            <a:r>
              <a:rPr dirty="0"/>
              <a:t> on Register File’s Ra input, bus A will get the value of </a:t>
            </a:r>
            <a:r>
              <a:rPr dirty="0" err="1"/>
              <a:t>Rs</a:t>
            </a:r>
            <a:r>
              <a:rPr dirty="0"/>
              <a:t> as the first ALU operand.</a:t>
            </a:r>
          </a:p>
          <a:p>
            <a:r>
              <a:rPr dirty="0"/>
              <a:t>The second operand will come from the immediate field of the instruction.</a:t>
            </a:r>
          </a:p>
          <a:p>
            <a:r>
              <a:rPr dirty="0"/>
              <a:t>Once the ALU complete the OR operation, the result will be written into the register specified by the instruction’s </a:t>
            </a:r>
            <a:r>
              <a:rPr dirty="0" err="1"/>
              <a:t>Rt</a:t>
            </a:r>
            <a:r>
              <a:rPr dirty="0"/>
              <a:t> field.</a:t>
            </a:r>
          </a:p>
          <a:p>
            <a:endParaRPr dirty="0"/>
          </a:p>
          <a:p>
            <a:r>
              <a:rPr dirty="0"/>
              <a:t>+3 = 50 min. (Y:30)</a:t>
            </a:r>
          </a:p>
        </p:txBody>
      </p:sp>
    </p:spTree>
    <p:extLst>
      <p:ext uri="{BB962C8B-B14F-4D97-AF65-F5344CB8AC3E}">
        <p14:creationId xmlns:p14="http://schemas.microsoft.com/office/powerpoint/2010/main" val="228564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 name="Shape 2664"/>
          <p:cNvSpPr>
            <a:spLocks noGrp="1" noRot="1" noChangeAspect="1"/>
          </p:cNvSpPr>
          <p:nvPr>
            <p:ph type="sldImg"/>
          </p:nvPr>
        </p:nvSpPr>
        <p:spPr>
          <a:prstGeom prst="rect">
            <a:avLst/>
          </a:prstGeom>
        </p:spPr>
        <p:txBody>
          <a:bodyPr/>
          <a:lstStyle/>
          <a:p>
            <a:endParaRPr/>
          </a:p>
        </p:txBody>
      </p:sp>
      <p:sp>
        <p:nvSpPr>
          <p:cNvPr id="2665" name="Shape 2665"/>
          <p:cNvSpPr>
            <a:spLocks noGrp="1"/>
          </p:cNvSpPr>
          <p:nvPr>
            <p:ph type="body" sz="quarter" idx="1"/>
          </p:nvPr>
        </p:nvSpPr>
        <p:spPr>
          <a:prstGeom prst="rect">
            <a:avLst/>
          </a:prstGeom>
        </p:spPr>
        <p:txBody>
          <a:bodyPr/>
          <a:lstStyle/>
          <a:p>
            <a:r>
              <a:rPr dirty="0"/>
              <a:t>The store instruction performs the inverse function of the load.  Instead of loading data from memory, the store instruction sends the contents of register specified by </a:t>
            </a:r>
            <a:r>
              <a:rPr dirty="0" err="1"/>
              <a:t>Rt</a:t>
            </a:r>
            <a:r>
              <a:rPr dirty="0"/>
              <a:t> to data memory.</a:t>
            </a:r>
          </a:p>
          <a:p>
            <a:r>
              <a:rPr dirty="0"/>
              <a:t>Similar to the load instruction, the store instruction needs to read the contents of register </a:t>
            </a:r>
            <a:r>
              <a:rPr dirty="0" err="1"/>
              <a:t>Rs</a:t>
            </a:r>
            <a:r>
              <a:rPr dirty="0"/>
              <a:t> (points to Ra port) and add it to the sign extended </a:t>
            </a:r>
            <a:r>
              <a:rPr dirty="0" err="1"/>
              <a:t>verion</a:t>
            </a:r>
            <a:r>
              <a:rPr dirty="0"/>
              <a:t> of the immediate filed (Imm16, ExtOp = 1, </a:t>
            </a:r>
            <a:r>
              <a:rPr dirty="0" err="1"/>
              <a:t>ALUSrc</a:t>
            </a:r>
            <a:r>
              <a:rPr dirty="0"/>
              <a:t> = 1) to form the data memory address (</a:t>
            </a:r>
            <a:r>
              <a:rPr dirty="0" err="1"/>
              <a:t>ALUctr</a:t>
            </a:r>
            <a:r>
              <a:rPr dirty="0"/>
              <a:t> = add).</a:t>
            </a:r>
          </a:p>
          <a:p>
            <a:r>
              <a:rPr dirty="0"/>
              <a:t>However unlike the Load </a:t>
            </a:r>
            <a:r>
              <a:rPr dirty="0" err="1"/>
              <a:t>instructoion</a:t>
            </a:r>
            <a:r>
              <a:rPr dirty="0"/>
              <a:t> where </a:t>
            </a:r>
            <a:r>
              <a:rPr dirty="0" err="1"/>
              <a:t>busB</a:t>
            </a:r>
            <a:r>
              <a:rPr dirty="0"/>
              <a:t> is not used, the store instruction will use </a:t>
            </a:r>
            <a:r>
              <a:rPr dirty="0" err="1"/>
              <a:t>busB</a:t>
            </a:r>
            <a:r>
              <a:rPr dirty="0"/>
              <a:t> to send the data to the Data memory.</a:t>
            </a:r>
          </a:p>
          <a:p>
            <a:r>
              <a:rPr dirty="0"/>
              <a:t>Consequently, the </a:t>
            </a:r>
            <a:r>
              <a:rPr dirty="0" err="1"/>
              <a:t>Rt</a:t>
            </a:r>
            <a:r>
              <a:rPr dirty="0"/>
              <a:t> field of the instruction has to be fed to the </a:t>
            </a:r>
            <a:r>
              <a:rPr dirty="0" err="1"/>
              <a:t>Rb</a:t>
            </a:r>
            <a:r>
              <a:rPr dirty="0"/>
              <a:t> port of the register file.</a:t>
            </a:r>
          </a:p>
          <a:p>
            <a:r>
              <a:rPr dirty="0"/>
              <a:t>In order to write the Data Memory properly, the </a:t>
            </a:r>
            <a:r>
              <a:rPr dirty="0" err="1"/>
              <a:t>MemWr</a:t>
            </a:r>
            <a:r>
              <a:rPr dirty="0"/>
              <a:t> signal has to be set to 1.</a:t>
            </a:r>
          </a:p>
          <a:p>
            <a:r>
              <a:rPr dirty="0"/>
              <a:t>Notice that the store instruction does not update the register file.  Therefore, </a:t>
            </a:r>
            <a:r>
              <a:rPr dirty="0" err="1"/>
              <a:t>RegWr</a:t>
            </a:r>
            <a:r>
              <a:rPr dirty="0"/>
              <a:t> must be set to zero and consequently control signals </a:t>
            </a:r>
            <a:r>
              <a:rPr dirty="0" err="1"/>
              <a:t>RegDst</a:t>
            </a:r>
            <a:r>
              <a:rPr dirty="0"/>
              <a:t> and </a:t>
            </a:r>
            <a:r>
              <a:rPr dirty="0" err="1"/>
              <a:t>MemtoReg</a:t>
            </a:r>
            <a:r>
              <a:rPr dirty="0"/>
              <a:t> are don’t cares.</a:t>
            </a:r>
          </a:p>
          <a:p>
            <a:r>
              <a:rPr dirty="0"/>
              <a:t>And once again we need to set the control signals Branch and Jump to zero to ensure proper Program Counter </a:t>
            </a:r>
            <a:r>
              <a:rPr dirty="0" err="1"/>
              <a:t>updataing</a:t>
            </a:r>
            <a:r>
              <a:rPr dirty="0"/>
              <a:t>.</a:t>
            </a:r>
          </a:p>
          <a:p>
            <a:r>
              <a:rPr dirty="0"/>
              <a:t>Well, by now, you are probably tied of these boring stuff where Branch and Jump are zero so let’s look at something different--the </a:t>
            </a:r>
            <a:r>
              <a:rPr dirty="0" err="1"/>
              <a:t>bracnh</a:t>
            </a:r>
            <a:r>
              <a:rPr dirty="0"/>
              <a:t> instruction.</a:t>
            </a:r>
          </a:p>
          <a:p>
            <a:endParaRPr dirty="0"/>
          </a:p>
          <a:p>
            <a:r>
              <a:rPr dirty="0"/>
              <a:t>+3 = 31 min. (Y:11)</a:t>
            </a:r>
          </a:p>
        </p:txBody>
      </p:sp>
    </p:spTree>
    <p:extLst>
      <p:ext uri="{BB962C8B-B14F-4D97-AF65-F5344CB8AC3E}">
        <p14:creationId xmlns:p14="http://schemas.microsoft.com/office/powerpoint/2010/main" val="2474847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2" name="Shape 2822"/>
          <p:cNvSpPr>
            <a:spLocks noGrp="1" noRot="1" noChangeAspect="1"/>
          </p:cNvSpPr>
          <p:nvPr>
            <p:ph type="sldImg"/>
          </p:nvPr>
        </p:nvSpPr>
        <p:spPr>
          <a:prstGeom prst="rect">
            <a:avLst/>
          </a:prstGeom>
        </p:spPr>
        <p:txBody>
          <a:bodyPr/>
          <a:lstStyle/>
          <a:p>
            <a:endParaRPr/>
          </a:p>
        </p:txBody>
      </p:sp>
      <p:sp>
        <p:nvSpPr>
          <p:cNvPr id="2823" name="Shape 2823"/>
          <p:cNvSpPr>
            <a:spLocks noGrp="1"/>
          </p:cNvSpPr>
          <p:nvPr>
            <p:ph type="body" sz="quarter" idx="1"/>
          </p:nvPr>
        </p:nvSpPr>
        <p:spPr>
          <a:prstGeom prst="rect">
            <a:avLst/>
          </a:prstGeom>
        </p:spPr>
        <p:txBody>
          <a:bodyPr/>
          <a:lstStyle/>
          <a:p>
            <a:r>
              <a:rPr dirty="0"/>
              <a:t>The store instruction performs the inverse function of the load.  Instead of loading data from memory, the store instruction sends the contents of register specified by </a:t>
            </a:r>
            <a:r>
              <a:rPr dirty="0" err="1"/>
              <a:t>Rt</a:t>
            </a:r>
            <a:r>
              <a:rPr dirty="0"/>
              <a:t> to data memory.</a:t>
            </a:r>
          </a:p>
          <a:p>
            <a:r>
              <a:rPr dirty="0"/>
              <a:t>Similar to the load instruction, the store instruction needs to read the contents of register </a:t>
            </a:r>
            <a:r>
              <a:rPr dirty="0" err="1"/>
              <a:t>Rs</a:t>
            </a:r>
            <a:r>
              <a:rPr dirty="0"/>
              <a:t> (points to Ra port) and add it to the sign extended </a:t>
            </a:r>
            <a:r>
              <a:rPr dirty="0" err="1"/>
              <a:t>verion</a:t>
            </a:r>
            <a:r>
              <a:rPr dirty="0"/>
              <a:t> of the immediate filed (Imm16, ExtOp = 1, </a:t>
            </a:r>
            <a:r>
              <a:rPr dirty="0" err="1"/>
              <a:t>ALUSrc</a:t>
            </a:r>
            <a:r>
              <a:rPr dirty="0"/>
              <a:t> = 1) to form the data memory address (</a:t>
            </a:r>
            <a:r>
              <a:rPr dirty="0" err="1"/>
              <a:t>ALUctr</a:t>
            </a:r>
            <a:r>
              <a:rPr dirty="0"/>
              <a:t> = add).</a:t>
            </a:r>
          </a:p>
          <a:p>
            <a:r>
              <a:rPr dirty="0"/>
              <a:t>However unlike the Load </a:t>
            </a:r>
            <a:r>
              <a:rPr dirty="0" err="1"/>
              <a:t>instructoion</a:t>
            </a:r>
            <a:r>
              <a:rPr dirty="0"/>
              <a:t> where </a:t>
            </a:r>
            <a:r>
              <a:rPr dirty="0" err="1"/>
              <a:t>busB</a:t>
            </a:r>
            <a:r>
              <a:rPr dirty="0"/>
              <a:t> is not used, the store instruction will use </a:t>
            </a:r>
            <a:r>
              <a:rPr dirty="0" err="1"/>
              <a:t>busB</a:t>
            </a:r>
            <a:r>
              <a:rPr dirty="0"/>
              <a:t> to send the data to the Data memory.</a:t>
            </a:r>
          </a:p>
          <a:p>
            <a:r>
              <a:rPr dirty="0"/>
              <a:t>Consequently, the </a:t>
            </a:r>
            <a:r>
              <a:rPr dirty="0" err="1"/>
              <a:t>Rt</a:t>
            </a:r>
            <a:r>
              <a:rPr dirty="0"/>
              <a:t> field of the instruction has to be fed to the </a:t>
            </a:r>
            <a:r>
              <a:rPr dirty="0" err="1"/>
              <a:t>Rb</a:t>
            </a:r>
            <a:r>
              <a:rPr dirty="0"/>
              <a:t> port of the register file.</a:t>
            </a:r>
          </a:p>
          <a:p>
            <a:r>
              <a:rPr dirty="0"/>
              <a:t>In order to write the Data Memory properly, the </a:t>
            </a:r>
            <a:r>
              <a:rPr dirty="0" err="1"/>
              <a:t>MemWr</a:t>
            </a:r>
            <a:r>
              <a:rPr dirty="0"/>
              <a:t> signal has to be set to 1.</a:t>
            </a:r>
          </a:p>
          <a:p>
            <a:r>
              <a:rPr dirty="0"/>
              <a:t>Notice that the store instruction does not update the register file.  Therefore, </a:t>
            </a:r>
            <a:r>
              <a:rPr dirty="0" err="1"/>
              <a:t>RegWr</a:t>
            </a:r>
            <a:r>
              <a:rPr dirty="0"/>
              <a:t> must be set to zero and consequently control signals </a:t>
            </a:r>
            <a:r>
              <a:rPr dirty="0" err="1"/>
              <a:t>RegDst</a:t>
            </a:r>
            <a:r>
              <a:rPr dirty="0"/>
              <a:t> and </a:t>
            </a:r>
            <a:r>
              <a:rPr dirty="0" err="1"/>
              <a:t>MemtoReg</a:t>
            </a:r>
            <a:r>
              <a:rPr dirty="0"/>
              <a:t> are don’t cares.</a:t>
            </a:r>
          </a:p>
          <a:p>
            <a:r>
              <a:rPr dirty="0"/>
              <a:t>And once again we need to set the control signals Branch and Jump to zero to ensure proper Program Counter </a:t>
            </a:r>
            <a:r>
              <a:rPr dirty="0" err="1"/>
              <a:t>updataing</a:t>
            </a:r>
            <a:r>
              <a:rPr dirty="0"/>
              <a:t>.</a:t>
            </a:r>
          </a:p>
          <a:p>
            <a:r>
              <a:rPr dirty="0"/>
              <a:t>Well, by now, you are probably tied of these boring stuff where Branch and Jump are zero so let’s look at something different--the </a:t>
            </a:r>
            <a:r>
              <a:rPr dirty="0" err="1"/>
              <a:t>bracnh</a:t>
            </a:r>
            <a:r>
              <a:rPr dirty="0"/>
              <a:t> instruction.</a:t>
            </a:r>
          </a:p>
          <a:p>
            <a:endParaRPr dirty="0"/>
          </a:p>
          <a:p>
            <a:r>
              <a:rPr dirty="0"/>
              <a:t>+3 = 31 min. (Y:11)</a:t>
            </a:r>
          </a:p>
        </p:txBody>
      </p:sp>
    </p:spTree>
    <p:extLst>
      <p:ext uri="{BB962C8B-B14F-4D97-AF65-F5344CB8AC3E}">
        <p14:creationId xmlns:p14="http://schemas.microsoft.com/office/powerpoint/2010/main" val="299576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noRot="1" noChangeAspect="1"/>
          </p:cNvSpPr>
          <p:nvPr>
            <p:ph type="sldImg"/>
          </p:nvPr>
        </p:nvSpPr>
        <p:spPr>
          <a:prstGeom prst="rect">
            <a:avLst/>
          </a:prstGeom>
        </p:spPr>
        <p:txBody>
          <a:bodyPr/>
          <a:lstStyle/>
          <a:p>
            <a:endParaRPr/>
          </a:p>
        </p:txBody>
      </p:sp>
      <p:sp>
        <p:nvSpPr>
          <p:cNvPr id="425" name="Shape 425"/>
          <p:cNvSpPr>
            <a:spLocks noGrp="1"/>
          </p:cNvSpPr>
          <p:nvPr>
            <p:ph type="body" sz="quarter" idx="1"/>
          </p:nvPr>
        </p:nvSpPr>
        <p:spPr>
          <a:prstGeom prst="rect">
            <a:avLst/>
          </a:prstGeom>
        </p:spPr>
        <p:txBody>
          <a:bodyPr/>
          <a:lstStyle/>
          <a:p>
            <a:r>
              <a:rPr dirty="0"/>
              <a:t>Here is the </a:t>
            </a:r>
            <a:r>
              <a:rPr dirty="0" err="1"/>
              <a:t>datapath</a:t>
            </a:r>
            <a:r>
              <a:rPr dirty="0"/>
              <a:t> for the Or immediate instructions.</a:t>
            </a:r>
          </a:p>
          <a:p>
            <a:r>
              <a:rPr dirty="0"/>
              <a:t>We cannot use the Rd field here (</a:t>
            </a:r>
            <a:r>
              <a:rPr dirty="0" err="1"/>
              <a:t>Rw</a:t>
            </a:r>
            <a:r>
              <a:rPr dirty="0"/>
              <a:t>) because in this instruction format, we don’t have a Rd field. The Rd field in the R-type is used here as part of the immediate field.</a:t>
            </a:r>
          </a:p>
          <a:p>
            <a:r>
              <a:rPr dirty="0"/>
              <a:t>For this instruction type, </a:t>
            </a:r>
            <a:r>
              <a:rPr dirty="0" err="1"/>
              <a:t>Rw</a:t>
            </a:r>
            <a:r>
              <a:rPr dirty="0"/>
              <a:t> input of the register file, that is the address of the register to be written, comes from the </a:t>
            </a:r>
            <a:r>
              <a:rPr dirty="0" err="1"/>
              <a:t>Rt</a:t>
            </a:r>
            <a:r>
              <a:rPr dirty="0"/>
              <a:t> field of the instruction.</a:t>
            </a:r>
          </a:p>
          <a:p>
            <a:r>
              <a:rPr dirty="0"/>
              <a:t>Recalled from earlier slide that for R-type instruction, the </a:t>
            </a:r>
            <a:r>
              <a:rPr dirty="0" err="1"/>
              <a:t>Rw</a:t>
            </a:r>
            <a:r>
              <a:rPr dirty="0"/>
              <a:t> comes from the Rd field.</a:t>
            </a:r>
          </a:p>
          <a:p>
            <a:r>
              <a:rPr dirty="0"/>
              <a:t>That’s why we need a MUX here to put Rd onto </a:t>
            </a:r>
            <a:r>
              <a:rPr dirty="0" err="1"/>
              <a:t>Rw</a:t>
            </a:r>
            <a:r>
              <a:rPr dirty="0"/>
              <a:t> for R-type instructions and to put </a:t>
            </a:r>
            <a:r>
              <a:rPr dirty="0" err="1"/>
              <a:t>Rt</a:t>
            </a:r>
            <a:r>
              <a:rPr dirty="0"/>
              <a:t> onto </a:t>
            </a:r>
            <a:r>
              <a:rPr dirty="0" err="1"/>
              <a:t>Rw</a:t>
            </a:r>
            <a:r>
              <a:rPr dirty="0"/>
              <a:t> for the I-type instruction.</a:t>
            </a:r>
          </a:p>
          <a:p>
            <a:r>
              <a:rPr dirty="0"/>
              <a:t>Since the second operation of this instruction will be the immediate field zero extended to 32 bits, we also need a MUX here to block off bus B from the register file.</a:t>
            </a:r>
          </a:p>
          <a:p>
            <a:r>
              <a:rPr dirty="0"/>
              <a:t>Since bus B is blocked off by the MUX, the value on bus B is don’t care. Therefore we do not have to worry about what ends up on  the register file’s </a:t>
            </a:r>
            <a:r>
              <a:rPr dirty="0" err="1"/>
              <a:t>Rb</a:t>
            </a:r>
            <a:r>
              <a:rPr dirty="0"/>
              <a:t> register specifier.</a:t>
            </a:r>
          </a:p>
          <a:p>
            <a:r>
              <a:rPr dirty="0"/>
              <a:t>To keep things simple, we may just as well keep it the same as the R-type instruction and put the </a:t>
            </a:r>
            <a:r>
              <a:rPr dirty="0" err="1"/>
              <a:t>Rt</a:t>
            </a:r>
            <a:r>
              <a:rPr dirty="0"/>
              <a:t> field here.</a:t>
            </a:r>
          </a:p>
          <a:p>
            <a:r>
              <a:rPr dirty="0"/>
              <a:t>So to summarize, this is how this </a:t>
            </a:r>
            <a:r>
              <a:rPr dirty="0" err="1"/>
              <a:t>datapath</a:t>
            </a:r>
            <a:r>
              <a:rPr dirty="0"/>
              <a:t> works.  With </a:t>
            </a:r>
            <a:r>
              <a:rPr dirty="0" err="1"/>
              <a:t>Rs</a:t>
            </a:r>
            <a:r>
              <a:rPr dirty="0"/>
              <a:t> on Register File’s Ra input, bus A will get the value of </a:t>
            </a:r>
            <a:r>
              <a:rPr dirty="0" err="1"/>
              <a:t>Rs</a:t>
            </a:r>
            <a:r>
              <a:rPr dirty="0"/>
              <a:t> as the first ALU operand.</a:t>
            </a:r>
          </a:p>
          <a:p>
            <a:r>
              <a:rPr dirty="0"/>
              <a:t>The second operand will come from the immediate field of the instruction.</a:t>
            </a:r>
          </a:p>
          <a:p>
            <a:r>
              <a:rPr dirty="0"/>
              <a:t>Once the ALU complete the OR operation, the result will be written into the register specified by the instruction’s </a:t>
            </a:r>
            <a:r>
              <a:rPr dirty="0" err="1"/>
              <a:t>Rt</a:t>
            </a:r>
            <a:r>
              <a:rPr dirty="0"/>
              <a:t> field.</a:t>
            </a:r>
          </a:p>
          <a:p>
            <a:endParaRPr dirty="0"/>
          </a:p>
          <a:p>
            <a:r>
              <a:rPr dirty="0"/>
              <a:t>+3 = 50 min. (Y:30)</a:t>
            </a:r>
          </a:p>
        </p:txBody>
      </p:sp>
    </p:spTree>
    <p:extLst>
      <p:ext uri="{BB962C8B-B14F-4D97-AF65-F5344CB8AC3E}">
        <p14:creationId xmlns:p14="http://schemas.microsoft.com/office/powerpoint/2010/main" val="87224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Shape 519"/>
          <p:cNvSpPr>
            <a:spLocks noGrp="1" noRot="1" noChangeAspect="1"/>
          </p:cNvSpPr>
          <p:nvPr>
            <p:ph type="sldImg"/>
          </p:nvPr>
        </p:nvSpPr>
        <p:spPr>
          <a:prstGeom prst="rect">
            <a:avLst/>
          </a:prstGeom>
        </p:spPr>
        <p:txBody>
          <a:bodyPr/>
          <a:lstStyle/>
          <a:p>
            <a:endParaRPr/>
          </a:p>
        </p:txBody>
      </p:sp>
      <p:sp>
        <p:nvSpPr>
          <p:cNvPr id="520" name="Shape 520"/>
          <p:cNvSpPr>
            <a:spLocks noGrp="1"/>
          </p:cNvSpPr>
          <p:nvPr>
            <p:ph type="body" sz="quarter" idx="1"/>
          </p:nvPr>
        </p:nvSpPr>
        <p:spPr>
          <a:prstGeom prst="rect">
            <a:avLst/>
          </a:prstGeom>
        </p:spPr>
        <p:txBody>
          <a:bodyPr/>
          <a:lstStyle/>
          <a:p>
            <a:r>
              <a:rPr dirty="0"/>
              <a:t>Once again we cannot use the instruction’s Rd field for the Register File’s </a:t>
            </a:r>
            <a:r>
              <a:rPr dirty="0" err="1"/>
              <a:t>Rw</a:t>
            </a:r>
            <a:r>
              <a:rPr dirty="0"/>
              <a:t> input because load is a I-type instruction and there is no such thing as the Rd field in the I format.</a:t>
            </a:r>
          </a:p>
          <a:p>
            <a:r>
              <a:rPr dirty="0"/>
              <a:t>So instead of Rd, the </a:t>
            </a:r>
            <a:r>
              <a:rPr dirty="0" err="1"/>
              <a:t>Rt</a:t>
            </a:r>
            <a:r>
              <a:rPr dirty="0"/>
              <a:t> field is used to specify the destination register through this two to  one multiplexor.</a:t>
            </a:r>
          </a:p>
          <a:p>
            <a:r>
              <a:rPr dirty="0"/>
              <a:t>The first operand of the ALU comes from </a:t>
            </a:r>
            <a:r>
              <a:rPr dirty="0" err="1"/>
              <a:t>busA</a:t>
            </a:r>
            <a:r>
              <a:rPr dirty="0"/>
              <a:t> of the register file which contains the value of Register </a:t>
            </a:r>
            <a:r>
              <a:rPr dirty="0" err="1"/>
              <a:t>Rs</a:t>
            </a:r>
            <a:r>
              <a:rPr dirty="0"/>
              <a:t> (points to the Ra input of the register file).</a:t>
            </a:r>
          </a:p>
          <a:p>
            <a:r>
              <a:rPr dirty="0"/>
              <a:t>The second operand, on the other hand, comes from the immediate field of the instruction.</a:t>
            </a:r>
          </a:p>
          <a:p>
            <a:r>
              <a:rPr dirty="0"/>
              <a:t>Instead of using the Zero Extender I used in </a:t>
            </a:r>
            <a:r>
              <a:rPr dirty="0" err="1"/>
              <a:t>datapath</a:t>
            </a:r>
            <a:r>
              <a:rPr dirty="0"/>
              <a:t> for the or immediate </a:t>
            </a:r>
            <a:r>
              <a:rPr dirty="0" err="1"/>
              <a:t>datapath</a:t>
            </a:r>
            <a:r>
              <a:rPr dirty="0"/>
              <a:t>, I have to use a more general purpose Extender that can do both Sign Extend and Zero Extend.</a:t>
            </a:r>
          </a:p>
          <a:p>
            <a:r>
              <a:rPr dirty="0"/>
              <a:t>The ALU then adds these two operands together to form the memory address.</a:t>
            </a:r>
          </a:p>
          <a:p>
            <a:r>
              <a:rPr dirty="0"/>
              <a:t>Consequently, the output of the ALU has to go to two places:</a:t>
            </a:r>
          </a:p>
          <a:p>
            <a:r>
              <a:rPr dirty="0"/>
              <a:t>(a) First the address input of the data memory.</a:t>
            </a:r>
          </a:p>
          <a:p>
            <a:r>
              <a:rPr dirty="0"/>
              <a:t>(b) And secondly, also to the input of this two-to-one multiplexer.</a:t>
            </a:r>
          </a:p>
          <a:p>
            <a:r>
              <a:rPr dirty="0"/>
              <a:t>The other input of this multiplexer comes from the output of the data memory so we can place the output of the data memory onto the register file’s input bus for the load instruction.</a:t>
            </a:r>
          </a:p>
          <a:p>
            <a:r>
              <a:rPr dirty="0"/>
              <a:t>For Add, Subtract, and the Or immediate instructions, the output of the ALU will be selected to be placed on the input bus of the register file.</a:t>
            </a:r>
          </a:p>
          <a:p>
            <a:r>
              <a:rPr dirty="0"/>
              <a:t>In either case, the control signal </a:t>
            </a:r>
            <a:r>
              <a:rPr dirty="0" err="1"/>
              <a:t>RegWr</a:t>
            </a:r>
            <a:r>
              <a:rPr dirty="0"/>
              <a:t> should be asserted so the register file will be written at the end of the cycle.</a:t>
            </a:r>
          </a:p>
          <a:p>
            <a:endParaRPr dirty="0"/>
          </a:p>
          <a:p>
            <a:r>
              <a:rPr dirty="0"/>
              <a:t>+3 = 60 min. (Y:40)</a:t>
            </a:r>
          </a:p>
        </p:txBody>
      </p:sp>
    </p:spTree>
    <p:extLst>
      <p:ext uri="{BB962C8B-B14F-4D97-AF65-F5344CB8AC3E}">
        <p14:creationId xmlns:p14="http://schemas.microsoft.com/office/powerpoint/2010/main" val="141160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Shape 643"/>
          <p:cNvSpPr>
            <a:spLocks noGrp="1" noRot="1" noChangeAspect="1"/>
          </p:cNvSpPr>
          <p:nvPr>
            <p:ph type="sldImg"/>
          </p:nvPr>
        </p:nvSpPr>
        <p:spPr>
          <a:prstGeom prst="rect">
            <a:avLst/>
          </a:prstGeom>
        </p:spPr>
        <p:txBody>
          <a:bodyPr/>
          <a:lstStyle/>
          <a:p>
            <a:endParaRPr/>
          </a:p>
        </p:txBody>
      </p:sp>
      <p:sp>
        <p:nvSpPr>
          <p:cNvPr id="644" name="Shape 644"/>
          <p:cNvSpPr>
            <a:spLocks noGrp="1"/>
          </p:cNvSpPr>
          <p:nvPr>
            <p:ph type="body" sz="quarter" idx="1"/>
          </p:nvPr>
        </p:nvSpPr>
        <p:spPr>
          <a:prstGeom prst="rect">
            <a:avLst/>
          </a:prstGeom>
        </p:spPr>
        <p:txBody>
          <a:bodyPr/>
          <a:lstStyle/>
          <a:p>
            <a:r>
              <a:rPr dirty="0"/>
              <a:t>Once again we cannot use the instruction’s Rd field for the Register File’s </a:t>
            </a:r>
            <a:r>
              <a:rPr dirty="0" err="1"/>
              <a:t>Rw</a:t>
            </a:r>
            <a:r>
              <a:rPr dirty="0"/>
              <a:t> input because load is a I-type instruction and there is no such thing as the Rd field in the I format.</a:t>
            </a:r>
          </a:p>
          <a:p>
            <a:r>
              <a:rPr dirty="0"/>
              <a:t>So instead of Rd, the </a:t>
            </a:r>
            <a:r>
              <a:rPr dirty="0" err="1"/>
              <a:t>Rt</a:t>
            </a:r>
            <a:r>
              <a:rPr dirty="0"/>
              <a:t> field is used to specify the destination register through this two to  one multiplexor.</a:t>
            </a:r>
          </a:p>
          <a:p>
            <a:r>
              <a:rPr dirty="0"/>
              <a:t>The first operand of the ALU comes from </a:t>
            </a:r>
            <a:r>
              <a:rPr dirty="0" err="1"/>
              <a:t>busA</a:t>
            </a:r>
            <a:r>
              <a:rPr dirty="0"/>
              <a:t> of the register file which contains the value of Register </a:t>
            </a:r>
            <a:r>
              <a:rPr dirty="0" err="1"/>
              <a:t>Rs</a:t>
            </a:r>
            <a:r>
              <a:rPr dirty="0"/>
              <a:t> (points to the Ra input of the register file).</a:t>
            </a:r>
          </a:p>
          <a:p>
            <a:r>
              <a:rPr dirty="0"/>
              <a:t>The second operand, on the other hand, comes from the immediate field of the instruction.</a:t>
            </a:r>
          </a:p>
          <a:p>
            <a:r>
              <a:rPr dirty="0"/>
              <a:t>Instead of using the Zero Extender I used in </a:t>
            </a:r>
            <a:r>
              <a:rPr dirty="0" err="1"/>
              <a:t>datapath</a:t>
            </a:r>
            <a:r>
              <a:rPr dirty="0"/>
              <a:t> for the or immediate </a:t>
            </a:r>
            <a:r>
              <a:rPr dirty="0" err="1"/>
              <a:t>datapath</a:t>
            </a:r>
            <a:r>
              <a:rPr dirty="0"/>
              <a:t>, I have to use a more general purpose Extender that can do both Sign Extend and Zero Extend.</a:t>
            </a:r>
          </a:p>
          <a:p>
            <a:r>
              <a:rPr dirty="0"/>
              <a:t>The ALU then adds these two operands together to form the memory address.</a:t>
            </a:r>
          </a:p>
          <a:p>
            <a:r>
              <a:rPr dirty="0"/>
              <a:t>Consequently, the output of the ALU has to go to two places:</a:t>
            </a:r>
          </a:p>
          <a:p>
            <a:r>
              <a:rPr dirty="0"/>
              <a:t>(a) First the address input of the data memory.</a:t>
            </a:r>
          </a:p>
          <a:p>
            <a:r>
              <a:rPr dirty="0"/>
              <a:t>(b) And secondly, also to the input of this two-to-one multiplexer.</a:t>
            </a:r>
          </a:p>
          <a:p>
            <a:r>
              <a:rPr dirty="0"/>
              <a:t>The other input of this multiplexer comes from the output of the data memory so we can place the output of the data memory onto the register file’s input bus for the load instruction.</a:t>
            </a:r>
          </a:p>
          <a:p>
            <a:r>
              <a:rPr dirty="0"/>
              <a:t>For Add, Subtract, and the Or immediate instructions, the output of the ALU will be selected to be placed on the input bus of the register file.</a:t>
            </a:r>
          </a:p>
          <a:p>
            <a:r>
              <a:rPr dirty="0"/>
              <a:t>In either case, the control signal </a:t>
            </a:r>
            <a:r>
              <a:rPr dirty="0" err="1"/>
              <a:t>RegWr</a:t>
            </a:r>
            <a:r>
              <a:rPr dirty="0"/>
              <a:t> should be asserted so the register file will be written at the end of the cycle.</a:t>
            </a:r>
          </a:p>
          <a:p>
            <a:endParaRPr dirty="0"/>
          </a:p>
          <a:p>
            <a:r>
              <a:rPr dirty="0"/>
              <a:t>+3 = 60 min. (Y:40)</a:t>
            </a:r>
          </a:p>
        </p:txBody>
      </p:sp>
    </p:spTree>
    <p:extLst>
      <p:ext uri="{BB962C8B-B14F-4D97-AF65-F5344CB8AC3E}">
        <p14:creationId xmlns:p14="http://schemas.microsoft.com/office/powerpoint/2010/main" val="1381413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Shape 766"/>
          <p:cNvSpPr>
            <a:spLocks noGrp="1" noRot="1" noChangeAspect="1"/>
          </p:cNvSpPr>
          <p:nvPr>
            <p:ph type="sldImg"/>
          </p:nvPr>
        </p:nvSpPr>
        <p:spPr>
          <a:prstGeom prst="rect">
            <a:avLst/>
          </a:prstGeom>
        </p:spPr>
        <p:txBody>
          <a:bodyPr/>
          <a:lstStyle/>
          <a:p>
            <a:endParaRPr/>
          </a:p>
        </p:txBody>
      </p:sp>
      <p:sp>
        <p:nvSpPr>
          <p:cNvPr id="767" name="Shape 767"/>
          <p:cNvSpPr>
            <a:spLocks noGrp="1"/>
          </p:cNvSpPr>
          <p:nvPr>
            <p:ph type="body" sz="quarter" idx="1"/>
          </p:nvPr>
        </p:nvSpPr>
        <p:spPr>
          <a:prstGeom prst="rect">
            <a:avLst/>
          </a:prstGeom>
        </p:spPr>
        <p:txBody>
          <a:bodyPr/>
          <a:lstStyle/>
          <a:p>
            <a:r>
              <a:rPr dirty="0"/>
              <a:t>And here is the </a:t>
            </a:r>
            <a:r>
              <a:rPr dirty="0" err="1"/>
              <a:t>datapath</a:t>
            </a:r>
            <a:r>
              <a:rPr dirty="0"/>
              <a:t> for the store instruction.</a:t>
            </a:r>
          </a:p>
          <a:p>
            <a:r>
              <a:rPr dirty="0"/>
              <a:t>The Register File, the ALU, and the Extender are the same as the </a:t>
            </a:r>
            <a:r>
              <a:rPr dirty="0" err="1"/>
              <a:t>datapath</a:t>
            </a:r>
            <a:r>
              <a:rPr dirty="0"/>
              <a:t> for the load instruction because the memory address has to be calculated the same exact way:</a:t>
            </a:r>
          </a:p>
          <a:p>
            <a:r>
              <a:rPr dirty="0"/>
              <a:t>(a) Put the register selected by </a:t>
            </a:r>
            <a:r>
              <a:rPr dirty="0" err="1"/>
              <a:t>Rs</a:t>
            </a:r>
            <a:r>
              <a:rPr dirty="0"/>
              <a:t> onto bus A and sign extend the 16 bit immediate field.</a:t>
            </a:r>
          </a:p>
          <a:p>
            <a:r>
              <a:rPr dirty="0"/>
              <a:t>(b) Then make the ALU (</a:t>
            </a:r>
            <a:r>
              <a:rPr dirty="0" err="1"/>
              <a:t>ALUctr</a:t>
            </a:r>
            <a:r>
              <a:rPr dirty="0"/>
              <a:t>) adds these two (</a:t>
            </a:r>
            <a:r>
              <a:rPr dirty="0" err="1"/>
              <a:t>busA</a:t>
            </a:r>
            <a:r>
              <a:rPr dirty="0"/>
              <a:t> and output of Extender) together.</a:t>
            </a:r>
          </a:p>
          <a:p>
            <a:r>
              <a:rPr dirty="0"/>
              <a:t>The new thing we added here is </a:t>
            </a:r>
            <a:r>
              <a:rPr dirty="0" err="1"/>
              <a:t>busB</a:t>
            </a:r>
            <a:r>
              <a:rPr dirty="0"/>
              <a:t> extension (</a:t>
            </a:r>
            <a:r>
              <a:rPr dirty="0" err="1"/>
              <a:t>DataIn</a:t>
            </a:r>
            <a:r>
              <a:rPr dirty="0"/>
              <a:t>).</a:t>
            </a:r>
          </a:p>
          <a:p>
            <a:r>
              <a:rPr dirty="0"/>
              <a:t>More specifically, in order to send the register selected by the </a:t>
            </a:r>
            <a:r>
              <a:rPr dirty="0" err="1"/>
              <a:t>Rt</a:t>
            </a:r>
            <a:r>
              <a:rPr dirty="0"/>
              <a:t> field (</a:t>
            </a:r>
            <a:r>
              <a:rPr dirty="0" err="1"/>
              <a:t>Rb</a:t>
            </a:r>
            <a:r>
              <a:rPr dirty="0"/>
              <a:t> of the register file) to data memory, we need to connect bus B to the data memory’s Data In bus.</a:t>
            </a:r>
          </a:p>
          <a:p>
            <a:r>
              <a:rPr dirty="0"/>
              <a:t>Finally, the store instruction is the first instruction we encountered that does not do any register write  at the end.</a:t>
            </a:r>
          </a:p>
          <a:p>
            <a:r>
              <a:rPr dirty="0"/>
              <a:t>Therefore the control unit must make sure </a:t>
            </a:r>
            <a:r>
              <a:rPr dirty="0" err="1"/>
              <a:t>RegWr</a:t>
            </a:r>
            <a:r>
              <a:rPr dirty="0"/>
              <a:t> is zero for this instruction.</a:t>
            </a:r>
          </a:p>
          <a:p>
            <a:endParaRPr dirty="0"/>
          </a:p>
          <a:p>
            <a:r>
              <a:rPr dirty="0"/>
              <a:t>+2 = 64 min. (Y:44)</a:t>
            </a:r>
          </a:p>
        </p:txBody>
      </p:sp>
    </p:spTree>
    <p:extLst>
      <p:ext uri="{BB962C8B-B14F-4D97-AF65-F5344CB8AC3E}">
        <p14:creationId xmlns:p14="http://schemas.microsoft.com/office/powerpoint/2010/main" val="1184102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Shape 890"/>
          <p:cNvSpPr>
            <a:spLocks noGrp="1" noRot="1" noChangeAspect="1"/>
          </p:cNvSpPr>
          <p:nvPr>
            <p:ph type="sldImg"/>
          </p:nvPr>
        </p:nvSpPr>
        <p:spPr>
          <a:prstGeom prst="rect">
            <a:avLst/>
          </a:prstGeom>
        </p:spPr>
        <p:txBody>
          <a:bodyPr/>
          <a:lstStyle/>
          <a:p>
            <a:endParaRPr/>
          </a:p>
        </p:txBody>
      </p:sp>
      <p:sp>
        <p:nvSpPr>
          <p:cNvPr id="891" name="Shape 891"/>
          <p:cNvSpPr>
            <a:spLocks noGrp="1"/>
          </p:cNvSpPr>
          <p:nvPr>
            <p:ph type="body" sz="quarter" idx="1"/>
          </p:nvPr>
        </p:nvSpPr>
        <p:spPr>
          <a:prstGeom prst="rect">
            <a:avLst/>
          </a:prstGeom>
        </p:spPr>
        <p:txBody>
          <a:bodyPr/>
          <a:lstStyle/>
          <a:p>
            <a:r>
              <a:rPr dirty="0"/>
              <a:t>And here is the </a:t>
            </a:r>
            <a:r>
              <a:rPr dirty="0" err="1"/>
              <a:t>datapath</a:t>
            </a:r>
            <a:r>
              <a:rPr dirty="0"/>
              <a:t> for the store instruction.</a:t>
            </a:r>
          </a:p>
          <a:p>
            <a:r>
              <a:rPr dirty="0"/>
              <a:t>The Register File, the ALU, and the Extender are the same as the </a:t>
            </a:r>
            <a:r>
              <a:rPr dirty="0" err="1"/>
              <a:t>datapath</a:t>
            </a:r>
            <a:r>
              <a:rPr dirty="0"/>
              <a:t> for the load instruction because the memory address has to be calculated the same exact way:</a:t>
            </a:r>
          </a:p>
          <a:p>
            <a:r>
              <a:rPr dirty="0"/>
              <a:t>(a) Put the register selected by </a:t>
            </a:r>
            <a:r>
              <a:rPr dirty="0" err="1"/>
              <a:t>Rs</a:t>
            </a:r>
            <a:r>
              <a:rPr dirty="0"/>
              <a:t> onto bus A and sign extend the 16 bit immediate field.</a:t>
            </a:r>
          </a:p>
          <a:p>
            <a:r>
              <a:rPr dirty="0"/>
              <a:t>(b) Then make the ALU (</a:t>
            </a:r>
            <a:r>
              <a:rPr dirty="0" err="1"/>
              <a:t>ALUctr</a:t>
            </a:r>
            <a:r>
              <a:rPr dirty="0"/>
              <a:t>) adds these two (</a:t>
            </a:r>
            <a:r>
              <a:rPr dirty="0" err="1"/>
              <a:t>busA</a:t>
            </a:r>
            <a:r>
              <a:rPr dirty="0"/>
              <a:t> and output of Extender) together.</a:t>
            </a:r>
          </a:p>
          <a:p>
            <a:r>
              <a:rPr dirty="0"/>
              <a:t>The new thing we added here is </a:t>
            </a:r>
            <a:r>
              <a:rPr dirty="0" err="1"/>
              <a:t>busB</a:t>
            </a:r>
            <a:r>
              <a:rPr dirty="0"/>
              <a:t> extension (</a:t>
            </a:r>
            <a:r>
              <a:rPr dirty="0" err="1"/>
              <a:t>DataIn</a:t>
            </a:r>
            <a:r>
              <a:rPr dirty="0"/>
              <a:t>).</a:t>
            </a:r>
          </a:p>
          <a:p>
            <a:r>
              <a:rPr dirty="0"/>
              <a:t>More specifically, in order to send the register selected by the </a:t>
            </a:r>
            <a:r>
              <a:rPr dirty="0" err="1"/>
              <a:t>Rt</a:t>
            </a:r>
            <a:r>
              <a:rPr dirty="0"/>
              <a:t> field (</a:t>
            </a:r>
            <a:r>
              <a:rPr dirty="0" err="1"/>
              <a:t>Rb</a:t>
            </a:r>
            <a:r>
              <a:rPr dirty="0"/>
              <a:t> of the register file) to data memory, we need to connect bus B to the data memory’s Data In bus.</a:t>
            </a:r>
          </a:p>
          <a:p>
            <a:r>
              <a:rPr dirty="0"/>
              <a:t>Finally, the store instruction is the first instruction we encountered that does not do any register write  at the end.</a:t>
            </a:r>
          </a:p>
          <a:p>
            <a:r>
              <a:rPr dirty="0"/>
              <a:t>Therefore the control unit must make sure </a:t>
            </a:r>
            <a:r>
              <a:rPr dirty="0" err="1"/>
              <a:t>RegWr</a:t>
            </a:r>
            <a:r>
              <a:rPr dirty="0"/>
              <a:t> is zero for this instruction.</a:t>
            </a:r>
          </a:p>
          <a:p>
            <a:endParaRPr dirty="0"/>
          </a:p>
          <a:p>
            <a:r>
              <a:rPr dirty="0"/>
              <a:t>+2 = 64 min. (Y:44)</a:t>
            </a:r>
          </a:p>
        </p:txBody>
      </p:sp>
    </p:spTree>
    <p:extLst>
      <p:ext uri="{BB962C8B-B14F-4D97-AF65-F5344CB8AC3E}">
        <p14:creationId xmlns:p14="http://schemas.microsoft.com/office/powerpoint/2010/main" val="1515490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Shape 991"/>
          <p:cNvSpPr>
            <a:spLocks noGrp="1" noRot="1" noChangeAspect="1"/>
          </p:cNvSpPr>
          <p:nvPr>
            <p:ph type="sldImg"/>
          </p:nvPr>
        </p:nvSpPr>
        <p:spPr>
          <a:prstGeom prst="rect">
            <a:avLst/>
          </a:prstGeom>
        </p:spPr>
        <p:txBody>
          <a:bodyPr/>
          <a:lstStyle/>
          <a:p>
            <a:endParaRPr/>
          </a:p>
        </p:txBody>
      </p:sp>
      <p:sp>
        <p:nvSpPr>
          <p:cNvPr id="992" name="Shape 992"/>
          <p:cNvSpPr>
            <a:spLocks noGrp="1"/>
          </p:cNvSpPr>
          <p:nvPr>
            <p:ph type="body" sz="quarter" idx="1"/>
          </p:nvPr>
        </p:nvSpPr>
        <p:spPr>
          <a:prstGeom prst="rect">
            <a:avLst/>
          </a:prstGeom>
        </p:spPr>
        <p:txBody>
          <a:bodyPr/>
          <a:lstStyle/>
          <a:p>
            <a:r>
              <a:rPr dirty="0"/>
              <a:t>The </a:t>
            </a:r>
            <a:r>
              <a:rPr dirty="0" err="1"/>
              <a:t>datapath</a:t>
            </a:r>
            <a:r>
              <a:rPr dirty="0"/>
              <a:t> for calculating the branch condition is rather simple.</a:t>
            </a:r>
          </a:p>
          <a:p>
            <a:r>
              <a:rPr dirty="0"/>
              <a:t>All we have to do is feed the </a:t>
            </a:r>
            <a:r>
              <a:rPr dirty="0" err="1"/>
              <a:t>Rs</a:t>
            </a:r>
            <a:r>
              <a:rPr dirty="0"/>
              <a:t> and </a:t>
            </a:r>
            <a:r>
              <a:rPr dirty="0" err="1"/>
              <a:t>Rt</a:t>
            </a:r>
            <a:r>
              <a:rPr dirty="0"/>
              <a:t> fields of the instruction into the Ra and </a:t>
            </a:r>
            <a:r>
              <a:rPr dirty="0" err="1"/>
              <a:t>Rb</a:t>
            </a:r>
            <a:r>
              <a:rPr dirty="0"/>
              <a:t> inputs of the register file.</a:t>
            </a:r>
          </a:p>
          <a:p>
            <a:r>
              <a:rPr dirty="0"/>
              <a:t>Bus A will then contain the value from the register selected by </a:t>
            </a:r>
            <a:r>
              <a:rPr dirty="0" err="1"/>
              <a:t>Rs</a:t>
            </a:r>
            <a:r>
              <a:rPr dirty="0"/>
              <a:t>.</a:t>
            </a:r>
          </a:p>
          <a:p>
            <a:r>
              <a:rPr dirty="0"/>
              <a:t>And bus B will contain the value from the register selected by Rt.</a:t>
            </a:r>
          </a:p>
          <a:p>
            <a:r>
              <a:rPr dirty="0"/>
              <a:t>The next thing to do is to ask the ALU to perform a subtract operation and feed the output Zero to the next address logic.</a:t>
            </a:r>
          </a:p>
          <a:p>
            <a:r>
              <a:rPr dirty="0"/>
              <a:t>How does the next address logic block look like?</a:t>
            </a:r>
          </a:p>
          <a:p>
            <a:r>
              <a:rPr dirty="0"/>
              <a:t>Well, before I show you that, let’s take a look at the binary </a:t>
            </a:r>
            <a:r>
              <a:rPr dirty="0" err="1"/>
              <a:t>arithmetics</a:t>
            </a:r>
            <a:r>
              <a:rPr dirty="0"/>
              <a:t> behind the program counter (PC).</a:t>
            </a:r>
          </a:p>
          <a:p>
            <a:endParaRPr dirty="0"/>
          </a:p>
          <a:p>
            <a:r>
              <a:rPr dirty="0"/>
              <a:t>+2 = 67 min. (Y:47)</a:t>
            </a:r>
          </a:p>
        </p:txBody>
      </p:sp>
    </p:spTree>
    <p:extLst>
      <p:ext uri="{BB962C8B-B14F-4D97-AF65-F5344CB8AC3E}">
        <p14:creationId xmlns:p14="http://schemas.microsoft.com/office/powerpoint/2010/main" val="979194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Shape 1149"/>
          <p:cNvSpPr>
            <a:spLocks noGrp="1" noRot="1" noChangeAspect="1"/>
          </p:cNvSpPr>
          <p:nvPr>
            <p:ph type="sldImg"/>
          </p:nvPr>
        </p:nvSpPr>
        <p:spPr>
          <a:prstGeom prst="rect">
            <a:avLst/>
          </a:prstGeom>
        </p:spPr>
        <p:txBody>
          <a:bodyPr/>
          <a:lstStyle/>
          <a:p>
            <a:endParaRPr/>
          </a:p>
        </p:txBody>
      </p:sp>
      <p:sp>
        <p:nvSpPr>
          <p:cNvPr id="1150" name="Shape 1150"/>
          <p:cNvSpPr>
            <a:spLocks noGrp="1"/>
          </p:cNvSpPr>
          <p:nvPr>
            <p:ph type="body" sz="quarter" idx="1"/>
          </p:nvPr>
        </p:nvSpPr>
        <p:spPr>
          <a:prstGeom prst="rect">
            <a:avLst/>
          </a:prstGeom>
        </p:spPr>
        <p:txBody>
          <a:bodyPr/>
          <a:lstStyle/>
          <a:p>
            <a:r>
              <a:rPr dirty="0"/>
              <a:t>So here is the single cycle </a:t>
            </a:r>
            <a:r>
              <a:rPr dirty="0" err="1"/>
              <a:t>datapath</a:t>
            </a:r>
            <a:r>
              <a:rPr dirty="0"/>
              <a:t> we just built.</a:t>
            </a:r>
          </a:p>
          <a:p>
            <a:r>
              <a:rPr dirty="0"/>
              <a:t>If you push into the Instruction Fetch Unit, you will see the last slide showing the PC, the next address logic, and the Instruction Memory.</a:t>
            </a:r>
          </a:p>
          <a:p>
            <a:r>
              <a:rPr dirty="0"/>
              <a:t>Here I have shown how we can get the </a:t>
            </a:r>
            <a:r>
              <a:rPr dirty="0" err="1"/>
              <a:t>Rt</a:t>
            </a:r>
            <a:r>
              <a:rPr dirty="0"/>
              <a:t>, </a:t>
            </a:r>
            <a:r>
              <a:rPr dirty="0" err="1"/>
              <a:t>Rs</a:t>
            </a:r>
            <a:r>
              <a:rPr dirty="0"/>
              <a:t>, Rd, and Imm16 fields out of the 32-bit instruction word.</a:t>
            </a:r>
          </a:p>
          <a:p>
            <a:r>
              <a:rPr dirty="0"/>
              <a:t>The </a:t>
            </a:r>
            <a:r>
              <a:rPr dirty="0" err="1"/>
              <a:t>Rt</a:t>
            </a:r>
            <a:r>
              <a:rPr dirty="0"/>
              <a:t>, </a:t>
            </a:r>
            <a:r>
              <a:rPr dirty="0" err="1"/>
              <a:t>Rs</a:t>
            </a:r>
            <a:r>
              <a:rPr dirty="0"/>
              <a:t>, and Rd fields will go to the register file as register specifiers while the Imm16 field will go to the Extender where it is either Zero and Sign extended to 32 bits.</a:t>
            </a:r>
          </a:p>
          <a:p>
            <a:r>
              <a:rPr dirty="0"/>
              <a:t>The signals ExtOp, </a:t>
            </a:r>
            <a:r>
              <a:rPr dirty="0" err="1"/>
              <a:t>ALUSrc</a:t>
            </a:r>
            <a:r>
              <a:rPr dirty="0"/>
              <a:t>, </a:t>
            </a:r>
            <a:r>
              <a:rPr dirty="0" err="1"/>
              <a:t>ALUctr</a:t>
            </a:r>
            <a:r>
              <a:rPr dirty="0"/>
              <a:t>, </a:t>
            </a:r>
            <a:r>
              <a:rPr dirty="0" err="1"/>
              <a:t>MemWr</a:t>
            </a:r>
            <a:r>
              <a:rPr dirty="0"/>
              <a:t>, </a:t>
            </a:r>
            <a:r>
              <a:rPr dirty="0" err="1"/>
              <a:t>MemtoReg</a:t>
            </a:r>
            <a:r>
              <a:rPr dirty="0"/>
              <a:t>, </a:t>
            </a:r>
            <a:r>
              <a:rPr dirty="0" err="1"/>
              <a:t>RegDst</a:t>
            </a:r>
            <a:r>
              <a:rPr dirty="0"/>
              <a:t>, </a:t>
            </a:r>
            <a:r>
              <a:rPr dirty="0" err="1"/>
              <a:t>RegWr</a:t>
            </a:r>
            <a:r>
              <a:rPr dirty="0"/>
              <a:t>, Branch, and Jump  are control signals.</a:t>
            </a:r>
          </a:p>
          <a:p>
            <a:r>
              <a:rPr dirty="0"/>
              <a:t>And I will show you how to generate them on Friday.</a:t>
            </a:r>
          </a:p>
          <a:p>
            <a:endParaRPr dirty="0"/>
          </a:p>
          <a:p>
            <a:r>
              <a:rPr dirty="0"/>
              <a:t>+2 = 80 min. (Z:00)</a:t>
            </a:r>
          </a:p>
        </p:txBody>
      </p:sp>
    </p:spTree>
    <p:extLst>
      <p:ext uri="{BB962C8B-B14F-4D97-AF65-F5344CB8AC3E}">
        <p14:creationId xmlns:p14="http://schemas.microsoft.com/office/powerpoint/2010/main" val="4139082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3820EC-7E3C-4242-A9CC-3BAA021E0B24}" type="datetimeFigureOut">
              <a:rPr lang="en-US" smtClean="0"/>
              <a:t>12/3/2018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2F74ADF-D7C0-47E2-9D6F-B993EC2BC3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t>12/3/2018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t>12/3/2018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r>
              <a:t>Title Text</a:t>
            </a:r>
          </a:p>
        </p:txBody>
      </p:sp>
      <p:sp>
        <p:nvSpPr>
          <p:cNvPr id="31" name="Shape 3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407983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t>12/3/2018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t>‹#›</a:t>
            </a:fld>
            <a:endParaRPr lang="en-US"/>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t>12/3/2018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3820EC-7E3C-4242-A9CC-3BAA021E0B24}" type="datetimeFigureOut">
              <a:rPr lang="en-US" smtClean="0"/>
              <a:t>12/3/2018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F74ADF-D7C0-47E2-9D6F-B993EC2BC3C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3820EC-7E3C-4242-A9CC-3BAA021E0B24}" type="datetimeFigureOut">
              <a:rPr lang="en-US" smtClean="0"/>
              <a:t>12/3/2018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F74ADF-D7C0-47E2-9D6F-B993EC2BC3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3820EC-7E3C-4242-A9CC-3BAA021E0B24}" type="datetimeFigureOut">
              <a:rPr lang="en-US" smtClean="0"/>
              <a:t>12/3/2018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F74ADF-D7C0-47E2-9D6F-B993EC2BC3C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3820EC-7E3C-4242-A9CC-3BAA021E0B24}" type="datetimeFigureOut">
              <a:rPr lang="en-US" smtClean="0"/>
              <a:t>12/3/2018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F74ADF-D7C0-47E2-9D6F-B993EC2BC3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3820EC-7E3C-4242-A9CC-3BAA021E0B24}" type="datetimeFigureOut">
              <a:rPr lang="en-US" smtClean="0"/>
              <a:t>12/3/2018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F74ADF-D7C0-47E2-9D6F-B993EC2BC3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73820EC-7E3C-4242-A9CC-3BAA021E0B24}" type="datetimeFigureOut">
              <a:rPr lang="en-US" smtClean="0"/>
              <a:t>12/3/2018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2F74ADF-D7C0-47E2-9D6F-B993EC2BC3C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3820EC-7E3C-4242-A9CC-3BAA021E0B24}" type="datetimeFigureOut">
              <a:rPr lang="en-US" smtClean="0"/>
              <a:t>12/3/2018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2F74ADF-D7C0-47E2-9D6F-B993EC2BC3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ffectLst>
                  <a:outerShdw blurRad="38100" dist="38100" dir="2700000" algn="tl">
                    <a:srgbClr val="000000">
                      <a:alpha val="43137"/>
                    </a:srgbClr>
                  </a:outerShdw>
                </a:effectLst>
                <a:latin typeface="Lucida Sans" pitchFamily="34" charset="0"/>
                <a:cs typeface="Lucida Sans" pitchFamily="34" charset="0"/>
              </a:rPr>
              <a:t>CSE </a:t>
            </a:r>
            <a:r>
              <a:rPr lang="en-US" dirty="0" smtClean="0">
                <a:effectLst>
                  <a:outerShdw blurRad="38100" dist="38100" dir="2700000" algn="tl">
                    <a:srgbClr val="000000">
                      <a:alpha val="43137"/>
                    </a:srgbClr>
                  </a:outerShdw>
                </a:effectLst>
                <a:latin typeface="Lucida Sans" pitchFamily="34" charset="0"/>
                <a:cs typeface="Lucida Sans" pitchFamily="34" charset="0"/>
              </a:rPr>
              <a:t>31</a:t>
            </a:r>
            <a:r>
              <a:rPr lang="en-US" dirty="0">
                <a:effectLst>
                  <a:outerShdw blurRad="38100" dist="38100" dir="2700000" algn="tl">
                    <a:srgbClr val="000000">
                      <a:alpha val="43137"/>
                    </a:srgbClr>
                  </a:outerShdw>
                </a:effectLst>
                <a:latin typeface="Lucida Sans" pitchFamily="34" charset="0"/>
                <a:cs typeface="Lucida Sans" pitchFamily="34" charset="0"/>
              </a:rPr>
              <a:t/>
            </a:r>
            <a:br>
              <a:rPr lang="en-US" dirty="0">
                <a:effectLst>
                  <a:outerShdw blurRad="38100" dist="38100" dir="2700000" algn="tl">
                    <a:srgbClr val="000000">
                      <a:alpha val="43137"/>
                    </a:srgbClr>
                  </a:outerShdw>
                </a:effectLst>
                <a:latin typeface="Lucida Sans" pitchFamily="34" charset="0"/>
                <a:cs typeface="Lucida Sans" pitchFamily="34" charset="0"/>
              </a:rPr>
            </a:br>
            <a:r>
              <a:rPr lang="en-US" dirty="0"/>
              <a:t>Computer Organization</a:t>
            </a:r>
            <a:endParaRPr lang="en-US" dirty="0">
              <a:effectLst>
                <a:outerShdw blurRad="38100" dist="38100" dir="2700000" algn="tl">
                  <a:srgbClr val="000000">
                    <a:alpha val="43137"/>
                  </a:srgbClr>
                </a:outerShdw>
              </a:effectLst>
              <a:latin typeface="Lucida Sans" pitchFamily="34" charset="0"/>
              <a:cs typeface="Lucida Sans" pitchFamily="34" charset="0"/>
            </a:endParaRPr>
          </a:p>
        </p:txBody>
      </p:sp>
      <p:sp>
        <p:nvSpPr>
          <p:cNvPr id="3" name="Subtitle 2"/>
          <p:cNvSpPr>
            <a:spLocks noGrp="1"/>
          </p:cNvSpPr>
          <p:nvPr>
            <p:ph type="subTitle" idx="1"/>
          </p:nvPr>
        </p:nvSpPr>
        <p:spPr/>
        <p:txBody>
          <a:bodyPr/>
          <a:lstStyle/>
          <a:p>
            <a:r>
              <a:rPr lang="en-US" b="1" dirty="0" smtClean="0"/>
              <a:t>Lecture </a:t>
            </a:r>
            <a:r>
              <a:rPr lang="en-US" b="1" dirty="0" smtClean="0"/>
              <a:t>23 </a:t>
            </a:r>
            <a:r>
              <a:rPr lang="en-US" b="1" dirty="0"/>
              <a:t>– </a:t>
            </a:r>
            <a:r>
              <a:rPr lang="en-US" b="1" dirty="0" smtClean="0"/>
              <a:t>CPU </a:t>
            </a:r>
            <a:r>
              <a:rPr lang="en-US" b="1" smtClean="0"/>
              <a:t>Design </a:t>
            </a:r>
            <a:r>
              <a:rPr lang="en-US" b="1" smtClean="0"/>
              <a:t>(2)</a:t>
            </a:r>
            <a:endParaRPr lang="en-US" b="1" dirty="0"/>
          </a:p>
        </p:txBody>
      </p:sp>
    </p:spTree>
    <p:extLst>
      <p:ext uri="{BB962C8B-B14F-4D97-AF65-F5344CB8AC3E}">
        <p14:creationId xmlns:p14="http://schemas.microsoft.com/office/powerpoint/2010/main" val="4061009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a:spLocks noGrp="1"/>
          </p:cNvSpPr>
          <p:nvPr>
            <p:ph type="body" sz="quarter" idx="1"/>
          </p:nvPr>
        </p:nvSpPr>
        <p:spPr>
          <a:xfrm>
            <a:off x="565256" y="871658"/>
            <a:ext cx="8233924" cy="691564"/>
          </a:xfrm>
          <a:prstGeom prst="rect">
            <a:avLst/>
          </a:prstGeom>
        </p:spPr>
        <p:txBody>
          <a:bodyPr/>
          <a:lstStyle/>
          <a:p>
            <a:r>
              <a:rPr dirty="0"/>
              <a:t>R[</a:t>
            </a:r>
            <a:r>
              <a:rPr dirty="0" err="1">
                <a:solidFill>
                  <a:srgbClr val="00B050"/>
                </a:solidFill>
                <a:uFill>
                  <a:solidFill>
                    <a:srgbClr val="004479"/>
                  </a:solidFill>
                </a:uFill>
              </a:rPr>
              <a:t>rt</a:t>
            </a:r>
            <a:r>
              <a:rPr dirty="0"/>
              <a:t>] = R[</a:t>
            </a:r>
            <a:r>
              <a:rPr dirty="0" err="1">
                <a:solidFill>
                  <a:srgbClr val="FF0000"/>
                </a:solidFill>
              </a:rPr>
              <a:t>rs</a:t>
            </a:r>
            <a:r>
              <a:rPr dirty="0"/>
              <a:t>] op </a:t>
            </a:r>
            <a:r>
              <a:rPr dirty="0" err="1"/>
              <a:t>ZeroExt</a:t>
            </a:r>
            <a:r>
              <a:rPr dirty="0"/>
              <a:t>[imm16] ] </a:t>
            </a:r>
          </a:p>
        </p:txBody>
      </p:sp>
      <p:sp>
        <p:nvSpPr>
          <p:cNvPr id="325" name="Shape 325"/>
          <p:cNvSpPr>
            <a:spLocks noGrp="1"/>
          </p:cNvSpPr>
          <p:nvPr>
            <p:ph type="title"/>
          </p:nvPr>
        </p:nvSpPr>
        <p:spPr>
          <a:xfrm>
            <a:off x="459360" y="-27375"/>
            <a:ext cx="8233925" cy="1143480"/>
          </a:xfrm>
          <a:prstGeom prst="rect">
            <a:avLst/>
          </a:prstGeom>
        </p:spPr>
        <p:txBody>
          <a:bodyPr/>
          <a:lstStyle/>
          <a:p>
            <a:r>
              <a:t>Operations with Immediate</a:t>
            </a:r>
          </a:p>
        </p:txBody>
      </p:sp>
      <p:sp>
        <p:nvSpPr>
          <p:cNvPr id="326" name="Shape 326"/>
          <p:cNvSpPr/>
          <p:nvPr/>
        </p:nvSpPr>
        <p:spPr>
          <a:xfrm>
            <a:off x="3078524" y="1661407"/>
            <a:ext cx="5727940" cy="279519"/>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329" name="Group 329"/>
          <p:cNvGrpSpPr/>
          <p:nvPr/>
        </p:nvGrpSpPr>
        <p:grpSpPr>
          <a:xfrm>
            <a:off x="3072171" y="1648703"/>
            <a:ext cx="1002648" cy="303678"/>
            <a:chOff x="0" y="0"/>
            <a:chExt cx="1104769" cy="334608"/>
          </a:xfrm>
        </p:grpSpPr>
        <p:sp>
          <p:nvSpPr>
            <p:cNvPr id="327" name="Shape 327"/>
            <p:cNvSpPr/>
            <p:nvPr/>
          </p:nvSpPr>
          <p:spPr>
            <a:xfrm>
              <a:off x="0" y="6999"/>
              <a:ext cx="1104769"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28" name="Shape 328"/>
            <p:cNvSpPr/>
            <p:nvPr/>
          </p:nvSpPr>
          <p:spPr>
            <a:xfrm>
              <a:off x="318519"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332" name="Group 332"/>
          <p:cNvGrpSpPr/>
          <p:nvPr/>
        </p:nvGrpSpPr>
        <p:grpSpPr>
          <a:xfrm>
            <a:off x="4075998" y="1648703"/>
            <a:ext cx="932762" cy="303678"/>
            <a:chOff x="0" y="0"/>
            <a:chExt cx="1027764" cy="334608"/>
          </a:xfrm>
        </p:grpSpPr>
        <p:sp>
          <p:nvSpPr>
            <p:cNvPr id="330" name="Shape 330"/>
            <p:cNvSpPr/>
            <p:nvPr/>
          </p:nvSpPr>
          <p:spPr>
            <a:xfrm>
              <a:off x="0" y="6999"/>
              <a:ext cx="1027764"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1" name="Shape 331"/>
            <p:cNvSpPr/>
            <p:nvPr/>
          </p:nvSpPr>
          <p:spPr>
            <a:xfrm>
              <a:off x="288767" y="0"/>
              <a:ext cx="269467"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err="1">
                  <a:solidFill>
                    <a:srgbClr val="FF0000"/>
                  </a:solidFill>
                </a:rPr>
                <a:t>rs</a:t>
              </a:r>
              <a:endParaRPr sz="1634" dirty="0">
                <a:solidFill>
                  <a:srgbClr val="FF0000"/>
                </a:solidFill>
              </a:endParaRPr>
            </a:p>
          </p:txBody>
        </p:sp>
      </p:grpSp>
      <p:grpSp>
        <p:nvGrpSpPr>
          <p:cNvPr id="335" name="Group 335"/>
          <p:cNvGrpSpPr/>
          <p:nvPr/>
        </p:nvGrpSpPr>
        <p:grpSpPr>
          <a:xfrm>
            <a:off x="5009938" y="1648703"/>
            <a:ext cx="931172" cy="303678"/>
            <a:chOff x="0" y="0"/>
            <a:chExt cx="1026012" cy="334608"/>
          </a:xfrm>
        </p:grpSpPr>
        <p:sp>
          <p:nvSpPr>
            <p:cNvPr id="333" name="Shape 333"/>
            <p:cNvSpPr/>
            <p:nvPr/>
          </p:nvSpPr>
          <p:spPr>
            <a:xfrm>
              <a:off x="0" y="6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4" name="Shape 334"/>
            <p:cNvSpPr/>
            <p:nvPr/>
          </p:nvSpPr>
          <p:spPr>
            <a:xfrm>
              <a:off x="287017" y="0"/>
              <a:ext cx="218246"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err="1">
                  <a:solidFill>
                    <a:srgbClr val="00B050"/>
                  </a:solidFill>
                </a:rPr>
                <a:t>rt</a:t>
              </a:r>
              <a:endParaRPr sz="1634" dirty="0">
                <a:solidFill>
                  <a:srgbClr val="00B050"/>
                </a:solidFill>
              </a:endParaRPr>
            </a:p>
          </p:txBody>
        </p:sp>
      </p:grpSp>
      <p:sp>
        <p:nvSpPr>
          <p:cNvPr id="336" name="Shape 336"/>
          <p:cNvSpPr/>
          <p:nvPr/>
        </p:nvSpPr>
        <p:spPr>
          <a:xfrm>
            <a:off x="5942289" y="1655056"/>
            <a:ext cx="2870528" cy="292223"/>
          </a:xfrm>
          <a:prstGeom prst="rect">
            <a:avLst/>
          </a:prstGeom>
          <a:ln w="127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7" name="Shape 337"/>
          <p:cNvSpPr/>
          <p:nvPr/>
        </p:nvSpPr>
        <p:spPr>
          <a:xfrm>
            <a:off x="6741222" y="1648702"/>
            <a:ext cx="1038045"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solidFill>
                  <a:srgbClr val="BC38DB"/>
                </a:solidFill>
              </a:rPr>
              <a:t>immediate</a:t>
            </a:r>
          </a:p>
        </p:txBody>
      </p:sp>
      <p:sp>
        <p:nvSpPr>
          <p:cNvPr id="338" name="Shape 338"/>
          <p:cNvSpPr/>
          <p:nvPr/>
        </p:nvSpPr>
        <p:spPr>
          <a:xfrm>
            <a:off x="8645633" y="1343776"/>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39" name="Shape 339"/>
          <p:cNvSpPr/>
          <p:nvPr/>
        </p:nvSpPr>
        <p:spPr>
          <a:xfrm>
            <a:off x="5630976" y="1343776"/>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340" name="Shape 340"/>
          <p:cNvSpPr/>
          <p:nvPr/>
        </p:nvSpPr>
        <p:spPr>
          <a:xfrm>
            <a:off x="4697036" y="1343776"/>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341" name="Shape 341"/>
          <p:cNvSpPr/>
          <p:nvPr/>
        </p:nvSpPr>
        <p:spPr>
          <a:xfrm>
            <a:off x="3763096" y="1343776"/>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342" name="Shape 342"/>
          <p:cNvSpPr/>
          <p:nvPr/>
        </p:nvSpPr>
        <p:spPr>
          <a:xfrm>
            <a:off x="2975282" y="1343776"/>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sp>
        <p:nvSpPr>
          <p:cNvPr id="343" name="Shape 343"/>
          <p:cNvSpPr/>
          <p:nvPr/>
        </p:nvSpPr>
        <p:spPr>
          <a:xfrm>
            <a:off x="3332657" y="1953632"/>
            <a:ext cx="569968"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 bits</a:t>
            </a:r>
          </a:p>
        </p:txBody>
      </p:sp>
      <p:sp>
        <p:nvSpPr>
          <p:cNvPr id="344" name="Shape 344"/>
          <p:cNvSpPr/>
          <p:nvPr/>
        </p:nvSpPr>
        <p:spPr>
          <a:xfrm>
            <a:off x="6993766" y="1953632"/>
            <a:ext cx="686988"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 bits</a:t>
            </a:r>
          </a:p>
        </p:txBody>
      </p:sp>
      <p:sp>
        <p:nvSpPr>
          <p:cNvPr id="345" name="Shape 345"/>
          <p:cNvSpPr/>
          <p:nvPr/>
        </p:nvSpPr>
        <p:spPr>
          <a:xfrm>
            <a:off x="5198950" y="1953632"/>
            <a:ext cx="569968"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sp>
        <p:nvSpPr>
          <p:cNvPr id="346" name="Shape 346"/>
          <p:cNvSpPr/>
          <p:nvPr/>
        </p:nvSpPr>
        <p:spPr>
          <a:xfrm>
            <a:off x="4266598" y="1953632"/>
            <a:ext cx="569968"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grpSp>
        <p:nvGrpSpPr>
          <p:cNvPr id="357" name="Group 357"/>
          <p:cNvGrpSpPr/>
          <p:nvPr/>
        </p:nvGrpSpPr>
        <p:grpSpPr>
          <a:xfrm>
            <a:off x="3086465" y="2045744"/>
            <a:ext cx="5780963" cy="913534"/>
            <a:chOff x="0" y="0"/>
            <a:chExt cx="6369763" cy="1006578"/>
          </a:xfrm>
        </p:grpSpPr>
        <p:sp>
          <p:nvSpPr>
            <p:cNvPr id="347" name="Shape 347"/>
            <p:cNvSpPr/>
            <p:nvPr/>
          </p:nvSpPr>
          <p:spPr>
            <a:xfrm>
              <a:off x="29751" y="349985"/>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8" name="Shape 348"/>
            <p:cNvSpPr/>
            <p:nvPr/>
          </p:nvSpPr>
          <p:spPr>
            <a:xfrm>
              <a:off x="3185197" y="342985"/>
              <a:ext cx="316289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9" name="Shape 349"/>
            <p:cNvSpPr/>
            <p:nvPr/>
          </p:nvSpPr>
          <p:spPr>
            <a:xfrm>
              <a:off x="4149507" y="335985"/>
              <a:ext cx="114377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350" name="Shape 350"/>
            <p:cNvSpPr/>
            <p:nvPr/>
          </p:nvSpPr>
          <p:spPr>
            <a:xfrm>
              <a:off x="6163881"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51" name="Shape 351"/>
            <p:cNvSpPr/>
            <p:nvPr/>
          </p:nvSpPr>
          <p:spPr>
            <a:xfrm>
              <a:off x="2842176"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352" name="Shape 352"/>
            <p:cNvSpPr/>
            <p:nvPr/>
          </p:nvSpPr>
          <p:spPr>
            <a:xfrm>
              <a:off x="3157195"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15</a:t>
              </a:r>
            </a:p>
          </p:txBody>
        </p:sp>
        <p:sp>
          <p:nvSpPr>
            <p:cNvPr id="353" name="Shape 353"/>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sp>
          <p:nvSpPr>
            <p:cNvPr id="354" name="Shape 354"/>
            <p:cNvSpPr/>
            <p:nvPr/>
          </p:nvSpPr>
          <p:spPr>
            <a:xfrm>
              <a:off x="4343768" y="671970"/>
              <a:ext cx="756959"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 bits</a:t>
              </a:r>
            </a:p>
          </p:txBody>
        </p:sp>
        <p:sp>
          <p:nvSpPr>
            <p:cNvPr id="355" name="Shape 355"/>
            <p:cNvSpPr/>
            <p:nvPr/>
          </p:nvSpPr>
          <p:spPr>
            <a:xfrm>
              <a:off x="1274078" y="671970"/>
              <a:ext cx="756959"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 bits</a:t>
              </a:r>
            </a:p>
          </p:txBody>
        </p:sp>
        <p:sp>
          <p:nvSpPr>
            <p:cNvPr id="356" name="Shape 356"/>
            <p:cNvSpPr/>
            <p:nvPr/>
          </p:nvSpPr>
          <p:spPr>
            <a:xfrm>
              <a:off x="125539" y="346484"/>
              <a:ext cx="309373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0 0 0 0 0 0 0 0 0 0 0 0 0 0 0 0</a:t>
              </a:r>
            </a:p>
          </p:txBody>
        </p:sp>
      </p:grpSp>
      <p:sp>
        <p:nvSpPr>
          <p:cNvPr id="359" name="Shape 359"/>
          <p:cNvSpPr/>
          <p:nvPr/>
        </p:nvSpPr>
        <p:spPr>
          <a:xfrm>
            <a:off x="6534683" y="3238762"/>
            <a:ext cx="2418483" cy="1106463"/>
          </a:xfrm>
          <a:prstGeom prst="rect">
            <a:avLst/>
          </a:prstGeom>
          <a:ln w="12700">
            <a:miter lim="400000"/>
          </a:ln>
          <a:extLst>
            <a:ext uri="{C572A759-6A51-4108-AA02-DFA0A04FC94B}">
              <ma14:wrappingTextBoxFlag xmlns:ma14="http://schemas.microsoft.com/office/mac/drawingml/2011/main" xmlns="" val="1"/>
            </a:ext>
          </a:extLst>
        </p:spPr>
        <p:txBody>
          <a:bodyPr wrap="square" lIns="46104" tIns="46104" rIns="46104" bIns="46104">
            <a:spAutoFit/>
          </a:bodyPr>
          <a:lstStyle>
            <a:lvl1pPr defTabSz="457104">
              <a:lnSpc>
                <a:spcPct val="93000"/>
              </a:lnSpc>
              <a:buClr>
                <a:srgbClr val="000000"/>
              </a:buClr>
              <a:defRPr sz="2600" i="1">
                <a:solidFill>
                  <a:srgbClr val="CD665F"/>
                </a:solidFill>
                <a:uFill>
                  <a:solidFill>
                    <a:srgbClr val="CD665F"/>
                  </a:solidFill>
                </a:uFill>
                <a:latin typeface="Arial"/>
                <a:ea typeface="Arial"/>
                <a:cs typeface="Arial"/>
                <a:sym typeface="Arial"/>
              </a:defRPr>
            </a:lvl1pPr>
          </a:lstStyle>
          <a:p>
            <a:pPr>
              <a:defRPr sz="1800" i="0">
                <a:solidFill>
                  <a:srgbClr val="000000"/>
                </a:solidFill>
                <a:uFill>
                  <a:solidFill>
                    <a:srgbClr val="000000"/>
                  </a:solidFill>
                </a:uFill>
              </a:defRPr>
            </a:pPr>
            <a:r>
              <a:rPr sz="2360" dirty="0">
                <a:solidFill>
                  <a:srgbClr val="FF0000"/>
                </a:solidFill>
              </a:rPr>
              <a:t>What about </a:t>
            </a:r>
            <a:r>
              <a:rPr sz="2360" dirty="0" err="1">
                <a:solidFill>
                  <a:srgbClr val="FF0000"/>
                </a:solidFill>
              </a:rPr>
              <a:t>Rt</a:t>
            </a:r>
            <a:r>
              <a:rPr sz="2360" dirty="0">
                <a:solidFill>
                  <a:srgbClr val="FF0000"/>
                </a:solidFill>
              </a:rPr>
              <a:t> register </a:t>
            </a:r>
            <a:r>
              <a:rPr sz="2360" dirty="0" smtClean="0">
                <a:solidFill>
                  <a:srgbClr val="FF0000"/>
                </a:solidFill>
              </a:rPr>
              <a:t>read</a:t>
            </a:r>
            <a:r>
              <a:rPr lang="en-US" sz="2360" dirty="0" smtClean="0">
                <a:solidFill>
                  <a:srgbClr val="FF0000"/>
                </a:solidFill>
              </a:rPr>
              <a:t> (bus B)</a:t>
            </a:r>
            <a:r>
              <a:rPr sz="2360" dirty="0" smtClean="0">
                <a:solidFill>
                  <a:srgbClr val="FF0000"/>
                </a:solidFill>
              </a:rPr>
              <a:t>??</a:t>
            </a:r>
            <a:endParaRPr sz="2360" dirty="0">
              <a:solidFill>
                <a:srgbClr val="FF0000"/>
              </a:solidFill>
            </a:endParaRPr>
          </a:p>
        </p:txBody>
      </p:sp>
      <p:sp>
        <p:nvSpPr>
          <p:cNvPr id="360" name="Shape 360"/>
          <p:cNvSpPr/>
          <p:nvPr/>
        </p:nvSpPr>
        <p:spPr>
          <a:xfrm>
            <a:off x="5488025" y="388783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61" name="Shape 361"/>
          <p:cNvSpPr/>
          <p:nvPr/>
        </p:nvSpPr>
        <p:spPr>
          <a:xfrm>
            <a:off x="4805043" y="3125512"/>
            <a:ext cx="104887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362" name="Shape 362"/>
          <p:cNvSpPr/>
          <p:nvPr/>
        </p:nvSpPr>
        <p:spPr>
          <a:xfrm>
            <a:off x="1599785" y="4726384"/>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363" name="Shape 363"/>
          <p:cNvSpPr/>
          <p:nvPr/>
        </p:nvSpPr>
        <p:spPr>
          <a:xfrm>
            <a:off x="1177287" y="3125512"/>
            <a:ext cx="86190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364" name="Shape 364"/>
          <p:cNvSpPr/>
          <p:nvPr/>
        </p:nvSpPr>
        <p:spPr>
          <a:xfrm flipH="1">
            <a:off x="1364712" y="4140351"/>
            <a:ext cx="88948" cy="128642"/>
          </a:xfrm>
          <a:prstGeom prst="line">
            <a:avLst/>
          </a:prstGeom>
          <a:ln w="12700">
            <a:solidFill>
              <a:srgbClr val="000000"/>
            </a:solidFill>
          </a:ln>
        </p:spPr>
        <p:txBody>
          <a:bodyPr lIns="0" tIns="0" rIns="0" bIns="0"/>
          <a:lstStyle/>
          <a:p>
            <a:endParaRPr sz="1634"/>
          </a:p>
        </p:txBody>
      </p:sp>
      <p:sp>
        <p:nvSpPr>
          <p:cNvPr id="365" name="Shape 365"/>
          <p:cNvSpPr/>
          <p:nvPr/>
        </p:nvSpPr>
        <p:spPr>
          <a:xfrm>
            <a:off x="1216997" y="424040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66" name="Shape 366"/>
          <p:cNvSpPr/>
          <p:nvPr/>
        </p:nvSpPr>
        <p:spPr>
          <a:xfrm flipH="1">
            <a:off x="4191945" y="3964066"/>
            <a:ext cx="88948" cy="130231"/>
          </a:xfrm>
          <a:prstGeom prst="line">
            <a:avLst/>
          </a:prstGeom>
          <a:ln w="12700">
            <a:solidFill>
              <a:srgbClr val="000000"/>
            </a:solidFill>
          </a:ln>
        </p:spPr>
        <p:txBody>
          <a:bodyPr lIns="0" tIns="0" rIns="0" bIns="0"/>
          <a:lstStyle/>
          <a:p>
            <a:endParaRPr sz="1634"/>
          </a:p>
        </p:txBody>
      </p:sp>
      <p:sp>
        <p:nvSpPr>
          <p:cNvPr id="367" name="Shape 367"/>
          <p:cNvSpPr/>
          <p:nvPr/>
        </p:nvSpPr>
        <p:spPr>
          <a:xfrm>
            <a:off x="4039466" y="365913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68" name="Shape 368"/>
          <p:cNvSpPr/>
          <p:nvPr/>
        </p:nvSpPr>
        <p:spPr>
          <a:xfrm>
            <a:off x="3245299" y="3659137"/>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FF0000"/>
                </a:solidFill>
              </a:rPr>
              <a:t>busA</a:t>
            </a:r>
            <a:endParaRPr sz="1997" dirty="0">
              <a:solidFill>
                <a:srgbClr val="FF0000"/>
              </a:solidFill>
            </a:endParaRPr>
          </a:p>
        </p:txBody>
      </p:sp>
      <p:sp>
        <p:nvSpPr>
          <p:cNvPr id="369" name="Shape 369"/>
          <p:cNvSpPr/>
          <p:nvPr/>
        </p:nvSpPr>
        <p:spPr>
          <a:xfrm flipV="1">
            <a:off x="3505785" y="4497690"/>
            <a:ext cx="76241" cy="152464"/>
          </a:xfrm>
          <a:prstGeom prst="line">
            <a:avLst/>
          </a:prstGeom>
          <a:ln w="12700">
            <a:solidFill>
              <a:srgbClr val="000000"/>
            </a:solidFill>
          </a:ln>
        </p:spPr>
        <p:txBody>
          <a:bodyPr lIns="0" tIns="0" rIns="0" bIns="0"/>
          <a:lstStyle/>
          <a:p>
            <a:endParaRPr sz="1634"/>
          </a:p>
        </p:txBody>
      </p:sp>
      <p:sp>
        <p:nvSpPr>
          <p:cNvPr id="370" name="Shape 370"/>
          <p:cNvSpPr/>
          <p:nvPr/>
        </p:nvSpPr>
        <p:spPr>
          <a:xfrm>
            <a:off x="3350129" y="462156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71" name="Shape 371"/>
          <p:cNvSpPr/>
          <p:nvPr/>
        </p:nvSpPr>
        <p:spPr>
          <a:xfrm>
            <a:off x="3277065" y="4192761"/>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372" name="Shape 372"/>
          <p:cNvSpPr/>
          <p:nvPr/>
        </p:nvSpPr>
        <p:spPr>
          <a:xfrm flipV="1">
            <a:off x="2895865" y="3503496"/>
            <a:ext cx="139775" cy="155642"/>
          </a:xfrm>
          <a:prstGeom prst="line">
            <a:avLst/>
          </a:prstGeom>
          <a:ln w="12700">
            <a:solidFill>
              <a:srgbClr val="000000"/>
            </a:solidFill>
          </a:ln>
        </p:spPr>
        <p:txBody>
          <a:bodyPr lIns="0" tIns="0" rIns="0" bIns="0"/>
          <a:lstStyle/>
          <a:p>
            <a:endParaRPr sz="1634"/>
          </a:p>
        </p:txBody>
      </p:sp>
      <p:sp>
        <p:nvSpPr>
          <p:cNvPr id="373" name="Shape 373"/>
          <p:cNvSpPr/>
          <p:nvPr/>
        </p:nvSpPr>
        <p:spPr>
          <a:xfrm flipV="1">
            <a:off x="2146171" y="3503496"/>
            <a:ext cx="139775" cy="155642"/>
          </a:xfrm>
          <a:prstGeom prst="line">
            <a:avLst/>
          </a:prstGeom>
          <a:ln w="12700">
            <a:solidFill>
              <a:srgbClr val="000000"/>
            </a:solidFill>
          </a:ln>
        </p:spPr>
        <p:txBody>
          <a:bodyPr lIns="0" tIns="0" rIns="0" bIns="0"/>
          <a:lstStyle/>
          <a:p>
            <a:endParaRPr sz="1634"/>
          </a:p>
        </p:txBody>
      </p:sp>
      <p:sp>
        <p:nvSpPr>
          <p:cNvPr id="374" name="Shape 374"/>
          <p:cNvSpPr/>
          <p:nvPr/>
        </p:nvSpPr>
        <p:spPr>
          <a:xfrm>
            <a:off x="2003221" y="3354209"/>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375" name="Shape 375"/>
          <p:cNvSpPr/>
          <p:nvPr/>
        </p:nvSpPr>
        <p:spPr>
          <a:xfrm flipV="1">
            <a:off x="2527371" y="3503496"/>
            <a:ext cx="139774" cy="155642"/>
          </a:xfrm>
          <a:prstGeom prst="line">
            <a:avLst/>
          </a:prstGeom>
          <a:ln w="12700">
            <a:solidFill>
              <a:srgbClr val="000000"/>
            </a:solidFill>
          </a:ln>
        </p:spPr>
        <p:txBody>
          <a:bodyPr lIns="0" tIns="0" rIns="0" bIns="0"/>
          <a:lstStyle/>
          <a:p>
            <a:endParaRPr sz="1634"/>
          </a:p>
        </p:txBody>
      </p:sp>
      <p:sp>
        <p:nvSpPr>
          <p:cNvPr id="376" name="Shape 376"/>
          <p:cNvSpPr/>
          <p:nvPr/>
        </p:nvSpPr>
        <p:spPr>
          <a:xfrm>
            <a:off x="2362185" y="3354209"/>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377" name="Shape 377"/>
          <p:cNvSpPr/>
          <p:nvPr/>
        </p:nvSpPr>
        <p:spPr>
          <a:xfrm>
            <a:off x="1941277" y="3730605"/>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378" name="Shape 378"/>
          <p:cNvSpPr/>
          <p:nvPr/>
        </p:nvSpPr>
        <p:spPr>
          <a:xfrm>
            <a:off x="2398716" y="3730605"/>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379" name="Shape 379"/>
          <p:cNvSpPr/>
          <p:nvPr/>
        </p:nvSpPr>
        <p:spPr>
          <a:xfrm>
            <a:off x="2779916" y="3730605"/>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380" name="Shape 380"/>
          <p:cNvSpPr/>
          <p:nvPr/>
        </p:nvSpPr>
        <p:spPr>
          <a:xfrm>
            <a:off x="1941277" y="4116528"/>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381" name="Shape 381"/>
          <p:cNvSpPr/>
          <p:nvPr/>
        </p:nvSpPr>
        <p:spPr>
          <a:xfrm>
            <a:off x="2362185" y="3125512"/>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FF0000"/>
                </a:solidFill>
              </a:rPr>
              <a:t>Rs</a:t>
            </a:r>
            <a:endParaRPr sz="1815" dirty="0">
              <a:solidFill>
                <a:srgbClr val="FF0000"/>
              </a:solidFill>
            </a:endParaRPr>
          </a:p>
        </p:txBody>
      </p:sp>
      <p:sp>
        <p:nvSpPr>
          <p:cNvPr id="382" name="Shape 382"/>
          <p:cNvSpPr/>
          <p:nvPr/>
        </p:nvSpPr>
        <p:spPr>
          <a:xfrm>
            <a:off x="2193822" y="2363192"/>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00B050"/>
                </a:solidFill>
              </a:rPr>
              <a:t>Rt</a:t>
            </a:r>
            <a:endParaRPr sz="1815" dirty="0">
              <a:solidFill>
                <a:srgbClr val="00B050"/>
              </a:solidFill>
            </a:endParaRPr>
          </a:p>
        </p:txBody>
      </p:sp>
      <p:sp>
        <p:nvSpPr>
          <p:cNvPr id="383" name="Shape 383"/>
          <p:cNvSpPr/>
          <p:nvPr/>
        </p:nvSpPr>
        <p:spPr>
          <a:xfrm>
            <a:off x="2796557" y="3125512"/>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384" name="Shape 384"/>
          <p:cNvSpPr/>
          <p:nvPr/>
        </p:nvSpPr>
        <p:spPr>
          <a:xfrm>
            <a:off x="1761795" y="2363192"/>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385" name="Shape 385"/>
          <p:cNvSpPr/>
          <p:nvPr/>
        </p:nvSpPr>
        <p:spPr>
          <a:xfrm>
            <a:off x="3073759" y="4876800"/>
            <a:ext cx="367313" cy="1041839"/>
          </a:xfrm>
          <a:prstGeom prst="rect">
            <a:avLst/>
          </a:prstGeom>
          <a:ln w="25400">
            <a:solidFill>
              <a:srgbClr val="CD665F"/>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86" name="Shape 386"/>
          <p:cNvSpPr/>
          <p:nvPr/>
        </p:nvSpPr>
        <p:spPr>
          <a:xfrm rot="5400000">
            <a:off x="2822584" y="5214857"/>
            <a:ext cx="88576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t>ZeroExt</a:t>
            </a:r>
            <a:endParaRPr sz="1815" dirty="0"/>
          </a:p>
        </p:txBody>
      </p:sp>
      <p:sp>
        <p:nvSpPr>
          <p:cNvPr id="387" name="Shape 387"/>
          <p:cNvSpPr/>
          <p:nvPr/>
        </p:nvSpPr>
        <p:spPr>
          <a:xfrm>
            <a:off x="3582025" y="546011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88" name="Shape 388"/>
          <p:cNvSpPr/>
          <p:nvPr/>
        </p:nvSpPr>
        <p:spPr>
          <a:xfrm flipH="1">
            <a:off x="3734506" y="5358477"/>
            <a:ext cx="88948" cy="130231"/>
          </a:xfrm>
          <a:prstGeom prst="line">
            <a:avLst/>
          </a:prstGeom>
          <a:ln w="12700">
            <a:solidFill>
              <a:srgbClr val="000000"/>
            </a:solidFill>
          </a:ln>
        </p:spPr>
        <p:txBody>
          <a:bodyPr lIns="0" tIns="0" rIns="0" bIns="0"/>
          <a:lstStyle/>
          <a:p>
            <a:endParaRPr sz="1634"/>
          </a:p>
        </p:txBody>
      </p:sp>
      <p:sp>
        <p:nvSpPr>
          <p:cNvPr id="389" name="Shape 389"/>
          <p:cNvSpPr/>
          <p:nvPr/>
        </p:nvSpPr>
        <p:spPr>
          <a:xfrm flipH="1">
            <a:off x="2654438" y="5360063"/>
            <a:ext cx="88948" cy="128642"/>
          </a:xfrm>
          <a:prstGeom prst="line">
            <a:avLst/>
          </a:prstGeom>
          <a:ln w="12700">
            <a:solidFill>
              <a:srgbClr val="000000"/>
            </a:solidFill>
          </a:ln>
        </p:spPr>
        <p:txBody>
          <a:bodyPr lIns="0" tIns="0" rIns="0" bIns="0"/>
          <a:lstStyle/>
          <a:p>
            <a:endParaRPr sz="1634"/>
          </a:p>
        </p:txBody>
      </p:sp>
      <p:sp>
        <p:nvSpPr>
          <p:cNvPr id="390" name="Shape 390"/>
          <p:cNvSpPr/>
          <p:nvPr/>
        </p:nvSpPr>
        <p:spPr>
          <a:xfrm>
            <a:off x="2438425" y="546011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391" name="Shape 391"/>
          <p:cNvSpPr/>
          <p:nvPr/>
        </p:nvSpPr>
        <p:spPr>
          <a:xfrm>
            <a:off x="1523546" y="5183777"/>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solidFill>
                  <a:srgbClr val="BC38DB"/>
                </a:solidFill>
              </a:rPr>
              <a:t>imm16</a:t>
            </a:r>
          </a:p>
        </p:txBody>
      </p:sp>
      <p:sp>
        <p:nvSpPr>
          <p:cNvPr id="392" name="Shape 392"/>
          <p:cNvSpPr/>
          <p:nvPr/>
        </p:nvSpPr>
        <p:spPr>
          <a:xfrm>
            <a:off x="4344426" y="5641169"/>
            <a:ext cx="9530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endParaRPr sz="1997" dirty="0"/>
          </a:p>
        </p:txBody>
      </p:sp>
      <p:sp>
        <p:nvSpPr>
          <p:cNvPr id="393" name="Shape 393"/>
          <p:cNvSpPr/>
          <p:nvPr/>
        </p:nvSpPr>
        <p:spPr>
          <a:xfrm>
            <a:off x="2209706" y="2791999"/>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94" name="Shape 394"/>
          <p:cNvSpPr/>
          <p:nvPr/>
        </p:nvSpPr>
        <p:spPr>
          <a:xfrm>
            <a:off x="1828505" y="2791999"/>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395" name="Shape 395"/>
          <p:cNvSpPr/>
          <p:nvPr/>
        </p:nvSpPr>
        <p:spPr>
          <a:xfrm>
            <a:off x="1752265" y="2820584"/>
            <a:ext cx="838641" cy="3049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ln w="28575">
            <a:solidFill>
              <a:srgbClr val="CD665F"/>
            </a:solidFill>
          </a:ln>
        </p:spPr>
        <p:txBody>
          <a:bodyPr lIns="0" tIns="0" rIns="0" bIns="0"/>
          <a:lstStyle/>
          <a:p>
            <a:endParaRPr sz="1634"/>
          </a:p>
        </p:txBody>
      </p:sp>
      <p:sp>
        <p:nvSpPr>
          <p:cNvPr id="396" name="Shape 396"/>
          <p:cNvSpPr/>
          <p:nvPr/>
        </p:nvSpPr>
        <p:spPr>
          <a:xfrm>
            <a:off x="1752265" y="3735369"/>
            <a:ext cx="1460087" cy="991017"/>
          </a:xfrm>
          <a:prstGeom prst="rect">
            <a:avLst/>
          </a:prstGeom>
          <a:ln w="28575">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97" name="Shape 397"/>
          <p:cNvSpPr/>
          <p:nvPr/>
        </p:nvSpPr>
        <p:spPr>
          <a:xfrm>
            <a:off x="4061703" y="4434163"/>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98" name="Shape 398"/>
          <p:cNvSpPr/>
          <p:nvPr/>
        </p:nvSpPr>
        <p:spPr>
          <a:xfrm>
            <a:off x="4061703" y="5213953"/>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399" name="Shape 399"/>
          <p:cNvSpPr/>
          <p:nvPr/>
        </p:nvSpPr>
        <p:spPr>
          <a:xfrm>
            <a:off x="4038600" y="4345225"/>
            <a:ext cx="304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ln w="28575">
            <a:solidFill>
              <a:srgbClr val="CD665F"/>
            </a:solidFill>
          </a:ln>
        </p:spPr>
        <p:txBody>
          <a:bodyPr lIns="0" tIns="0" rIns="0" bIns="0"/>
          <a:lstStyle/>
          <a:p>
            <a:endParaRPr sz="1634"/>
          </a:p>
        </p:txBody>
      </p:sp>
      <p:grpSp>
        <p:nvGrpSpPr>
          <p:cNvPr id="402" name="Group 402"/>
          <p:cNvGrpSpPr/>
          <p:nvPr/>
        </p:nvGrpSpPr>
        <p:grpSpPr>
          <a:xfrm>
            <a:off x="4962287" y="3735369"/>
            <a:ext cx="449500" cy="1143482"/>
            <a:chOff x="0" y="0"/>
            <a:chExt cx="495281" cy="1259947"/>
          </a:xfrm>
        </p:grpSpPr>
        <p:sp>
          <p:nvSpPr>
            <p:cNvPr id="400" name="Shape 400"/>
            <p:cNvSpPr/>
            <p:nvPr/>
          </p:nvSpPr>
          <p:spPr>
            <a:xfrm rot="5400000">
              <a:off x="-4161"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401" name="Shape 401"/>
            <p:cNvSpPr/>
            <p:nvPr/>
          </p:nvSpPr>
          <p:spPr>
            <a:xfrm>
              <a:off x="0"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403" name="Shape 403"/>
          <p:cNvSpPr/>
          <p:nvPr/>
        </p:nvSpPr>
        <p:spPr>
          <a:xfrm>
            <a:off x="1980984" y="2668120"/>
            <a:ext cx="1" cy="152465"/>
          </a:xfrm>
          <a:prstGeom prst="line">
            <a:avLst/>
          </a:prstGeom>
          <a:ln w="12700">
            <a:solidFill>
              <a:srgbClr val="000000"/>
            </a:solidFill>
          </a:ln>
        </p:spPr>
        <p:txBody>
          <a:bodyPr lIns="0" tIns="0" rIns="0" bIns="0"/>
          <a:lstStyle/>
          <a:p>
            <a:endParaRPr sz="1634"/>
          </a:p>
        </p:txBody>
      </p:sp>
      <p:sp>
        <p:nvSpPr>
          <p:cNvPr id="404" name="Shape 404"/>
          <p:cNvSpPr/>
          <p:nvPr/>
        </p:nvSpPr>
        <p:spPr>
          <a:xfrm>
            <a:off x="2362185" y="2668120"/>
            <a:ext cx="1" cy="152465"/>
          </a:xfrm>
          <a:prstGeom prst="line">
            <a:avLst/>
          </a:prstGeom>
          <a:ln w="12700">
            <a:solidFill>
              <a:srgbClr val="000000"/>
            </a:solidFill>
          </a:ln>
        </p:spPr>
        <p:txBody>
          <a:bodyPr lIns="0" tIns="0" rIns="0" bIns="0"/>
          <a:lstStyle/>
          <a:p>
            <a:endParaRPr sz="1634"/>
          </a:p>
        </p:txBody>
      </p:sp>
      <p:sp>
        <p:nvSpPr>
          <p:cNvPr id="405" name="Shape 405"/>
          <p:cNvSpPr/>
          <p:nvPr/>
        </p:nvSpPr>
        <p:spPr>
          <a:xfrm>
            <a:off x="1447305" y="2439424"/>
            <a:ext cx="304961" cy="5336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406" name="Shape 406"/>
          <p:cNvSpPr/>
          <p:nvPr/>
        </p:nvSpPr>
        <p:spPr>
          <a:xfrm>
            <a:off x="1904744" y="3506673"/>
            <a:ext cx="1" cy="228696"/>
          </a:xfrm>
          <a:prstGeom prst="line">
            <a:avLst/>
          </a:prstGeom>
          <a:ln w="19050">
            <a:solidFill>
              <a:srgbClr val="000000"/>
            </a:solidFill>
          </a:ln>
        </p:spPr>
        <p:txBody>
          <a:bodyPr lIns="0" tIns="0" rIns="0" bIns="0"/>
          <a:lstStyle/>
          <a:p>
            <a:endParaRPr sz="1634"/>
          </a:p>
        </p:txBody>
      </p:sp>
      <p:sp>
        <p:nvSpPr>
          <p:cNvPr id="407" name="Shape 407"/>
          <p:cNvSpPr/>
          <p:nvPr/>
        </p:nvSpPr>
        <p:spPr>
          <a:xfrm>
            <a:off x="2209705" y="3125513"/>
            <a:ext cx="1" cy="609856"/>
          </a:xfrm>
          <a:prstGeom prst="line">
            <a:avLst/>
          </a:prstGeom>
          <a:ln w="19050">
            <a:solidFill>
              <a:srgbClr val="000000"/>
            </a:solidFill>
          </a:ln>
        </p:spPr>
        <p:txBody>
          <a:bodyPr lIns="0" tIns="0" rIns="0" bIns="0"/>
          <a:lstStyle/>
          <a:p>
            <a:endParaRPr sz="1634"/>
          </a:p>
        </p:txBody>
      </p:sp>
      <p:sp>
        <p:nvSpPr>
          <p:cNvPr id="408" name="Shape 408"/>
          <p:cNvSpPr/>
          <p:nvPr/>
        </p:nvSpPr>
        <p:spPr>
          <a:xfrm>
            <a:off x="2590906" y="3430441"/>
            <a:ext cx="1" cy="304929"/>
          </a:xfrm>
          <a:prstGeom prst="line">
            <a:avLst/>
          </a:prstGeom>
          <a:ln w="19050">
            <a:solidFill>
              <a:srgbClr val="000000"/>
            </a:solidFill>
          </a:ln>
        </p:spPr>
        <p:txBody>
          <a:bodyPr lIns="0" tIns="0" rIns="0" bIns="0"/>
          <a:lstStyle/>
          <a:p>
            <a:endParaRPr sz="1634"/>
          </a:p>
        </p:txBody>
      </p:sp>
      <p:sp>
        <p:nvSpPr>
          <p:cNvPr id="409" name="Shape 409"/>
          <p:cNvSpPr/>
          <p:nvPr/>
        </p:nvSpPr>
        <p:spPr>
          <a:xfrm>
            <a:off x="2972105" y="3430441"/>
            <a:ext cx="1" cy="304929"/>
          </a:xfrm>
          <a:prstGeom prst="line">
            <a:avLst/>
          </a:prstGeom>
          <a:ln w="19050">
            <a:solidFill>
              <a:srgbClr val="000000"/>
            </a:solidFill>
          </a:ln>
        </p:spPr>
        <p:txBody>
          <a:bodyPr lIns="0" tIns="0" rIns="0" bIns="0"/>
          <a:lstStyle/>
          <a:p>
            <a:endParaRPr sz="1634"/>
          </a:p>
        </p:txBody>
      </p:sp>
      <p:sp>
        <p:nvSpPr>
          <p:cNvPr id="410" name="Shape 410"/>
          <p:cNvSpPr/>
          <p:nvPr/>
        </p:nvSpPr>
        <p:spPr>
          <a:xfrm>
            <a:off x="2765623" y="3354209"/>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411" name="Shape 411"/>
          <p:cNvSpPr/>
          <p:nvPr/>
        </p:nvSpPr>
        <p:spPr>
          <a:xfrm>
            <a:off x="3200825" y="4040297"/>
            <a:ext cx="1753522" cy="1"/>
          </a:xfrm>
          <a:prstGeom prst="line">
            <a:avLst/>
          </a:prstGeom>
          <a:ln w="19050">
            <a:solidFill>
              <a:srgbClr val="000000"/>
            </a:solidFill>
            <a:tailEnd type="triangle"/>
          </a:ln>
        </p:spPr>
        <p:txBody>
          <a:bodyPr lIns="0" tIns="0" rIns="0" bIns="0"/>
          <a:lstStyle/>
          <a:p>
            <a:endParaRPr sz="1634"/>
          </a:p>
        </p:txBody>
      </p:sp>
      <p:sp>
        <p:nvSpPr>
          <p:cNvPr id="412" name="Shape 412"/>
          <p:cNvSpPr/>
          <p:nvPr/>
        </p:nvSpPr>
        <p:spPr>
          <a:xfrm flipH="1">
            <a:off x="5259307" y="3582904"/>
            <a:ext cx="3176" cy="343045"/>
          </a:xfrm>
          <a:prstGeom prst="line">
            <a:avLst/>
          </a:prstGeom>
          <a:ln w="19050">
            <a:solidFill>
              <a:srgbClr val="000000"/>
            </a:solidFill>
            <a:tailEnd type="triangle"/>
          </a:ln>
        </p:spPr>
        <p:txBody>
          <a:bodyPr lIns="0" tIns="0" rIns="0" bIns="0"/>
          <a:lstStyle/>
          <a:p>
            <a:endParaRPr sz="1634"/>
          </a:p>
        </p:txBody>
      </p:sp>
      <p:sp>
        <p:nvSpPr>
          <p:cNvPr id="413" name="Shape 413"/>
          <p:cNvSpPr/>
          <p:nvPr/>
        </p:nvSpPr>
        <p:spPr>
          <a:xfrm>
            <a:off x="3200825" y="4573921"/>
            <a:ext cx="914882" cy="1"/>
          </a:xfrm>
          <a:prstGeom prst="line">
            <a:avLst/>
          </a:prstGeom>
          <a:ln w="19050">
            <a:solidFill>
              <a:srgbClr val="000000"/>
            </a:solidFill>
            <a:tailEnd type="triangle"/>
          </a:ln>
        </p:spPr>
        <p:txBody>
          <a:bodyPr lIns="0" tIns="0" rIns="0" bIns="0"/>
          <a:lstStyle/>
          <a:p>
            <a:endParaRPr sz="1634"/>
          </a:p>
        </p:txBody>
      </p:sp>
      <p:sp>
        <p:nvSpPr>
          <p:cNvPr id="414" name="Shape 414"/>
          <p:cNvSpPr/>
          <p:nvPr/>
        </p:nvSpPr>
        <p:spPr>
          <a:xfrm>
            <a:off x="4420666" y="4726384"/>
            <a:ext cx="533681" cy="1"/>
          </a:xfrm>
          <a:prstGeom prst="line">
            <a:avLst/>
          </a:prstGeom>
          <a:ln w="19050">
            <a:solidFill>
              <a:srgbClr val="000000"/>
            </a:solidFill>
            <a:tailEnd type="triangle"/>
          </a:ln>
        </p:spPr>
        <p:txBody>
          <a:bodyPr lIns="0" tIns="0" rIns="0" bIns="0"/>
          <a:lstStyle/>
          <a:p>
            <a:endParaRPr sz="1634"/>
          </a:p>
        </p:txBody>
      </p:sp>
      <p:sp>
        <p:nvSpPr>
          <p:cNvPr id="415" name="Shape 415"/>
          <p:cNvSpPr/>
          <p:nvPr/>
        </p:nvSpPr>
        <p:spPr>
          <a:xfrm>
            <a:off x="3429544" y="5412474"/>
            <a:ext cx="686161" cy="1"/>
          </a:xfrm>
          <a:prstGeom prst="line">
            <a:avLst/>
          </a:prstGeom>
          <a:ln w="19050">
            <a:solidFill>
              <a:srgbClr val="000000"/>
            </a:solidFill>
            <a:tailEnd type="triangle"/>
          </a:ln>
        </p:spPr>
        <p:txBody>
          <a:bodyPr lIns="0" tIns="0" rIns="0" bIns="0"/>
          <a:lstStyle/>
          <a:p>
            <a:endParaRPr sz="1634"/>
          </a:p>
        </p:txBody>
      </p:sp>
      <p:sp>
        <p:nvSpPr>
          <p:cNvPr id="416" name="Shape 416"/>
          <p:cNvSpPr/>
          <p:nvPr/>
        </p:nvSpPr>
        <p:spPr>
          <a:xfrm>
            <a:off x="2362185" y="5412474"/>
            <a:ext cx="686160" cy="1"/>
          </a:xfrm>
          <a:prstGeom prst="line">
            <a:avLst/>
          </a:prstGeom>
          <a:ln w="19050">
            <a:solidFill>
              <a:srgbClr val="000000"/>
            </a:solidFill>
            <a:tailEnd type="triangle"/>
          </a:ln>
        </p:spPr>
        <p:txBody>
          <a:bodyPr lIns="0" tIns="0" rIns="0" bIns="0"/>
          <a:lstStyle/>
          <a:p>
            <a:endParaRPr sz="1634"/>
          </a:p>
        </p:txBody>
      </p:sp>
      <p:sp>
        <p:nvSpPr>
          <p:cNvPr id="417" name="Shape 417"/>
          <p:cNvSpPr/>
          <p:nvPr/>
        </p:nvSpPr>
        <p:spPr>
          <a:xfrm flipH="1">
            <a:off x="1980984" y="4573921"/>
            <a:ext cx="76241" cy="152464"/>
          </a:xfrm>
          <a:prstGeom prst="line">
            <a:avLst/>
          </a:prstGeom>
          <a:ln w="19050">
            <a:solidFill>
              <a:srgbClr val="000000"/>
            </a:solidFill>
          </a:ln>
        </p:spPr>
        <p:txBody>
          <a:bodyPr lIns="0" tIns="0" rIns="0" bIns="0"/>
          <a:lstStyle/>
          <a:p>
            <a:endParaRPr sz="1634"/>
          </a:p>
        </p:txBody>
      </p:sp>
      <p:sp>
        <p:nvSpPr>
          <p:cNvPr id="418" name="Shape 418"/>
          <p:cNvSpPr/>
          <p:nvPr/>
        </p:nvSpPr>
        <p:spPr>
          <a:xfrm>
            <a:off x="2057226" y="4573921"/>
            <a:ext cx="76240" cy="152464"/>
          </a:xfrm>
          <a:prstGeom prst="line">
            <a:avLst/>
          </a:prstGeom>
          <a:ln w="19050">
            <a:solidFill>
              <a:srgbClr val="000000"/>
            </a:solidFill>
          </a:ln>
        </p:spPr>
        <p:txBody>
          <a:bodyPr lIns="0" tIns="0" rIns="0" bIns="0"/>
          <a:lstStyle/>
          <a:p>
            <a:endParaRPr sz="1634"/>
          </a:p>
        </p:txBody>
      </p:sp>
      <p:sp>
        <p:nvSpPr>
          <p:cNvPr id="419" name="Shape 419"/>
          <p:cNvSpPr/>
          <p:nvPr/>
        </p:nvSpPr>
        <p:spPr>
          <a:xfrm>
            <a:off x="2057225" y="4726385"/>
            <a:ext cx="1" cy="228696"/>
          </a:xfrm>
          <a:prstGeom prst="line">
            <a:avLst/>
          </a:prstGeom>
          <a:ln w="19050">
            <a:solidFill>
              <a:srgbClr val="000000"/>
            </a:solidFill>
          </a:ln>
        </p:spPr>
        <p:txBody>
          <a:bodyPr lIns="0" tIns="0" rIns="0" bIns="0"/>
          <a:lstStyle/>
          <a:p>
            <a:endParaRPr sz="1634"/>
          </a:p>
        </p:txBody>
      </p:sp>
      <p:sp>
        <p:nvSpPr>
          <p:cNvPr id="420" name="Shape 420"/>
          <p:cNvSpPr/>
          <p:nvPr/>
        </p:nvSpPr>
        <p:spPr>
          <a:xfrm flipV="1">
            <a:off x="4268185" y="5488706"/>
            <a:ext cx="1" cy="381161"/>
          </a:xfrm>
          <a:prstGeom prst="line">
            <a:avLst/>
          </a:prstGeom>
          <a:ln w="19050">
            <a:solidFill>
              <a:srgbClr val="000000"/>
            </a:solidFill>
            <a:tailEnd type="triangle"/>
          </a:ln>
        </p:spPr>
        <p:txBody>
          <a:bodyPr lIns="0" tIns="0" rIns="0" bIns="0"/>
          <a:lstStyle/>
          <a:p>
            <a:endParaRPr sz="1634"/>
          </a:p>
        </p:txBody>
      </p:sp>
      <p:sp>
        <p:nvSpPr>
          <p:cNvPr id="421" name="Shape 421"/>
          <p:cNvSpPr/>
          <p:nvPr/>
        </p:nvSpPr>
        <p:spPr>
          <a:xfrm flipH="1">
            <a:off x="5640506" y="4192760"/>
            <a:ext cx="76241" cy="152465"/>
          </a:xfrm>
          <a:prstGeom prst="line">
            <a:avLst/>
          </a:prstGeom>
          <a:ln w="12700">
            <a:solidFill>
              <a:srgbClr val="000000"/>
            </a:solidFill>
          </a:ln>
        </p:spPr>
        <p:txBody>
          <a:bodyPr lIns="0" tIns="0" rIns="0" bIns="0"/>
          <a:lstStyle/>
          <a:p>
            <a:endParaRPr sz="1634"/>
          </a:p>
        </p:txBody>
      </p:sp>
      <p:sp>
        <p:nvSpPr>
          <p:cNvPr id="422" name="Shape 422"/>
          <p:cNvSpPr/>
          <p:nvPr/>
        </p:nvSpPr>
        <p:spPr>
          <a:xfrm>
            <a:off x="732556" y="2058265"/>
            <a:ext cx="92262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sp>
        <p:nvSpPr>
          <p:cNvPr id="423" name="Shape 423"/>
          <p:cNvSpPr/>
          <p:nvPr/>
        </p:nvSpPr>
        <p:spPr>
          <a:xfrm>
            <a:off x="1218584" y="4192760"/>
            <a:ext cx="4650642" cy="1982033"/>
          </a:xfrm>
          <a:custGeom>
            <a:avLst/>
            <a:gdLst/>
            <a:ahLst/>
            <a:cxnLst>
              <a:cxn ang="0">
                <a:pos x="wd2" y="hd2"/>
              </a:cxn>
              <a:cxn ang="5400000">
                <a:pos x="wd2" y="hd2"/>
              </a:cxn>
              <a:cxn ang="10800000">
                <a:pos x="wd2" y="hd2"/>
              </a:cxn>
              <a:cxn ang="16200000">
                <a:pos x="wd2" y="hd2"/>
              </a:cxn>
            </a:cxnLst>
            <a:rect l="0" t="0" r="r" b="b"/>
            <a:pathLst>
              <a:path w="21600" h="21600" extrusionOk="0">
                <a:moveTo>
                  <a:pt x="19475" y="831"/>
                </a:moveTo>
                <a:lnTo>
                  <a:pt x="21600" y="831"/>
                </a:lnTo>
                <a:lnTo>
                  <a:pt x="21600" y="21600"/>
                </a:lnTo>
                <a:lnTo>
                  <a:pt x="0" y="21600"/>
                </a:lnTo>
                <a:lnTo>
                  <a:pt x="0" y="0"/>
                </a:lnTo>
                <a:lnTo>
                  <a:pt x="2479" y="0"/>
                </a:lnTo>
              </a:path>
            </a:pathLst>
          </a:custGeom>
          <a:ln w="19050">
            <a:solidFill>
              <a:srgbClr val="000000"/>
            </a:solidFill>
            <a:tailEnd type="triangle"/>
          </a:ln>
        </p:spPr>
        <p:txBody>
          <a:bodyPr lIns="0" tIns="0" rIns="0" bIns="0"/>
          <a:lstStyle/>
          <a:p>
            <a:endParaRPr sz="1634"/>
          </a:p>
        </p:txBody>
      </p:sp>
      <p:sp>
        <p:nvSpPr>
          <p:cNvPr id="2" name="Oval 1"/>
          <p:cNvSpPr/>
          <p:nvPr/>
        </p:nvSpPr>
        <p:spPr>
          <a:xfrm>
            <a:off x="2736249" y="3095677"/>
            <a:ext cx="464151" cy="385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77506" y="4419600"/>
            <a:ext cx="1964512" cy="446276"/>
          </a:xfrm>
          <a:prstGeom prst="rect">
            <a:avLst/>
          </a:prstGeom>
          <a:noFill/>
        </p:spPr>
        <p:txBody>
          <a:bodyPr wrap="none" rtlCol="0">
            <a:spAutoFit/>
          </a:bodyPr>
          <a:lstStyle/>
          <a:p>
            <a:r>
              <a:rPr lang="en-US" sz="2300" dirty="0" smtClean="0">
                <a:solidFill>
                  <a:srgbClr val="0070C0"/>
                </a:solidFill>
              </a:rPr>
              <a:t>We don’t care!</a:t>
            </a:r>
          </a:p>
        </p:txBody>
      </p:sp>
      <p:sp>
        <p:nvSpPr>
          <p:cNvPr id="103" name="TextBox 102"/>
          <p:cNvSpPr txBox="1"/>
          <p:nvPr/>
        </p:nvSpPr>
        <p:spPr>
          <a:xfrm>
            <a:off x="6534683" y="5268724"/>
            <a:ext cx="866904" cy="446276"/>
          </a:xfrm>
          <a:prstGeom prst="rect">
            <a:avLst/>
          </a:prstGeom>
          <a:noFill/>
        </p:spPr>
        <p:txBody>
          <a:bodyPr wrap="none" rtlCol="0">
            <a:spAutoFit/>
          </a:bodyPr>
          <a:lstStyle/>
          <a:p>
            <a:r>
              <a:rPr lang="en-US" sz="2300" dirty="0" smtClean="0">
                <a:solidFill>
                  <a:srgbClr val="FF0000"/>
                </a:solidFill>
              </a:rPr>
              <a:t>Why?</a:t>
            </a:r>
          </a:p>
        </p:txBody>
      </p:sp>
      <p:sp>
        <p:nvSpPr>
          <p:cNvPr id="104" name="TextBox 103"/>
          <p:cNvSpPr txBox="1"/>
          <p:nvPr/>
        </p:nvSpPr>
        <p:spPr>
          <a:xfrm>
            <a:off x="6975432" y="5688301"/>
            <a:ext cx="2092368" cy="446276"/>
          </a:xfrm>
          <a:prstGeom prst="rect">
            <a:avLst/>
          </a:prstGeom>
          <a:noFill/>
        </p:spPr>
        <p:txBody>
          <a:bodyPr wrap="none" rtlCol="0">
            <a:spAutoFit/>
          </a:bodyPr>
          <a:lstStyle/>
          <a:p>
            <a:r>
              <a:rPr lang="en-US" sz="2300" dirty="0" smtClean="0">
                <a:solidFill>
                  <a:srgbClr val="0070C0"/>
                </a:solidFill>
              </a:rPr>
              <a:t>Bus B is blocked</a:t>
            </a:r>
          </a:p>
        </p:txBody>
      </p:sp>
    </p:spTree>
    <p:extLst>
      <p:ext uri="{BB962C8B-B14F-4D97-AF65-F5344CB8AC3E}">
        <p14:creationId xmlns:p14="http://schemas.microsoft.com/office/powerpoint/2010/main" val="1946844444"/>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animBg="1" advAuto="0"/>
      <p:bldP spid="2" grpId="0" animBg="1"/>
      <p:bldP spid="3" grpId="0"/>
      <p:bldP spid="103" grpId="0"/>
      <p:bldP spid="1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p:cNvSpPr>
          <p:nvPr>
            <p:ph type="body" sz="quarter" idx="1"/>
          </p:nvPr>
        </p:nvSpPr>
        <p:spPr>
          <a:xfrm>
            <a:off x="459360" y="928700"/>
            <a:ext cx="8233925" cy="841990"/>
          </a:xfrm>
          <a:prstGeom prst="rect">
            <a:avLst/>
          </a:prstGeom>
        </p:spPr>
        <p:txBody>
          <a:bodyPr>
            <a:normAutofit/>
          </a:bodyPr>
          <a:lstStyle/>
          <a:p>
            <a:pPr marL="259805" indent="-181864" defTabSz="589235">
              <a:lnSpc>
                <a:spcPct val="90000"/>
              </a:lnSpc>
              <a:spcBef>
                <a:spcPts val="182"/>
              </a:spcBef>
              <a:defRPr sz="2130"/>
            </a:pPr>
            <a:r>
              <a:t>R[</a:t>
            </a:r>
            <a:r>
              <a:rPr u="sng">
                <a:solidFill>
                  <a:srgbClr val="004479"/>
                </a:solidFill>
                <a:uFill>
                  <a:solidFill>
                    <a:srgbClr val="004479"/>
                  </a:solidFill>
                </a:uFill>
              </a:rPr>
              <a:t>rt</a:t>
            </a:r>
            <a:r>
              <a:t>] = Mem[R[rs] + SignExt[imm16]]	</a:t>
            </a:r>
          </a:p>
          <a:p>
            <a:pPr marL="259805" indent="-181864" defTabSz="589235">
              <a:lnSpc>
                <a:spcPct val="90000"/>
              </a:lnSpc>
              <a:spcBef>
                <a:spcPts val="182"/>
              </a:spcBef>
              <a:defRPr sz="2130"/>
            </a:pPr>
            <a:r>
              <a:t>Example: </a:t>
            </a:r>
            <a:r>
              <a:rPr>
                <a:latin typeface="Courier New"/>
                <a:ea typeface="Courier New"/>
                <a:cs typeface="Courier New"/>
                <a:sym typeface="Courier New"/>
              </a:rPr>
              <a:t>lw rt,rs,imm16</a:t>
            </a:r>
          </a:p>
        </p:txBody>
      </p:sp>
      <p:sp>
        <p:nvSpPr>
          <p:cNvPr id="432" name="Shape 432"/>
          <p:cNvSpPr>
            <a:spLocks noGrp="1"/>
          </p:cNvSpPr>
          <p:nvPr>
            <p:ph type="title"/>
          </p:nvPr>
        </p:nvSpPr>
        <p:spPr>
          <a:xfrm>
            <a:off x="459360" y="-27375"/>
            <a:ext cx="8233925" cy="1143480"/>
          </a:xfrm>
          <a:prstGeom prst="rect">
            <a:avLst/>
          </a:prstGeom>
        </p:spPr>
        <p:txBody>
          <a:bodyPr/>
          <a:lstStyle/>
          <a:p>
            <a:r>
              <a:t>Load Memory</a:t>
            </a:r>
          </a:p>
        </p:txBody>
      </p:sp>
      <p:grpSp>
        <p:nvGrpSpPr>
          <p:cNvPr id="454" name="Group 454"/>
          <p:cNvGrpSpPr/>
          <p:nvPr/>
        </p:nvGrpSpPr>
        <p:grpSpPr>
          <a:xfrm>
            <a:off x="1679200" y="1674663"/>
            <a:ext cx="5857204" cy="913534"/>
            <a:chOff x="0" y="0"/>
            <a:chExt cx="6453769" cy="1006578"/>
          </a:xfrm>
        </p:grpSpPr>
        <p:sp>
          <p:nvSpPr>
            <p:cNvPr id="433" name="Shape 433"/>
            <p:cNvSpPr/>
            <p:nvPr/>
          </p:nvSpPr>
          <p:spPr>
            <a:xfrm>
              <a:off x="113756" y="349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436" name="Group 436"/>
            <p:cNvGrpSpPr/>
            <p:nvPr/>
          </p:nvGrpSpPr>
          <p:grpSpPr>
            <a:xfrm>
              <a:off x="106756" y="335985"/>
              <a:ext cx="1104769" cy="334608"/>
              <a:chOff x="0" y="0"/>
              <a:chExt cx="1104768" cy="334607"/>
            </a:xfrm>
          </p:grpSpPr>
          <p:sp>
            <p:nvSpPr>
              <p:cNvPr id="434" name="Shape 434"/>
              <p:cNvSpPr/>
              <p:nvPr/>
            </p:nvSpPr>
            <p:spPr>
              <a:xfrm>
                <a:off x="0" y="6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35" name="Shape 435"/>
              <p:cNvSpPr/>
              <p:nvPr/>
            </p:nvSpPr>
            <p:spPr>
              <a:xfrm>
                <a:off x="318520" y="0"/>
                <a:ext cx="33481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439" name="Group 439"/>
            <p:cNvGrpSpPr/>
            <p:nvPr/>
          </p:nvGrpSpPr>
          <p:grpSpPr>
            <a:xfrm>
              <a:off x="1212825" y="335985"/>
              <a:ext cx="1027764" cy="334608"/>
              <a:chOff x="0" y="0"/>
              <a:chExt cx="1027762" cy="334607"/>
            </a:xfrm>
          </p:grpSpPr>
          <p:sp>
            <p:nvSpPr>
              <p:cNvPr id="437" name="Shape 437"/>
              <p:cNvSpPr/>
              <p:nvPr/>
            </p:nvSpPr>
            <p:spPr>
              <a:xfrm>
                <a:off x="0" y="6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38" name="Shape 438"/>
              <p:cNvSpPr/>
              <p:nvPr/>
            </p:nvSpPr>
            <p:spPr>
              <a:xfrm>
                <a:off x="288768" y="0"/>
                <a:ext cx="269467"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err="1">
                    <a:solidFill>
                      <a:srgbClr val="FF0000"/>
                    </a:solidFill>
                  </a:rPr>
                  <a:t>rs</a:t>
                </a:r>
                <a:endParaRPr sz="1634" dirty="0">
                  <a:solidFill>
                    <a:srgbClr val="FF0000"/>
                  </a:solidFill>
                </a:endParaRPr>
              </a:p>
            </p:txBody>
          </p:sp>
        </p:grpSp>
        <p:grpSp>
          <p:nvGrpSpPr>
            <p:cNvPr id="442" name="Group 442"/>
            <p:cNvGrpSpPr/>
            <p:nvPr/>
          </p:nvGrpSpPr>
          <p:grpSpPr>
            <a:xfrm>
              <a:off x="2241889" y="335985"/>
              <a:ext cx="1026014" cy="334608"/>
              <a:chOff x="0" y="0"/>
              <a:chExt cx="1026012" cy="334607"/>
            </a:xfrm>
          </p:grpSpPr>
          <p:sp>
            <p:nvSpPr>
              <p:cNvPr id="440" name="Shape 440"/>
              <p:cNvSpPr/>
              <p:nvPr/>
            </p:nvSpPr>
            <p:spPr>
              <a:xfrm>
                <a:off x="0" y="6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41" name="Shape 441"/>
              <p:cNvSpPr/>
              <p:nvPr/>
            </p:nvSpPr>
            <p:spPr>
              <a:xfrm>
                <a:off x="287017" y="0"/>
                <a:ext cx="218245"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err="1">
                    <a:solidFill>
                      <a:srgbClr val="00B050"/>
                    </a:solidFill>
                  </a:rPr>
                  <a:t>rt</a:t>
                </a:r>
                <a:endParaRPr sz="1634" dirty="0">
                  <a:solidFill>
                    <a:srgbClr val="00B050"/>
                  </a:solidFill>
                </a:endParaRPr>
              </a:p>
            </p:txBody>
          </p:sp>
        </p:grpSp>
        <p:sp>
          <p:nvSpPr>
            <p:cNvPr id="443" name="Shape 443"/>
            <p:cNvSpPr/>
            <p:nvPr/>
          </p:nvSpPr>
          <p:spPr>
            <a:xfrm>
              <a:off x="3269202" y="342985"/>
              <a:ext cx="3162897"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44" name="Shape 444"/>
            <p:cNvSpPr/>
            <p:nvPr/>
          </p:nvSpPr>
          <p:spPr>
            <a:xfrm>
              <a:off x="3813486" y="335985"/>
              <a:ext cx="114377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solidFill>
                    <a:srgbClr val="BC38DB"/>
                  </a:solidFill>
                </a:rPr>
                <a:t>immediate</a:t>
              </a:r>
            </a:p>
          </p:txBody>
        </p:sp>
        <p:sp>
          <p:nvSpPr>
            <p:cNvPr id="445" name="Shape 445"/>
            <p:cNvSpPr/>
            <p:nvPr/>
          </p:nvSpPr>
          <p:spPr>
            <a:xfrm>
              <a:off x="6247887"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446" name="Shape 446"/>
            <p:cNvSpPr/>
            <p:nvPr/>
          </p:nvSpPr>
          <p:spPr>
            <a:xfrm>
              <a:off x="2926182"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447" name="Shape 447"/>
            <p:cNvSpPr/>
            <p:nvPr/>
          </p:nvSpPr>
          <p:spPr>
            <a:xfrm>
              <a:off x="1897117"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448" name="Shape 448"/>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449" name="Shape 449"/>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sp>
          <p:nvSpPr>
            <p:cNvPr id="450" name="Shape 450"/>
            <p:cNvSpPr/>
            <p:nvPr/>
          </p:nvSpPr>
          <p:spPr>
            <a:xfrm>
              <a:off x="393774" y="671970"/>
              <a:ext cx="6280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 bits</a:t>
              </a:r>
            </a:p>
          </p:txBody>
        </p:sp>
        <p:sp>
          <p:nvSpPr>
            <p:cNvPr id="451" name="Shape 451"/>
            <p:cNvSpPr/>
            <p:nvPr/>
          </p:nvSpPr>
          <p:spPr>
            <a:xfrm>
              <a:off x="4427774" y="671970"/>
              <a:ext cx="756959"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 bits</a:t>
              </a:r>
            </a:p>
          </p:txBody>
        </p:sp>
        <p:sp>
          <p:nvSpPr>
            <p:cNvPr id="452" name="Shape 452"/>
            <p:cNvSpPr/>
            <p:nvPr/>
          </p:nvSpPr>
          <p:spPr>
            <a:xfrm>
              <a:off x="2450151" y="671970"/>
              <a:ext cx="6280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sp>
          <p:nvSpPr>
            <p:cNvPr id="453" name="Shape 453"/>
            <p:cNvSpPr/>
            <p:nvPr/>
          </p:nvSpPr>
          <p:spPr>
            <a:xfrm>
              <a:off x="1422838" y="671970"/>
              <a:ext cx="6280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grpSp>
      <p:sp>
        <p:nvSpPr>
          <p:cNvPr id="455" name="Shape 455"/>
          <p:cNvSpPr/>
          <p:nvPr/>
        </p:nvSpPr>
        <p:spPr>
          <a:xfrm>
            <a:off x="6555386" y="4192762"/>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456" name="Shape 456"/>
          <p:cNvSpPr/>
          <p:nvPr/>
        </p:nvSpPr>
        <p:spPr>
          <a:xfrm>
            <a:off x="5872402" y="3430440"/>
            <a:ext cx="104887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457" name="Shape 457"/>
          <p:cNvSpPr/>
          <p:nvPr/>
        </p:nvSpPr>
        <p:spPr>
          <a:xfrm>
            <a:off x="2667144" y="503131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458" name="Shape 458"/>
          <p:cNvSpPr/>
          <p:nvPr/>
        </p:nvSpPr>
        <p:spPr>
          <a:xfrm>
            <a:off x="2244648" y="3430440"/>
            <a:ext cx="86190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459" name="Shape 459"/>
          <p:cNvSpPr/>
          <p:nvPr/>
        </p:nvSpPr>
        <p:spPr>
          <a:xfrm flipH="1">
            <a:off x="2432072" y="4445280"/>
            <a:ext cx="88948" cy="128642"/>
          </a:xfrm>
          <a:prstGeom prst="line">
            <a:avLst/>
          </a:prstGeom>
          <a:ln w="12700">
            <a:solidFill>
              <a:srgbClr val="000000"/>
            </a:solidFill>
          </a:ln>
        </p:spPr>
        <p:txBody>
          <a:bodyPr lIns="0" tIns="0" rIns="0" bIns="0"/>
          <a:lstStyle/>
          <a:p>
            <a:endParaRPr sz="1634"/>
          </a:p>
        </p:txBody>
      </p:sp>
      <p:sp>
        <p:nvSpPr>
          <p:cNvPr id="460" name="Shape 460"/>
          <p:cNvSpPr/>
          <p:nvPr/>
        </p:nvSpPr>
        <p:spPr>
          <a:xfrm>
            <a:off x="2284357" y="454533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461" name="Shape 461"/>
          <p:cNvSpPr/>
          <p:nvPr/>
        </p:nvSpPr>
        <p:spPr>
          <a:xfrm flipH="1">
            <a:off x="5259305" y="4268993"/>
            <a:ext cx="88948" cy="130231"/>
          </a:xfrm>
          <a:prstGeom prst="line">
            <a:avLst/>
          </a:prstGeom>
          <a:ln w="12700">
            <a:solidFill>
              <a:srgbClr val="000000"/>
            </a:solidFill>
          </a:ln>
        </p:spPr>
        <p:txBody>
          <a:bodyPr lIns="0" tIns="0" rIns="0" bIns="0"/>
          <a:lstStyle/>
          <a:p>
            <a:endParaRPr sz="1634"/>
          </a:p>
        </p:txBody>
      </p:sp>
      <p:sp>
        <p:nvSpPr>
          <p:cNvPr id="462" name="Shape 462"/>
          <p:cNvSpPr/>
          <p:nvPr/>
        </p:nvSpPr>
        <p:spPr>
          <a:xfrm>
            <a:off x="5106825" y="3964065"/>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463" name="Shape 463"/>
          <p:cNvSpPr/>
          <p:nvPr/>
        </p:nvSpPr>
        <p:spPr>
          <a:xfrm>
            <a:off x="4312659" y="3964064"/>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FF0000"/>
                </a:solidFill>
              </a:rPr>
              <a:t>busA</a:t>
            </a:r>
            <a:endParaRPr sz="1997" dirty="0">
              <a:solidFill>
                <a:srgbClr val="FF0000"/>
              </a:solidFill>
            </a:endParaRPr>
          </a:p>
        </p:txBody>
      </p:sp>
      <p:sp>
        <p:nvSpPr>
          <p:cNvPr id="464" name="Shape 464"/>
          <p:cNvSpPr/>
          <p:nvPr/>
        </p:nvSpPr>
        <p:spPr>
          <a:xfrm flipV="1">
            <a:off x="4573144" y="4802616"/>
            <a:ext cx="76241" cy="152465"/>
          </a:xfrm>
          <a:prstGeom prst="line">
            <a:avLst/>
          </a:prstGeom>
          <a:ln w="12700">
            <a:solidFill>
              <a:srgbClr val="000000"/>
            </a:solidFill>
          </a:ln>
        </p:spPr>
        <p:txBody>
          <a:bodyPr lIns="0" tIns="0" rIns="0" bIns="0"/>
          <a:lstStyle/>
          <a:p>
            <a:endParaRPr sz="1634"/>
          </a:p>
        </p:txBody>
      </p:sp>
      <p:sp>
        <p:nvSpPr>
          <p:cNvPr id="465" name="Shape 465"/>
          <p:cNvSpPr/>
          <p:nvPr/>
        </p:nvSpPr>
        <p:spPr>
          <a:xfrm>
            <a:off x="4417489" y="4926495"/>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466" name="Shape 466"/>
          <p:cNvSpPr/>
          <p:nvPr/>
        </p:nvSpPr>
        <p:spPr>
          <a:xfrm>
            <a:off x="4344426" y="449768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467" name="Shape 467"/>
          <p:cNvSpPr/>
          <p:nvPr/>
        </p:nvSpPr>
        <p:spPr>
          <a:xfrm flipV="1">
            <a:off x="3963225" y="3808425"/>
            <a:ext cx="139774" cy="155642"/>
          </a:xfrm>
          <a:prstGeom prst="line">
            <a:avLst/>
          </a:prstGeom>
          <a:ln w="12700">
            <a:solidFill>
              <a:srgbClr val="000000"/>
            </a:solidFill>
          </a:ln>
        </p:spPr>
        <p:txBody>
          <a:bodyPr lIns="0" tIns="0" rIns="0" bIns="0"/>
          <a:lstStyle/>
          <a:p>
            <a:endParaRPr sz="1634"/>
          </a:p>
        </p:txBody>
      </p:sp>
      <p:sp>
        <p:nvSpPr>
          <p:cNvPr id="468" name="Shape 468"/>
          <p:cNvSpPr/>
          <p:nvPr/>
        </p:nvSpPr>
        <p:spPr>
          <a:xfrm flipV="1">
            <a:off x="3213531" y="3808425"/>
            <a:ext cx="139775" cy="155642"/>
          </a:xfrm>
          <a:prstGeom prst="line">
            <a:avLst/>
          </a:prstGeom>
          <a:ln w="12700">
            <a:solidFill>
              <a:srgbClr val="000000"/>
            </a:solidFill>
          </a:ln>
        </p:spPr>
        <p:txBody>
          <a:bodyPr lIns="0" tIns="0" rIns="0" bIns="0"/>
          <a:lstStyle/>
          <a:p>
            <a:endParaRPr sz="1634"/>
          </a:p>
        </p:txBody>
      </p:sp>
      <p:sp>
        <p:nvSpPr>
          <p:cNvPr id="469" name="Shape 469"/>
          <p:cNvSpPr/>
          <p:nvPr/>
        </p:nvSpPr>
        <p:spPr>
          <a:xfrm>
            <a:off x="3070581" y="365913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470" name="Shape 470"/>
          <p:cNvSpPr/>
          <p:nvPr/>
        </p:nvSpPr>
        <p:spPr>
          <a:xfrm flipV="1">
            <a:off x="3594732" y="3808425"/>
            <a:ext cx="139775" cy="155642"/>
          </a:xfrm>
          <a:prstGeom prst="line">
            <a:avLst/>
          </a:prstGeom>
          <a:ln w="12700">
            <a:solidFill>
              <a:srgbClr val="000000"/>
            </a:solidFill>
          </a:ln>
        </p:spPr>
        <p:txBody>
          <a:bodyPr lIns="0" tIns="0" rIns="0" bIns="0"/>
          <a:lstStyle/>
          <a:p>
            <a:endParaRPr sz="1634"/>
          </a:p>
        </p:txBody>
      </p:sp>
      <p:sp>
        <p:nvSpPr>
          <p:cNvPr id="471" name="Shape 471"/>
          <p:cNvSpPr/>
          <p:nvPr/>
        </p:nvSpPr>
        <p:spPr>
          <a:xfrm>
            <a:off x="3429545" y="365913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472" name="Shape 472"/>
          <p:cNvSpPr/>
          <p:nvPr/>
        </p:nvSpPr>
        <p:spPr>
          <a:xfrm>
            <a:off x="3008637" y="4035533"/>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473" name="Shape 473"/>
          <p:cNvSpPr/>
          <p:nvPr/>
        </p:nvSpPr>
        <p:spPr>
          <a:xfrm>
            <a:off x="3466077" y="4035533"/>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474" name="Shape 474"/>
          <p:cNvSpPr/>
          <p:nvPr/>
        </p:nvSpPr>
        <p:spPr>
          <a:xfrm>
            <a:off x="3847276" y="4035533"/>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475" name="Shape 475"/>
          <p:cNvSpPr/>
          <p:nvPr/>
        </p:nvSpPr>
        <p:spPr>
          <a:xfrm>
            <a:off x="3008638" y="4421457"/>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476" name="Shape 476"/>
          <p:cNvSpPr/>
          <p:nvPr/>
        </p:nvSpPr>
        <p:spPr>
          <a:xfrm>
            <a:off x="3429546" y="3430441"/>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FF0000"/>
                </a:solidFill>
              </a:rPr>
              <a:t>Rs</a:t>
            </a:r>
            <a:endParaRPr sz="1815" dirty="0">
              <a:solidFill>
                <a:srgbClr val="FF0000"/>
              </a:solidFill>
            </a:endParaRPr>
          </a:p>
        </p:txBody>
      </p:sp>
      <p:sp>
        <p:nvSpPr>
          <p:cNvPr id="477" name="Shape 477"/>
          <p:cNvSpPr/>
          <p:nvPr/>
        </p:nvSpPr>
        <p:spPr>
          <a:xfrm>
            <a:off x="3261182" y="2668121"/>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00B050"/>
                </a:solidFill>
              </a:rPr>
              <a:t>Rt</a:t>
            </a:r>
            <a:endParaRPr sz="1815" dirty="0">
              <a:solidFill>
                <a:srgbClr val="00B050"/>
              </a:solidFill>
            </a:endParaRPr>
          </a:p>
        </p:txBody>
      </p:sp>
      <p:sp>
        <p:nvSpPr>
          <p:cNvPr id="478" name="Shape 478"/>
          <p:cNvSpPr/>
          <p:nvPr/>
        </p:nvSpPr>
        <p:spPr>
          <a:xfrm>
            <a:off x="3863918" y="3430441"/>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479" name="Shape 479"/>
          <p:cNvSpPr/>
          <p:nvPr/>
        </p:nvSpPr>
        <p:spPr>
          <a:xfrm>
            <a:off x="2829154" y="2668121"/>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480" name="Shape 480"/>
          <p:cNvSpPr/>
          <p:nvPr/>
        </p:nvSpPr>
        <p:spPr>
          <a:xfrm>
            <a:off x="4141119" y="5130361"/>
            <a:ext cx="367313" cy="1041839"/>
          </a:xfrm>
          <a:prstGeom prst="rect">
            <a:avLst/>
          </a:prstGeom>
          <a:ln w="25400">
            <a:solidFill>
              <a:srgbClr val="CD665F"/>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81" name="Shape 481"/>
          <p:cNvSpPr/>
          <p:nvPr/>
        </p:nvSpPr>
        <p:spPr>
          <a:xfrm rot="5400000">
            <a:off x="3896356" y="5519784"/>
            <a:ext cx="87293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lang="en-US" sz="1815" dirty="0" err="1" smtClean="0"/>
              <a:t>SignExt</a:t>
            </a:r>
            <a:endParaRPr sz="1815" dirty="0"/>
          </a:p>
        </p:txBody>
      </p:sp>
      <p:sp>
        <p:nvSpPr>
          <p:cNvPr id="482" name="Shape 482"/>
          <p:cNvSpPr/>
          <p:nvPr/>
        </p:nvSpPr>
        <p:spPr>
          <a:xfrm>
            <a:off x="4649386" y="576504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483" name="Shape 483"/>
          <p:cNvSpPr/>
          <p:nvPr/>
        </p:nvSpPr>
        <p:spPr>
          <a:xfrm flipH="1">
            <a:off x="4801865" y="5663404"/>
            <a:ext cx="88948" cy="130231"/>
          </a:xfrm>
          <a:prstGeom prst="line">
            <a:avLst/>
          </a:prstGeom>
          <a:ln w="12700">
            <a:solidFill>
              <a:srgbClr val="000000"/>
            </a:solidFill>
          </a:ln>
        </p:spPr>
        <p:txBody>
          <a:bodyPr lIns="0" tIns="0" rIns="0" bIns="0"/>
          <a:lstStyle/>
          <a:p>
            <a:endParaRPr sz="1634"/>
          </a:p>
        </p:txBody>
      </p:sp>
      <p:sp>
        <p:nvSpPr>
          <p:cNvPr id="484" name="Shape 484"/>
          <p:cNvSpPr/>
          <p:nvPr/>
        </p:nvSpPr>
        <p:spPr>
          <a:xfrm flipH="1">
            <a:off x="3721799" y="5664992"/>
            <a:ext cx="88948" cy="128642"/>
          </a:xfrm>
          <a:prstGeom prst="line">
            <a:avLst/>
          </a:prstGeom>
          <a:ln w="12700">
            <a:solidFill>
              <a:srgbClr val="000000"/>
            </a:solidFill>
          </a:ln>
        </p:spPr>
        <p:txBody>
          <a:bodyPr lIns="0" tIns="0" rIns="0" bIns="0"/>
          <a:lstStyle/>
          <a:p>
            <a:endParaRPr sz="1634"/>
          </a:p>
        </p:txBody>
      </p:sp>
      <p:sp>
        <p:nvSpPr>
          <p:cNvPr id="485" name="Shape 485"/>
          <p:cNvSpPr/>
          <p:nvPr/>
        </p:nvSpPr>
        <p:spPr>
          <a:xfrm>
            <a:off x="3505785" y="576504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486" name="Shape 486"/>
          <p:cNvSpPr/>
          <p:nvPr/>
        </p:nvSpPr>
        <p:spPr>
          <a:xfrm>
            <a:off x="2590906" y="5488705"/>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solidFill>
                  <a:srgbClr val="BC38DB"/>
                </a:solidFill>
              </a:rPr>
              <a:t>imm16</a:t>
            </a:r>
          </a:p>
        </p:txBody>
      </p:sp>
      <p:sp>
        <p:nvSpPr>
          <p:cNvPr id="487" name="Shape 487"/>
          <p:cNvSpPr/>
          <p:nvPr/>
        </p:nvSpPr>
        <p:spPr>
          <a:xfrm>
            <a:off x="5411786" y="5946097"/>
            <a:ext cx="9530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endParaRPr sz="1997" dirty="0"/>
          </a:p>
        </p:txBody>
      </p:sp>
      <p:sp>
        <p:nvSpPr>
          <p:cNvPr id="488" name="Shape 488"/>
          <p:cNvSpPr/>
          <p:nvPr/>
        </p:nvSpPr>
        <p:spPr>
          <a:xfrm>
            <a:off x="3277064" y="3096927"/>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489" name="Shape 489"/>
          <p:cNvSpPr/>
          <p:nvPr/>
        </p:nvSpPr>
        <p:spPr>
          <a:xfrm>
            <a:off x="2895865" y="3096927"/>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490" name="Shape 490"/>
          <p:cNvSpPr/>
          <p:nvPr/>
        </p:nvSpPr>
        <p:spPr>
          <a:xfrm>
            <a:off x="2819626" y="3125512"/>
            <a:ext cx="838641" cy="3049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ln w="28575">
            <a:solidFill>
              <a:srgbClr val="CD665F"/>
            </a:solidFill>
          </a:ln>
        </p:spPr>
        <p:txBody>
          <a:bodyPr lIns="0" tIns="0" rIns="0" bIns="0"/>
          <a:lstStyle/>
          <a:p>
            <a:endParaRPr sz="1634"/>
          </a:p>
        </p:txBody>
      </p:sp>
      <p:sp>
        <p:nvSpPr>
          <p:cNvPr id="491" name="Shape 491"/>
          <p:cNvSpPr/>
          <p:nvPr/>
        </p:nvSpPr>
        <p:spPr>
          <a:xfrm>
            <a:off x="2819625" y="4040296"/>
            <a:ext cx="1460087" cy="991017"/>
          </a:xfrm>
          <a:prstGeom prst="rect">
            <a:avLst/>
          </a:prstGeom>
          <a:ln w="28575">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92" name="Shape 492"/>
          <p:cNvSpPr/>
          <p:nvPr/>
        </p:nvSpPr>
        <p:spPr>
          <a:xfrm>
            <a:off x="5129062" y="473909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493" name="Shape 493"/>
          <p:cNvSpPr/>
          <p:nvPr/>
        </p:nvSpPr>
        <p:spPr>
          <a:xfrm>
            <a:off x="5129062" y="5518882"/>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494" name="Shape 494"/>
          <p:cNvSpPr/>
          <p:nvPr/>
        </p:nvSpPr>
        <p:spPr>
          <a:xfrm>
            <a:off x="5105400" y="4650153"/>
            <a:ext cx="304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ln w="28575">
            <a:solidFill>
              <a:srgbClr val="CD665F"/>
            </a:solidFill>
          </a:ln>
        </p:spPr>
        <p:txBody>
          <a:bodyPr lIns="0" tIns="0" rIns="0" bIns="0"/>
          <a:lstStyle/>
          <a:p>
            <a:endParaRPr sz="1634"/>
          </a:p>
        </p:txBody>
      </p:sp>
      <p:grpSp>
        <p:nvGrpSpPr>
          <p:cNvPr id="497" name="Group 497"/>
          <p:cNvGrpSpPr/>
          <p:nvPr/>
        </p:nvGrpSpPr>
        <p:grpSpPr>
          <a:xfrm>
            <a:off x="6029648" y="4040296"/>
            <a:ext cx="449501" cy="1143482"/>
            <a:chOff x="0" y="0"/>
            <a:chExt cx="495281" cy="1259947"/>
          </a:xfrm>
        </p:grpSpPr>
        <p:sp>
          <p:nvSpPr>
            <p:cNvPr id="495" name="Shape 495"/>
            <p:cNvSpPr/>
            <p:nvPr/>
          </p:nvSpPr>
          <p:spPr>
            <a:xfrm rot="5400000">
              <a:off x="-4162" y="449790"/>
              <a:ext cx="525576"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496" name="Shape 496"/>
            <p:cNvSpPr/>
            <p:nvPr/>
          </p:nvSpPr>
          <p:spPr>
            <a:xfrm>
              <a:off x="0"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498" name="Shape 498"/>
          <p:cNvSpPr/>
          <p:nvPr/>
        </p:nvSpPr>
        <p:spPr>
          <a:xfrm>
            <a:off x="3048345" y="2973048"/>
            <a:ext cx="1" cy="152465"/>
          </a:xfrm>
          <a:prstGeom prst="line">
            <a:avLst/>
          </a:prstGeom>
          <a:ln w="12700">
            <a:solidFill>
              <a:srgbClr val="000000"/>
            </a:solidFill>
          </a:ln>
        </p:spPr>
        <p:txBody>
          <a:bodyPr lIns="0" tIns="0" rIns="0" bIns="0"/>
          <a:lstStyle/>
          <a:p>
            <a:endParaRPr sz="1634"/>
          </a:p>
        </p:txBody>
      </p:sp>
      <p:sp>
        <p:nvSpPr>
          <p:cNvPr id="499" name="Shape 499"/>
          <p:cNvSpPr/>
          <p:nvPr/>
        </p:nvSpPr>
        <p:spPr>
          <a:xfrm>
            <a:off x="3429545" y="2973048"/>
            <a:ext cx="1" cy="152465"/>
          </a:xfrm>
          <a:prstGeom prst="line">
            <a:avLst/>
          </a:prstGeom>
          <a:ln w="12700">
            <a:solidFill>
              <a:srgbClr val="000000"/>
            </a:solidFill>
          </a:ln>
        </p:spPr>
        <p:txBody>
          <a:bodyPr lIns="0" tIns="0" rIns="0" bIns="0"/>
          <a:lstStyle/>
          <a:p>
            <a:endParaRPr sz="1634"/>
          </a:p>
        </p:txBody>
      </p:sp>
      <p:sp>
        <p:nvSpPr>
          <p:cNvPr id="500" name="Shape 500"/>
          <p:cNvSpPr/>
          <p:nvPr/>
        </p:nvSpPr>
        <p:spPr>
          <a:xfrm>
            <a:off x="2514665" y="2973048"/>
            <a:ext cx="304961" cy="3049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501" name="Shape 501"/>
          <p:cNvSpPr/>
          <p:nvPr/>
        </p:nvSpPr>
        <p:spPr>
          <a:xfrm>
            <a:off x="2972105" y="3811600"/>
            <a:ext cx="1" cy="228697"/>
          </a:xfrm>
          <a:prstGeom prst="line">
            <a:avLst/>
          </a:prstGeom>
          <a:ln w="19050">
            <a:solidFill>
              <a:srgbClr val="000000"/>
            </a:solidFill>
          </a:ln>
        </p:spPr>
        <p:txBody>
          <a:bodyPr lIns="0" tIns="0" rIns="0" bIns="0"/>
          <a:lstStyle/>
          <a:p>
            <a:endParaRPr sz="1634"/>
          </a:p>
        </p:txBody>
      </p:sp>
      <p:sp>
        <p:nvSpPr>
          <p:cNvPr id="502" name="Shape 502"/>
          <p:cNvSpPr/>
          <p:nvPr/>
        </p:nvSpPr>
        <p:spPr>
          <a:xfrm>
            <a:off x="3277065" y="3430440"/>
            <a:ext cx="1" cy="609857"/>
          </a:xfrm>
          <a:prstGeom prst="line">
            <a:avLst/>
          </a:prstGeom>
          <a:ln w="19050">
            <a:solidFill>
              <a:srgbClr val="000000"/>
            </a:solidFill>
          </a:ln>
        </p:spPr>
        <p:txBody>
          <a:bodyPr lIns="0" tIns="0" rIns="0" bIns="0"/>
          <a:lstStyle/>
          <a:p>
            <a:endParaRPr sz="1634"/>
          </a:p>
        </p:txBody>
      </p:sp>
      <p:sp>
        <p:nvSpPr>
          <p:cNvPr id="503" name="Shape 503"/>
          <p:cNvSpPr/>
          <p:nvPr/>
        </p:nvSpPr>
        <p:spPr>
          <a:xfrm>
            <a:off x="3658265" y="3735368"/>
            <a:ext cx="1" cy="304930"/>
          </a:xfrm>
          <a:prstGeom prst="line">
            <a:avLst/>
          </a:prstGeom>
          <a:ln w="19050">
            <a:solidFill>
              <a:srgbClr val="000000"/>
            </a:solidFill>
          </a:ln>
        </p:spPr>
        <p:txBody>
          <a:bodyPr lIns="0" tIns="0" rIns="0" bIns="0"/>
          <a:lstStyle/>
          <a:p>
            <a:endParaRPr sz="1634"/>
          </a:p>
        </p:txBody>
      </p:sp>
      <p:sp>
        <p:nvSpPr>
          <p:cNvPr id="504" name="Shape 504"/>
          <p:cNvSpPr/>
          <p:nvPr/>
        </p:nvSpPr>
        <p:spPr>
          <a:xfrm>
            <a:off x="4039465" y="3735368"/>
            <a:ext cx="1" cy="304930"/>
          </a:xfrm>
          <a:prstGeom prst="line">
            <a:avLst/>
          </a:prstGeom>
          <a:ln w="19050">
            <a:solidFill>
              <a:srgbClr val="000000"/>
            </a:solidFill>
          </a:ln>
        </p:spPr>
        <p:txBody>
          <a:bodyPr lIns="0" tIns="0" rIns="0" bIns="0"/>
          <a:lstStyle/>
          <a:p>
            <a:endParaRPr sz="1634"/>
          </a:p>
        </p:txBody>
      </p:sp>
      <p:sp>
        <p:nvSpPr>
          <p:cNvPr id="505" name="Shape 505"/>
          <p:cNvSpPr/>
          <p:nvPr/>
        </p:nvSpPr>
        <p:spPr>
          <a:xfrm>
            <a:off x="3832982" y="365913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506" name="Shape 506"/>
          <p:cNvSpPr/>
          <p:nvPr/>
        </p:nvSpPr>
        <p:spPr>
          <a:xfrm>
            <a:off x="4268184" y="4345225"/>
            <a:ext cx="1753522" cy="1"/>
          </a:xfrm>
          <a:prstGeom prst="line">
            <a:avLst/>
          </a:prstGeom>
          <a:ln w="19050">
            <a:solidFill>
              <a:srgbClr val="000000"/>
            </a:solidFill>
            <a:tailEnd type="triangle"/>
          </a:ln>
        </p:spPr>
        <p:txBody>
          <a:bodyPr lIns="0" tIns="0" rIns="0" bIns="0"/>
          <a:lstStyle/>
          <a:p>
            <a:endParaRPr sz="1634"/>
          </a:p>
        </p:txBody>
      </p:sp>
      <p:sp>
        <p:nvSpPr>
          <p:cNvPr id="507" name="Shape 507"/>
          <p:cNvSpPr/>
          <p:nvPr/>
        </p:nvSpPr>
        <p:spPr>
          <a:xfrm flipH="1">
            <a:off x="6326668" y="3887833"/>
            <a:ext cx="3176" cy="343044"/>
          </a:xfrm>
          <a:prstGeom prst="line">
            <a:avLst/>
          </a:prstGeom>
          <a:ln w="19050">
            <a:solidFill>
              <a:srgbClr val="000000"/>
            </a:solidFill>
            <a:tailEnd type="triangle"/>
          </a:ln>
        </p:spPr>
        <p:txBody>
          <a:bodyPr lIns="0" tIns="0" rIns="0" bIns="0"/>
          <a:lstStyle/>
          <a:p>
            <a:endParaRPr sz="1634"/>
          </a:p>
        </p:txBody>
      </p:sp>
      <p:sp>
        <p:nvSpPr>
          <p:cNvPr id="508" name="Shape 508"/>
          <p:cNvSpPr/>
          <p:nvPr/>
        </p:nvSpPr>
        <p:spPr>
          <a:xfrm>
            <a:off x="4268185" y="4878850"/>
            <a:ext cx="914882" cy="1"/>
          </a:xfrm>
          <a:prstGeom prst="line">
            <a:avLst/>
          </a:prstGeom>
          <a:ln w="19050">
            <a:solidFill>
              <a:srgbClr val="000000"/>
            </a:solidFill>
            <a:tailEnd type="triangle"/>
          </a:ln>
        </p:spPr>
        <p:txBody>
          <a:bodyPr lIns="0" tIns="0" rIns="0" bIns="0"/>
          <a:lstStyle/>
          <a:p>
            <a:endParaRPr sz="1634"/>
          </a:p>
        </p:txBody>
      </p:sp>
      <p:sp>
        <p:nvSpPr>
          <p:cNvPr id="509" name="Shape 509"/>
          <p:cNvSpPr/>
          <p:nvPr/>
        </p:nvSpPr>
        <p:spPr>
          <a:xfrm>
            <a:off x="5488026" y="5031314"/>
            <a:ext cx="533681" cy="1"/>
          </a:xfrm>
          <a:prstGeom prst="line">
            <a:avLst/>
          </a:prstGeom>
          <a:ln w="19050">
            <a:solidFill>
              <a:srgbClr val="000000"/>
            </a:solidFill>
            <a:tailEnd type="triangle"/>
          </a:ln>
        </p:spPr>
        <p:txBody>
          <a:bodyPr lIns="0" tIns="0" rIns="0" bIns="0"/>
          <a:lstStyle/>
          <a:p>
            <a:endParaRPr sz="1634"/>
          </a:p>
        </p:txBody>
      </p:sp>
      <p:sp>
        <p:nvSpPr>
          <p:cNvPr id="510" name="Shape 510"/>
          <p:cNvSpPr/>
          <p:nvPr/>
        </p:nvSpPr>
        <p:spPr>
          <a:xfrm>
            <a:off x="4496905" y="5717402"/>
            <a:ext cx="686161" cy="1"/>
          </a:xfrm>
          <a:prstGeom prst="line">
            <a:avLst/>
          </a:prstGeom>
          <a:ln w="19050">
            <a:solidFill>
              <a:srgbClr val="000000"/>
            </a:solidFill>
            <a:tailEnd type="triangle"/>
          </a:ln>
        </p:spPr>
        <p:txBody>
          <a:bodyPr lIns="0" tIns="0" rIns="0" bIns="0"/>
          <a:lstStyle/>
          <a:p>
            <a:endParaRPr sz="1634"/>
          </a:p>
        </p:txBody>
      </p:sp>
      <p:sp>
        <p:nvSpPr>
          <p:cNvPr id="511" name="Shape 511"/>
          <p:cNvSpPr/>
          <p:nvPr/>
        </p:nvSpPr>
        <p:spPr>
          <a:xfrm>
            <a:off x="3429544" y="5717402"/>
            <a:ext cx="686161" cy="1"/>
          </a:xfrm>
          <a:prstGeom prst="line">
            <a:avLst/>
          </a:prstGeom>
          <a:ln w="19050">
            <a:solidFill>
              <a:srgbClr val="000000"/>
            </a:solidFill>
            <a:tailEnd type="triangle"/>
          </a:ln>
        </p:spPr>
        <p:txBody>
          <a:bodyPr lIns="0" tIns="0" rIns="0" bIns="0"/>
          <a:lstStyle/>
          <a:p>
            <a:endParaRPr sz="1634"/>
          </a:p>
        </p:txBody>
      </p:sp>
      <p:sp>
        <p:nvSpPr>
          <p:cNvPr id="512" name="Shape 512"/>
          <p:cNvSpPr/>
          <p:nvPr/>
        </p:nvSpPr>
        <p:spPr>
          <a:xfrm flipH="1">
            <a:off x="3048344" y="4878849"/>
            <a:ext cx="76241" cy="152465"/>
          </a:xfrm>
          <a:prstGeom prst="line">
            <a:avLst/>
          </a:prstGeom>
          <a:ln w="19050">
            <a:solidFill>
              <a:srgbClr val="000000"/>
            </a:solidFill>
          </a:ln>
        </p:spPr>
        <p:txBody>
          <a:bodyPr lIns="0" tIns="0" rIns="0" bIns="0"/>
          <a:lstStyle/>
          <a:p>
            <a:endParaRPr sz="1634"/>
          </a:p>
        </p:txBody>
      </p:sp>
      <p:sp>
        <p:nvSpPr>
          <p:cNvPr id="513" name="Shape 513"/>
          <p:cNvSpPr/>
          <p:nvPr/>
        </p:nvSpPr>
        <p:spPr>
          <a:xfrm>
            <a:off x="3124584" y="4878849"/>
            <a:ext cx="76241" cy="152465"/>
          </a:xfrm>
          <a:prstGeom prst="line">
            <a:avLst/>
          </a:prstGeom>
          <a:ln w="19050">
            <a:solidFill>
              <a:srgbClr val="000000"/>
            </a:solidFill>
          </a:ln>
        </p:spPr>
        <p:txBody>
          <a:bodyPr lIns="0" tIns="0" rIns="0" bIns="0"/>
          <a:lstStyle/>
          <a:p>
            <a:endParaRPr sz="1634"/>
          </a:p>
        </p:txBody>
      </p:sp>
      <p:sp>
        <p:nvSpPr>
          <p:cNvPr id="514" name="Shape 514"/>
          <p:cNvSpPr/>
          <p:nvPr/>
        </p:nvSpPr>
        <p:spPr>
          <a:xfrm>
            <a:off x="3124585" y="5031312"/>
            <a:ext cx="1" cy="228697"/>
          </a:xfrm>
          <a:prstGeom prst="line">
            <a:avLst/>
          </a:prstGeom>
          <a:ln w="19050">
            <a:solidFill>
              <a:srgbClr val="000000"/>
            </a:solidFill>
          </a:ln>
        </p:spPr>
        <p:txBody>
          <a:bodyPr lIns="0" tIns="0" rIns="0" bIns="0"/>
          <a:lstStyle/>
          <a:p>
            <a:endParaRPr sz="1634"/>
          </a:p>
        </p:txBody>
      </p:sp>
      <p:sp>
        <p:nvSpPr>
          <p:cNvPr id="515" name="Shape 515"/>
          <p:cNvSpPr/>
          <p:nvPr/>
        </p:nvSpPr>
        <p:spPr>
          <a:xfrm flipV="1">
            <a:off x="5335546" y="5793633"/>
            <a:ext cx="1" cy="381161"/>
          </a:xfrm>
          <a:prstGeom prst="line">
            <a:avLst/>
          </a:prstGeom>
          <a:ln w="19050">
            <a:solidFill>
              <a:srgbClr val="000000"/>
            </a:solidFill>
            <a:tailEnd type="triangle"/>
          </a:ln>
        </p:spPr>
        <p:txBody>
          <a:bodyPr lIns="0" tIns="0" rIns="0" bIns="0"/>
          <a:lstStyle/>
          <a:p>
            <a:endParaRPr sz="1634"/>
          </a:p>
        </p:txBody>
      </p:sp>
      <p:sp>
        <p:nvSpPr>
          <p:cNvPr id="516" name="Shape 516"/>
          <p:cNvSpPr/>
          <p:nvPr/>
        </p:nvSpPr>
        <p:spPr>
          <a:xfrm flipH="1">
            <a:off x="6707865" y="4497690"/>
            <a:ext cx="76241" cy="152464"/>
          </a:xfrm>
          <a:prstGeom prst="line">
            <a:avLst/>
          </a:prstGeom>
          <a:ln w="12700">
            <a:solidFill>
              <a:srgbClr val="000000"/>
            </a:solidFill>
          </a:ln>
        </p:spPr>
        <p:txBody>
          <a:bodyPr lIns="0" tIns="0" rIns="0" bIns="0"/>
          <a:lstStyle/>
          <a:p>
            <a:endParaRPr sz="1634"/>
          </a:p>
        </p:txBody>
      </p:sp>
      <p:sp>
        <p:nvSpPr>
          <p:cNvPr id="517" name="Shape 517"/>
          <p:cNvSpPr/>
          <p:nvPr/>
        </p:nvSpPr>
        <p:spPr>
          <a:xfrm>
            <a:off x="1879332" y="2579183"/>
            <a:ext cx="92262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sp>
        <p:nvSpPr>
          <p:cNvPr id="518" name="Shape 518"/>
          <p:cNvSpPr/>
          <p:nvPr/>
        </p:nvSpPr>
        <p:spPr>
          <a:xfrm>
            <a:off x="2285945" y="4497690"/>
            <a:ext cx="4650642" cy="1982033"/>
          </a:xfrm>
          <a:custGeom>
            <a:avLst/>
            <a:gdLst/>
            <a:ahLst/>
            <a:cxnLst>
              <a:cxn ang="0">
                <a:pos x="wd2" y="hd2"/>
              </a:cxn>
              <a:cxn ang="5400000">
                <a:pos x="wd2" y="hd2"/>
              </a:cxn>
              <a:cxn ang="10800000">
                <a:pos x="wd2" y="hd2"/>
              </a:cxn>
              <a:cxn ang="16200000">
                <a:pos x="wd2" y="hd2"/>
              </a:cxn>
            </a:cxnLst>
            <a:rect l="0" t="0" r="r" b="b"/>
            <a:pathLst>
              <a:path w="21600" h="21600" extrusionOk="0">
                <a:moveTo>
                  <a:pt x="19475" y="831"/>
                </a:moveTo>
                <a:lnTo>
                  <a:pt x="21600" y="831"/>
                </a:lnTo>
                <a:lnTo>
                  <a:pt x="21600" y="21600"/>
                </a:lnTo>
                <a:lnTo>
                  <a:pt x="0" y="21600"/>
                </a:lnTo>
                <a:lnTo>
                  <a:pt x="0" y="0"/>
                </a:lnTo>
                <a:lnTo>
                  <a:pt x="2479" y="0"/>
                </a:lnTo>
              </a:path>
            </a:pathLst>
          </a:custGeom>
          <a:ln w="19050">
            <a:solidFill>
              <a:srgbClr val="000000"/>
            </a:solidFill>
            <a:tailEnd type="triangle"/>
          </a:ln>
        </p:spPr>
        <p:txBody>
          <a:bodyPr lIns="0" tIns="0" rIns="0" bIns="0"/>
          <a:lstStyle/>
          <a:p>
            <a:endParaRPr sz="1634"/>
          </a:p>
        </p:txBody>
      </p:sp>
      <p:sp>
        <p:nvSpPr>
          <p:cNvPr id="2" name="TextBox 1"/>
          <p:cNvSpPr txBox="1"/>
          <p:nvPr/>
        </p:nvSpPr>
        <p:spPr>
          <a:xfrm>
            <a:off x="7174502" y="2743200"/>
            <a:ext cx="1836196" cy="1107996"/>
          </a:xfrm>
          <a:prstGeom prst="rect">
            <a:avLst/>
          </a:prstGeom>
          <a:noFill/>
        </p:spPr>
        <p:txBody>
          <a:bodyPr wrap="square" rtlCol="0">
            <a:spAutoFit/>
          </a:bodyPr>
          <a:lstStyle/>
          <a:p>
            <a:r>
              <a:rPr lang="en-US" sz="2200" dirty="0" smtClean="0">
                <a:solidFill>
                  <a:srgbClr val="FF0000"/>
                </a:solidFill>
              </a:rPr>
              <a:t>Do we store the result of ALU?</a:t>
            </a:r>
            <a:endParaRPr lang="en-US" sz="2200" dirty="0">
              <a:solidFill>
                <a:srgbClr val="FF0000"/>
              </a:solidFill>
            </a:endParaRPr>
          </a:p>
        </p:txBody>
      </p:sp>
      <p:sp>
        <p:nvSpPr>
          <p:cNvPr id="91" name="TextBox 90"/>
          <p:cNvSpPr txBox="1"/>
          <p:nvPr/>
        </p:nvSpPr>
        <p:spPr>
          <a:xfrm>
            <a:off x="7174502" y="3923316"/>
            <a:ext cx="1836196" cy="1107996"/>
          </a:xfrm>
          <a:prstGeom prst="rect">
            <a:avLst/>
          </a:prstGeom>
          <a:noFill/>
        </p:spPr>
        <p:txBody>
          <a:bodyPr wrap="square" rtlCol="0">
            <a:spAutoFit/>
          </a:bodyPr>
          <a:lstStyle/>
          <a:p>
            <a:r>
              <a:rPr lang="en-US" sz="2200" dirty="0" smtClean="0">
                <a:solidFill>
                  <a:srgbClr val="FF0000"/>
                </a:solidFill>
              </a:rPr>
              <a:t>What is the result of ALU for?</a:t>
            </a:r>
            <a:endParaRPr lang="en-US" sz="2200" dirty="0">
              <a:solidFill>
                <a:srgbClr val="FF0000"/>
              </a:solidFill>
            </a:endParaRPr>
          </a:p>
        </p:txBody>
      </p:sp>
      <p:sp>
        <p:nvSpPr>
          <p:cNvPr id="92" name="TextBox 91"/>
          <p:cNvSpPr txBox="1"/>
          <p:nvPr/>
        </p:nvSpPr>
        <p:spPr>
          <a:xfrm>
            <a:off x="7151174" y="5145660"/>
            <a:ext cx="1836196" cy="1107996"/>
          </a:xfrm>
          <a:prstGeom prst="rect">
            <a:avLst/>
          </a:prstGeom>
          <a:noFill/>
        </p:spPr>
        <p:txBody>
          <a:bodyPr wrap="square" rtlCol="0">
            <a:spAutoFit/>
          </a:bodyPr>
          <a:lstStyle/>
          <a:p>
            <a:r>
              <a:rPr lang="en-US" sz="2200" dirty="0" smtClean="0">
                <a:solidFill>
                  <a:srgbClr val="0070C0"/>
                </a:solidFill>
              </a:rPr>
              <a:t>We need to add a memory unit!</a:t>
            </a:r>
            <a:endParaRPr lang="en-US" sz="2200" dirty="0">
              <a:solidFill>
                <a:srgbClr val="0070C0"/>
              </a:solidFill>
            </a:endParaRPr>
          </a:p>
        </p:txBody>
      </p:sp>
    </p:spTree>
    <p:extLst>
      <p:ext uri="{BB962C8B-B14F-4D97-AF65-F5344CB8AC3E}">
        <p14:creationId xmlns:p14="http://schemas.microsoft.com/office/powerpoint/2010/main" val="20165693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1" grpId="0"/>
      <p:bldP spid="9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body" sz="quarter" idx="1"/>
          </p:nvPr>
        </p:nvSpPr>
        <p:spPr>
          <a:xfrm>
            <a:off x="459360" y="790388"/>
            <a:ext cx="8233925" cy="1187771"/>
          </a:xfrm>
          <a:prstGeom prst="rect">
            <a:avLst/>
          </a:prstGeom>
        </p:spPr>
        <p:txBody>
          <a:bodyPr/>
          <a:lstStyle/>
          <a:p>
            <a:r>
              <a:rPr dirty="0"/>
              <a:t>R[</a:t>
            </a:r>
            <a:r>
              <a:rPr u="sng" dirty="0" err="1">
                <a:solidFill>
                  <a:srgbClr val="004479"/>
                </a:solidFill>
                <a:uFill>
                  <a:solidFill>
                    <a:srgbClr val="004479"/>
                  </a:solidFill>
                </a:uFill>
              </a:rPr>
              <a:t>rt</a:t>
            </a:r>
            <a:r>
              <a:rPr dirty="0"/>
              <a:t>] = Mem[R[</a:t>
            </a:r>
            <a:r>
              <a:rPr dirty="0" err="1"/>
              <a:t>rs</a:t>
            </a:r>
            <a:r>
              <a:rPr dirty="0"/>
              <a:t>] + </a:t>
            </a:r>
            <a:r>
              <a:rPr dirty="0" err="1"/>
              <a:t>SignExt</a:t>
            </a:r>
            <a:r>
              <a:rPr dirty="0"/>
              <a:t>[imm16]]	</a:t>
            </a:r>
            <a:endParaRPr lang="en-US" dirty="0" smtClean="0"/>
          </a:p>
          <a:p>
            <a:r>
              <a:rPr dirty="0" smtClean="0"/>
              <a:t>Example</a:t>
            </a:r>
            <a:r>
              <a:rPr dirty="0"/>
              <a:t>: </a:t>
            </a:r>
            <a:r>
              <a:rPr dirty="0" err="1">
                <a:latin typeface="Courier New"/>
                <a:ea typeface="Courier New"/>
                <a:cs typeface="Courier New"/>
                <a:sym typeface="Courier New"/>
              </a:rPr>
              <a:t>lw</a:t>
            </a:r>
            <a:r>
              <a:rPr dirty="0">
                <a:latin typeface="Courier New"/>
                <a:ea typeface="Courier New"/>
                <a:cs typeface="Courier New"/>
                <a:sym typeface="Courier New"/>
              </a:rPr>
              <a:t> rt,rs,imm16</a:t>
            </a:r>
          </a:p>
        </p:txBody>
      </p:sp>
      <p:sp>
        <p:nvSpPr>
          <p:cNvPr id="527" name="Shape 527"/>
          <p:cNvSpPr>
            <a:spLocks noGrp="1"/>
          </p:cNvSpPr>
          <p:nvPr>
            <p:ph type="title"/>
          </p:nvPr>
        </p:nvSpPr>
        <p:spPr>
          <a:xfrm>
            <a:off x="459360" y="-27375"/>
            <a:ext cx="8233925" cy="1143480"/>
          </a:xfrm>
          <a:prstGeom prst="rect">
            <a:avLst/>
          </a:prstGeom>
        </p:spPr>
        <p:txBody>
          <a:bodyPr/>
          <a:lstStyle/>
          <a:p>
            <a:r>
              <a:t>Load Memory</a:t>
            </a:r>
          </a:p>
        </p:txBody>
      </p:sp>
      <p:grpSp>
        <p:nvGrpSpPr>
          <p:cNvPr id="549" name="Group 549"/>
          <p:cNvGrpSpPr/>
          <p:nvPr/>
        </p:nvGrpSpPr>
        <p:grpSpPr>
          <a:xfrm>
            <a:off x="1679200" y="1605506"/>
            <a:ext cx="5857204" cy="913534"/>
            <a:chOff x="0" y="0"/>
            <a:chExt cx="6453769" cy="1006578"/>
          </a:xfrm>
        </p:grpSpPr>
        <p:sp>
          <p:nvSpPr>
            <p:cNvPr id="528" name="Shape 528"/>
            <p:cNvSpPr/>
            <p:nvPr/>
          </p:nvSpPr>
          <p:spPr>
            <a:xfrm>
              <a:off x="113756" y="349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531" name="Group 531"/>
            <p:cNvGrpSpPr/>
            <p:nvPr/>
          </p:nvGrpSpPr>
          <p:grpSpPr>
            <a:xfrm>
              <a:off x="106756" y="335985"/>
              <a:ext cx="1104769" cy="334608"/>
              <a:chOff x="0" y="0"/>
              <a:chExt cx="1104768" cy="334607"/>
            </a:xfrm>
          </p:grpSpPr>
          <p:sp>
            <p:nvSpPr>
              <p:cNvPr id="529" name="Shape 529"/>
              <p:cNvSpPr/>
              <p:nvPr/>
            </p:nvSpPr>
            <p:spPr>
              <a:xfrm>
                <a:off x="0" y="6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530" name="Shape 530"/>
              <p:cNvSpPr/>
              <p:nvPr/>
            </p:nvSpPr>
            <p:spPr>
              <a:xfrm>
                <a:off x="318520" y="0"/>
                <a:ext cx="33481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534" name="Group 534"/>
            <p:cNvGrpSpPr/>
            <p:nvPr/>
          </p:nvGrpSpPr>
          <p:grpSpPr>
            <a:xfrm>
              <a:off x="1212825" y="335985"/>
              <a:ext cx="1027764" cy="334608"/>
              <a:chOff x="0" y="0"/>
              <a:chExt cx="1027762" cy="334607"/>
            </a:xfrm>
          </p:grpSpPr>
          <p:sp>
            <p:nvSpPr>
              <p:cNvPr id="532" name="Shape 532"/>
              <p:cNvSpPr/>
              <p:nvPr/>
            </p:nvSpPr>
            <p:spPr>
              <a:xfrm>
                <a:off x="0" y="6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533" name="Shape 533"/>
              <p:cNvSpPr/>
              <p:nvPr/>
            </p:nvSpPr>
            <p:spPr>
              <a:xfrm>
                <a:off x="288768" y="0"/>
                <a:ext cx="269467"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err="1">
                    <a:solidFill>
                      <a:srgbClr val="FF0000"/>
                    </a:solidFill>
                  </a:rPr>
                  <a:t>rs</a:t>
                </a:r>
                <a:endParaRPr sz="1634" dirty="0">
                  <a:solidFill>
                    <a:srgbClr val="FF0000"/>
                  </a:solidFill>
                </a:endParaRPr>
              </a:p>
            </p:txBody>
          </p:sp>
        </p:grpSp>
        <p:grpSp>
          <p:nvGrpSpPr>
            <p:cNvPr id="537" name="Group 537"/>
            <p:cNvGrpSpPr/>
            <p:nvPr/>
          </p:nvGrpSpPr>
          <p:grpSpPr>
            <a:xfrm>
              <a:off x="2241889" y="335985"/>
              <a:ext cx="1026014" cy="334608"/>
              <a:chOff x="0" y="0"/>
              <a:chExt cx="1026012" cy="334607"/>
            </a:xfrm>
          </p:grpSpPr>
          <p:sp>
            <p:nvSpPr>
              <p:cNvPr id="535" name="Shape 535"/>
              <p:cNvSpPr/>
              <p:nvPr/>
            </p:nvSpPr>
            <p:spPr>
              <a:xfrm>
                <a:off x="0" y="6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536" name="Shape 536"/>
              <p:cNvSpPr/>
              <p:nvPr/>
            </p:nvSpPr>
            <p:spPr>
              <a:xfrm>
                <a:off x="287017" y="0"/>
                <a:ext cx="218245"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err="1">
                    <a:solidFill>
                      <a:srgbClr val="00B050"/>
                    </a:solidFill>
                  </a:rPr>
                  <a:t>rt</a:t>
                </a:r>
                <a:endParaRPr sz="1634" dirty="0">
                  <a:solidFill>
                    <a:srgbClr val="00B050"/>
                  </a:solidFill>
                </a:endParaRPr>
              </a:p>
            </p:txBody>
          </p:sp>
        </p:grpSp>
        <p:sp>
          <p:nvSpPr>
            <p:cNvPr id="538" name="Shape 538"/>
            <p:cNvSpPr/>
            <p:nvPr/>
          </p:nvSpPr>
          <p:spPr>
            <a:xfrm>
              <a:off x="3269202" y="342985"/>
              <a:ext cx="3162897"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539" name="Shape 539"/>
            <p:cNvSpPr/>
            <p:nvPr/>
          </p:nvSpPr>
          <p:spPr>
            <a:xfrm>
              <a:off x="3813486" y="335985"/>
              <a:ext cx="114377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solidFill>
                    <a:srgbClr val="BC38DB"/>
                  </a:solidFill>
                </a:rPr>
                <a:t>immediate</a:t>
              </a:r>
            </a:p>
          </p:txBody>
        </p:sp>
        <p:sp>
          <p:nvSpPr>
            <p:cNvPr id="540" name="Shape 540"/>
            <p:cNvSpPr/>
            <p:nvPr/>
          </p:nvSpPr>
          <p:spPr>
            <a:xfrm>
              <a:off x="6247887"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541" name="Shape 541"/>
            <p:cNvSpPr/>
            <p:nvPr/>
          </p:nvSpPr>
          <p:spPr>
            <a:xfrm>
              <a:off x="2926182"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542" name="Shape 542"/>
            <p:cNvSpPr/>
            <p:nvPr/>
          </p:nvSpPr>
          <p:spPr>
            <a:xfrm>
              <a:off x="1897117"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543" name="Shape 543"/>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544" name="Shape 544"/>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sp>
          <p:nvSpPr>
            <p:cNvPr id="545" name="Shape 545"/>
            <p:cNvSpPr/>
            <p:nvPr/>
          </p:nvSpPr>
          <p:spPr>
            <a:xfrm>
              <a:off x="393774" y="671970"/>
              <a:ext cx="6280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 bits</a:t>
              </a:r>
            </a:p>
          </p:txBody>
        </p:sp>
        <p:sp>
          <p:nvSpPr>
            <p:cNvPr id="546" name="Shape 546"/>
            <p:cNvSpPr/>
            <p:nvPr/>
          </p:nvSpPr>
          <p:spPr>
            <a:xfrm>
              <a:off x="4427774" y="671970"/>
              <a:ext cx="756959"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 bits</a:t>
              </a:r>
            </a:p>
          </p:txBody>
        </p:sp>
        <p:sp>
          <p:nvSpPr>
            <p:cNvPr id="547" name="Shape 547"/>
            <p:cNvSpPr/>
            <p:nvPr/>
          </p:nvSpPr>
          <p:spPr>
            <a:xfrm>
              <a:off x="2450151" y="671970"/>
              <a:ext cx="6280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sp>
          <p:nvSpPr>
            <p:cNvPr id="548" name="Shape 548"/>
            <p:cNvSpPr/>
            <p:nvPr/>
          </p:nvSpPr>
          <p:spPr>
            <a:xfrm>
              <a:off x="1422838" y="671970"/>
              <a:ext cx="6280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grpSp>
      <p:sp>
        <p:nvSpPr>
          <p:cNvPr id="550" name="Shape 550"/>
          <p:cNvSpPr/>
          <p:nvPr/>
        </p:nvSpPr>
        <p:spPr>
          <a:xfrm>
            <a:off x="6329844" y="4116530"/>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551" name="Shape 551"/>
          <p:cNvSpPr/>
          <p:nvPr/>
        </p:nvSpPr>
        <p:spPr>
          <a:xfrm>
            <a:off x="5441965" y="2502951"/>
            <a:ext cx="104887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552" name="Shape 552"/>
          <p:cNvSpPr/>
          <p:nvPr/>
        </p:nvSpPr>
        <p:spPr>
          <a:xfrm>
            <a:off x="2441601" y="4878849"/>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553" name="Shape 553"/>
          <p:cNvSpPr/>
          <p:nvPr/>
        </p:nvSpPr>
        <p:spPr>
          <a:xfrm>
            <a:off x="1896803" y="3973594"/>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554" name="Shape 554"/>
          <p:cNvSpPr/>
          <p:nvPr/>
        </p:nvSpPr>
        <p:spPr>
          <a:xfrm>
            <a:off x="2019104" y="3277977"/>
            <a:ext cx="86190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555" name="Shape 555"/>
          <p:cNvSpPr/>
          <p:nvPr/>
        </p:nvSpPr>
        <p:spPr>
          <a:xfrm flipH="1">
            <a:off x="2206528" y="4292816"/>
            <a:ext cx="88948" cy="128642"/>
          </a:xfrm>
          <a:prstGeom prst="line">
            <a:avLst/>
          </a:prstGeom>
          <a:ln w="12700">
            <a:solidFill>
              <a:srgbClr val="000000"/>
            </a:solidFill>
          </a:ln>
        </p:spPr>
        <p:txBody>
          <a:bodyPr lIns="0" tIns="0" rIns="0" bIns="0"/>
          <a:lstStyle/>
          <a:p>
            <a:endParaRPr sz="1634"/>
          </a:p>
        </p:txBody>
      </p:sp>
      <p:sp>
        <p:nvSpPr>
          <p:cNvPr id="556" name="Shape 556"/>
          <p:cNvSpPr/>
          <p:nvPr/>
        </p:nvSpPr>
        <p:spPr>
          <a:xfrm>
            <a:off x="2058815" y="439287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557" name="Shape 557"/>
          <p:cNvSpPr/>
          <p:nvPr/>
        </p:nvSpPr>
        <p:spPr>
          <a:xfrm flipH="1">
            <a:off x="5033762" y="4116529"/>
            <a:ext cx="88948" cy="130231"/>
          </a:xfrm>
          <a:prstGeom prst="line">
            <a:avLst/>
          </a:prstGeom>
          <a:ln w="12700">
            <a:solidFill>
              <a:srgbClr val="000000"/>
            </a:solidFill>
          </a:ln>
        </p:spPr>
        <p:txBody>
          <a:bodyPr lIns="0" tIns="0" rIns="0" bIns="0"/>
          <a:lstStyle/>
          <a:p>
            <a:endParaRPr sz="1634"/>
          </a:p>
        </p:txBody>
      </p:sp>
      <p:sp>
        <p:nvSpPr>
          <p:cNvPr id="558" name="Shape 558"/>
          <p:cNvSpPr/>
          <p:nvPr/>
        </p:nvSpPr>
        <p:spPr>
          <a:xfrm>
            <a:off x="4881282" y="3811602"/>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559" name="Shape 559"/>
          <p:cNvSpPr/>
          <p:nvPr/>
        </p:nvSpPr>
        <p:spPr>
          <a:xfrm>
            <a:off x="4087116" y="3811601"/>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FF0000"/>
                </a:solidFill>
              </a:rPr>
              <a:t>busA</a:t>
            </a:r>
            <a:endParaRPr sz="1997" dirty="0">
              <a:solidFill>
                <a:srgbClr val="FF0000"/>
              </a:solidFill>
            </a:endParaRPr>
          </a:p>
        </p:txBody>
      </p:sp>
      <p:sp>
        <p:nvSpPr>
          <p:cNvPr id="560" name="Shape 560"/>
          <p:cNvSpPr/>
          <p:nvPr/>
        </p:nvSpPr>
        <p:spPr>
          <a:xfrm flipV="1">
            <a:off x="4347601" y="4650152"/>
            <a:ext cx="76241" cy="152465"/>
          </a:xfrm>
          <a:prstGeom prst="line">
            <a:avLst/>
          </a:prstGeom>
          <a:ln w="12700">
            <a:solidFill>
              <a:srgbClr val="000000"/>
            </a:solidFill>
          </a:ln>
        </p:spPr>
        <p:txBody>
          <a:bodyPr lIns="0" tIns="0" rIns="0" bIns="0"/>
          <a:lstStyle/>
          <a:p>
            <a:endParaRPr sz="1634"/>
          </a:p>
        </p:txBody>
      </p:sp>
      <p:sp>
        <p:nvSpPr>
          <p:cNvPr id="561" name="Shape 561"/>
          <p:cNvSpPr/>
          <p:nvPr/>
        </p:nvSpPr>
        <p:spPr>
          <a:xfrm>
            <a:off x="4191946" y="4774032"/>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562" name="Shape 562"/>
          <p:cNvSpPr/>
          <p:nvPr/>
        </p:nvSpPr>
        <p:spPr>
          <a:xfrm>
            <a:off x="4118883" y="4345225"/>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563" name="Shape 563"/>
          <p:cNvSpPr/>
          <p:nvPr/>
        </p:nvSpPr>
        <p:spPr>
          <a:xfrm flipV="1">
            <a:off x="3737681" y="3655960"/>
            <a:ext cx="139775" cy="155642"/>
          </a:xfrm>
          <a:prstGeom prst="line">
            <a:avLst/>
          </a:prstGeom>
          <a:ln w="12700">
            <a:solidFill>
              <a:srgbClr val="000000"/>
            </a:solidFill>
          </a:ln>
        </p:spPr>
        <p:txBody>
          <a:bodyPr lIns="0" tIns="0" rIns="0" bIns="0"/>
          <a:lstStyle/>
          <a:p>
            <a:endParaRPr sz="1634"/>
          </a:p>
        </p:txBody>
      </p:sp>
      <p:sp>
        <p:nvSpPr>
          <p:cNvPr id="564" name="Shape 564"/>
          <p:cNvSpPr/>
          <p:nvPr/>
        </p:nvSpPr>
        <p:spPr>
          <a:xfrm flipV="1">
            <a:off x="2987988" y="3655960"/>
            <a:ext cx="139775" cy="155642"/>
          </a:xfrm>
          <a:prstGeom prst="line">
            <a:avLst/>
          </a:prstGeom>
          <a:ln w="12700">
            <a:solidFill>
              <a:srgbClr val="000000"/>
            </a:solidFill>
          </a:ln>
        </p:spPr>
        <p:txBody>
          <a:bodyPr lIns="0" tIns="0" rIns="0" bIns="0"/>
          <a:lstStyle/>
          <a:p>
            <a:endParaRPr sz="1634"/>
          </a:p>
        </p:txBody>
      </p:sp>
      <p:sp>
        <p:nvSpPr>
          <p:cNvPr id="565" name="Shape 565"/>
          <p:cNvSpPr/>
          <p:nvPr/>
        </p:nvSpPr>
        <p:spPr>
          <a:xfrm>
            <a:off x="2845039" y="350667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566" name="Shape 566"/>
          <p:cNvSpPr/>
          <p:nvPr/>
        </p:nvSpPr>
        <p:spPr>
          <a:xfrm flipV="1">
            <a:off x="3369189" y="3655960"/>
            <a:ext cx="139775" cy="155642"/>
          </a:xfrm>
          <a:prstGeom prst="line">
            <a:avLst/>
          </a:prstGeom>
          <a:ln w="12700">
            <a:solidFill>
              <a:srgbClr val="000000"/>
            </a:solidFill>
          </a:ln>
        </p:spPr>
        <p:txBody>
          <a:bodyPr lIns="0" tIns="0" rIns="0" bIns="0"/>
          <a:lstStyle/>
          <a:p>
            <a:endParaRPr sz="1634"/>
          </a:p>
        </p:txBody>
      </p:sp>
      <p:sp>
        <p:nvSpPr>
          <p:cNvPr id="567" name="Shape 567"/>
          <p:cNvSpPr/>
          <p:nvPr/>
        </p:nvSpPr>
        <p:spPr>
          <a:xfrm>
            <a:off x="3204002" y="350667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568" name="Shape 568"/>
          <p:cNvSpPr/>
          <p:nvPr/>
        </p:nvSpPr>
        <p:spPr>
          <a:xfrm>
            <a:off x="2783093" y="3883070"/>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569" name="Shape 569"/>
          <p:cNvSpPr/>
          <p:nvPr/>
        </p:nvSpPr>
        <p:spPr>
          <a:xfrm>
            <a:off x="3240534" y="3883070"/>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570" name="Shape 570"/>
          <p:cNvSpPr/>
          <p:nvPr/>
        </p:nvSpPr>
        <p:spPr>
          <a:xfrm>
            <a:off x="3621733" y="3883070"/>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571" name="Shape 571"/>
          <p:cNvSpPr/>
          <p:nvPr/>
        </p:nvSpPr>
        <p:spPr>
          <a:xfrm>
            <a:off x="2783094" y="4268993"/>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572" name="Shape 572"/>
          <p:cNvSpPr/>
          <p:nvPr/>
        </p:nvSpPr>
        <p:spPr>
          <a:xfrm>
            <a:off x="3204002" y="3277977"/>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FF0000"/>
                </a:solidFill>
              </a:rPr>
              <a:t>Rs</a:t>
            </a:r>
            <a:endParaRPr sz="1815" dirty="0">
              <a:solidFill>
                <a:srgbClr val="FF0000"/>
              </a:solidFill>
            </a:endParaRPr>
          </a:p>
        </p:txBody>
      </p:sp>
      <p:sp>
        <p:nvSpPr>
          <p:cNvPr id="573" name="Shape 573"/>
          <p:cNvSpPr/>
          <p:nvPr/>
        </p:nvSpPr>
        <p:spPr>
          <a:xfrm>
            <a:off x="3035638" y="2515657"/>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00B050"/>
                </a:solidFill>
              </a:rPr>
              <a:t>Rt</a:t>
            </a:r>
            <a:endParaRPr sz="1815" dirty="0">
              <a:solidFill>
                <a:srgbClr val="00B050"/>
              </a:solidFill>
            </a:endParaRPr>
          </a:p>
        </p:txBody>
      </p:sp>
      <p:sp>
        <p:nvSpPr>
          <p:cNvPr id="574" name="Shape 574"/>
          <p:cNvSpPr/>
          <p:nvPr/>
        </p:nvSpPr>
        <p:spPr>
          <a:xfrm>
            <a:off x="3638374" y="3277977"/>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575" name="Shape 575"/>
          <p:cNvSpPr/>
          <p:nvPr/>
        </p:nvSpPr>
        <p:spPr>
          <a:xfrm>
            <a:off x="2603611" y="2515657"/>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576" name="Shape 576"/>
          <p:cNvSpPr/>
          <p:nvPr/>
        </p:nvSpPr>
        <p:spPr>
          <a:xfrm>
            <a:off x="1679201" y="2515656"/>
            <a:ext cx="92262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sp>
        <p:nvSpPr>
          <p:cNvPr id="577" name="Shape 577"/>
          <p:cNvSpPr/>
          <p:nvPr/>
        </p:nvSpPr>
        <p:spPr>
          <a:xfrm>
            <a:off x="3915577" y="4953000"/>
            <a:ext cx="367313" cy="1041839"/>
          </a:xfrm>
          <a:prstGeom prst="rect">
            <a:avLst/>
          </a:prstGeom>
          <a:ln w="25400">
            <a:solidFill>
              <a:srgbClr val="CD665F"/>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578" name="Shape 578"/>
          <p:cNvSpPr/>
          <p:nvPr/>
        </p:nvSpPr>
        <p:spPr>
          <a:xfrm rot="5400000">
            <a:off x="3610655" y="5314041"/>
            <a:ext cx="1002779"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sp>
        <p:nvSpPr>
          <p:cNvPr id="579" name="Shape 579"/>
          <p:cNvSpPr/>
          <p:nvPr/>
        </p:nvSpPr>
        <p:spPr>
          <a:xfrm>
            <a:off x="4423842" y="5612583"/>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580" name="Shape 580"/>
          <p:cNvSpPr/>
          <p:nvPr/>
        </p:nvSpPr>
        <p:spPr>
          <a:xfrm flipH="1">
            <a:off x="4576322" y="5510940"/>
            <a:ext cx="88948" cy="130231"/>
          </a:xfrm>
          <a:prstGeom prst="line">
            <a:avLst/>
          </a:prstGeom>
          <a:ln w="12700">
            <a:solidFill>
              <a:srgbClr val="000000"/>
            </a:solidFill>
          </a:ln>
        </p:spPr>
        <p:txBody>
          <a:bodyPr lIns="0" tIns="0" rIns="0" bIns="0"/>
          <a:lstStyle/>
          <a:p>
            <a:endParaRPr sz="1634"/>
          </a:p>
        </p:txBody>
      </p:sp>
      <p:sp>
        <p:nvSpPr>
          <p:cNvPr id="581" name="Shape 581"/>
          <p:cNvSpPr/>
          <p:nvPr/>
        </p:nvSpPr>
        <p:spPr>
          <a:xfrm flipH="1">
            <a:off x="3496256" y="5512528"/>
            <a:ext cx="88948" cy="128642"/>
          </a:xfrm>
          <a:prstGeom prst="line">
            <a:avLst/>
          </a:prstGeom>
          <a:ln w="12700">
            <a:solidFill>
              <a:srgbClr val="000000"/>
            </a:solidFill>
          </a:ln>
        </p:spPr>
        <p:txBody>
          <a:bodyPr lIns="0" tIns="0" rIns="0" bIns="0"/>
          <a:lstStyle/>
          <a:p>
            <a:endParaRPr sz="1634"/>
          </a:p>
        </p:txBody>
      </p:sp>
      <p:sp>
        <p:nvSpPr>
          <p:cNvPr id="582" name="Shape 582"/>
          <p:cNvSpPr/>
          <p:nvPr/>
        </p:nvSpPr>
        <p:spPr>
          <a:xfrm>
            <a:off x="3280242" y="5612583"/>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583" name="Shape 583"/>
          <p:cNvSpPr/>
          <p:nvPr/>
        </p:nvSpPr>
        <p:spPr>
          <a:xfrm>
            <a:off x="2365362" y="5336240"/>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solidFill>
                  <a:srgbClr val="BC38DB"/>
                </a:solidFill>
              </a:rPr>
              <a:t>imm16</a:t>
            </a:r>
          </a:p>
        </p:txBody>
      </p:sp>
      <p:sp>
        <p:nvSpPr>
          <p:cNvPr id="584" name="Shape 584"/>
          <p:cNvSpPr/>
          <p:nvPr/>
        </p:nvSpPr>
        <p:spPr>
          <a:xfrm>
            <a:off x="4652562" y="5946097"/>
            <a:ext cx="9530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endParaRPr sz="1997" dirty="0"/>
          </a:p>
        </p:txBody>
      </p:sp>
      <p:sp>
        <p:nvSpPr>
          <p:cNvPr id="585" name="Shape 585"/>
          <p:cNvSpPr/>
          <p:nvPr/>
        </p:nvSpPr>
        <p:spPr>
          <a:xfrm>
            <a:off x="2975282" y="6022329"/>
            <a:ext cx="7815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586" name="Shape 586"/>
          <p:cNvSpPr/>
          <p:nvPr/>
        </p:nvSpPr>
        <p:spPr>
          <a:xfrm flipV="1">
            <a:off x="8007123" y="2896816"/>
            <a:ext cx="1" cy="1483349"/>
          </a:xfrm>
          <a:prstGeom prst="line">
            <a:avLst/>
          </a:prstGeom>
          <a:ln w="19050">
            <a:solidFill>
              <a:srgbClr val="000000"/>
            </a:solidFill>
            <a:headEnd type="triangle"/>
          </a:ln>
        </p:spPr>
        <p:txBody>
          <a:bodyPr lIns="0" tIns="0" rIns="0" bIns="0"/>
          <a:lstStyle/>
          <a:p>
            <a:endParaRPr sz="1634"/>
          </a:p>
        </p:txBody>
      </p:sp>
      <p:sp>
        <p:nvSpPr>
          <p:cNvPr id="587" name="Shape 587"/>
          <p:cNvSpPr/>
          <p:nvPr/>
        </p:nvSpPr>
        <p:spPr>
          <a:xfrm>
            <a:off x="7092244" y="2439424"/>
            <a:ext cx="132177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588" name="Shape 588"/>
          <p:cNvSpPr/>
          <p:nvPr/>
        </p:nvSpPr>
        <p:spPr>
          <a:xfrm>
            <a:off x="5686567" y="5869865"/>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589" name="Shape 589"/>
          <p:cNvSpPr/>
          <p:nvPr/>
        </p:nvSpPr>
        <p:spPr>
          <a:xfrm>
            <a:off x="5414963" y="5336240"/>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590" name="Shape 590"/>
          <p:cNvSpPr/>
          <p:nvPr/>
        </p:nvSpPr>
        <p:spPr>
          <a:xfrm flipH="1">
            <a:off x="5994705" y="5255244"/>
            <a:ext cx="88948" cy="128642"/>
          </a:xfrm>
          <a:prstGeom prst="line">
            <a:avLst/>
          </a:prstGeom>
          <a:ln w="12700">
            <a:solidFill>
              <a:srgbClr val="000000"/>
            </a:solidFill>
          </a:ln>
        </p:spPr>
        <p:txBody>
          <a:bodyPr lIns="0" tIns="0" rIns="0" bIns="0"/>
          <a:lstStyle/>
          <a:p>
            <a:endParaRPr sz="1634"/>
          </a:p>
        </p:txBody>
      </p:sp>
      <p:sp>
        <p:nvSpPr>
          <p:cNvPr id="591" name="Shape 591"/>
          <p:cNvSpPr/>
          <p:nvPr/>
        </p:nvSpPr>
        <p:spPr>
          <a:xfrm>
            <a:off x="6024883" y="503131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592" name="Shape 592"/>
          <p:cNvSpPr/>
          <p:nvPr/>
        </p:nvSpPr>
        <p:spPr>
          <a:xfrm flipV="1">
            <a:off x="6698336" y="3277977"/>
            <a:ext cx="12708" cy="1847040"/>
          </a:xfrm>
          <a:prstGeom prst="line">
            <a:avLst/>
          </a:prstGeom>
          <a:ln w="19050">
            <a:solidFill>
              <a:srgbClr val="000000"/>
            </a:solidFill>
            <a:headEnd type="triangle"/>
          </a:ln>
        </p:spPr>
        <p:txBody>
          <a:bodyPr lIns="0" tIns="0" rIns="0" bIns="0"/>
          <a:lstStyle/>
          <a:p>
            <a:endParaRPr sz="1634"/>
          </a:p>
        </p:txBody>
      </p:sp>
      <p:sp>
        <p:nvSpPr>
          <p:cNvPr id="593" name="Shape 593"/>
          <p:cNvSpPr/>
          <p:nvPr/>
        </p:nvSpPr>
        <p:spPr>
          <a:xfrm>
            <a:off x="6253602" y="2820585"/>
            <a:ext cx="96129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grpSp>
        <p:nvGrpSpPr>
          <p:cNvPr id="597" name="Group 597"/>
          <p:cNvGrpSpPr/>
          <p:nvPr/>
        </p:nvGrpSpPr>
        <p:grpSpPr>
          <a:xfrm>
            <a:off x="2594082" y="2944462"/>
            <a:ext cx="838642" cy="333517"/>
            <a:chOff x="0" y="0"/>
            <a:chExt cx="924057" cy="367485"/>
          </a:xfrm>
        </p:grpSpPr>
        <p:sp>
          <p:nvSpPr>
            <p:cNvPr id="594" name="Shape 594"/>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595" name="Shape 595"/>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596" name="Shape 596"/>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598" name="Shape 598"/>
          <p:cNvSpPr/>
          <p:nvPr/>
        </p:nvSpPr>
        <p:spPr>
          <a:xfrm>
            <a:off x="2594082" y="3887833"/>
            <a:ext cx="1460087" cy="991017"/>
          </a:xfrm>
          <a:prstGeom prst="rect">
            <a:avLst/>
          </a:prstGeom>
          <a:ln w="28575">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602" name="Group 602"/>
          <p:cNvGrpSpPr/>
          <p:nvPr/>
        </p:nvGrpSpPr>
        <p:grpSpPr>
          <a:xfrm>
            <a:off x="4952837" y="4497689"/>
            <a:ext cx="304963" cy="1219714"/>
            <a:chOff x="59504" y="0"/>
            <a:chExt cx="336022" cy="1343942"/>
          </a:xfrm>
        </p:grpSpPr>
        <p:sp>
          <p:nvSpPr>
            <p:cNvPr id="599" name="Shape 599"/>
            <p:cNvSpPr/>
            <p:nvPr/>
          </p:nvSpPr>
          <p:spPr>
            <a:xfrm>
              <a:off x="105685"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0</a:t>
              </a:r>
            </a:p>
          </p:txBody>
        </p:sp>
        <p:sp>
          <p:nvSpPr>
            <p:cNvPr id="600" name="Shape 600"/>
            <p:cNvSpPr/>
            <p:nvPr/>
          </p:nvSpPr>
          <p:spPr>
            <a:xfrm>
              <a:off x="105685"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1</a:t>
              </a:r>
            </a:p>
          </p:txBody>
        </p:sp>
        <p:sp>
          <p:nvSpPr>
            <p:cNvPr id="601" name="Shape 601"/>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605" name="Group 605"/>
          <p:cNvGrpSpPr/>
          <p:nvPr/>
        </p:nvGrpSpPr>
        <p:grpSpPr>
          <a:xfrm>
            <a:off x="5804105" y="3887833"/>
            <a:ext cx="449500" cy="1143482"/>
            <a:chOff x="0" y="0"/>
            <a:chExt cx="495281" cy="1259947"/>
          </a:xfrm>
        </p:grpSpPr>
        <p:sp>
          <p:nvSpPr>
            <p:cNvPr id="603" name="Shape 603"/>
            <p:cNvSpPr/>
            <p:nvPr/>
          </p:nvSpPr>
          <p:spPr>
            <a:xfrm rot="5400000">
              <a:off x="-4161"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604" name="Shape 604"/>
            <p:cNvSpPr/>
            <p:nvPr/>
          </p:nvSpPr>
          <p:spPr>
            <a:xfrm>
              <a:off x="0"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606" name="Shape 606"/>
          <p:cNvSpPr/>
          <p:nvPr/>
        </p:nvSpPr>
        <p:spPr>
          <a:xfrm>
            <a:off x="7890349" y="439287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0</a:t>
            </a:r>
          </a:p>
        </p:txBody>
      </p:sp>
      <p:sp>
        <p:nvSpPr>
          <p:cNvPr id="607" name="Shape 607"/>
          <p:cNvSpPr/>
          <p:nvPr/>
        </p:nvSpPr>
        <p:spPr>
          <a:xfrm>
            <a:off x="7890349" y="538388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608" name="Shape 608"/>
          <p:cNvSpPr/>
          <p:nvPr/>
        </p:nvSpPr>
        <p:spPr>
          <a:xfrm>
            <a:off x="7854643" y="4268994"/>
            <a:ext cx="304961" cy="16008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ln w="28575">
            <a:solidFill>
              <a:srgbClr val="CD665F"/>
            </a:solidFill>
          </a:ln>
        </p:spPr>
        <p:txBody>
          <a:bodyPr lIns="0" tIns="0" rIns="0" bIns="0"/>
          <a:lstStyle/>
          <a:p>
            <a:endParaRPr sz="1634"/>
          </a:p>
        </p:txBody>
      </p:sp>
      <p:sp>
        <p:nvSpPr>
          <p:cNvPr id="609" name="Shape 609"/>
          <p:cNvSpPr/>
          <p:nvPr/>
        </p:nvSpPr>
        <p:spPr>
          <a:xfrm>
            <a:off x="6396553" y="5131367"/>
            <a:ext cx="1139244" cy="1129187"/>
          </a:xfrm>
          <a:prstGeom prst="rect">
            <a:avLst/>
          </a:prstGeom>
          <a:ln w="28575">
            <a:solidFill>
              <a:srgbClr val="CD665F"/>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610" name="Shape 610"/>
          <p:cNvSpPr/>
          <p:nvPr/>
        </p:nvSpPr>
        <p:spPr>
          <a:xfrm>
            <a:off x="6377491" y="5126338"/>
            <a:ext cx="59023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611" name="Shape 611"/>
          <p:cNvSpPr/>
          <p:nvPr/>
        </p:nvSpPr>
        <p:spPr>
          <a:xfrm>
            <a:off x="6989003" y="5126338"/>
            <a:ext cx="396844"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612" name="Shape 612"/>
          <p:cNvSpPr/>
          <p:nvPr/>
        </p:nvSpPr>
        <p:spPr>
          <a:xfrm>
            <a:off x="6492020" y="5534496"/>
            <a:ext cx="951484" cy="561504"/>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dirty="0">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dirty="0">
                <a:latin typeface="Times"/>
                <a:ea typeface="Times"/>
                <a:cs typeface="Times"/>
                <a:sym typeface="Times"/>
              </a:rPr>
              <a:t>Memory</a:t>
            </a:r>
          </a:p>
        </p:txBody>
      </p:sp>
      <p:sp>
        <p:nvSpPr>
          <p:cNvPr id="613" name="Shape 613"/>
          <p:cNvSpPr/>
          <p:nvPr/>
        </p:nvSpPr>
        <p:spPr>
          <a:xfrm>
            <a:off x="6406083" y="6022330"/>
            <a:ext cx="152481" cy="76233"/>
          </a:xfrm>
          <a:prstGeom prst="line">
            <a:avLst/>
          </a:prstGeom>
          <a:ln w="12700">
            <a:solidFill>
              <a:srgbClr val="000000"/>
            </a:solidFill>
          </a:ln>
        </p:spPr>
        <p:txBody>
          <a:bodyPr lIns="0" tIns="0" rIns="0" bIns="0"/>
          <a:lstStyle/>
          <a:p>
            <a:endParaRPr sz="1634"/>
          </a:p>
        </p:txBody>
      </p:sp>
      <p:sp>
        <p:nvSpPr>
          <p:cNvPr id="614" name="Shape 614"/>
          <p:cNvSpPr/>
          <p:nvPr/>
        </p:nvSpPr>
        <p:spPr>
          <a:xfrm flipH="1">
            <a:off x="6406083" y="6098561"/>
            <a:ext cx="152481" cy="76233"/>
          </a:xfrm>
          <a:prstGeom prst="line">
            <a:avLst/>
          </a:prstGeom>
          <a:ln w="12700">
            <a:solidFill>
              <a:srgbClr val="000000"/>
            </a:solidFill>
          </a:ln>
        </p:spPr>
        <p:txBody>
          <a:bodyPr lIns="0" tIns="0" rIns="0" bIns="0"/>
          <a:lstStyle/>
          <a:p>
            <a:endParaRPr sz="1634"/>
          </a:p>
        </p:txBody>
      </p:sp>
      <p:sp>
        <p:nvSpPr>
          <p:cNvPr id="615" name="Shape 615"/>
          <p:cNvSpPr/>
          <p:nvPr/>
        </p:nvSpPr>
        <p:spPr>
          <a:xfrm>
            <a:off x="2822802" y="2820585"/>
            <a:ext cx="1" cy="152464"/>
          </a:xfrm>
          <a:prstGeom prst="line">
            <a:avLst/>
          </a:prstGeom>
          <a:ln w="12700">
            <a:solidFill>
              <a:srgbClr val="000000"/>
            </a:solidFill>
          </a:ln>
        </p:spPr>
        <p:txBody>
          <a:bodyPr lIns="0" tIns="0" rIns="0" bIns="0"/>
          <a:lstStyle/>
          <a:p>
            <a:endParaRPr sz="1634"/>
          </a:p>
        </p:txBody>
      </p:sp>
      <p:sp>
        <p:nvSpPr>
          <p:cNvPr id="616" name="Shape 616"/>
          <p:cNvSpPr/>
          <p:nvPr/>
        </p:nvSpPr>
        <p:spPr>
          <a:xfrm>
            <a:off x="3204003" y="2820585"/>
            <a:ext cx="1" cy="152464"/>
          </a:xfrm>
          <a:prstGeom prst="line">
            <a:avLst/>
          </a:prstGeom>
          <a:ln w="12700">
            <a:solidFill>
              <a:srgbClr val="000000"/>
            </a:solidFill>
          </a:ln>
        </p:spPr>
        <p:txBody>
          <a:bodyPr lIns="0" tIns="0" rIns="0" bIns="0"/>
          <a:lstStyle/>
          <a:p>
            <a:endParaRPr sz="1634"/>
          </a:p>
        </p:txBody>
      </p:sp>
      <p:sp>
        <p:nvSpPr>
          <p:cNvPr id="617" name="Shape 617"/>
          <p:cNvSpPr/>
          <p:nvPr/>
        </p:nvSpPr>
        <p:spPr>
          <a:xfrm>
            <a:off x="2289121" y="2896817"/>
            <a:ext cx="304961" cy="228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618" name="Shape 618"/>
          <p:cNvSpPr/>
          <p:nvPr/>
        </p:nvSpPr>
        <p:spPr>
          <a:xfrm>
            <a:off x="2746563" y="3659136"/>
            <a:ext cx="1" cy="228697"/>
          </a:xfrm>
          <a:prstGeom prst="line">
            <a:avLst/>
          </a:prstGeom>
          <a:ln w="19050">
            <a:solidFill>
              <a:srgbClr val="000000"/>
            </a:solidFill>
          </a:ln>
        </p:spPr>
        <p:txBody>
          <a:bodyPr lIns="0" tIns="0" rIns="0" bIns="0"/>
          <a:lstStyle/>
          <a:p>
            <a:endParaRPr sz="1634"/>
          </a:p>
        </p:txBody>
      </p:sp>
      <p:sp>
        <p:nvSpPr>
          <p:cNvPr id="619" name="Shape 619"/>
          <p:cNvSpPr/>
          <p:nvPr/>
        </p:nvSpPr>
        <p:spPr>
          <a:xfrm>
            <a:off x="3051522" y="3277976"/>
            <a:ext cx="1" cy="609857"/>
          </a:xfrm>
          <a:prstGeom prst="line">
            <a:avLst/>
          </a:prstGeom>
          <a:ln w="19050">
            <a:solidFill>
              <a:srgbClr val="000000"/>
            </a:solidFill>
          </a:ln>
        </p:spPr>
        <p:txBody>
          <a:bodyPr lIns="0" tIns="0" rIns="0" bIns="0"/>
          <a:lstStyle/>
          <a:p>
            <a:endParaRPr sz="1634"/>
          </a:p>
        </p:txBody>
      </p:sp>
      <p:sp>
        <p:nvSpPr>
          <p:cNvPr id="620" name="Shape 620"/>
          <p:cNvSpPr/>
          <p:nvPr/>
        </p:nvSpPr>
        <p:spPr>
          <a:xfrm>
            <a:off x="3432721" y="3582905"/>
            <a:ext cx="1" cy="304929"/>
          </a:xfrm>
          <a:prstGeom prst="line">
            <a:avLst/>
          </a:prstGeom>
          <a:ln w="19050">
            <a:solidFill>
              <a:srgbClr val="000000"/>
            </a:solidFill>
          </a:ln>
        </p:spPr>
        <p:txBody>
          <a:bodyPr lIns="0" tIns="0" rIns="0" bIns="0"/>
          <a:lstStyle/>
          <a:p>
            <a:endParaRPr sz="1634"/>
          </a:p>
        </p:txBody>
      </p:sp>
      <p:sp>
        <p:nvSpPr>
          <p:cNvPr id="621" name="Shape 621"/>
          <p:cNvSpPr/>
          <p:nvPr/>
        </p:nvSpPr>
        <p:spPr>
          <a:xfrm>
            <a:off x="3813922" y="3582905"/>
            <a:ext cx="1" cy="304929"/>
          </a:xfrm>
          <a:prstGeom prst="line">
            <a:avLst/>
          </a:prstGeom>
          <a:ln w="19050">
            <a:solidFill>
              <a:srgbClr val="000000"/>
            </a:solidFill>
          </a:ln>
        </p:spPr>
        <p:txBody>
          <a:bodyPr lIns="0" tIns="0" rIns="0" bIns="0"/>
          <a:lstStyle/>
          <a:p>
            <a:endParaRPr sz="1634"/>
          </a:p>
        </p:txBody>
      </p:sp>
      <p:sp>
        <p:nvSpPr>
          <p:cNvPr id="622" name="Shape 622"/>
          <p:cNvSpPr/>
          <p:nvPr/>
        </p:nvSpPr>
        <p:spPr>
          <a:xfrm>
            <a:off x="3607439" y="350667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623" name="Shape 623"/>
          <p:cNvSpPr/>
          <p:nvPr/>
        </p:nvSpPr>
        <p:spPr>
          <a:xfrm>
            <a:off x="4042641" y="4192760"/>
            <a:ext cx="1753522" cy="1"/>
          </a:xfrm>
          <a:prstGeom prst="line">
            <a:avLst/>
          </a:prstGeom>
          <a:ln w="19050">
            <a:solidFill>
              <a:srgbClr val="000000"/>
            </a:solidFill>
            <a:tailEnd type="triangle"/>
          </a:ln>
        </p:spPr>
        <p:txBody>
          <a:bodyPr lIns="0" tIns="0" rIns="0" bIns="0"/>
          <a:lstStyle/>
          <a:p>
            <a:endParaRPr sz="1634"/>
          </a:p>
        </p:txBody>
      </p:sp>
      <p:sp>
        <p:nvSpPr>
          <p:cNvPr id="624" name="Shape 624"/>
          <p:cNvSpPr/>
          <p:nvPr/>
        </p:nvSpPr>
        <p:spPr>
          <a:xfrm>
            <a:off x="6101122" y="2858701"/>
            <a:ext cx="1" cy="1219713"/>
          </a:xfrm>
          <a:prstGeom prst="line">
            <a:avLst/>
          </a:prstGeom>
          <a:ln w="19050">
            <a:solidFill>
              <a:srgbClr val="000000"/>
            </a:solidFill>
            <a:tailEnd type="triangle"/>
          </a:ln>
        </p:spPr>
        <p:txBody>
          <a:bodyPr lIns="0" tIns="0" rIns="0" bIns="0"/>
          <a:lstStyle/>
          <a:p>
            <a:endParaRPr sz="1634"/>
          </a:p>
        </p:txBody>
      </p:sp>
      <p:sp>
        <p:nvSpPr>
          <p:cNvPr id="625" name="Shape 625"/>
          <p:cNvSpPr/>
          <p:nvPr/>
        </p:nvSpPr>
        <p:spPr>
          <a:xfrm>
            <a:off x="4042642" y="4726384"/>
            <a:ext cx="914882" cy="1"/>
          </a:xfrm>
          <a:prstGeom prst="line">
            <a:avLst/>
          </a:prstGeom>
          <a:ln w="19050">
            <a:solidFill>
              <a:srgbClr val="000000"/>
            </a:solidFill>
            <a:tailEnd type="triangle"/>
          </a:ln>
        </p:spPr>
        <p:txBody>
          <a:bodyPr lIns="0" tIns="0" rIns="0" bIns="0"/>
          <a:lstStyle/>
          <a:p>
            <a:endParaRPr sz="1634"/>
          </a:p>
        </p:txBody>
      </p:sp>
      <p:sp>
        <p:nvSpPr>
          <p:cNvPr id="626" name="Shape 626"/>
          <p:cNvSpPr/>
          <p:nvPr/>
        </p:nvSpPr>
        <p:spPr>
          <a:xfrm>
            <a:off x="5262483" y="4878850"/>
            <a:ext cx="533681" cy="1"/>
          </a:xfrm>
          <a:prstGeom prst="line">
            <a:avLst/>
          </a:prstGeom>
          <a:ln w="19050">
            <a:solidFill>
              <a:srgbClr val="000000"/>
            </a:solidFill>
            <a:tailEnd type="triangle"/>
          </a:ln>
        </p:spPr>
        <p:txBody>
          <a:bodyPr lIns="0" tIns="0" rIns="0" bIns="0"/>
          <a:lstStyle/>
          <a:p>
            <a:endParaRPr sz="1634"/>
          </a:p>
        </p:txBody>
      </p:sp>
      <p:sp>
        <p:nvSpPr>
          <p:cNvPr id="627" name="Shape 627"/>
          <p:cNvSpPr/>
          <p:nvPr/>
        </p:nvSpPr>
        <p:spPr>
          <a:xfrm>
            <a:off x="4271362" y="5564937"/>
            <a:ext cx="686161" cy="1"/>
          </a:xfrm>
          <a:prstGeom prst="line">
            <a:avLst/>
          </a:prstGeom>
          <a:ln w="19050">
            <a:solidFill>
              <a:srgbClr val="000000"/>
            </a:solidFill>
            <a:tailEnd type="triangle"/>
          </a:ln>
        </p:spPr>
        <p:txBody>
          <a:bodyPr lIns="0" tIns="0" rIns="0" bIns="0"/>
          <a:lstStyle/>
          <a:p>
            <a:endParaRPr sz="1634"/>
          </a:p>
        </p:txBody>
      </p:sp>
      <p:sp>
        <p:nvSpPr>
          <p:cNvPr id="628" name="Shape 628"/>
          <p:cNvSpPr/>
          <p:nvPr/>
        </p:nvSpPr>
        <p:spPr>
          <a:xfrm>
            <a:off x="3204002" y="5564937"/>
            <a:ext cx="686161" cy="1"/>
          </a:xfrm>
          <a:prstGeom prst="line">
            <a:avLst/>
          </a:prstGeom>
          <a:ln w="19050">
            <a:solidFill>
              <a:srgbClr val="000000"/>
            </a:solidFill>
            <a:tailEnd type="triangle"/>
          </a:ln>
        </p:spPr>
        <p:txBody>
          <a:bodyPr lIns="0" tIns="0" rIns="0" bIns="0"/>
          <a:lstStyle/>
          <a:p>
            <a:endParaRPr sz="1634"/>
          </a:p>
        </p:txBody>
      </p:sp>
      <p:sp>
        <p:nvSpPr>
          <p:cNvPr id="629" name="Shape 629"/>
          <p:cNvSpPr/>
          <p:nvPr/>
        </p:nvSpPr>
        <p:spPr>
          <a:xfrm flipH="1">
            <a:off x="2822802" y="4726384"/>
            <a:ext cx="76240" cy="152465"/>
          </a:xfrm>
          <a:prstGeom prst="line">
            <a:avLst/>
          </a:prstGeom>
          <a:ln w="19050">
            <a:solidFill>
              <a:srgbClr val="000000"/>
            </a:solidFill>
          </a:ln>
        </p:spPr>
        <p:txBody>
          <a:bodyPr lIns="0" tIns="0" rIns="0" bIns="0"/>
          <a:lstStyle/>
          <a:p>
            <a:endParaRPr sz="1634"/>
          </a:p>
        </p:txBody>
      </p:sp>
      <p:sp>
        <p:nvSpPr>
          <p:cNvPr id="630" name="Shape 630"/>
          <p:cNvSpPr/>
          <p:nvPr/>
        </p:nvSpPr>
        <p:spPr>
          <a:xfrm>
            <a:off x="2899042" y="4726384"/>
            <a:ext cx="76241" cy="152465"/>
          </a:xfrm>
          <a:prstGeom prst="line">
            <a:avLst/>
          </a:prstGeom>
          <a:ln w="19050">
            <a:solidFill>
              <a:srgbClr val="000000"/>
            </a:solidFill>
          </a:ln>
        </p:spPr>
        <p:txBody>
          <a:bodyPr lIns="0" tIns="0" rIns="0" bIns="0"/>
          <a:lstStyle/>
          <a:p>
            <a:endParaRPr sz="1634"/>
          </a:p>
        </p:txBody>
      </p:sp>
      <p:sp>
        <p:nvSpPr>
          <p:cNvPr id="631" name="Shape 631"/>
          <p:cNvSpPr/>
          <p:nvPr/>
        </p:nvSpPr>
        <p:spPr>
          <a:xfrm>
            <a:off x="2899041" y="4878848"/>
            <a:ext cx="1" cy="228697"/>
          </a:xfrm>
          <a:prstGeom prst="line">
            <a:avLst/>
          </a:prstGeom>
          <a:ln w="19050">
            <a:solidFill>
              <a:srgbClr val="000000"/>
            </a:solidFill>
          </a:ln>
        </p:spPr>
        <p:txBody>
          <a:bodyPr lIns="0" tIns="0" rIns="0" bIns="0"/>
          <a:lstStyle/>
          <a:p>
            <a:endParaRPr sz="1634"/>
          </a:p>
        </p:txBody>
      </p:sp>
      <p:sp>
        <p:nvSpPr>
          <p:cNvPr id="632" name="Shape 632"/>
          <p:cNvSpPr/>
          <p:nvPr/>
        </p:nvSpPr>
        <p:spPr>
          <a:xfrm flipV="1">
            <a:off x="4118881" y="6019800"/>
            <a:ext cx="1" cy="228698"/>
          </a:xfrm>
          <a:prstGeom prst="line">
            <a:avLst/>
          </a:prstGeom>
          <a:ln w="19050">
            <a:solidFill>
              <a:srgbClr val="000000"/>
            </a:solidFill>
            <a:tailEnd type="triangle"/>
          </a:ln>
        </p:spPr>
        <p:txBody>
          <a:bodyPr lIns="0" tIns="0" rIns="0" bIns="0"/>
          <a:lstStyle/>
          <a:p>
            <a:endParaRPr sz="1634"/>
          </a:p>
        </p:txBody>
      </p:sp>
      <p:sp>
        <p:nvSpPr>
          <p:cNvPr id="633" name="Shape 633"/>
          <p:cNvSpPr/>
          <p:nvPr/>
        </p:nvSpPr>
        <p:spPr>
          <a:xfrm flipV="1">
            <a:off x="5110002" y="5641169"/>
            <a:ext cx="1" cy="304929"/>
          </a:xfrm>
          <a:prstGeom prst="line">
            <a:avLst/>
          </a:prstGeom>
          <a:ln w="19050">
            <a:solidFill>
              <a:srgbClr val="000000"/>
            </a:solidFill>
            <a:tailEnd type="triangle"/>
          </a:ln>
        </p:spPr>
        <p:txBody>
          <a:bodyPr lIns="0" tIns="0" rIns="0" bIns="0"/>
          <a:lstStyle/>
          <a:p>
            <a:endParaRPr sz="1634"/>
          </a:p>
        </p:txBody>
      </p:sp>
      <p:sp>
        <p:nvSpPr>
          <p:cNvPr id="634" name="Shape 634"/>
          <p:cNvSpPr/>
          <p:nvPr/>
        </p:nvSpPr>
        <p:spPr>
          <a:xfrm flipH="1">
            <a:off x="6177363" y="6098561"/>
            <a:ext cx="228720" cy="1"/>
          </a:xfrm>
          <a:prstGeom prst="line">
            <a:avLst/>
          </a:prstGeom>
          <a:ln w="19050">
            <a:solidFill>
              <a:srgbClr val="000000"/>
            </a:solidFill>
          </a:ln>
        </p:spPr>
        <p:txBody>
          <a:bodyPr lIns="0" tIns="0" rIns="0" bIns="0"/>
          <a:lstStyle/>
          <a:p>
            <a:endParaRPr sz="1634"/>
          </a:p>
        </p:txBody>
      </p:sp>
      <p:sp>
        <p:nvSpPr>
          <p:cNvPr id="635" name="Shape 635"/>
          <p:cNvSpPr/>
          <p:nvPr/>
        </p:nvSpPr>
        <p:spPr>
          <a:xfrm>
            <a:off x="6253602" y="4497689"/>
            <a:ext cx="1601040" cy="1"/>
          </a:xfrm>
          <a:prstGeom prst="line">
            <a:avLst/>
          </a:prstGeom>
          <a:ln w="19050">
            <a:solidFill>
              <a:srgbClr val="000000"/>
            </a:solidFill>
            <a:tailEnd type="triangle"/>
          </a:ln>
        </p:spPr>
        <p:txBody>
          <a:bodyPr lIns="0" tIns="0" rIns="0" bIns="0"/>
          <a:lstStyle/>
          <a:p>
            <a:endParaRPr sz="1634"/>
          </a:p>
        </p:txBody>
      </p:sp>
      <p:sp>
        <p:nvSpPr>
          <p:cNvPr id="636" name="Shape 636"/>
          <p:cNvSpPr/>
          <p:nvPr/>
        </p:nvSpPr>
        <p:spPr>
          <a:xfrm>
            <a:off x="7244723" y="4497688"/>
            <a:ext cx="1" cy="609857"/>
          </a:xfrm>
          <a:prstGeom prst="line">
            <a:avLst/>
          </a:prstGeom>
          <a:ln w="19050">
            <a:solidFill>
              <a:srgbClr val="000000"/>
            </a:solidFill>
            <a:tailEnd type="triangle"/>
          </a:ln>
        </p:spPr>
        <p:txBody>
          <a:bodyPr lIns="0" tIns="0" rIns="0" bIns="0"/>
          <a:lstStyle/>
          <a:p>
            <a:endParaRPr sz="1634"/>
          </a:p>
        </p:txBody>
      </p:sp>
      <p:sp>
        <p:nvSpPr>
          <p:cNvPr id="637" name="Shape 637"/>
          <p:cNvSpPr/>
          <p:nvPr/>
        </p:nvSpPr>
        <p:spPr>
          <a:xfrm flipH="1">
            <a:off x="6482322" y="4421456"/>
            <a:ext cx="76241" cy="152465"/>
          </a:xfrm>
          <a:prstGeom prst="line">
            <a:avLst/>
          </a:prstGeom>
          <a:ln w="12700">
            <a:solidFill>
              <a:srgbClr val="000000"/>
            </a:solidFill>
          </a:ln>
        </p:spPr>
        <p:txBody>
          <a:bodyPr lIns="0" tIns="0" rIns="0" bIns="0"/>
          <a:lstStyle/>
          <a:p>
            <a:endParaRPr sz="1634"/>
          </a:p>
        </p:txBody>
      </p:sp>
      <p:sp>
        <p:nvSpPr>
          <p:cNvPr id="638" name="Shape 638"/>
          <p:cNvSpPr/>
          <p:nvPr/>
        </p:nvSpPr>
        <p:spPr>
          <a:xfrm>
            <a:off x="2060402" y="4345224"/>
            <a:ext cx="6251682" cy="2058266"/>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639" name="Shape 639"/>
          <p:cNvSpPr/>
          <p:nvPr/>
        </p:nvSpPr>
        <p:spPr>
          <a:xfrm>
            <a:off x="5872403" y="5336240"/>
            <a:ext cx="533681" cy="1"/>
          </a:xfrm>
          <a:prstGeom prst="line">
            <a:avLst/>
          </a:prstGeom>
          <a:ln w="19050">
            <a:solidFill>
              <a:srgbClr val="000000"/>
            </a:solidFill>
            <a:tailEnd type="triangle"/>
          </a:ln>
        </p:spPr>
        <p:txBody>
          <a:bodyPr lIns="0" tIns="0" rIns="0" bIns="0"/>
          <a:lstStyle/>
          <a:p>
            <a:endParaRPr sz="1634"/>
          </a:p>
        </p:txBody>
      </p:sp>
      <p:sp>
        <p:nvSpPr>
          <p:cNvPr id="640" name="Shape 640"/>
          <p:cNvSpPr/>
          <p:nvPr/>
        </p:nvSpPr>
        <p:spPr>
          <a:xfrm>
            <a:off x="5643681" y="5031313"/>
            <a:ext cx="235776" cy="378892"/>
          </a:xfrm>
          <a:prstGeom prst="rect">
            <a:avLst/>
          </a:prstGeom>
          <a:ln w="12700">
            <a:miter lim="400000"/>
          </a:ln>
          <a:extLst>
            <a:ext uri="{C572A759-6A51-4108-AA02-DFA0A04FC94B}">
              <ma14:wrappingTextBoxFlag xmlns:ma14="http://schemas.microsoft.com/office/mac/drawingml/2011/main" xmlns="" val="1"/>
            </a:ext>
          </a:extLst>
        </p:spPr>
        <p:txBody>
          <a:bodyPr wrap="none" lIns="46104" tIns="46104" rIns="46104" bIns="46104">
            <a:spAutoFit/>
          </a:bodyPr>
          <a:lstStyle>
            <a:lvl1pPr defTabSz="457104">
              <a:lnSpc>
                <a:spcPct val="93000"/>
              </a:lnSpc>
              <a:buClr>
                <a:srgbClr val="000000"/>
              </a:buClr>
              <a:defRPr sz="2200">
                <a:solidFill>
                  <a:srgbClr val="CD665F"/>
                </a:solidFill>
                <a:uFill>
                  <a:solidFill>
                    <a:srgbClr val="CD665F"/>
                  </a:solidFill>
                </a:uFill>
                <a:latin typeface="Arial"/>
                <a:ea typeface="Arial"/>
                <a:cs typeface="Arial"/>
                <a:sym typeface="Arial"/>
              </a:defRPr>
            </a:lvl1pPr>
          </a:lstStyle>
          <a:p>
            <a:pPr>
              <a:defRPr sz="1800">
                <a:solidFill>
                  <a:srgbClr val="000000"/>
                </a:solidFill>
                <a:uFill>
                  <a:solidFill>
                    <a:srgbClr val="000000"/>
                  </a:solidFill>
                </a:uFill>
              </a:defRPr>
            </a:pPr>
            <a:r>
              <a:rPr sz="1997" dirty="0">
                <a:solidFill>
                  <a:srgbClr val="FF0000"/>
                </a:solidFill>
              </a:rPr>
              <a:t>?</a:t>
            </a:r>
          </a:p>
        </p:txBody>
      </p:sp>
      <p:sp>
        <p:nvSpPr>
          <p:cNvPr id="641" name="Shape 641"/>
          <p:cNvSpPr/>
          <p:nvPr/>
        </p:nvSpPr>
        <p:spPr>
          <a:xfrm>
            <a:off x="7549683" y="5641170"/>
            <a:ext cx="304961" cy="1"/>
          </a:xfrm>
          <a:prstGeom prst="line">
            <a:avLst/>
          </a:prstGeom>
          <a:ln w="19050">
            <a:solidFill>
              <a:srgbClr val="000000"/>
            </a:solidFill>
            <a:tailEnd type="triangle"/>
          </a:ln>
        </p:spPr>
        <p:txBody>
          <a:bodyPr lIns="0" tIns="0" rIns="0" bIns="0"/>
          <a:lstStyle/>
          <a:p>
            <a:endParaRPr sz="1634"/>
          </a:p>
        </p:txBody>
      </p:sp>
      <p:sp>
        <p:nvSpPr>
          <p:cNvPr id="642" name="Shape 642"/>
          <p:cNvSpPr/>
          <p:nvPr/>
        </p:nvSpPr>
        <p:spPr>
          <a:xfrm flipH="1">
            <a:off x="3813922" y="6248400"/>
            <a:ext cx="304961" cy="1"/>
          </a:xfrm>
          <a:prstGeom prst="line">
            <a:avLst/>
          </a:prstGeom>
          <a:ln w="12700">
            <a:solidFill>
              <a:srgbClr val="000000"/>
            </a:solidFill>
          </a:ln>
        </p:spPr>
        <p:txBody>
          <a:bodyPr lIns="0" tIns="0" rIns="0" bIns="0"/>
          <a:lstStyle/>
          <a:p>
            <a:endParaRPr sz="1634"/>
          </a:p>
        </p:txBody>
      </p:sp>
    </p:spTree>
    <p:extLst>
      <p:ext uri="{BB962C8B-B14F-4D97-AF65-F5344CB8AC3E}">
        <p14:creationId xmlns:p14="http://schemas.microsoft.com/office/powerpoint/2010/main" val="105133277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Shape 650"/>
          <p:cNvSpPr>
            <a:spLocks noGrp="1"/>
          </p:cNvSpPr>
          <p:nvPr>
            <p:ph type="body" sz="quarter" idx="1"/>
          </p:nvPr>
        </p:nvSpPr>
        <p:spPr>
          <a:xfrm>
            <a:off x="459360" y="802501"/>
            <a:ext cx="8233925" cy="1049459"/>
          </a:xfrm>
          <a:prstGeom prst="rect">
            <a:avLst/>
          </a:prstGeom>
        </p:spPr>
        <p:txBody>
          <a:bodyPr/>
          <a:lstStyle/>
          <a:p>
            <a:pPr marL="374461" indent="-264684"/>
            <a:r>
              <a:rPr sz="2814"/>
              <a:t>Mem[ R[rs] + SignExt[imm16] ] = R[rt]	</a:t>
            </a:r>
            <a:br>
              <a:rPr sz="2814"/>
            </a:br>
            <a:r>
              <a:rPr sz="2814"/>
              <a:t>Ex.: </a:t>
            </a:r>
            <a:r>
              <a:rPr sz="2814">
                <a:latin typeface="Courier New"/>
                <a:ea typeface="Courier New"/>
                <a:cs typeface="Courier New"/>
                <a:sym typeface="Courier New"/>
              </a:rPr>
              <a:t>sw rt, rs, imm16</a:t>
            </a:r>
          </a:p>
        </p:txBody>
      </p:sp>
      <p:sp>
        <p:nvSpPr>
          <p:cNvPr id="651" name="Shape 651"/>
          <p:cNvSpPr>
            <a:spLocks noGrp="1"/>
          </p:cNvSpPr>
          <p:nvPr>
            <p:ph type="title"/>
          </p:nvPr>
        </p:nvSpPr>
        <p:spPr>
          <a:xfrm>
            <a:off x="459360" y="4802"/>
            <a:ext cx="8233925" cy="1143480"/>
          </a:xfrm>
          <a:prstGeom prst="rect">
            <a:avLst/>
          </a:prstGeom>
        </p:spPr>
        <p:txBody>
          <a:bodyPr/>
          <a:lstStyle/>
          <a:p>
            <a:r>
              <a:t>Store Memory</a:t>
            </a:r>
          </a:p>
        </p:txBody>
      </p:sp>
      <p:grpSp>
        <p:nvGrpSpPr>
          <p:cNvPr id="673" name="Group 673"/>
          <p:cNvGrpSpPr/>
          <p:nvPr/>
        </p:nvGrpSpPr>
        <p:grpSpPr>
          <a:xfrm>
            <a:off x="1610904" y="1623843"/>
            <a:ext cx="5882852" cy="965471"/>
            <a:chOff x="0" y="0"/>
            <a:chExt cx="6482030" cy="1063804"/>
          </a:xfrm>
        </p:grpSpPr>
        <p:sp>
          <p:nvSpPr>
            <p:cNvPr id="652" name="Shape 652"/>
            <p:cNvSpPr/>
            <p:nvPr/>
          </p:nvSpPr>
          <p:spPr>
            <a:xfrm>
              <a:off x="113757" y="349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655" name="Group 655"/>
            <p:cNvGrpSpPr/>
            <p:nvPr/>
          </p:nvGrpSpPr>
          <p:grpSpPr>
            <a:xfrm>
              <a:off x="106756" y="335985"/>
              <a:ext cx="1104769" cy="391834"/>
              <a:chOff x="0" y="0"/>
              <a:chExt cx="1104768" cy="391833"/>
            </a:xfrm>
          </p:grpSpPr>
          <p:sp>
            <p:nvSpPr>
              <p:cNvPr id="653" name="Shape 653"/>
              <p:cNvSpPr/>
              <p:nvPr/>
            </p:nvSpPr>
            <p:spPr>
              <a:xfrm>
                <a:off x="0" y="6999"/>
                <a:ext cx="1104768"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654" name="Shape 654"/>
              <p:cNvSpPr/>
              <p:nvPr/>
            </p:nvSpPr>
            <p:spPr>
              <a:xfrm>
                <a:off x="318518" y="0"/>
                <a:ext cx="391340" cy="3918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op</a:t>
                </a:r>
              </a:p>
            </p:txBody>
          </p:sp>
        </p:grpSp>
        <p:grpSp>
          <p:nvGrpSpPr>
            <p:cNvPr id="658" name="Group 658"/>
            <p:cNvGrpSpPr/>
            <p:nvPr/>
          </p:nvGrpSpPr>
          <p:grpSpPr>
            <a:xfrm>
              <a:off x="1212825" y="335985"/>
              <a:ext cx="1027764" cy="391834"/>
              <a:chOff x="0" y="0"/>
              <a:chExt cx="1027762" cy="391833"/>
            </a:xfrm>
          </p:grpSpPr>
          <p:sp>
            <p:nvSpPr>
              <p:cNvPr id="656" name="Shape 656"/>
              <p:cNvSpPr/>
              <p:nvPr/>
            </p:nvSpPr>
            <p:spPr>
              <a:xfrm>
                <a:off x="0" y="6999"/>
                <a:ext cx="1027762"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657" name="Shape 657"/>
              <p:cNvSpPr/>
              <p:nvPr/>
            </p:nvSpPr>
            <p:spPr>
              <a:xfrm>
                <a:off x="288767" y="0"/>
                <a:ext cx="311857" cy="3918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FF0000"/>
                    </a:solidFill>
                  </a:rPr>
                  <a:t>rs</a:t>
                </a:r>
                <a:endParaRPr sz="1997" dirty="0">
                  <a:solidFill>
                    <a:srgbClr val="FF0000"/>
                  </a:solidFill>
                </a:endParaRPr>
              </a:p>
            </p:txBody>
          </p:sp>
        </p:grpSp>
        <p:grpSp>
          <p:nvGrpSpPr>
            <p:cNvPr id="661" name="Group 661"/>
            <p:cNvGrpSpPr/>
            <p:nvPr/>
          </p:nvGrpSpPr>
          <p:grpSpPr>
            <a:xfrm>
              <a:off x="2241889" y="335985"/>
              <a:ext cx="1026014" cy="391834"/>
              <a:chOff x="0" y="0"/>
              <a:chExt cx="1026012" cy="391833"/>
            </a:xfrm>
          </p:grpSpPr>
          <p:sp>
            <p:nvSpPr>
              <p:cNvPr id="659" name="Shape 659"/>
              <p:cNvSpPr/>
              <p:nvPr/>
            </p:nvSpPr>
            <p:spPr>
              <a:xfrm>
                <a:off x="0" y="6999"/>
                <a:ext cx="1026012"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660" name="Shape 660"/>
              <p:cNvSpPr/>
              <p:nvPr/>
            </p:nvSpPr>
            <p:spPr>
              <a:xfrm>
                <a:off x="287017" y="0"/>
                <a:ext cx="248272" cy="3918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00B050"/>
                    </a:solidFill>
                  </a:rPr>
                  <a:t>rt</a:t>
                </a:r>
                <a:endParaRPr sz="1997" dirty="0">
                  <a:solidFill>
                    <a:srgbClr val="00B050"/>
                  </a:solidFill>
                </a:endParaRPr>
              </a:p>
            </p:txBody>
          </p:sp>
        </p:grpSp>
        <p:sp>
          <p:nvSpPr>
            <p:cNvPr id="662" name="Shape 662"/>
            <p:cNvSpPr/>
            <p:nvPr/>
          </p:nvSpPr>
          <p:spPr>
            <a:xfrm>
              <a:off x="3269203" y="342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663" name="Shape 663"/>
            <p:cNvSpPr/>
            <p:nvPr/>
          </p:nvSpPr>
          <p:spPr>
            <a:xfrm>
              <a:off x="3813486" y="335985"/>
              <a:ext cx="137692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solidFill>
                    <a:srgbClr val="BC38DB"/>
                  </a:solidFill>
                </a:rPr>
                <a:t>immediate</a:t>
              </a:r>
            </a:p>
          </p:txBody>
        </p:sp>
        <p:sp>
          <p:nvSpPr>
            <p:cNvPr id="664" name="Shape 664"/>
            <p:cNvSpPr/>
            <p:nvPr/>
          </p:nvSpPr>
          <p:spPr>
            <a:xfrm>
              <a:off x="6247888" y="0"/>
              <a:ext cx="234142"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0</a:t>
              </a:r>
            </a:p>
          </p:txBody>
        </p:sp>
        <p:sp>
          <p:nvSpPr>
            <p:cNvPr id="665" name="Shape 665"/>
            <p:cNvSpPr/>
            <p:nvPr/>
          </p:nvSpPr>
          <p:spPr>
            <a:xfrm>
              <a:off x="2926181"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16</a:t>
              </a:r>
            </a:p>
          </p:txBody>
        </p:sp>
        <p:sp>
          <p:nvSpPr>
            <p:cNvPr id="666" name="Shape 666"/>
            <p:cNvSpPr/>
            <p:nvPr/>
          </p:nvSpPr>
          <p:spPr>
            <a:xfrm>
              <a:off x="1897117"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21</a:t>
              </a:r>
            </a:p>
          </p:txBody>
        </p:sp>
        <p:sp>
          <p:nvSpPr>
            <p:cNvPr id="667" name="Shape 667"/>
            <p:cNvSpPr/>
            <p:nvPr/>
          </p:nvSpPr>
          <p:spPr>
            <a:xfrm>
              <a:off x="868053"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26</a:t>
              </a:r>
            </a:p>
          </p:txBody>
        </p:sp>
        <p:sp>
          <p:nvSpPr>
            <p:cNvPr id="668" name="Shape 668"/>
            <p:cNvSpPr/>
            <p:nvPr/>
          </p:nvSpPr>
          <p:spPr>
            <a:xfrm>
              <a:off x="0"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31</a:t>
              </a:r>
            </a:p>
          </p:txBody>
        </p:sp>
        <p:sp>
          <p:nvSpPr>
            <p:cNvPr id="669" name="Shape 669"/>
            <p:cNvSpPr/>
            <p:nvPr/>
          </p:nvSpPr>
          <p:spPr>
            <a:xfrm>
              <a:off x="393774" y="671970"/>
              <a:ext cx="749894"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6 bits</a:t>
              </a:r>
            </a:p>
          </p:txBody>
        </p:sp>
        <p:sp>
          <p:nvSpPr>
            <p:cNvPr id="670" name="Shape 670"/>
            <p:cNvSpPr/>
            <p:nvPr/>
          </p:nvSpPr>
          <p:spPr>
            <a:xfrm>
              <a:off x="4427775" y="671970"/>
              <a:ext cx="907092"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16 bits</a:t>
              </a:r>
            </a:p>
          </p:txBody>
        </p:sp>
        <p:sp>
          <p:nvSpPr>
            <p:cNvPr id="671" name="Shape 671"/>
            <p:cNvSpPr/>
            <p:nvPr/>
          </p:nvSpPr>
          <p:spPr>
            <a:xfrm>
              <a:off x="2450151" y="671970"/>
              <a:ext cx="749894"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5 bits</a:t>
              </a:r>
            </a:p>
          </p:txBody>
        </p:sp>
        <p:sp>
          <p:nvSpPr>
            <p:cNvPr id="672" name="Shape 672"/>
            <p:cNvSpPr/>
            <p:nvPr/>
          </p:nvSpPr>
          <p:spPr>
            <a:xfrm>
              <a:off x="1422838" y="671970"/>
              <a:ext cx="749894"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5 bits</a:t>
              </a:r>
            </a:p>
          </p:txBody>
        </p:sp>
      </p:grpSp>
      <p:sp>
        <p:nvSpPr>
          <p:cNvPr id="674" name="Shape 674"/>
          <p:cNvSpPr/>
          <p:nvPr/>
        </p:nvSpPr>
        <p:spPr>
          <a:xfrm>
            <a:off x="6329844" y="4116530"/>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675" name="Shape 675"/>
          <p:cNvSpPr/>
          <p:nvPr/>
        </p:nvSpPr>
        <p:spPr>
          <a:xfrm>
            <a:off x="5441965" y="2502951"/>
            <a:ext cx="104887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676" name="Shape 676"/>
          <p:cNvSpPr/>
          <p:nvPr/>
        </p:nvSpPr>
        <p:spPr>
          <a:xfrm>
            <a:off x="2441601" y="4878849"/>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677" name="Shape 677"/>
          <p:cNvSpPr/>
          <p:nvPr/>
        </p:nvSpPr>
        <p:spPr>
          <a:xfrm>
            <a:off x="1896803" y="3973594"/>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678" name="Shape 678"/>
          <p:cNvSpPr/>
          <p:nvPr/>
        </p:nvSpPr>
        <p:spPr>
          <a:xfrm>
            <a:off x="2019104" y="3277977"/>
            <a:ext cx="86190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679" name="Shape 679"/>
          <p:cNvSpPr/>
          <p:nvPr/>
        </p:nvSpPr>
        <p:spPr>
          <a:xfrm flipH="1">
            <a:off x="2206528" y="4292816"/>
            <a:ext cx="88948" cy="128642"/>
          </a:xfrm>
          <a:prstGeom prst="line">
            <a:avLst/>
          </a:prstGeom>
          <a:ln w="12700">
            <a:solidFill>
              <a:srgbClr val="000000"/>
            </a:solidFill>
          </a:ln>
        </p:spPr>
        <p:txBody>
          <a:bodyPr lIns="0" tIns="0" rIns="0" bIns="0"/>
          <a:lstStyle/>
          <a:p>
            <a:endParaRPr sz="1634"/>
          </a:p>
        </p:txBody>
      </p:sp>
      <p:sp>
        <p:nvSpPr>
          <p:cNvPr id="680" name="Shape 680"/>
          <p:cNvSpPr/>
          <p:nvPr/>
        </p:nvSpPr>
        <p:spPr>
          <a:xfrm>
            <a:off x="2058815" y="439287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681" name="Shape 681"/>
          <p:cNvSpPr/>
          <p:nvPr/>
        </p:nvSpPr>
        <p:spPr>
          <a:xfrm flipH="1">
            <a:off x="5033762" y="4116529"/>
            <a:ext cx="88948" cy="130231"/>
          </a:xfrm>
          <a:prstGeom prst="line">
            <a:avLst/>
          </a:prstGeom>
          <a:ln w="12700">
            <a:solidFill>
              <a:srgbClr val="000000"/>
            </a:solidFill>
          </a:ln>
        </p:spPr>
        <p:txBody>
          <a:bodyPr lIns="0" tIns="0" rIns="0" bIns="0"/>
          <a:lstStyle/>
          <a:p>
            <a:endParaRPr sz="1634"/>
          </a:p>
        </p:txBody>
      </p:sp>
      <p:sp>
        <p:nvSpPr>
          <p:cNvPr id="682" name="Shape 682"/>
          <p:cNvSpPr/>
          <p:nvPr/>
        </p:nvSpPr>
        <p:spPr>
          <a:xfrm>
            <a:off x="4881282" y="3811602"/>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683" name="Shape 683"/>
          <p:cNvSpPr/>
          <p:nvPr/>
        </p:nvSpPr>
        <p:spPr>
          <a:xfrm>
            <a:off x="4087116" y="3811601"/>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FF0000"/>
                </a:solidFill>
              </a:rPr>
              <a:t>busA</a:t>
            </a:r>
            <a:endParaRPr sz="1997" dirty="0">
              <a:solidFill>
                <a:srgbClr val="FF0000"/>
              </a:solidFill>
            </a:endParaRPr>
          </a:p>
        </p:txBody>
      </p:sp>
      <p:sp>
        <p:nvSpPr>
          <p:cNvPr id="684" name="Shape 684"/>
          <p:cNvSpPr/>
          <p:nvPr/>
        </p:nvSpPr>
        <p:spPr>
          <a:xfrm flipV="1">
            <a:off x="4347601" y="4650152"/>
            <a:ext cx="76241" cy="152465"/>
          </a:xfrm>
          <a:prstGeom prst="line">
            <a:avLst/>
          </a:prstGeom>
          <a:ln w="12700">
            <a:solidFill>
              <a:srgbClr val="000000"/>
            </a:solidFill>
          </a:ln>
        </p:spPr>
        <p:txBody>
          <a:bodyPr lIns="0" tIns="0" rIns="0" bIns="0"/>
          <a:lstStyle/>
          <a:p>
            <a:endParaRPr sz="1634"/>
          </a:p>
        </p:txBody>
      </p:sp>
      <p:sp>
        <p:nvSpPr>
          <p:cNvPr id="685" name="Shape 685"/>
          <p:cNvSpPr/>
          <p:nvPr/>
        </p:nvSpPr>
        <p:spPr>
          <a:xfrm>
            <a:off x="4191946" y="4774032"/>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686" name="Shape 686"/>
          <p:cNvSpPr/>
          <p:nvPr/>
        </p:nvSpPr>
        <p:spPr>
          <a:xfrm>
            <a:off x="4118883" y="4345225"/>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687" name="Shape 687"/>
          <p:cNvSpPr/>
          <p:nvPr/>
        </p:nvSpPr>
        <p:spPr>
          <a:xfrm flipV="1">
            <a:off x="3737681" y="3655960"/>
            <a:ext cx="139775" cy="155642"/>
          </a:xfrm>
          <a:prstGeom prst="line">
            <a:avLst/>
          </a:prstGeom>
          <a:ln w="12700">
            <a:solidFill>
              <a:srgbClr val="000000"/>
            </a:solidFill>
          </a:ln>
        </p:spPr>
        <p:txBody>
          <a:bodyPr lIns="0" tIns="0" rIns="0" bIns="0"/>
          <a:lstStyle/>
          <a:p>
            <a:endParaRPr sz="1634"/>
          </a:p>
        </p:txBody>
      </p:sp>
      <p:sp>
        <p:nvSpPr>
          <p:cNvPr id="688" name="Shape 688"/>
          <p:cNvSpPr/>
          <p:nvPr/>
        </p:nvSpPr>
        <p:spPr>
          <a:xfrm flipV="1">
            <a:off x="2987988" y="3655960"/>
            <a:ext cx="139775" cy="155642"/>
          </a:xfrm>
          <a:prstGeom prst="line">
            <a:avLst/>
          </a:prstGeom>
          <a:ln w="12700">
            <a:solidFill>
              <a:srgbClr val="000000"/>
            </a:solidFill>
          </a:ln>
        </p:spPr>
        <p:txBody>
          <a:bodyPr lIns="0" tIns="0" rIns="0" bIns="0"/>
          <a:lstStyle/>
          <a:p>
            <a:endParaRPr sz="1634"/>
          </a:p>
        </p:txBody>
      </p:sp>
      <p:sp>
        <p:nvSpPr>
          <p:cNvPr id="689" name="Shape 689"/>
          <p:cNvSpPr/>
          <p:nvPr/>
        </p:nvSpPr>
        <p:spPr>
          <a:xfrm>
            <a:off x="2845039" y="350667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690" name="Shape 690"/>
          <p:cNvSpPr/>
          <p:nvPr/>
        </p:nvSpPr>
        <p:spPr>
          <a:xfrm flipV="1">
            <a:off x="3369189" y="3655960"/>
            <a:ext cx="139775" cy="155642"/>
          </a:xfrm>
          <a:prstGeom prst="line">
            <a:avLst/>
          </a:prstGeom>
          <a:ln w="12700">
            <a:solidFill>
              <a:srgbClr val="000000"/>
            </a:solidFill>
          </a:ln>
        </p:spPr>
        <p:txBody>
          <a:bodyPr lIns="0" tIns="0" rIns="0" bIns="0"/>
          <a:lstStyle/>
          <a:p>
            <a:endParaRPr sz="1634"/>
          </a:p>
        </p:txBody>
      </p:sp>
      <p:sp>
        <p:nvSpPr>
          <p:cNvPr id="691" name="Shape 691"/>
          <p:cNvSpPr/>
          <p:nvPr/>
        </p:nvSpPr>
        <p:spPr>
          <a:xfrm>
            <a:off x="3204002" y="350667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692" name="Shape 692"/>
          <p:cNvSpPr/>
          <p:nvPr/>
        </p:nvSpPr>
        <p:spPr>
          <a:xfrm>
            <a:off x="2783093" y="3883070"/>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693" name="Shape 693"/>
          <p:cNvSpPr/>
          <p:nvPr/>
        </p:nvSpPr>
        <p:spPr>
          <a:xfrm>
            <a:off x="3240534" y="3883070"/>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694" name="Shape 694"/>
          <p:cNvSpPr/>
          <p:nvPr/>
        </p:nvSpPr>
        <p:spPr>
          <a:xfrm>
            <a:off x="3621733" y="3883070"/>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695" name="Shape 695"/>
          <p:cNvSpPr/>
          <p:nvPr/>
        </p:nvSpPr>
        <p:spPr>
          <a:xfrm>
            <a:off x="2783094" y="4268993"/>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696" name="Shape 696"/>
          <p:cNvSpPr/>
          <p:nvPr/>
        </p:nvSpPr>
        <p:spPr>
          <a:xfrm>
            <a:off x="3204002" y="3277977"/>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FF0000"/>
                </a:solidFill>
              </a:rPr>
              <a:t>Rs</a:t>
            </a:r>
            <a:endParaRPr sz="1815" dirty="0">
              <a:solidFill>
                <a:srgbClr val="FF0000"/>
              </a:solidFill>
            </a:endParaRPr>
          </a:p>
        </p:txBody>
      </p:sp>
      <p:sp>
        <p:nvSpPr>
          <p:cNvPr id="697" name="Shape 697"/>
          <p:cNvSpPr/>
          <p:nvPr/>
        </p:nvSpPr>
        <p:spPr>
          <a:xfrm>
            <a:off x="3035638" y="2515657"/>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698" name="Shape 698"/>
          <p:cNvSpPr/>
          <p:nvPr/>
        </p:nvSpPr>
        <p:spPr>
          <a:xfrm>
            <a:off x="3638374" y="3277977"/>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00B050"/>
                </a:solidFill>
              </a:rPr>
              <a:t>Rt</a:t>
            </a:r>
            <a:endParaRPr sz="1815" dirty="0">
              <a:solidFill>
                <a:srgbClr val="00B050"/>
              </a:solidFill>
            </a:endParaRPr>
          </a:p>
        </p:txBody>
      </p:sp>
      <p:sp>
        <p:nvSpPr>
          <p:cNvPr id="699" name="Shape 699"/>
          <p:cNvSpPr/>
          <p:nvPr/>
        </p:nvSpPr>
        <p:spPr>
          <a:xfrm>
            <a:off x="2603611" y="2515657"/>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700" name="Shape 700"/>
          <p:cNvSpPr/>
          <p:nvPr/>
        </p:nvSpPr>
        <p:spPr>
          <a:xfrm>
            <a:off x="1679201" y="2515656"/>
            <a:ext cx="92262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sp>
        <p:nvSpPr>
          <p:cNvPr id="701" name="Shape 701"/>
          <p:cNvSpPr/>
          <p:nvPr/>
        </p:nvSpPr>
        <p:spPr>
          <a:xfrm>
            <a:off x="3915577" y="5056722"/>
            <a:ext cx="367313" cy="1041839"/>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702" name="Shape 702"/>
          <p:cNvSpPr/>
          <p:nvPr/>
        </p:nvSpPr>
        <p:spPr>
          <a:xfrm rot="5400000">
            <a:off x="3610655" y="5429819"/>
            <a:ext cx="1002779"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a:t>Extender</a:t>
            </a:r>
          </a:p>
        </p:txBody>
      </p:sp>
      <p:sp>
        <p:nvSpPr>
          <p:cNvPr id="703" name="Shape 703"/>
          <p:cNvSpPr/>
          <p:nvPr/>
        </p:nvSpPr>
        <p:spPr>
          <a:xfrm>
            <a:off x="4423842" y="5612583"/>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704" name="Shape 704"/>
          <p:cNvSpPr/>
          <p:nvPr/>
        </p:nvSpPr>
        <p:spPr>
          <a:xfrm flipH="1">
            <a:off x="4576322" y="5510940"/>
            <a:ext cx="88948" cy="130231"/>
          </a:xfrm>
          <a:prstGeom prst="line">
            <a:avLst/>
          </a:prstGeom>
          <a:ln w="12700">
            <a:solidFill>
              <a:srgbClr val="000000"/>
            </a:solidFill>
          </a:ln>
        </p:spPr>
        <p:txBody>
          <a:bodyPr lIns="0" tIns="0" rIns="0" bIns="0"/>
          <a:lstStyle/>
          <a:p>
            <a:endParaRPr sz="1634"/>
          </a:p>
        </p:txBody>
      </p:sp>
      <p:sp>
        <p:nvSpPr>
          <p:cNvPr id="705" name="Shape 705"/>
          <p:cNvSpPr/>
          <p:nvPr/>
        </p:nvSpPr>
        <p:spPr>
          <a:xfrm flipH="1">
            <a:off x="3496256" y="5512528"/>
            <a:ext cx="88948" cy="128642"/>
          </a:xfrm>
          <a:prstGeom prst="line">
            <a:avLst/>
          </a:prstGeom>
          <a:ln w="12700">
            <a:solidFill>
              <a:srgbClr val="000000"/>
            </a:solidFill>
          </a:ln>
        </p:spPr>
        <p:txBody>
          <a:bodyPr lIns="0" tIns="0" rIns="0" bIns="0"/>
          <a:lstStyle/>
          <a:p>
            <a:endParaRPr sz="1634"/>
          </a:p>
        </p:txBody>
      </p:sp>
      <p:sp>
        <p:nvSpPr>
          <p:cNvPr id="706" name="Shape 706"/>
          <p:cNvSpPr/>
          <p:nvPr/>
        </p:nvSpPr>
        <p:spPr>
          <a:xfrm>
            <a:off x="3280242" y="5612583"/>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707" name="Shape 707"/>
          <p:cNvSpPr/>
          <p:nvPr/>
        </p:nvSpPr>
        <p:spPr>
          <a:xfrm>
            <a:off x="2365362" y="5336240"/>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solidFill>
                  <a:srgbClr val="BC38DB"/>
                </a:solidFill>
              </a:rPr>
              <a:t>imm16</a:t>
            </a:r>
          </a:p>
        </p:txBody>
      </p:sp>
      <p:sp>
        <p:nvSpPr>
          <p:cNvPr id="708" name="Shape 708"/>
          <p:cNvSpPr/>
          <p:nvPr/>
        </p:nvSpPr>
        <p:spPr>
          <a:xfrm>
            <a:off x="4652562" y="5946097"/>
            <a:ext cx="9530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endParaRPr sz="1997" dirty="0"/>
          </a:p>
        </p:txBody>
      </p:sp>
      <p:sp>
        <p:nvSpPr>
          <p:cNvPr id="709" name="Shape 709"/>
          <p:cNvSpPr/>
          <p:nvPr/>
        </p:nvSpPr>
        <p:spPr>
          <a:xfrm>
            <a:off x="2975282" y="6022329"/>
            <a:ext cx="7815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710" name="Shape 710"/>
          <p:cNvSpPr/>
          <p:nvPr/>
        </p:nvSpPr>
        <p:spPr>
          <a:xfrm flipV="1">
            <a:off x="8007123" y="2896816"/>
            <a:ext cx="1" cy="1483349"/>
          </a:xfrm>
          <a:prstGeom prst="line">
            <a:avLst/>
          </a:prstGeom>
          <a:ln w="19050">
            <a:solidFill>
              <a:srgbClr val="000000"/>
            </a:solidFill>
            <a:headEnd type="triangle"/>
          </a:ln>
        </p:spPr>
        <p:txBody>
          <a:bodyPr lIns="0" tIns="0" rIns="0" bIns="0"/>
          <a:lstStyle/>
          <a:p>
            <a:endParaRPr sz="1634"/>
          </a:p>
        </p:txBody>
      </p:sp>
      <p:sp>
        <p:nvSpPr>
          <p:cNvPr id="711" name="Shape 711"/>
          <p:cNvSpPr/>
          <p:nvPr/>
        </p:nvSpPr>
        <p:spPr>
          <a:xfrm>
            <a:off x="7092244" y="2439424"/>
            <a:ext cx="132177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712" name="Shape 712"/>
          <p:cNvSpPr/>
          <p:nvPr/>
        </p:nvSpPr>
        <p:spPr>
          <a:xfrm>
            <a:off x="5686567" y="5869865"/>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713" name="Shape 713"/>
          <p:cNvSpPr/>
          <p:nvPr/>
        </p:nvSpPr>
        <p:spPr>
          <a:xfrm>
            <a:off x="5414963" y="5336240"/>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714" name="Shape 714"/>
          <p:cNvSpPr/>
          <p:nvPr/>
        </p:nvSpPr>
        <p:spPr>
          <a:xfrm flipH="1">
            <a:off x="5994705" y="5255244"/>
            <a:ext cx="88948" cy="128642"/>
          </a:xfrm>
          <a:prstGeom prst="line">
            <a:avLst/>
          </a:prstGeom>
          <a:ln w="12700">
            <a:solidFill>
              <a:srgbClr val="000000"/>
            </a:solidFill>
          </a:ln>
        </p:spPr>
        <p:txBody>
          <a:bodyPr lIns="0" tIns="0" rIns="0" bIns="0"/>
          <a:lstStyle/>
          <a:p>
            <a:endParaRPr sz="1634"/>
          </a:p>
        </p:txBody>
      </p:sp>
      <p:sp>
        <p:nvSpPr>
          <p:cNvPr id="715" name="Shape 715"/>
          <p:cNvSpPr/>
          <p:nvPr/>
        </p:nvSpPr>
        <p:spPr>
          <a:xfrm>
            <a:off x="6024883" y="503131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716" name="Shape 716"/>
          <p:cNvSpPr/>
          <p:nvPr/>
        </p:nvSpPr>
        <p:spPr>
          <a:xfrm flipV="1">
            <a:off x="6698336" y="3277977"/>
            <a:ext cx="12708" cy="1847040"/>
          </a:xfrm>
          <a:prstGeom prst="line">
            <a:avLst/>
          </a:prstGeom>
          <a:ln w="19050">
            <a:solidFill>
              <a:srgbClr val="000000"/>
            </a:solidFill>
            <a:headEnd type="triangle"/>
          </a:ln>
        </p:spPr>
        <p:txBody>
          <a:bodyPr lIns="0" tIns="0" rIns="0" bIns="0"/>
          <a:lstStyle/>
          <a:p>
            <a:endParaRPr sz="1634"/>
          </a:p>
        </p:txBody>
      </p:sp>
      <p:sp>
        <p:nvSpPr>
          <p:cNvPr id="717" name="Shape 717"/>
          <p:cNvSpPr/>
          <p:nvPr/>
        </p:nvSpPr>
        <p:spPr>
          <a:xfrm>
            <a:off x="6253602" y="2820585"/>
            <a:ext cx="96129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grpSp>
        <p:nvGrpSpPr>
          <p:cNvPr id="721" name="Group 721"/>
          <p:cNvGrpSpPr/>
          <p:nvPr/>
        </p:nvGrpSpPr>
        <p:grpSpPr>
          <a:xfrm>
            <a:off x="2594082" y="2944462"/>
            <a:ext cx="838642" cy="333517"/>
            <a:chOff x="0" y="0"/>
            <a:chExt cx="924057" cy="367485"/>
          </a:xfrm>
        </p:grpSpPr>
        <p:sp>
          <p:nvSpPr>
            <p:cNvPr id="718" name="Shape 718"/>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719" name="Shape 719"/>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720" name="Shape 720"/>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722" name="Shape 722"/>
          <p:cNvSpPr/>
          <p:nvPr/>
        </p:nvSpPr>
        <p:spPr>
          <a:xfrm>
            <a:off x="2594082" y="3887833"/>
            <a:ext cx="1460087" cy="991017"/>
          </a:xfrm>
          <a:prstGeom prst="rect">
            <a:avLst/>
          </a:prstGeom>
          <a:ln w="28575">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726" name="Group 726"/>
          <p:cNvGrpSpPr/>
          <p:nvPr/>
        </p:nvGrpSpPr>
        <p:grpSpPr>
          <a:xfrm>
            <a:off x="4957522" y="4497689"/>
            <a:ext cx="304963" cy="1219714"/>
            <a:chOff x="59504" y="0"/>
            <a:chExt cx="336022" cy="1343942"/>
          </a:xfrm>
        </p:grpSpPr>
        <p:sp>
          <p:nvSpPr>
            <p:cNvPr id="723" name="Shape 723"/>
            <p:cNvSpPr/>
            <p:nvPr/>
          </p:nvSpPr>
          <p:spPr>
            <a:xfrm>
              <a:off x="100523"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0</a:t>
              </a:r>
            </a:p>
          </p:txBody>
        </p:sp>
        <p:sp>
          <p:nvSpPr>
            <p:cNvPr id="724" name="Shape 724"/>
            <p:cNvSpPr/>
            <p:nvPr/>
          </p:nvSpPr>
          <p:spPr>
            <a:xfrm>
              <a:off x="100523"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725" name="Shape 725"/>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729" name="Group 729"/>
          <p:cNvGrpSpPr/>
          <p:nvPr/>
        </p:nvGrpSpPr>
        <p:grpSpPr>
          <a:xfrm>
            <a:off x="5804105" y="3887833"/>
            <a:ext cx="449500" cy="1143482"/>
            <a:chOff x="0" y="0"/>
            <a:chExt cx="495281" cy="1259947"/>
          </a:xfrm>
        </p:grpSpPr>
        <p:sp>
          <p:nvSpPr>
            <p:cNvPr id="727" name="Shape 727"/>
            <p:cNvSpPr/>
            <p:nvPr/>
          </p:nvSpPr>
          <p:spPr>
            <a:xfrm rot="5400000">
              <a:off x="-4161"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728" name="Shape 728"/>
            <p:cNvSpPr/>
            <p:nvPr/>
          </p:nvSpPr>
          <p:spPr>
            <a:xfrm>
              <a:off x="0"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730" name="Shape 730"/>
          <p:cNvSpPr/>
          <p:nvPr/>
        </p:nvSpPr>
        <p:spPr>
          <a:xfrm>
            <a:off x="7890349" y="439287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731" name="Shape 731"/>
          <p:cNvSpPr/>
          <p:nvPr/>
        </p:nvSpPr>
        <p:spPr>
          <a:xfrm>
            <a:off x="7890349" y="538388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732" name="Shape 732"/>
          <p:cNvSpPr/>
          <p:nvPr/>
        </p:nvSpPr>
        <p:spPr>
          <a:xfrm>
            <a:off x="7854643" y="4268994"/>
            <a:ext cx="304961" cy="16008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ln w="28575">
            <a:solidFill>
              <a:srgbClr val="000000"/>
            </a:solidFill>
          </a:ln>
        </p:spPr>
        <p:txBody>
          <a:bodyPr lIns="0" tIns="0" rIns="0" bIns="0"/>
          <a:lstStyle/>
          <a:p>
            <a:endParaRPr sz="1634"/>
          </a:p>
        </p:txBody>
      </p:sp>
      <p:sp>
        <p:nvSpPr>
          <p:cNvPr id="733" name="Shape 733"/>
          <p:cNvSpPr/>
          <p:nvPr/>
        </p:nvSpPr>
        <p:spPr>
          <a:xfrm>
            <a:off x="6396553" y="5131367"/>
            <a:ext cx="1139244" cy="1129187"/>
          </a:xfrm>
          <a:prstGeom prst="rect">
            <a:avLst/>
          </a:prstGeom>
          <a:ln w="28575">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734" name="Shape 734"/>
          <p:cNvSpPr/>
          <p:nvPr/>
        </p:nvSpPr>
        <p:spPr>
          <a:xfrm>
            <a:off x="6377491" y="5202538"/>
            <a:ext cx="59023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735" name="Shape 735"/>
          <p:cNvSpPr/>
          <p:nvPr/>
        </p:nvSpPr>
        <p:spPr>
          <a:xfrm>
            <a:off x="6989003" y="5202538"/>
            <a:ext cx="396844"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736" name="Shape 736"/>
          <p:cNvSpPr/>
          <p:nvPr/>
        </p:nvSpPr>
        <p:spPr>
          <a:xfrm>
            <a:off x="6492020" y="5610696"/>
            <a:ext cx="951484" cy="561504"/>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737" name="Shape 737"/>
          <p:cNvSpPr/>
          <p:nvPr/>
        </p:nvSpPr>
        <p:spPr>
          <a:xfrm>
            <a:off x="6406083" y="6022330"/>
            <a:ext cx="152481" cy="76233"/>
          </a:xfrm>
          <a:prstGeom prst="line">
            <a:avLst/>
          </a:prstGeom>
          <a:ln w="12700">
            <a:solidFill>
              <a:srgbClr val="000000"/>
            </a:solidFill>
          </a:ln>
        </p:spPr>
        <p:txBody>
          <a:bodyPr lIns="0" tIns="0" rIns="0" bIns="0"/>
          <a:lstStyle/>
          <a:p>
            <a:endParaRPr sz="1634"/>
          </a:p>
        </p:txBody>
      </p:sp>
      <p:sp>
        <p:nvSpPr>
          <p:cNvPr id="738" name="Shape 738"/>
          <p:cNvSpPr/>
          <p:nvPr/>
        </p:nvSpPr>
        <p:spPr>
          <a:xfrm flipH="1">
            <a:off x="6406083" y="6098561"/>
            <a:ext cx="152481" cy="76233"/>
          </a:xfrm>
          <a:prstGeom prst="line">
            <a:avLst/>
          </a:prstGeom>
          <a:ln w="12700">
            <a:solidFill>
              <a:srgbClr val="000000"/>
            </a:solidFill>
          </a:ln>
        </p:spPr>
        <p:txBody>
          <a:bodyPr lIns="0" tIns="0" rIns="0" bIns="0"/>
          <a:lstStyle/>
          <a:p>
            <a:endParaRPr sz="1634"/>
          </a:p>
        </p:txBody>
      </p:sp>
      <p:sp>
        <p:nvSpPr>
          <p:cNvPr id="739" name="Shape 739"/>
          <p:cNvSpPr/>
          <p:nvPr/>
        </p:nvSpPr>
        <p:spPr>
          <a:xfrm>
            <a:off x="2822802" y="2820585"/>
            <a:ext cx="1" cy="152464"/>
          </a:xfrm>
          <a:prstGeom prst="line">
            <a:avLst/>
          </a:prstGeom>
          <a:ln w="12700">
            <a:solidFill>
              <a:srgbClr val="000000"/>
            </a:solidFill>
          </a:ln>
        </p:spPr>
        <p:txBody>
          <a:bodyPr lIns="0" tIns="0" rIns="0" bIns="0"/>
          <a:lstStyle/>
          <a:p>
            <a:endParaRPr sz="1634"/>
          </a:p>
        </p:txBody>
      </p:sp>
      <p:sp>
        <p:nvSpPr>
          <p:cNvPr id="740" name="Shape 740"/>
          <p:cNvSpPr/>
          <p:nvPr/>
        </p:nvSpPr>
        <p:spPr>
          <a:xfrm>
            <a:off x="3204003" y="2820585"/>
            <a:ext cx="1" cy="152464"/>
          </a:xfrm>
          <a:prstGeom prst="line">
            <a:avLst/>
          </a:prstGeom>
          <a:ln w="12700">
            <a:solidFill>
              <a:srgbClr val="000000"/>
            </a:solidFill>
          </a:ln>
        </p:spPr>
        <p:txBody>
          <a:bodyPr lIns="0" tIns="0" rIns="0" bIns="0"/>
          <a:lstStyle/>
          <a:p>
            <a:endParaRPr sz="1634"/>
          </a:p>
        </p:txBody>
      </p:sp>
      <p:sp>
        <p:nvSpPr>
          <p:cNvPr id="741" name="Shape 741"/>
          <p:cNvSpPr/>
          <p:nvPr/>
        </p:nvSpPr>
        <p:spPr>
          <a:xfrm>
            <a:off x="2289121" y="2896817"/>
            <a:ext cx="304961" cy="228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742" name="Shape 742"/>
          <p:cNvSpPr/>
          <p:nvPr/>
        </p:nvSpPr>
        <p:spPr>
          <a:xfrm>
            <a:off x="2746563" y="3659136"/>
            <a:ext cx="1" cy="228697"/>
          </a:xfrm>
          <a:prstGeom prst="line">
            <a:avLst/>
          </a:prstGeom>
          <a:ln w="19050">
            <a:solidFill>
              <a:srgbClr val="000000"/>
            </a:solidFill>
          </a:ln>
        </p:spPr>
        <p:txBody>
          <a:bodyPr lIns="0" tIns="0" rIns="0" bIns="0"/>
          <a:lstStyle/>
          <a:p>
            <a:endParaRPr sz="1634"/>
          </a:p>
        </p:txBody>
      </p:sp>
      <p:sp>
        <p:nvSpPr>
          <p:cNvPr id="743" name="Shape 743"/>
          <p:cNvSpPr/>
          <p:nvPr/>
        </p:nvSpPr>
        <p:spPr>
          <a:xfrm>
            <a:off x="3051522" y="3277976"/>
            <a:ext cx="1" cy="609857"/>
          </a:xfrm>
          <a:prstGeom prst="line">
            <a:avLst/>
          </a:prstGeom>
          <a:ln w="19050">
            <a:solidFill>
              <a:srgbClr val="000000"/>
            </a:solidFill>
          </a:ln>
        </p:spPr>
        <p:txBody>
          <a:bodyPr lIns="0" tIns="0" rIns="0" bIns="0"/>
          <a:lstStyle/>
          <a:p>
            <a:endParaRPr sz="1634"/>
          </a:p>
        </p:txBody>
      </p:sp>
      <p:sp>
        <p:nvSpPr>
          <p:cNvPr id="744" name="Shape 744"/>
          <p:cNvSpPr/>
          <p:nvPr/>
        </p:nvSpPr>
        <p:spPr>
          <a:xfrm>
            <a:off x="3432721" y="3582905"/>
            <a:ext cx="1" cy="304929"/>
          </a:xfrm>
          <a:prstGeom prst="line">
            <a:avLst/>
          </a:prstGeom>
          <a:ln w="19050">
            <a:solidFill>
              <a:srgbClr val="000000"/>
            </a:solidFill>
          </a:ln>
        </p:spPr>
        <p:txBody>
          <a:bodyPr lIns="0" tIns="0" rIns="0" bIns="0"/>
          <a:lstStyle/>
          <a:p>
            <a:endParaRPr sz="1634"/>
          </a:p>
        </p:txBody>
      </p:sp>
      <p:sp>
        <p:nvSpPr>
          <p:cNvPr id="745" name="Shape 745"/>
          <p:cNvSpPr/>
          <p:nvPr/>
        </p:nvSpPr>
        <p:spPr>
          <a:xfrm>
            <a:off x="3813922" y="3582905"/>
            <a:ext cx="1" cy="304929"/>
          </a:xfrm>
          <a:prstGeom prst="line">
            <a:avLst/>
          </a:prstGeom>
          <a:ln w="19050">
            <a:solidFill>
              <a:srgbClr val="000000"/>
            </a:solidFill>
          </a:ln>
        </p:spPr>
        <p:txBody>
          <a:bodyPr lIns="0" tIns="0" rIns="0" bIns="0"/>
          <a:lstStyle/>
          <a:p>
            <a:endParaRPr sz="1634"/>
          </a:p>
        </p:txBody>
      </p:sp>
      <p:sp>
        <p:nvSpPr>
          <p:cNvPr id="746" name="Shape 746"/>
          <p:cNvSpPr/>
          <p:nvPr/>
        </p:nvSpPr>
        <p:spPr>
          <a:xfrm>
            <a:off x="3607439" y="350667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747" name="Shape 747"/>
          <p:cNvSpPr/>
          <p:nvPr/>
        </p:nvSpPr>
        <p:spPr>
          <a:xfrm>
            <a:off x="4042641" y="4192760"/>
            <a:ext cx="1753522" cy="1"/>
          </a:xfrm>
          <a:prstGeom prst="line">
            <a:avLst/>
          </a:prstGeom>
          <a:ln w="19050">
            <a:solidFill>
              <a:srgbClr val="000000"/>
            </a:solidFill>
            <a:tailEnd type="triangle"/>
          </a:ln>
        </p:spPr>
        <p:txBody>
          <a:bodyPr lIns="0" tIns="0" rIns="0" bIns="0"/>
          <a:lstStyle/>
          <a:p>
            <a:endParaRPr sz="1634"/>
          </a:p>
        </p:txBody>
      </p:sp>
      <p:sp>
        <p:nvSpPr>
          <p:cNvPr id="748" name="Shape 748"/>
          <p:cNvSpPr/>
          <p:nvPr/>
        </p:nvSpPr>
        <p:spPr>
          <a:xfrm>
            <a:off x="6101122" y="2858701"/>
            <a:ext cx="1" cy="1219713"/>
          </a:xfrm>
          <a:prstGeom prst="line">
            <a:avLst/>
          </a:prstGeom>
          <a:ln w="19050">
            <a:solidFill>
              <a:srgbClr val="000000"/>
            </a:solidFill>
            <a:tailEnd type="triangle"/>
          </a:ln>
        </p:spPr>
        <p:txBody>
          <a:bodyPr lIns="0" tIns="0" rIns="0" bIns="0"/>
          <a:lstStyle/>
          <a:p>
            <a:endParaRPr sz="1634"/>
          </a:p>
        </p:txBody>
      </p:sp>
      <p:sp>
        <p:nvSpPr>
          <p:cNvPr id="749" name="Shape 749"/>
          <p:cNvSpPr/>
          <p:nvPr/>
        </p:nvSpPr>
        <p:spPr>
          <a:xfrm>
            <a:off x="4042642" y="4726384"/>
            <a:ext cx="914882" cy="1"/>
          </a:xfrm>
          <a:prstGeom prst="line">
            <a:avLst/>
          </a:prstGeom>
          <a:ln w="19050">
            <a:solidFill>
              <a:srgbClr val="000000"/>
            </a:solidFill>
            <a:tailEnd type="triangle"/>
          </a:ln>
        </p:spPr>
        <p:txBody>
          <a:bodyPr lIns="0" tIns="0" rIns="0" bIns="0"/>
          <a:lstStyle/>
          <a:p>
            <a:endParaRPr sz="1634"/>
          </a:p>
        </p:txBody>
      </p:sp>
      <p:sp>
        <p:nvSpPr>
          <p:cNvPr id="750" name="Shape 750"/>
          <p:cNvSpPr/>
          <p:nvPr/>
        </p:nvSpPr>
        <p:spPr>
          <a:xfrm>
            <a:off x="5262483" y="4878850"/>
            <a:ext cx="533681" cy="1"/>
          </a:xfrm>
          <a:prstGeom prst="line">
            <a:avLst/>
          </a:prstGeom>
          <a:ln w="19050">
            <a:solidFill>
              <a:srgbClr val="000000"/>
            </a:solidFill>
            <a:tailEnd type="triangle"/>
          </a:ln>
        </p:spPr>
        <p:txBody>
          <a:bodyPr lIns="0" tIns="0" rIns="0" bIns="0"/>
          <a:lstStyle/>
          <a:p>
            <a:endParaRPr sz="1634"/>
          </a:p>
        </p:txBody>
      </p:sp>
      <p:sp>
        <p:nvSpPr>
          <p:cNvPr id="751" name="Shape 751"/>
          <p:cNvSpPr/>
          <p:nvPr/>
        </p:nvSpPr>
        <p:spPr>
          <a:xfrm>
            <a:off x="4271362" y="5564937"/>
            <a:ext cx="686161" cy="1"/>
          </a:xfrm>
          <a:prstGeom prst="line">
            <a:avLst/>
          </a:prstGeom>
          <a:ln w="19050">
            <a:solidFill>
              <a:srgbClr val="000000"/>
            </a:solidFill>
            <a:tailEnd type="triangle"/>
          </a:ln>
        </p:spPr>
        <p:txBody>
          <a:bodyPr lIns="0" tIns="0" rIns="0" bIns="0"/>
          <a:lstStyle/>
          <a:p>
            <a:endParaRPr sz="1634"/>
          </a:p>
        </p:txBody>
      </p:sp>
      <p:sp>
        <p:nvSpPr>
          <p:cNvPr id="752" name="Shape 752"/>
          <p:cNvSpPr/>
          <p:nvPr/>
        </p:nvSpPr>
        <p:spPr>
          <a:xfrm>
            <a:off x="3204002" y="5564937"/>
            <a:ext cx="686161" cy="1"/>
          </a:xfrm>
          <a:prstGeom prst="line">
            <a:avLst/>
          </a:prstGeom>
          <a:ln w="19050">
            <a:solidFill>
              <a:srgbClr val="000000"/>
            </a:solidFill>
            <a:tailEnd type="triangle"/>
          </a:ln>
        </p:spPr>
        <p:txBody>
          <a:bodyPr lIns="0" tIns="0" rIns="0" bIns="0"/>
          <a:lstStyle/>
          <a:p>
            <a:endParaRPr sz="1634"/>
          </a:p>
        </p:txBody>
      </p:sp>
      <p:sp>
        <p:nvSpPr>
          <p:cNvPr id="753" name="Shape 753"/>
          <p:cNvSpPr/>
          <p:nvPr/>
        </p:nvSpPr>
        <p:spPr>
          <a:xfrm flipH="1">
            <a:off x="2822802" y="4726384"/>
            <a:ext cx="76240" cy="152465"/>
          </a:xfrm>
          <a:prstGeom prst="line">
            <a:avLst/>
          </a:prstGeom>
          <a:ln w="19050">
            <a:solidFill>
              <a:srgbClr val="000000"/>
            </a:solidFill>
          </a:ln>
        </p:spPr>
        <p:txBody>
          <a:bodyPr lIns="0" tIns="0" rIns="0" bIns="0"/>
          <a:lstStyle/>
          <a:p>
            <a:endParaRPr sz="1634"/>
          </a:p>
        </p:txBody>
      </p:sp>
      <p:sp>
        <p:nvSpPr>
          <p:cNvPr id="754" name="Shape 754"/>
          <p:cNvSpPr/>
          <p:nvPr/>
        </p:nvSpPr>
        <p:spPr>
          <a:xfrm>
            <a:off x="2899042" y="4726384"/>
            <a:ext cx="76241" cy="152465"/>
          </a:xfrm>
          <a:prstGeom prst="line">
            <a:avLst/>
          </a:prstGeom>
          <a:ln w="19050">
            <a:solidFill>
              <a:srgbClr val="000000"/>
            </a:solidFill>
          </a:ln>
        </p:spPr>
        <p:txBody>
          <a:bodyPr lIns="0" tIns="0" rIns="0" bIns="0"/>
          <a:lstStyle/>
          <a:p>
            <a:endParaRPr sz="1634"/>
          </a:p>
        </p:txBody>
      </p:sp>
      <p:sp>
        <p:nvSpPr>
          <p:cNvPr id="755" name="Shape 755"/>
          <p:cNvSpPr/>
          <p:nvPr/>
        </p:nvSpPr>
        <p:spPr>
          <a:xfrm>
            <a:off x="2899041" y="4878848"/>
            <a:ext cx="1" cy="228697"/>
          </a:xfrm>
          <a:prstGeom prst="line">
            <a:avLst/>
          </a:prstGeom>
          <a:ln w="19050">
            <a:solidFill>
              <a:srgbClr val="000000"/>
            </a:solidFill>
          </a:ln>
        </p:spPr>
        <p:txBody>
          <a:bodyPr lIns="0" tIns="0" rIns="0" bIns="0"/>
          <a:lstStyle/>
          <a:p>
            <a:endParaRPr sz="1634"/>
          </a:p>
        </p:txBody>
      </p:sp>
      <p:sp>
        <p:nvSpPr>
          <p:cNvPr id="756" name="Shape 756"/>
          <p:cNvSpPr/>
          <p:nvPr/>
        </p:nvSpPr>
        <p:spPr>
          <a:xfrm flipV="1">
            <a:off x="4118881" y="6098561"/>
            <a:ext cx="1" cy="228698"/>
          </a:xfrm>
          <a:prstGeom prst="line">
            <a:avLst/>
          </a:prstGeom>
          <a:ln w="19050">
            <a:solidFill>
              <a:srgbClr val="000000"/>
            </a:solidFill>
            <a:tailEnd type="triangle"/>
          </a:ln>
        </p:spPr>
        <p:txBody>
          <a:bodyPr lIns="0" tIns="0" rIns="0" bIns="0"/>
          <a:lstStyle/>
          <a:p>
            <a:endParaRPr sz="1634"/>
          </a:p>
        </p:txBody>
      </p:sp>
      <p:sp>
        <p:nvSpPr>
          <p:cNvPr id="757" name="Shape 757"/>
          <p:cNvSpPr/>
          <p:nvPr/>
        </p:nvSpPr>
        <p:spPr>
          <a:xfrm flipV="1">
            <a:off x="5110002" y="5641169"/>
            <a:ext cx="1" cy="304929"/>
          </a:xfrm>
          <a:prstGeom prst="line">
            <a:avLst/>
          </a:prstGeom>
          <a:ln w="19050">
            <a:solidFill>
              <a:srgbClr val="000000"/>
            </a:solidFill>
            <a:tailEnd type="triangle"/>
          </a:ln>
        </p:spPr>
        <p:txBody>
          <a:bodyPr lIns="0" tIns="0" rIns="0" bIns="0"/>
          <a:lstStyle/>
          <a:p>
            <a:endParaRPr sz="1634"/>
          </a:p>
        </p:txBody>
      </p:sp>
      <p:sp>
        <p:nvSpPr>
          <p:cNvPr id="758" name="Shape 758"/>
          <p:cNvSpPr/>
          <p:nvPr/>
        </p:nvSpPr>
        <p:spPr>
          <a:xfrm flipH="1">
            <a:off x="6177363" y="6098561"/>
            <a:ext cx="228720" cy="1"/>
          </a:xfrm>
          <a:prstGeom prst="line">
            <a:avLst/>
          </a:prstGeom>
          <a:ln w="19050">
            <a:solidFill>
              <a:srgbClr val="000000"/>
            </a:solidFill>
          </a:ln>
        </p:spPr>
        <p:txBody>
          <a:bodyPr lIns="0" tIns="0" rIns="0" bIns="0"/>
          <a:lstStyle/>
          <a:p>
            <a:endParaRPr sz="1634"/>
          </a:p>
        </p:txBody>
      </p:sp>
      <p:sp>
        <p:nvSpPr>
          <p:cNvPr id="759" name="Shape 759"/>
          <p:cNvSpPr/>
          <p:nvPr/>
        </p:nvSpPr>
        <p:spPr>
          <a:xfrm>
            <a:off x="6253602" y="4497689"/>
            <a:ext cx="1601040" cy="1"/>
          </a:xfrm>
          <a:prstGeom prst="line">
            <a:avLst/>
          </a:prstGeom>
          <a:ln w="19050">
            <a:solidFill>
              <a:srgbClr val="000000"/>
            </a:solidFill>
            <a:tailEnd type="triangle"/>
          </a:ln>
        </p:spPr>
        <p:txBody>
          <a:bodyPr lIns="0" tIns="0" rIns="0" bIns="0"/>
          <a:lstStyle/>
          <a:p>
            <a:endParaRPr sz="1634"/>
          </a:p>
        </p:txBody>
      </p:sp>
      <p:sp>
        <p:nvSpPr>
          <p:cNvPr id="760" name="Shape 760"/>
          <p:cNvSpPr/>
          <p:nvPr/>
        </p:nvSpPr>
        <p:spPr>
          <a:xfrm>
            <a:off x="7244723" y="4497688"/>
            <a:ext cx="1" cy="609857"/>
          </a:xfrm>
          <a:prstGeom prst="line">
            <a:avLst/>
          </a:prstGeom>
          <a:ln w="19050">
            <a:solidFill>
              <a:srgbClr val="000000"/>
            </a:solidFill>
            <a:tailEnd type="triangle"/>
          </a:ln>
        </p:spPr>
        <p:txBody>
          <a:bodyPr lIns="0" tIns="0" rIns="0" bIns="0"/>
          <a:lstStyle/>
          <a:p>
            <a:endParaRPr sz="1634"/>
          </a:p>
        </p:txBody>
      </p:sp>
      <p:sp>
        <p:nvSpPr>
          <p:cNvPr id="761" name="Shape 761"/>
          <p:cNvSpPr/>
          <p:nvPr/>
        </p:nvSpPr>
        <p:spPr>
          <a:xfrm flipH="1">
            <a:off x="6482322" y="4421456"/>
            <a:ext cx="76241" cy="152465"/>
          </a:xfrm>
          <a:prstGeom prst="line">
            <a:avLst/>
          </a:prstGeom>
          <a:ln w="12700">
            <a:solidFill>
              <a:srgbClr val="000000"/>
            </a:solidFill>
          </a:ln>
        </p:spPr>
        <p:txBody>
          <a:bodyPr lIns="0" tIns="0" rIns="0" bIns="0"/>
          <a:lstStyle/>
          <a:p>
            <a:endParaRPr sz="1634"/>
          </a:p>
        </p:txBody>
      </p:sp>
      <p:sp>
        <p:nvSpPr>
          <p:cNvPr id="762" name="Shape 762"/>
          <p:cNvSpPr/>
          <p:nvPr/>
        </p:nvSpPr>
        <p:spPr>
          <a:xfrm>
            <a:off x="2060402" y="4345224"/>
            <a:ext cx="6251682" cy="2058266"/>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763" name="Shape 763"/>
          <p:cNvSpPr/>
          <p:nvPr/>
        </p:nvSpPr>
        <p:spPr>
          <a:xfrm>
            <a:off x="5872403" y="5336240"/>
            <a:ext cx="533681" cy="1"/>
          </a:xfrm>
          <a:prstGeom prst="line">
            <a:avLst/>
          </a:prstGeom>
          <a:ln w="19050">
            <a:solidFill>
              <a:srgbClr val="000000"/>
            </a:solidFill>
            <a:tailEnd type="triangle"/>
          </a:ln>
        </p:spPr>
        <p:txBody>
          <a:bodyPr lIns="0" tIns="0" rIns="0" bIns="0"/>
          <a:lstStyle/>
          <a:p>
            <a:endParaRPr sz="1634"/>
          </a:p>
        </p:txBody>
      </p:sp>
      <p:sp>
        <p:nvSpPr>
          <p:cNvPr id="764" name="Shape 764"/>
          <p:cNvSpPr/>
          <p:nvPr/>
        </p:nvSpPr>
        <p:spPr>
          <a:xfrm>
            <a:off x="7549683" y="5641170"/>
            <a:ext cx="304961" cy="1"/>
          </a:xfrm>
          <a:prstGeom prst="line">
            <a:avLst/>
          </a:prstGeom>
          <a:ln w="19050">
            <a:solidFill>
              <a:srgbClr val="000000"/>
            </a:solidFill>
            <a:tailEnd type="triangle"/>
          </a:ln>
        </p:spPr>
        <p:txBody>
          <a:bodyPr lIns="0" tIns="0" rIns="0" bIns="0"/>
          <a:lstStyle/>
          <a:p>
            <a:endParaRPr sz="1634"/>
          </a:p>
        </p:txBody>
      </p:sp>
      <p:sp>
        <p:nvSpPr>
          <p:cNvPr id="765" name="Shape 765"/>
          <p:cNvSpPr/>
          <p:nvPr/>
        </p:nvSpPr>
        <p:spPr>
          <a:xfrm flipH="1">
            <a:off x="3813922" y="6327258"/>
            <a:ext cx="304961" cy="1"/>
          </a:xfrm>
          <a:prstGeom prst="line">
            <a:avLst/>
          </a:prstGeom>
          <a:ln w="12700">
            <a:solidFill>
              <a:srgbClr val="000000"/>
            </a:solidFill>
          </a:ln>
        </p:spPr>
        <p:txBody>
          <a:bodyPr lIns="0" tIns="0" rIns="0" bIns="0"/>
          <a:lstStyle/>
          <a:p>
            <a:endParaRPr sz="1634"/>
          </a:p>
        </p:txBody>
      </p:sp>
    </p:spTree>
    <p:extLst>
      <p:ext uri="{BB962C8B-B14F-4D97-AF65-F5344CB8AC3E}">
        <p14:creationId xmlns:p14="http://schemas.microsoft.com/office/powerpoint/2010/main" val="162189214"/>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Shape 774"/>
          <p:cNvSpPr>
            <a:spLocks noGrp="1"/>
          </p:cNvSpPr>
          <p:nvPr>
            <p:ph type="title"/>
          </p:nvPr>
        </p:nvSpPr>
        <p:spPr>
          <a:xfrm>
            <a:off x="459360" y="4802"/>
            <a:ext cx="8233925" cy="1143480"/>
          </a:xfrm>
          <a:prstGeom prst="rect">
            <a:avLst/>
          </a:prstGeom>
        </p:spPr>
        <p:txBody>
          <a:bodyPr/>
          <a:lstStyle/>
          <a:p>
            <a:r>
              <a:t>Store Memory</a:t>
            </a:r>
          </a:p>
        </p:txBody>
      </p:sp>
      <p:grpSp>
        <p:nvGrpSpPr>
          <p:cNvPr id="796" name="Group 796"/>
          <p:cNvGrpSpPr/>
          <p:nvPr/>
        </p:nvGrpSpPr>
        <p:grpSpPr>
          <a:xfrm>
            <a:off x="1610904" y="1632376"/>
            <a:ext cx="5882852" cy="965472"/>
            <a:chOff x="0" y="0"/>
            <a:chExt cx="6482030" cy="1063804"/>
          </a:xfrm>
        </p:grpSpPr>
        <p:sp>
          <p:nvSpPr>
            <p:cNvPr id="775" name="Shape 775"/>
            <p:cNvSpPr/>
            <p:nvPr/>
          </p:nvSpPr>
          <p:spPr>
            <a:xfrm>
              <a:off x="113757" y="349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778" name="Group 778"/>
            <p:cNvGrpSpPr/>
            <p:nvPr/>
          </p:nvGrpSpPr>
          <p:grpSpPr>
            <a:xfrm>
              <a:off x="106756" y="335985"/>
              <a:ext cx="1104769" cy="391835"/>
              <a:chOff x="0" y="0"/>
              <a:chExt cx="1104768" cy="391834"/>
            </a:xfrm>
          </p:grpSpPr>
          <p:sp>
            <p:nvSpPr>
              <p:cNvPr id="776" name="Shape 776"/>
              <p:cNvSpPr/>
              <p:nvPr/>
            </p:nvSpPr>
            <p:spPr>
              <a:xfrm>
                <a:off x="0" y="6999"/>
                <a:ext cx="1104768"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777" name="Shape 777"/>
              <p:cNvSpPr/>
              <p:nvPr/>
            </p:nvSpPr>
            <p:spPr>
              <a:xfrm>
                <a:off x="318518"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op</a:t>
                </a:r>
              </a:p>
            </p:txBody>
          </p:sp>
        </p:grpSp>
        <p:grpSp>
          <p:nvGrpSpPr>
            <p:cNvPr id="781" name="Group 781"/>
            <p:cNvGrpSpPr/>
            <p:nvPr/>
          </p:nvGrpSpPr>
          <p:grpSpPr>
            <a:xfrm>
              <a:off x="1212825" y="335985"/>
              <a:ext cx="1027764" cy="391835"/>
              <a:chOff x="0" y="0"/>
              <a:chExt cx="1027762" cy="391834"/>
            </a:xfrm>
          </p:grpSpPr>
          <p:sp>
            <p:nvSpPr>
              <p:cNvPr id="779" name="Shape 779"/>
              <p:cNvSpPr/>
              <p:nvPr/>
            </p:nvSpPr>
            <p:spPr>
              <a:xfrm>
                <a:off x="0" y="6999"/>
                <a:ext cx="1027762"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780" name="Shape 780"/>
              <p:cNvSpPr/>
              <p:nvPr/>
            </p:nvSpPr>
            <p:spPr>
              <a:xfrm>
                <a:off x="288767" y="0"/>
                <a:ext cx="311857"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FF0000"/>
                    </a:solidFill>
                  </a:rPr>
                  <a:t>rs</a:t>
                </a:r>
                <a:endParaRPr sz="1997" dirty="0">
                  <a:solidFill>
                    <a:srgbClr val="FF0000"/>
                  </a:solidFill>
                </a:endParaRPr>
              </a:p>
            </p:txBody>
          </p:sp>
        </p:grpSp>
        <p:grpSp>
          <p:nvGrpSpPr>
            <p:cNvPr id="784" name="Group 784"/>
            <p:cNvGrpSpPr/>
            <p:nvPr/>
          </p:nvGrpSpPr>
          <p:grpSpPr>
            <a:xfrm>
              <a:off x="2241889" y="335985"/>
              <a:ext cx="1026014" cy="391835"/>
              <a:chOff x="0" y="0"/>
              <a:chExt cx="1026012" cy="391834"/>
            </a:xfrm>
          </p:grpSpPr>
          <p:sp>
            <p:nvSpPr>
              <p:cNvPr id="782" name="Shape 782"/>
              <p:cNvSpPr/>
              <p:nvPr/>
            </p:nvSpPr>
            <p:spPr>
              <a:xfrm>
                <a:off x="0" y="6999"/>
                <a:ext cx="1026012"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783" name="Shape 783"/>
              <p:cNvSpPr/>
              <p:nvPr/>
            </p:nvSpPr>
            <p:spPr>
              <a:xfrm>
                <a:off x="287017" y="0"/>
                <a:ext cx="248272"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00B050"/>
                    </a:solidFill>
                  </a:rPr>
                  <a:t>rt</a:t>
                </a:r>
                <a:endParaRPr sz="1997" dirty="0">
                  <a:solidFill>
                    <a:srgbClr val="00B050"/>
                  </a:solidFill>
                </a:endParaRPr>
              </a:p>
            </p:txBody>
          </p:sp>
        </p:grpSp>
        <p:sp>
          <p:nvSpPr>
            <p:cNvPr id="785" name="Shape 785"/>
            <p:cNvSpPr/>
            <p:nvPr/>
          </p:nvSpPr>
          <p:spPr>
            <a:xfrm>
              <a:off x="3269203" y="342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786" name="Shape 786"/>
            <p:cNvSpPr/>
            <p:nvPr/>
          </p:nvSpPr>
          <p:spPr>
            <a:xfrm>
              <a:off x="3813486" y="335985"/>
              <a:ext cx="137692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solidFill>
                    <a:srgbClr val="BC38DB"/>
                  </a:solidFill>
                </a:rPr>
                <a:t>immediate</a:t>
              </a:r>
            </a:p>
          </p:txBody>
        </p:sp>
        <p:sp>
          <p:nvSpPr>
            <p:cNvPr id="787" name="Shape 787"/>
            <p:cNvSpPr/>
            <p:nvPr/>
          </p:nvSpPr>
          <p:spPr>
            <a:xfrm>
              <a:off x="6247888" y="0"/>
              <a:ext cx="234142"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0</a:t>
              </a:r>
            </a:p>
          </p:txBody>
        </p:sp>
        <p:sp>
          <p:nvSpPr>
            <p:cNvPr id="788" name="Shape 788"/>
            <p:cNvSpPr/>
            <p:nvPr/>
          </p:nvSpPr>
          <p:spPr>
            <a:xfrm>
              <a:off x="2926181"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16</a:t>
              </a:r>
            </a:p>
          </p:txBody>
        </p:sp>
        <p:sp>
          <p:nvSpPr>
            <p:cNvPr id="789" name="Shape 789"/>
            <p:cNvSpPr/>
            <p:nvPr/>
          </p:nvSpPr>
          <p:spPr>
            <a:xfrm>
              <a:off x="1897117"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21</a:t>
              </a:r>
            </a:p>
          </p:txBody>
        </p:sp>
        <p:sp>
          <p:nvSpPr>
            <p:cNvPr id="790" name="Shape 790"/>
            <p:cNvSpPr/>
            <p:nvPr/>
          </p:nvSpPr>
          <p:spPr>
            <a:xfrm>
              <a:off x="868053"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26</a:t>
              </a:r>
            </a:p>
          </p:txBody>
        </p:sp>
        <p:sp>
          <p:nvSpPr>
            <p:cNvPr id="791" name="Shape 791"/>
            <p:cNvSpPr/>
            <p:nvPr/>
          </p:nvSpPr>
          <p:spPr>
            <a:xfrm>
              <a:off x="0"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31</a:t>
              </a:r>
            </a:p>
          </p:txBody>
        </p:sp>
        <p:sp>
          <p:nvSpPr>
            <p:cNvPr id="792" name="Shape 792"/>
            <p:cNvSpPr/>
            <p:nvPr/>
          </p:nvSpPr>
          <p:spPr>
            <a:xfrm>
              <a:off x="393774" y="671970"/>
              <a:ext cx="749894"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6 bits</a:t>
              </a:r>
            </a:p>
          </p:txBody>
        </p:sp>
        <p:sp>
          <p:nvSpPr>
            <p:cNvPr id="793" name="Shape 793"/>
            <p:cNvSpPr/>
            <p:nvPr/>
          </p:nvSpPr>
          <p:spPr>
            <a:xfrm>
              <a:off x="4427775" y="671970"/>
              <a:ext cx="907092"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16 bits</a:t>
              </a:r>
            </a:p>
          </p:txBody>
        </p:sp>
        <p:sp>
          <p:nvSpPr>
            <p:cNvPr id="794" name="Shape 794"/>
            <p:cNvSpPr/>
            <p:nvPr/>
          </p:nvSpPr>
          <p:spPr>
            <a:xfrm>
              <a:off x="2450151" y="671970"/>
              <a:ext cx="749894"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5 bits</a:t>
              </a:r>
            </a:p>
          </p:txBody>
        </p:sp>
        <p:sp>
          <p:nvSpPr>
            <p:cNvPr id="795" name="Shape 795"/>
            <p:cNvSpPr/>
            <p:nvPr/>
          </p:nvSpPr>
          <p:spPr>
            <a:xfrm>
              <a:off x="1422838" y="671970"/>
              <a:ext cx="749894"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5 bits</a:t>
              </a:r>
            </a:p>
          </p:txBody>
        </p:sp>
      </p:grpSp>
      <p:sp>
        <p:nvSpPr>
          <p:cNvPr id="797" name="Shape 797"/>
          <p:cNvSpPr/>
          <p:nvPr/>
        </p:nvSpPr>
        <p:spPr>
          <a:xfrm>
            <a:off x="6329844" y="4116530"/>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798" name="Shape 798"/>
          <p:cNvSpPr/>
          <p:nvPr/>
        </p:nvSpPr>
        <p:spPr>
          <a:xfrm>
            <a:off x="5441965" y="2502951"/>
            <a:ext cx="104887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799" name="Shape 799"/>
          <p:cNvSpPr/>
          <p:nvPr/>
        </p:nvSpPr>
        <p:spPr>
          <a:xfrm>
            <a:off x="2441601" y="4878849"/>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800" name="Shape 800"/>
          <p:cNvSpPr/>
          <p:nvPr/>
        </p:nvSpPr>
        <p:spPr>
          <a:xfrm>
            <a:off x="1896803" y="3973594"/>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801" name="Shape 801"/>
          <p:cNvSpPr/>
          <p:nvPr/>
        </p:nvSpPr>
        <p:spPr>
          <a:xfrm>
            <a:off x="2019104" y="3277977"/>
            <a:ext cx="86190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802" name="Shape 802"/>
          <p:cNvSpPr/>
          <p:nvPr/>
        </p:nvSpPr>
        <p:spPr>
          <a:xfrm flipH="1">
            <a:off x="2206528" y="4292816"/>
            <a:ext cx="88948" cy="128642"/>
          </a:xfrm>
          <a:prstGeom prst="line">
            <a:avLst/>
          </a:prstGeom>
          <a:ln w="12700">
            <a:solidFill>
              <a:srgbClr val="000000"/>
            </a:solidFill>
          </a:ln>
        </p:spPr>
        <p:txBody>
          <a:bodyPr lIns="0" tIns="0" rIns="0" bIns="0"/>
          <a:lstStyle/>
          <a:p>
            <a:endParaRPr sz="1634"/>
          </a:p>
        </p:txBody>
      </p:sp>
      <p:sp>
        <p:nvSpPr>
          <p:cNvPr id="803" name="Shape 803"/>
          <p:cNvSpPr/>
          <p:nvPr/>
        </p:nvSpPr>
        <p:spPr>
          <a:xfrm>
            <a:off x="2058815" y="439287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804" name="Shape 804"/>
          <p:cNvSpPr/>
          <p:nvPr/>
        </p:nvSpPr>
        <p:spPr>
          <a:xfrm flipH="1">
            <a:off x="5033762" y="4116529"/>
            <a:ext cx="88948" cy="130231"/>
          </a:xfrm>
          <a:prstGeom prst="line">
            <a:avLst/>
          </a:prstGeom>
          <a:ln w="12700">
            <a:solidFill>
              <a:srgbClr val="000000"/>
            </a:solidFill>
          </a:ln>
        </p:spPr>
        <p:txBody>
          <a:bodyPr lIns="0" tIns="0" rIns="0" bIns="0"/>
          <a:lstStyle/>
          <a:p>
            <a:endParaRPr sz="1634"/>
          </a:p>
        </p:txBody>
      </p:sp>
      <p:sp>
        <p:nvSpPr>
          <p:cNvPr id="805" name="Shape 805"/>
          <p:cNvSpPr/>
          <p:nvPr/>
        </p:nvSpPr>
        <p:spPr>
          <a:xfrm>
            <a:off x="4881282" y="3811602"/>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806" name="Shape 806"/>
          <p:cNvSpPr/>
          <p:nvPr/>
        </p:nvSpPr>
        <p:spPr>
          <a:xfrm>
            <a:off x="4087116" y="3811601"/>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FF0000"/>
                </a:solidFill>
              </a:rPr>
              <a:t>busA</a:t>
            </a:r>
            <a:endParaRPr sz="1997" dirty="0">
              <a:solidFill>
                <a:srgbClr val="FF0000"/>
              </a:solidFill>
            </a:endParaRPr>
          </a:p>
        </p:txBody>
      </p:sp>
      <p:sp>
        <p:nvSpPr>
          <p:cNvPr id="807" name="Shape 807"/>
          <p:cNvSpPr/>
          <p:nvPr/>
        </p:nvSpPr>
        <p:spPr>
          <a:xfrm flipV="1">
            <a:off x="4347601" y="4650152"/>
            <a:ext cx="76241" cy="152465"/>
          </a:xfrm>
          <a:prstGeom prst="line">
            <a:avLst/>
          </a:prstGeom>
          <a:ln w="12700">
            <a:solidFill>
              <a:srgbClr val="000000"/>
            </a:solidFill>
          </a:ln>
        </p:spPr>
        <p:txBody>
          <a:bodyPr lIns="0" tIns="0" rIns="0" bIns="0"/>
          <a:lstStyle/>
          <a:p>
            <a:endParaRPr sz="1634"/>
          </a:p>
        </p:txBody>
      </p:sp>
      <p:sp>
        <p:nvSpPr>
          <p:cNvPr id="808" name="Shape 808"/>
          <p:cNvSpPr/>
          <p:nvPr/>
        </p:nvSpPr>
        <p:spPr>
          <a:xfrm>
            <a:off x="4191946" y="4774032"/>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809" name="Shape 809"/>
          <p:cNvSpPr/>
          <p:nvPr/>
        </p:nvSpPr>
        <p:spPr>
          <a:xfrm>
            <a:off x="4118883" y="4345225"/>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810" name="Shape 810"/>
          <p:cNvSpPr/>
          <p:nvPr/>
        </p:nvSpPr>
        <p:spPr>
          <a:xfrm flipV="1">
            <a:off x="3737681" y="3655960"/>
            <a:ext cx="139775" cy="155642"/>
          </a:xfrm>
          <a:prstGeom prst="line">
            <a:avLst/>
          </a:prstGeom>
          <a:ln w="12700">
            <a:solidFill>
              <a:srgbClr val="000000"/>
            </a:solidFill>
          </a:ln>
        </p:spPr>
        <p:txBody>
          <a:bodyPr lIns="0" tIns="0" rIns="0" bIns="0"/>
          <a:lstStyle/>
          <a:p>
            <a:endParaRPr sz="1634"/>
          </a:p>
        </p:txBody>
      </p:sp>
      <p:sp>
        <p:nvSpPr>
          <p:cNvPr id="811" name="Shape 811"/>
          <p:cNvSpPr/>
          <p:nvPr/>
        </p:nvSpPr>
        <p:spPr>
          <a:xfrm flipV="1">
            <a:off x="2987988" y="3655960"/>
            <a:ext cx="139775" cy="155642"/>
          </a:xfrm>
          <a:prstGeom prst="line">
            <a:avLst/>
          </a:prstGeom>
          <a:ln w="12700">
            <a:solidFill>
              <a:srgbClr val="000000"/>
            </a:solidFill>
          </a:ln>
        </p:spPr>
        <p:txBody>
          <a:bodyPr lIns="0" tIns="0" rIns="0" bIns="0"/>
          <a:lstStyle/>
          <a:p>
            <a:endParaRPr sz="1634"/>
          </a:p>
        </p:txBody>
      </p:sp>
      <p:sp>
        <p:nvSpPr>
          <p:cNvPr id="812" name="Shape 812"/>
          <p:cNvSpPr/>
          <p:nvPr/>
        </p:nvSpPr>
        <p:spPr>
          <a:xfrm>
            <a:off x="2845039" y="350667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813" name="Shape 813"/>
          <p:cNvSpPr/>
          <p:nvPr/>
        </p:nvSpPr>
        <p:spPr>
          <a:xfrm flipV="1">
            <a:off x="3369189" y="3655960"/>
            <a:ext cx="139775" cy="155642"/>
          </a:xfrm>
          <a:prstGeom prst="line">
            <a:avLst/>
          </a:prstGeom>
          <a:ln w="12700">
            <a:solidFill>
              <a:srgbClr val="000000"/>
            </a:solidFill>
          </a:ln>
        </p:spPr>
        <p:txBody>
          <a:bodyPr lIns="0" tIns="0" rIns="0" bIns="0"/>
          <a:lstStyle/>
          <a:p>
            <a:endParaRPr sz="1634"/>
          </a:p>
        </p:txBody>
      </p:sp>
      <p:sp>
        <p:nvSpPr>
          <p:cNvPr id="814" name="Shape 814"/>
          <p:cNvSpPr/>
          <p:nvPr/>
        </p:nvSpPr>
        <p:spPr>
          <a:xfrm>
            <a:off x="3204002" y="350667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815" name="Shape 815"/>
          <p:cNvSpPr/>
          <p:nvPr/>
        </p:nvSpPr>
        <p:spPr>
          <a:xfrm>
            <a:off x="2783093" y="3883070"/>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816" name="Shape 816"/>
          <p:cNvSpPr/>
          <p:nvPr/>
        </p:nvSpPr>
        <p:spPr>
          <a:xfrm>
            <a:off x="3240534" y="3883070"/>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817" name="Shape 817"/>
          <p:cNvSpPr/>
          <p:nvPr/>
        </p:nvSpPr>
        <p:spPr>
          <a:xfrm>
            <a:off x="3621733" y="3883070"/>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818" name="Shape 818"/>
          <p:cNvSpPr/>
          <p:nvPr/>
        </p:nvSpPr>
        <p:spPr>
          <a:xfrm>
            <a:off x="2783094" y="4268993"/>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819" name="Shape 819"/>
          <p:cNvSpPr/>
          <p:nvPr/>
        </p:nvSpPr>
        <p:spPr>
          <a:xfrm>
            <a:off x="3204002" y="3277977"/>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FF0000"/>
                </a:solidFill>
              </a:rPr>
              <a:t>Rs</a:t>
            </a:r>
            <a:endParaRPr sz="1815" dirty="0">
              <a:solidFill>
                <a:srgbClr val="FF0000"/>
              </a:solidFill>
            </a:endParaRPr>
          </a:p>
        </p:txBody>
      </p:sp>
      <p:sp>
        <p:nvSpPr>
          <p:cNvPr id="820" name="Shape 820"/>
          <p:cNvSpPr/>
          <p:nvPr/>
        </p:nvSpPr>
        <p:spPr>
          <a:xfrm>
            <a:off x="3035638" y="2515657"/>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821" name="Shape 821"/>
          <p:cNvSpPr/>
          <p:nvPr/>
        </p:nvSpPr>
        <p:spPr>
          <a:xfrm>
            <a:off x="3638374" y="3277977"/>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00B050"/>
                </a:solidFill>
              </a:rPr>
              <a:t>Rt</a:t>
            </a:r>
            <a:endParaRPr sz="1815" dirty="0">
              <a:solidFill>
                <a:srgbClr val="00B050"/>
              </a:solidFill>
            </a:endParaRPr>
          </a:p>
        </p:txBody>
      </p:sp>
      <p:sp>
        <p:nvSpPr>
          <p:cNvPr id="822" name="Shape 822"/>
          <p:cNvSpPr/>
          <p:nvPr/>
        </p:nvSpPr>
        <p:spPr>
          <a:xfrm>
            <a:off x="2603611" y="2515657"/>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823" name="Shape 823"/>
          <p:cNvSpPr/>
          <p:nvPr/>
        </p:nvSpPr>
        <p:spPr>
          <a:xfrm>
            <a:off x="1679201" y="2515656"/>
            <a:ext cx="92262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sp>
        <p:nvSpPr>
          <p:cNvPr id="824" name="Shape 824"/>
          <p:cNvSpPr/>
          <p:nvPr/>
        </p:nvSpPr>
        <p:spPr>
          <a:xfrm>
            <a:off x="3915577" y="5056722"/>
            <a:ext cx="367313" cy="1041839"/>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825" name="Shape 825"/>
          <p:cNvSpPr/>
          <p:nvPr/>
        </p:nvSpPr>
        <p:spPr>
          <a:xfrm rot="5400000">
            <a:off x="3610655" y="5429819"/>
            <a:ext cx="1002779"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a:t>Extender</a:t>
            </a:r>
          </a:p>
        </p:txBody>
      </p:sp>
      <p:sp>
        <p:nvSpPr>
          <p:cNvPr id="826" name="Shape 826"/>
          <p:cNvSpPr/>
          <p:nvPr/>
        </p:nvSpPr>
        <p:spPr>
          <a:xfrm>
            <a:off x="4423842" y="5612583"/>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827" name="Shape 827"/>
          <p:cNvSpPr/>
          <p:nvPr/>
        </p:nvSpPr>
        <p:spPr>
          <a:xfrm flipH="1">
            <a:off x="4576322" y="5510940"/>
            <a:ext cx="88948" cy="130231"/>
          </a:xfrm>
          <a:prstGeom prst="line">
            <a:avLst/>
          </a:prstGeom>
          <a:ln w="12700">
            <a:solidFill>
              <a:srgbClr val="000000"/>
            </a:solidFill>
          </a:ln>
        </p:spPr>
        <p:txBody>
          <a:bodyPr lIns="0" tIns="0" rIns="0" bIns="0"/>
          <a:lstStyle/>
          <a:p>
            <a:endParaRPr sz="1634"/>
          </a:p>
        </p:txBody>
      </p:sp>
      <p:sp>
        <p:nvSpPr>
          <p:cNvPr id="828" name="Shape 828"/>
          <p:cNvSpPr/>
          <p:nvPr/>
        </p:nvSpPr>
        <p:spPr>
          <a:xfrm flipH="1">
            <a:off x="3496256" y="5512528"/>
            <a:ext cx="88948" cy="128642"/>
          </a:xfrm>
          <a:prstGeom prst="line">
            <a:avLst/>
          </a:prstGeom>
          <a:ln w="12700">
            <a:solidFill>
              <a:srgbClr val="000000"/>
            </a:solidFill>
          </a:ln>
        </p:spPr>
        <p:txBody>
          <a:bodyPr lIns="0" tIns="0" rIns="0" bIns="0"/>
          <a:lstStyle/>
          <a:p>
            <a:endParaRPr sz="1634"/>
          </a:p>
        </p:txBody>
      </p:sp>
      <p:sp>
        <p:nvSpPr>
          <p:cNvPr id="829" name="Shape 829"/>
          <p:cNvSpPr/>
          <p:nvPr/>
        </p:nvSpPr>
        <p:spPr>
          <a:xfrm>
            <a:off x="3280242" y="5612583"/>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830" name="Shape 830"/>
          <p:cNvSpPr/>
          <p:nvPr/>
        </p:nvSpPr>
        <p:spPr>
          <a:xfrm>
            <a:off x="2365362" y="5336240"/>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solidFill>
                  <a:srgbClr val="BC38DB"/>
                </a:solidFill>
              </a:rPr>
              <a:t>imm16</a:t>
            </a:r>
          </a:p>
        </p:txBody>
      </p:sp>
      <p:sp>
        <p:nvSpPr>
          <p:cNvPr id="831" name="Shape 831"/>
          <p:cNvSpPr/>
          <p:nvPr/>
        </p:nvSpPr>
        <p:spPr>
          <a:xfrm>
            <a:off x="4652562" y="5946097"/>
            <a:ext cx="9530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endParaRPr sz="1997" dirty="0"/>
          </a:p>
        </p:txBody>
      </p:sp>
      <p:sp>
        <p:nvSpPr>
          <p:cNvPr id="832" name="Shape 832"/>
          <p:cNvSpPr/>
          <p:nvPr/>
        </p:nvSpPr>
        <p:spPr>
          <a:xfrm>
            <a:off x="2975282" y="6022329"/>
            <a:ext cx="7815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833" name="Shape 833"/>
          <p:cNvSpPr/>
          <p:nvPr/>
        </p:nvSpPr>
        <p:spPr>
          <a:xfrm flipV="1">
            <a:off x="8007123" y="2896816"/>
            <a:ext cx="1" cy="1483349"/>
          </a:xfrm>
          <a:prstGeom prst="line">
            <a:avLst/>
          </a:prstGeom>
          <a:ln w="19050">
            <a:solidFill>
              <a:srgbClr val="000000"/>
            </a:solidFill>
            <a:headEnd type="triangle"/>
          </a:ln>
        </p:spPr>
        <p:txBody>
          <a:bodyPr lIns="0" tIns="0" rIns="0" bIns="0"/>
          <a:lstStyle/>
          <a:p>
            <a:endParaRPr sz="1634"/>
          </a:p>
        </p:txBody>
      </p:sp>
      <p:sp>
        <p:nvSpPr>
          <p:cNvPr id="834" name="Shape 834"/>
          <p:cNvSpPr/>
          <p:nvPr/>
        </p:nvSpPr>
        <p:spPr>
          <a:xfrm>
            <a:off x="7092244" y="2439424"/>
            <a:ext cx="132177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835" name="Shape 835"/>
          <p:cNvSpPr/>
          <p:nvPr/>
        </p:nvSpPr>
        <p:spPr>
          <a:xfrm>
            <a:off x="5686567" y="5869865"/>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836" name="Shape 836"/>
          <p:cNvSpPr/>
          <p:nvPr/>
        </p:nvSpPr>
        <p:spPr>
          <a:xfrm>
            <a:off x="5414963" y="5336240"/>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837" name="Shape 837"/>
          <p:cNvSpPr/>
          <p:nvPr/>
        </p:nvSpPr>
        <p:spPr>
          <a:xfrm flipH="1">
            <a:off x="5994705" y="5255244"/>
            <a:ext cx="88948" cy="128642"/>
          </a:xfrm>
          <a:prstGeom prst="line">
            <a:avLst/>
          </a:prstGeom>
          <a:ln w="12700">
            <a:solidFill>
              <a:srgbClr val="000000"/>
            </a:solidFill>
          </a:ln>
        </p:spPr>
        <p:txBody>
          <a:bodyPr lIns="0" tIns="0" rIns="0" bIns="0"/>
          <a:lstStyle/>
          <a:p>
            <a:endParaRPr sz="1634"/>
          </a:p>
        </p:txBody>
      </p:sp>
      <p:sp>
        <p:nvSpPr>
          <p:cNvPr id="838" name="Shape 838"/>
          <p:cNvSpPr/>
          <p:nvPr/>
        </p:nvSpPr>
        <p:spPr>
          <a:xfrm>
            <a:off x="6024883" y="503131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839" name="Shape 839"/>
          <p:cNvSpPr/>
          <p:nvPr/>
        </p:nvSpPr>
        <p:spPr>
          <a:xfrm flipV="1">
            <a:off x="6698336" y="3277977"/>
            <a:ext cx="12708" cy="1847040"/>
          </a:xfrm>
          <a:prstGeom prst="line">
            <a:avLst/>
          </a:prstGeom>
          <a:ln w="19050">
            <a:solidFill>
              <a:srgbClr val="000000"/>
            </a:solidFill>
            <a:headEnd type="triangle"/>
          </a:ln>
        </p:spPr>
        <p:txBody>
          <a:bodyPr lIns="0" tIns="0" rIns="0" bIns="0"/>
          <a:lstStyle/>
          <a:p>
            <a:endParaRPr sz="1634"/>
          </a:p>
        </p:txBody>
      </p:sp>
      <p:sp>
        <p:nvSpPr>
          <p:cNvPr id="840" name="Shape 840"/>
          <p:cNvSpPr/>
          <p:nvPr/>
        </p:nvSpPr>
        <p:spPr>
          <a:xfrm>
            <a:off x="6253602" y="2820585"/>
            <a:ext cx="96129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grpSp>
        <p:nvGrpSpPr>
          <p:cNvPr id="844" name="Group 844"/>
          <p:cNvGrpSpPr/>
          <p:nvPr/>
        </p:nvGrpSpPr>
        <p:grpSpPr>
          <a:xfrm>
            <a:off x="2594082" y="2944462"/>
            <a:ext cx="838642" cy="333517"/>
            <a:chOff x="0" y="0"/>
            <a:chExt cx="924057" cy="367485"/>
          </a:xfrm>
        </p:grpSpPr>
        <p:sp>
          <p:nvSpPr>
            <p:cNvPr id="841" name="Shape 841"/>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842" name="Shape 842"/>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843" name="Shape 843"/>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845" name="Shape 845"/>
          <p:cNvSpPr/>
          <p:nvPr/>
        </p:nvSpPr>
        <p:spPr>
          <a:xfrm>
            <a:off x="2594082" y="3887833"/>
            <a:ext cx="1460087" cy="991017"/>
          </a:xfrm>
          <a:prstGeom prst="rect">
            <a:avLst/>
          </a:prstGeom>
          <a:ln w="28575">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849" name="Group 849"/>
          <p:cNvGrpSpPr/>
          <p:nvPr/>
        </p:nvGrpSpPr>
        <p:grpSpPr>
          <a:xfrm>
            <a:off x="4957522" y="4497689"/>
            <a:ext cx="304963" cy="1219714"/>
            <a:chOff x="59504" y="0"/>
            <a:chExt cx="336022" cy="1343942"/>
          </a:xfrm>
        </p:grpSpPr>
        <p:sp>
          <p:nvSpPr>
            <p:cNvPr id="846" name="Shape 846"/>
            <p:cNvSpPr/>
            <p:nvPr/>
          </p:nvSpPr>
          <p:spPr>
            <a:xfrm>
              <a:off x="100523"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0</a:t>
              </a:r>
            </a:p>
          </p:txBody>
        </p:sp>
        <p:sp>
          <p:nvSpPr>
            <p:cNvPr id="847" name="Shape 847"/>
            <p:cNvSpPr/>
            <p:nvPr/>
          </p:nvSpPr>
          <p:spPr>
            <a:xfrm>
              <a:off x="100523"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848" name="Shape 848"/>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852" name="Group 852"/>
          <p:cNvGrpSpPr/>
          <p:nvPr/>
        </p:nvGrpSpPr>
        <p:grpSpPr>
          <a:xfrm>
            <a:off x="5804105" y="3887833"/>
            <a:ext cx="449500" cy="1143482"/>
            <a:chOff x="0" y="0"/>
            <a:chExt cx="495281" cy="1259947"/>
          </a:xfrm>
        </p:grpSpPr>
        <p:sp>
          <p:nvSpPr>
            <p:cNvPr id="850" name="Shape 850"/>
            <p:cNvSpPr/>
            <p:nvPr/>
          </p:nvSpPr>
          <p:spPr>
            <a:xfrm rot="5400000">
              <a:off x="-4161"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851" name="Shape 851"/>
            <p:cNvSpPr/>
            <p:nvPr/>
          </p:nvSpPr>
          <p:spPr>
            <a:xfrm>
              <a:off x="0"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853" name="Shape 853"/>
          <p:cNvSpPr/>
          <p:nvPr/>
        </p:nvSpPr>
        <p:spPr>
          <a:xfrm>
            <a:off x="7890349" y="439287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854" name="Shape 854"/>
          <p:cNvSpPr/>
          <p:nvPr/>
        </p:nvSpPr>
        <p:spPr>
          <a:xfrm>
            <a:off x="7890349" y="538388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855" name="Shape 855"/>
          <p:cNvSpPr/>
          <p:nvPr/>
        </p:nvSpPr>
        <p:spPr>
          <a:xfrm>
            <a:off x="7854643" y="4268994"/>
            <a:ext cx="304961" cy="16008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ln w="28575">
            <a:solidFill>
              <a:srgbClr val="000000"/>
            </a:solidFill>
          </a:ln>
        </p:spPr>
        <p:txBody>
          <a:bodyPr lIns="0" tIns="0" rIns="0" bIns="0"/>
          <a:lstStyle/>
          <a:p>
            <a:endParaRPr sz="1634"/>
          </a:p>
        </p:txBody>
      </p:sp>
      <p:sp>
        <p:nvSpPr>
          <p:cNvPr id="856" name="Shape 856"/>
          <p:cNvSpPr/>
          <p:nvPr/>
        </p:nvSpPr>
        <p:spPr>
          <a:xfrm>
            <a:off x="6396553" y="5131367"/>
            <a:ext cx="1139244" cy="1129187"/>
          </a:xfrm>
          <a:prstGeom prst="rect">
            <a:avLst/>
          </a:prstGeom>
          <a:ln w="28575">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857" name="Shape 857"/>
          <p:cNvSpPr/>
          <p:nvPr/>
        </p:nvSpPr>
        <p:spPr>
          <a:xfrm>
            <a:off x="6377491" y="5202538"/>
            <a:ext cx="59023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err="1"/>
              <a:t>WrEn</a:t>
            </a:r>
            <a:endParaRPr sz="1634" dirty="0"/>
          </a:p>
        </p:txBody>
      </p:sp>
      <p:sp>
        <p:nvSpPr>
          <p:cNvPr id="858" name="Shape 858"/>
          <p:cNvSpPr/>
          <p:nvPr/>
        </p:nvSpPr>
        <p:spPr>
          <a:xfrm>
            <a:off x="6989003" y="5202538"/>
            <a:ext cx="396844"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859" name="Shape 859"/>
          <p:cNvSpPr/>
          <p:nvPr/>
        </p:nvSpPr>
        <p:spPr>
          <a:xfrm>
            <a:off x="6492020" y="5610696"/>
            <a:ext cx="951484" cy="561504"/>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dirty="0">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dirty="0">
                <a:latin typeface="Times"/>
                <a:ea typeface="Times"/>
                <a:cs typeface="Times"/>
                <a:sym typeface="Times"/>
              </a:rPr>
              <a:t>Memory</a:t>
            </a:r>
          </a:p>
        </p:txBody>
      </p:sp>
      <p:sp>
        <p:nvSpPr>
          <p:cNvPr id="860" name="Shape 860"/>
          <p:cNvSpPr/>
          <p:nvPr/>
        </p:nvSpPr>
        <p:spPr>
          <a:xfrm>
            <a:off x="6406083" y="6022330"/>
            <a:ext cx="152481" cy="76233"/>
          </a:xfrm>
          <a:prstGeom prst="line">
            <a:avLst/>
          </a:prstGeom>
          <a:ln w="12700">
            <a:solidFill>
              <a:srgbClr val="000000"/>
            </a:solidFill>
          </a:ln>
        </p:spPr>
        <p:txBody>
          <a:bodyPr lIns="0" tIns="0" rIns="0" bIns="0"/>
          <a:lstStyle/>
          <a:p>
            <a:endParaRPr sz="1634"/>
          </a:p>
        </p:txBody>
      </p:sp>
      <p:sp>
        <p:nvSpPr>
          <p:cNvPr id="861" name="Shape 861"/>
          <p:cNvSpPr/>
          <p:nvPr/>
        </p:nvSpPr>
        <p:spPr>
          <a:xfrm flipH="1">
            <a:off x="6406083" y="6098561"/>
            <a:ext cx="152481" cy="76233"/>
          </a:xfrm>
          <a:prstGeom prst="line">
            <a:avLst/>
          </a:prstGeom>
          <a:ln w="12700">
            <a:solidFill>
              <a:srgbClr val="000000"/>
            </a:solidFill>
          </a:ln>
        </p:spPr>
        <p:txBody>
          <a:bodyPr lIns="0" tIns="0" rIns="0" bIns="0"/>
          <a:lstStyle/>
          <a:p>
            <a:endParaRPr sz="1634"/>
          </a:p>
        </p:txBody>
      </p:sp>
      <p:sp>
        <p:nvSpPr>
          <p:cNvPr id="862" name="Shape 862"/>
          <p:cNvSpPr/>
          <p:nvPr/>
        </p:nvSpPr>
        <p:spPr>
          <a:xfrm>
            <a:off x="2822802" y="2820585"/>
            <a:ext cx="1" cy="152464"/>
          </a:xfrm>
          <a:prstGeom prst="line">
            <a:avLst/>
          </a:prstGeom>
          <a:ln w="12700">
            <a:solidFill>
              <a:srgbClr val="000000"/>
            </a:solidFill>
          </a:ln>
        </p:spPr>
        <p:txBody>
          <a:bodyPr lIns="0" tIns="0" rIns="0" bIns="0"/>
          <a:lstStyle/>
          <a:p>
            <a:endParaRPr sz="1634"/>
          </a:p>
        </p:txBody>
      </p:sp>
      <p:sp>
        <p:nvSpPr>
          <p:cNvPr id="863" name="Shape 863"/>
          <p:cNvSpPr/>
          <p:nvPr/>
        </p:nvSpPr>
        <p:spPr>
          <a:xfrm>
            <a:off x="3204003" y="2820585"/>
            <a:ext cx="1" cy="152464"/>
          </a:xfrm>
          <a:prstGeom prst="line">
            <a:avLst/>
          </a:prstGeom>
          <a:ln w="12700">
            <a:solidFill>
              <a:srgbClr val="000000"/>
            </a:solidFill>
          </a:ln>
        </p:spPr>
        <p:txBody>
          <a:bodyPr lIns="0" tIns="0" rIns="0" bIns="0"/>
          <a:lstStyle/>
          <a:p>
            <a:endParaRPr sz="1634"/>
          </a:p>
        </p:txBody>
      </p:sp>
      <p:sp>
        <p:nvSpPr>
          <p:cNvPr id="864" name="Shape 864"/>
          <p:cNvSpPr/>
          <p:nvPr/>
        </p:nvSpPr>
        <p:spPr>
          <a:xfrm>
            <a:off x="2289121" y="2896817"/>
            <a:ext cx="304961" cy="228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865" name="Shape 865"/>
          <p:cNvSpPr/>
          <p:nvPr/>
        </p:nvSpPr>
        <p:spPr>
          <a:xfrm>
            <a:off x="2746563" y="3659136"/>
            <a:ext cx="1" cy="228697"/>
          </a:xfrm>
          <a:prstGeom prst="line">
            <a:avLst/>
          </a:prstGeom>
          <a:ln w="19050">
            <a:solidFill>
              <a:srgbClr val="000000"/>
            </a:solidFill>
          </a:ln>
        </p:spPr>
        <p:txBody>
          <a:bodyPr lIns="0" tIns="0" rIns="0" bIns="0"/>
          <a:lstStyle/>
          <a:p>
            <a:endParaRPr sz="1634"/>
          </a:p>
        </p:txBody>
      </p:sp>
      <p:sp>
        <p:nvSpPr>
          <p:cNvPr id="866" name="Shape 866"/>
          <p:cNvSpPr/>
          <p:nvPr/>
        </p:nvSpPr>
        <p:spPr>
          <a:xfrm>
            <a:off x="3051522" y="3277976"/>
            <a:ext cx="1" cy="609857"/>
          </a:xfrm>
          <a:prstGeom prst="line">
            <a:avLst/>
          </a:prstGeom>
          <a:ln w="19050">
            <a:solidFill>
              <a:srgbClr val="000000"/>
            </a:solidFill>
          </a:ln>
        </p:spPr>
        <p:txBody>
          <a:bodyPr lIns="0" tIns="0" rIns="0" bIns="0"/>
          <a:lstStyle/>
          <a:p>
            <a:endParaRPr sz="1634"/>
          </a:p>
        </p:txBody>
      </p:sp>
      <p:sp>
        <p:nvSpPr>
          <p:cNvPr id="867" name="Shape 867"/>
          <p:cNvSpPr/>
          <p:nvPr/>
        </p:nvSpPr>
        <p:spPr>
          <a:xfrm>
            <a:off x="3432721" y="3582905"/>
            <a:ext cx="1" cy="304929"/>
          </a:xfrm>
          <a:prstGeom prst="line">
            <a:avLst/>
          </a:prstGeom>
          <a:ln w="19050">
            <a:solidFill>
              <a:srgbClr val="000000"/>
            </a:solidFill>
          </a:ln>
        </p:spPr>
        <p:txBody>
          <a:bodyPr lIns="0" tIns="0" rIns="0" bIns="0"/>
          <a:lstStyle/>
          <a:p>
            <a:endParaRPr sz="1634"/>
          </a:p>
        </p:txBody>
      </p:sp>
      <p:sp>
        <p:nvSpPr>
          <p:cNvPr id="868" name="Shape 868"/>
          <p:cNvSpPr/>
          <p:nvPr/>
        </p:nvSpPr>
        <p:spPr>
          <a:xfrm>
            <a:off x="3813922" y="3582905"/>
            <a:ext cx="1" cy="304929"/>
          </a:xfrm>
          <a:prstGeom prst="line">
            <a:avLst/>
          </a:prstGeom>
          <a:ln w="19050">
            <a:solidFill>
              <a:srgbClr val="000000"/>
            </a:solidFill>
          </a:ln>
        </p:spPr>
        <p:txBody>
          <a:bodyPr lIns="0" tIns="0" rIns="0" bIns="0"/>
          <a:lstStyle/>
          <a:p>
            <a:endParaRPr sz="1634"/>
          </a:p>
        </p:txBody>
      </p:sp>
      <p:sp>
        <p:nvSpPr>
          <p:cNvPr id="869" name="Shape 869"/>
          <p:cNvSpPr/>
          <p:nvPr/>
        </p:nvSpPr>
        <p:spPr>
          <a:xfrm>
            <a:off x="3607439" y="350667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870" name="Shape 870"/>
          <p:cNvSpPr/>
          <p:nvPr/>
        </p:nvSpPr>
        <p:spPr>
          <a:xfrm>
            <a:off x="4042641" y="4192760"/>
            <a:ext cx="1753522" cy="1"/>
          </a:xfrm>
          <a:prstGeom prst="line">
            <a:avLst/>
          </a:prstGeom>
          <a:ln w="19050">
            <a:solidFill>
              <a:srgbClr val="000000"/>
            </a:solidFill>
            <a:tailEnd type="triangle"/>
          </a:ln>
        </p:spPr>
        <p:txBody>
          <a:bodyPr lIns="0" tIns="0" rIns="0" bIns="0"/>
          <a:lstStyle/>
          <a:p>
            <a:endParaRPr sz="1634"/>
          </a:p>
        </p:txBody>
      </p:sp>
      <p:sp>
        <p:nvSpPr>
          <p:cNvPr id="871" name="Shape 871"/>
          <p:cNvSpPr/>
          <p:nvPr/>
        </p:nvSpPr>
        <p:spPr>
          <a:xfrm>
            <a:off x="6101122" y="2858701"/>
            <a:ext cx="1" cy="1219713"/>
          </a:xfrm>
          <a:prstGeom prst="line">
            <a:avLst/>
          </a:prstGeom>
          <a:ln w="19050">
            <a:solidFill>
              <a:srgbClr val="000000"/>
            </a:solidFill>
            <a:tailEnd type="triangle"/>
          </a:ln>
        </p:spPr>
        <p:txBody>
          <a:bodyPr lIns="0" tIns="0" rIns="0" bIns="0"/>
          <a:lstStyle/>
          <a:p>
            <a:endParaRPr sz="1634"/>
          </a:p>
        </p:txBody>
      </p:sp>
      <p:sp>
        <p:nvSpPr>
          <p:cNvPr id="872" name="Shape 872"/>
          <p:cNvSpPr/>
          <p:nvPr/>
        </p:nvSpPr>
        <p:spPr>
          <a:xfrm>
            <a:off x="4042642" y="4726384"/>
            <a:ext cx="914882" cy="1"/>
          </a:xfrm>
          <a:prstGeom prst="line">
            <a:avLst/>
          </a:prstGeom>
          <a:ln w="19050">
            <a:solidFill>
              <a:srgbClr val="000000"/>
            </a:solidFill>
            <a:tailEnd type="triangle"/>
          </a:ln>
        </p:spPr>
        <p:txBody>
          <a:bodyPr lIns="0" tIns="0" rIns="0" bIns="0"/>
          <a:lstStyle/>
          <a:p>
            <a:endParaRPr sz="1634"/>
          </a:p>
        </p:txBody>
      </p:sp>
      <p:sp>
        <p:nvSpPr>
          <p:cNvPr id="873" name="Shape 873"/>
          <p:cNvSpPr/>
          <p:nvPr/>
        </p:nvSpPr>
        <p:spPr>
          <a:xfrm>
            <a:off x="5262483" y="4878850"/>
            <a:ext cx="533681" cy="1"/>
          </a:xfrm>
          <a:prstGeom prst="line">
            <a:avLst/>
          </a:prstGeom>
          <a:ln w="19050">
            <a:solidFill>
              <a:srgbClr val="000000"/>
            </a:solidFill>
            <a:tailEnd type="triangle"/>
          </a:ln>
        </p:spPr>
        <p:txBody>
          <a:bodyPr lIns="0" tIns="0" rIns="0" bIns="0"/>
          <a:lstStyle/>
          <a:p>
            <a:endParaRPr sz="1634"/>
          </a:p>
        </p:txBody>
      </p:sp>
      <p:sp>
        <p:nvSpPr>
          <p:cNvPr id="874" name="Shape 874"/>
          <p:cNvSpPr/>
          <p:nvPr/>
        </p:nvSpPr>
        <p:spPr>
          <a:xfrm>
            <a:off x="4271362" y="5564937"/>
            <a:ext cx="686161" cy="1"/>
          </a:xfrm>
          <a:prstGeom prst="line">
            <a:avLst/>
          </a:prstGeom>
          <a:ln w="19050">
            <a:solidFill>
              <a:srgbClr val="000000"/>
            </a:solidFill>
            <a:tailEnd type="triangle"/>
          </a:ln>
        </p:spPr>
        <p:txBody>
          <a:bodyPr lIns="0" tIns="0" rIns="0" bIns="0"/>
          <a:lstStyle/>
          <a:p>
            <a:endParaRPr sz="1634"/>
          </a:p>
        </p:txBody>
      </p:sp>
      <p:sp>
        <p:nvSpPr>
          <p:cNvPr id="875" name="Shape 875"/>
          <p:cNvSpPr/>
          <p:nvPr/>
        </p:nvSpPr>
        <p:spPr>
          <a:xfrm>
            <a:off x="3204002" y="5564937"/>
            <a:ext cx="686161" cy="1"/>
          </a:xfrm>
          <a:prstGeom prst="line">
            <a:avLst/>
          </a:prstGeom>
          <a:ln w="19050">
            <a:solidFill>
              <a:srgbClr val="000000"/>
            </a:solidFill>
            <a:tailEnd type="triangle"/>
          </a:ln>
        </p:spPr>
        <p:txBody>
          <a:bodyPr lIns="0" tIns="0" rIns="0" bIns="0"/>
          <a:lstStyle/>
          <a:p>
            <a:endParaRPr sz="1634"/>
          </a:p>
        </p:txBody>
      </p:sp>
      <p:sp>
        <p:nvSpPr>
          <p:cNvPr id="876" name="Shape 876"/>
          <p:cNvSpPr/>
          <p:nvPr/>
        </p:nvSpPr>
        <p:spPr>
          <a:xfrm flipH="1">
            <a:off x="2822802" y="4726384"/>
            <a:ext cx="76240" cy="152465"/>
          </a:xfrm>
          <a:prstGeom prst="line">
            <a:avLst/>
          </a:prstGeom>
          <a:ln w="19050">
            <a:solidFill>
              <a:srgbClr val="000000"/>
            </a:solidFill>
          </a:ln>
        </p:spPr>
        <p:txBody>
          <a:bodyPr lIns="0" tIns="0" rIns="0" bIns="0"/>
          <a:lstStyle/>
          <a:p>
            <a:endParaRPr sz="1634"/>
          </a:p>
        </p:txBody>
      </p:sp>
      <p:sp>
        <p:nvSpPr>
          <p:cNvPr id="877" name="Shape 877"/>
          <p:cNvSpPr/>
          <p:nvPr/>
        </p:nvSpPr>
        <p:spPr>
          <a:xfrm>
            <a:off x="2899042" y="4726384"/>
            <a:ext cx="76241" cy="152465"/>
          </a:xfrm>
          <a:prstGeom prst="line">
            <a:avLst/>
          </a:prstGeom>
          <a:ln w="19050">
            <a:solidFill>
              <a:srgbClr val="000000"/>
            </a:solidFill>
          </a:ln>
        </p:spPr>
        <p:txBody>
          <a:bodyPr lIns="0" tIns="0" rIns="0" bIns="0"/>
          <a:lstStyle/>
          <a:p>
            <a:endParaRPr sz="1634"/>
          </a:p>
        </p:txBody>
      </p:sp>
      <p:sp>
        <p:nvSpPr>
          <p:cNvPr id="878" name="Shape 878"/>
          <p:cNvSpPr/>
          <p:nvPr/>
        </p:nvSpPr>
        <p:spPr>
          <a:xfrm>
            <a:off x="2899041" y="4878848"/>
            <a:ext cx="1" cy="228697"/>
          </a:xfrm>
          <a:prstGeom prst="line">
            <a:avLst/>
          </a:prstGeom>
          <a:ln w="19050">
            <a:solidFill>
              <a:srgbClr val="000000"/>
            </a:solidFill>
          </a:ln>
        </p:spPr>
        <p:txBody>
          <a:bodyPr lIns="0" tIns="0" rIns="0" bIns="0"/>
          <a:lstStyle/>
          <a:p>
            <a:endParaRPr sz="1634"/>
          </a:p>
        </p:txBody>
      </p:sp>
      <p:sp>
        <p:nvSpPr>
          <p:cNvPr id="879" name="Shape 879"/>
          <p:cNvSpPr/>
          <p:nvPr/>
        </p:nvSpPr>
        <p:spPr>
          <a:xfrm flipV="1">
            <a:off x="4118881" y="6098561"/>
            <a:ext cx="1" cy="228698"/>
          </a:xfrm>
          <a:prstGeom prst="line">
            <a:avLst/>
          </a:prstGeom>
          <a:ln w="19050">
            <a:solidFill>
              <a:srgbClr val="000000"/>
            </a:solidFill>
            <a:tailEnd type="triangle"/>
          </a:ln>
        </p:spPr>
        <p:txBody>
          <a:bodyPr lIns="0" tIns="0" rIns="0" bIns="0"/>
          <a:lstStyle/>
          <a:p>
            <a:endParaRPr sz="1634"/>
          </a:p>
        </p:txBody>
      </p:sp>
      <p:sp>
        <p:nvSpPr>
          <p:cNvPr id="880" name="Shape 880"/>
          <p:cNvSpPr/>
          <p:nvPr/>
        </p:nvSpPr>
        <p:spPr>
          <a:xfrm flipV="1">
            <a:off x="5110002" y="5641169"/>
            <a:ext cx="1" cy="304929"/>
          </a:xfrm>
          <a:prstGeom prst="line">
            <a:avLst/>
          </a:prstGeom>
          <a:ln w="19050">
            <a:solidFill>
              <a:srgbClr val="000000"/>
            </a:solidFill>
            <a:tailEnd type="triangle"/>
          </a:ln>
        </p:spPr>
        <p:txBody>
          <a:bodyPr lIns="0" tIns="0" rIns="0" bIns="0"/>
          <a:lstStyle/>
          <a:p>
            <a:endParaRPr sz="1634"/>
          </a:p>
        </p:txBody>
      </p:sp>
      <p:sp>
        <p:nvSpPr>
          <p:cNvPr id="881" name="Shape 881"/>
          <p:cNvSpPr/>
          <p:nvPr/>
        </p:nvSpPr>
        <p:spPr>
          <a:xfrm flipH="1">
            <a:off x="6177363" y="6098561"/>
            <a:ext cx="228720" cy="1"/>
          </a:xfrm>
          <a:prstGeom prst="line">
            <a:avLst/>
          </a:prstGeom>
          <a:ln w="19050">
            <a:solidFill>
              <a:srgbClr val="000000"/>
            </a:solidFill>
          </a:ln>
        </p:spPr>
        <p:txBody>
          <a:bodyPr lIns="0" tIns="0" rIns="0" bIns="0"/>
          <a:lstStyle/>
          <a:p>
            <a:endParaRPr sz="1634"/>
          </a:p>
        </p:txBody>
      </p:sp>
      <p:sp>
        <p:nvSpPr>
          <p:cNvPr id="882" name="Shape 882"/>
          <p:cNvSpPr/>
          <p:nvPr/>
        </p:nvSpPr>
        <p:spPr>
          <a:xfrm>
            <a:off x="6253602" y="4497689"/>
            <a:ext cx="1601040" cy="1"/>
          </a:xfrm>
          <a:prstGeom prst="line">
            <a:avLst/>
          </a:prstGeom>
          <a:ln w="19050">
            <a:solidFill>
              <a:srgbClr val="000000"/>
            </a:solidFill>
            <a:tailEnd type="triangle"/>
          </a:ln>
        </p:spPr>
        <p:txBody>
          <a:bodyPr lIns="0" tIns="0" rIns="0" bIns="0"/>
          <a:lstStyle/>
          <a:p>
            <a:endParaRPr sz="1634"/>
          </a:p>
        </p:txBody>
      </p:sp>
      <p:sp>
        <p:nvSpPr>
          <p:cNvPr id="883" name="Shape 883"/>
          <p:cNvSpPr/>
          <p:nvPr/>
        </p:nvSpPr>
        <p:spPr>
          <a:xfrm>
            <a:off x="7244723" y="4497688"/>
            <a:ext cx="1" cy="609857"/>
          </a:xfrm>
          <a:prstGeom prst="line">
            <a:avLst/>
          </a:prstGeom>
          <a:ln w="19050">
            <a:solidFill>
              <a:srgbClr val="000000"/>
            </a:solidFill>
            <a:tailEnd type="triangle"/>
          </a:ln>
        </p:spPr>
        <p:txBody>
          <a:bodyPr lIns="0" tIns="0" rIns="0" bIns="0"/>
          <a:lstStyle/>
          <a:p>
            <a:endParaRPr sz="1634"/>
          </a:p>
        </p:txBody>
      </p:sp>
      <p:sp>
        <p:nvSpPr>
          <p:cNvPr id="884" name="Shape 884"/>
          <p:cNvSpPr/>
          <p:nvPr/>
        </p:nvSpPr>
        <p:spPr>
          <a:xfrm flipH="1">
            <a:off x="6482322" y="4421456"/>
            <a:ext cx="76241" cy="152465"/>
          </a:xfrm>
          <a:prstGeom prst="line">
            <a:avLst/>
          </a:prstGeom>
          <a:ln w="12700">
            <a:solidFill>
              <a:srgbClr val="000000"/>
            </a:solidFill>
          </a:ln>
        </p:spPr>
        <p:txBody>
          <a:bodyPr lIns="0" tIns="0" rIns="0" bIns="0"/>
          <a:lstStyle/>
          <a:p>
            <a:endParaRPr sz="1634"/>
          </a:p>
        </p:txBody>
      </p:sp>
      <p:sp>
        <p:nvSpPr>
          <p:cNvPr id="885" name="Shape 885"/>
          <p:cNvSpPr/>
          <p:nvPr/>
        </p:nvSpPr>
        <p:spPr>
          <a:xfrm>
            <a:off x="2060402" y="4345224"/>
            <a:ext cx="6251682" cy="2058266"/>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886" name="Shape 886"/>
          <p:cNvSpPr/>
          <p:nvPr/>
        </p:nvSpPr>
        <p:spPr>
          <a:xfrm>
            <a:off x="5872403" y="5336240"/>
            <a:ext cx="533681" cy="1"/>
          </a:xfrm>
          <a:prstGeom prst="line">
            <a:avLst/>
          </a:prstGeom>
          <a:ln w="19050">
            <a:solidFill>
              <a:srgbClr val="000000"/>
            </a:solidFill>
            <a:tailEnd type="triangle"/>
          </a:ln>
        </p:spPr>
        <p:txBody>
          <a:bodyPr lIns="0" tIns="0" rIns="0" bIns="0"/>
          <a:lstStyle/>
          <a:p>
            <a:endParaRPr sz="1634"/>
          </a:p>
        </p:txBody>
      </p:sp>
      <p:sp>
        <p:nvSpPr>
          <p:cNvPr id="887" name="Shape 887"/>
          <p:cNvSpPr/>
          <p:nvPr/>
        </p:nvSpPr>
        <p:spPr>
          <a:xfrm>
            <a:off x="7549683" y="5641170"/>
            <a:ext cx="304961" cy="1"/>
          </a:xfrm>
          <a:prstGeom prst="line">
            <a:avLst/>
          </a:prstGeom>
          <a:ln w="19050">
            <a:solidFill>
              <a:srgbClr val="000000"/>
            </a:solidFill>
            <a:tailEnd type="triangle"/>
          </a:ln>
        </p:spPr>
        <p:txBody>
          <a:bodyPr lIns="0" tIns="0" rIns="0" bIns="0"/>
          <a:lstStyle/>
          <a:p>
            <a:endParaRPr sz="1634"/>
          </a:p>
        </p:txBody>
      </p:sp>
      <p:sp>
        <p:nvSpPr>
          <p:cNvPr id="888" name="Shape 888"/>
          <p:cNvSpPr/>
          <p:nvPr/>
        </p:nvSpPr>
        <p:spPr>
          <a:xfrm flipH="1">
            <a:off x="3813922" y="6327258"/>
            <a:ext cx="304961" cy="1"/>
          </a:xfrm>
          <a:prstGeom prst="line">
            <a:avLst/>
          </a:prstGeom>
          <a:ln w="12700">
            <a:solidFill>
              <a:srgbClr val="000000"/>
            </a:solidFill>
          </a:ln>
        </p:spPr>
        <p:txBody>
          <a:bodyPr lIns="0" tIns="0" rIns="0" bIns="0"/>
          <a:lstStyle/>
          <a:p>
            <a:endParaRPr sz="1634"/>
          </a:p>
        </p:txBody>
      </p:sp>
      <p:sp>
        <p:nvSpPr>
          <p:cNvPr id="889" name="Shape 889"/>
          <p:cNvSpPr/>
          <p:nvPr/>
        </p:nvSpPr>
        <p:spPr>
          <a:xfrm>
            <a:off x="4652562" y="4723208"/>
            <a:ext cx="1219841" cy="6098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ln w="28575">
            <a:solidFill>
              <a:srgbClr val="CD665F"/>
            </a:solidFill>
          </a:ln>
        </p:spPr>
        <p:txBody>
          <a:bodyPr lIns="0" tIns="0" rIns="0" bIns="0"/>
          <a:lstStyle/>
          <a:p>
            <a:endParaRPr sz="1634"/>
          </a:p>
        </p:txBody>
      </p:sp>
      <p:sp>
        <p:nvSpPr>
          <p:cNvPr id="120" name="Shape 650"/>
          <p:cNvSpPr txBox="1">
            <a:spLocks/>
          </p:cNvSpPr>
          <p:nvPr/>
        </p:nvSpPr>
        <p:spPr>
          <a:xfrm>
            <a:off x="459360" y="802501"/>
            <a:ext cx="8233925" cy="104945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74461" indent="-264684"/>
            <a:r>
              <a:rPr lang="pt-BR" sz="2814" smtClean="0"/>
              <a:t>Mem[ R[rs] + SignExt[imm16] ] = R[rt]	</a:t>
            </a:r>
            <a:br>
              <a:rPr lang="pt-BR" sz="2814" smtClean="0"/>
            </a:br>
            <a:r>
              <a:rPr lang="pt-BR" sz="2814" smtClean="0"/>
              <a:t>Ex.: </a:t>
            </a:r>
            <a:r>
              <a:rPr lang="pt-BR" sz="2814" smtClean="0">
                <a:latin typeface="Courier New"/>
                <a:ea typeface="Courier New"/>
                <a:cs typeface="Courier New"/>
                <a:sym typeface="Courier New"/>
              </a:rPr>
              <a:t>sw rt, rs, imm16</a:t>
            </a:r>
            <a:endParaRPr lang="pt-BR" sz="2814">
              <a:latin typeface="Courier New"/>
              <a:ea typeface="Courier New"/>
              <a:cs typeface="Courier New"/>
              <a:sym typeface="Courier New"/>
            </a:endParaRPr>
          </a:p>
        </p:txBody>
      </p:sp>
    </p:spTree>
    <p:extLst>
      <p:ext uri="{BB962C8B-B14F-4D97-AF65-F5344CB8AC3E}">
        <p14:creationId xmlns:p14="http://schemas.microsoft.com/office/powerpoint/2010/main" val="284841441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Shape 897"/>
          <p:cNvSpPr>
            <a:spLocks noGrp="1"/>
          </p:cNvSpPr>
          <p:nvPr>
            <p:ph type="body" sz="quarter" idx="1"/>
          </p:nvPr>
        </p:nvSpPr>
        <p:spPr>
          <a:xfrm>
            <a:off x="459360" y="1009970"/>
            <a:ext cx="8233925" cy="1118615"/>
          </a:xfrm>
          <a:prstGeom prst="rect">
            <a:avLst/>
          </a:prstGeom>
        </p:spPr>
        <p:txBody>
          <a:bodyPr/>
          <a:lstStyle/>
          <a:p>
            <a:r>
              <a:t>beq    rs, rt, imm16		</a:t>
            </a:r>
            <a:br/>
            <a:r>
              <a:rPr>
                <a:solidFill>
                  <a:srgbClr val="004479"/>
                </a:solidFill>
                <a:uFill>
                  <a:solidFill>
                    <a:srgbClr val="004479"/>
                  </a:solidFill>
                </a:uFill>
              </a:rPr>
              <a:t>Datapath generates condition (equal)</a:t>
            </a:r>
          </a:p>
        </p:txBody>
      </p:sp>
      <p:sp>
        <p:nvSpPr>
          <p:cNvPr id="898" name="Shape 898"/>
          <p:cNvSpPr>
            <a:spLocks noGrp="1"/>
          </p:cNvSpPr>
          <p:nvPr>
            <p:ph type="title"/>
          </p:nvPr>
        </p:nvSpPr>
        <p:spPr>
          <a:xfrm>
            <a:off x="344100" y="66034"/>
            <a:ext cx="8702169" cy="1141080"/>
          </a:xfrm>
          <a:prstGeom prst="rect">
            <a:avLst/>
          </a:prstGeom>
        </p:spPr>
        <p:txBody>
          <a:bodyPr/>
          <a:lstStyle/>
          <a:p>
            <a:r>
              <a:t>Datapath for Branch Operations</a:t>
            </a:r>
          </a:p>
        </p:txBody>
      </p:sp>
      <p:grpSp>
        <p:nvGrpSpPr>
          <p:cNvPr id="920" name="Group 920"/>
          <p:cNvGrpSpPr/>
          <p:nvPr/>
        </p:nvGrpSpPr>
        <p:grpSpPr>
          <a:xfrm>
            <a:off x="1658554" y="1770688"/>
            <a:ext cx="5882851" cy="965472"/>
            <a:chOff x="0" y="0"/>
            <a:chExt cx="6482029" cy="1063804"/>
          </a:xfrm>
        </p:grpSpPr>
        <p:sp>
          <p:nvSpPr>
            <p:cNvPr id="899" name="Shape 899"/>
            <p:cNvSpPr/>
            <p:nvPr/>
          </p:nvSpPr>
          <p:spPr>
            <a:xfrm>
              <a:off x="113757" y="349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902" name="Group 902"/>
            <p:cNvGrpSpPr/>
            <p:nvPr/>
          </p:nvGrpSpPr>
          <p:grpSpPr>
            <a:xfrm>
              <a:off x="106756" y="335985"/>
              <a:ext cx="1104769" cy="391835"/>
              <a:chOff x="0" y="0"/>
              <a:chExt cx="1104768" cy="391834"/>
            </a:xfrm>
          </p:grpSpPr>
          <p:sp>
            <p:nvSpPr>
              <p:cNvPr id="900" name="Shape 900"/>
              <p:cNvSpPr/>
              <p:nvPr/>
            </p:nvSpPr>
            <p:spPr>
              <a:xfrm>
                <a:off x="0" y="6999"/>
                <a:ext cx="1104768"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901" name="Shape 901"/>
              <p:cNvSpPr/>
              <p:nvPr/>
            </p:nvSpPr>
            <p:spPr>
              <a:xfrm>
                <a:off x="318518"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op</a:t>
                </a:r>
              </a:p>
            </p:txBody>
          </p:sp>
        </p:grpSp>
        <p:grpSp>
          <p:nvGrpSpPr>
            <p:cNvPr id="905" name="Group 905"/>
            <p:cNvGrpSpPr/>
            <p:nvPr/>
          </p:nvGrpSpPr>
          <p:grpSpPr>
            <a:xfrm>
              <a:off x="1212825" y="335985"/>
              <a:ext cx="1027764" cy="391835"/>
              <a:chOff x="0" y="0"/>
              <a:chExt cx="1027762" cy="391834"/>
            </a:xfrm>
          </p:grpSpPr>
          <p:sp>
            <p:nvSpPr>
              <p:cNvPr id="903" name="Shape 903"/>
              <p:cNvSpPr/>
              <p:nvPr/>
            </p:nvSpPr>
            <p:spPr>
              <a:xfrm>
                <a:off x="0" y="6999"/>
                <a:ext cx="1027762"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904" name="Shape 904"/>
              <p:cNvSpPr/>
              <p:nvPr/>
            </p:nvSpPr>
            <p:spPr>
              <a:xfrm>
                <a:off x="288767" y="0"/>
                <a:ext cx="311857"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FF0000"/>
                    </a:solidFill>
                  </a:rPr>
                  <a:t>rs</a:t>
                </a:r>
                <a:endParaRPr sz="1997" dirty="0">
                  <a:solidFill>
                    <a:srgbClr val="FF0000"/>
                  </a:solidFill>
                </a:endParaRPr>
              </a:p>
            </p:txBody>
          </p:sp>
        </p:grpSp>
        <p:grpSp>
          <p:nvGrpSpPr>
            <p:cNvPr id="908" name="Group 908"/>
            <p:cNvGrpSpPr/>
            <p:nvPr/>
          </p:nvGrpSpPr>
          <p:grpSpPr>
            <a:xfrm>
              <a:off x="2241889" y="335985"/>
              <a:ext cx="1026014" cy="391835"/>
              <a:chOff x="0" y="0"/>
              <a:chExt cx="1026012" cy="391834"/>
            </a:xfrm>
          </p:grpSpPr>
          <p:sp>
            <p:nvSpPr>
              <p:cNvPr id="906" name="Shape 906"/>
              <p:cNvSpPr/>
              <p:nvPr/>
            </p:nvSpPr>
            <p:spPr>
              <a:xfrm>
                <a:off x="0" y="6999"/>
                <a:ext cx="1026012"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907" name="Shape 907"/>
              <p:cNvSpPr/>
              <p:nvPr/>
            </p:nvSpPr>
            <p:spPr>
              <a:xfrm>
                <a:off x="287017" y="0"/>
                <a:ext cx="248272"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00B050"/>
                    </a:solidFill>
                  </a:rPr>
                  <a:t>rt</a:t>
                </a:r>
                <a:endParaRPr sz="1997" dirty="0">
                  <a:solidFill>
                    <a:srgbClr val="00B050"/>
                  </a:solidFill>
                </a:endParaRPr>
              </a:p>
            </p:txBody>
          </p:sp>
        </p:grpSp>
        <p:sp>
          <p:nvSpPr>
            <p:cNvPr id="909" name="Shape 909"/>
            <p:cNvSpPr/>
            <p:nvPr/>
          </p:nvSpPr>
          <p:spPr>
            <a:xfrm>
              <a:off x="3269202" y="342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910" name="Shape 910"/>
            <p:cNvSpPr/>
            <p:nvPr/>
          </p:nvSpPr>
          <p:spPr>
            <a:xfrm>
              <a:off x="3813487" y="335985"/>
              <a:ext cx="137692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solidFill>
                    <a:srgbClr val="BC38DB"/>
                  </a:solidFill>
                </a:rPr>
                <a:t>immediate</a:t>
              </a:r>
            </a:p>
          </p:txBody>
        </p:sp>
        <p:sp>
          <p:nvSpPr>
            <p:cNvPr id="911" name="Shape 911"/>
            <p:cNvSpPr/>
            <p:nvPr/>
          </p:nvSpPr>
          <p:spPr>
            <a:xfrm>
              <a:off x="6247887" y="0"/>
              <a:ext cx="234142"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0</a:t>
              </a:r>
            </a:p>
          </p:txBody>
        </p:sp>
        <p:sp>
          <p:nvSpPr>
            <p:cNvPr id="912" name="Shape 912"/>
            <p:cNvSpPr/>
            <p:nvPr/>
          </p:nvSpPr>
          <p:spPr>
            <a:xfrm>
              <a:off x="2926181"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16</a:t>
              </a:r>
            </a:p>
          </p:txBody>
        </p:sp>
        <p:sp>
          <p:nvSpPr>
            <p:cNvPr id="913" name="Shape 913"/>
            <p:cNvSpPr/>
            <p:nvPr/>
          </p:nvSpPr>
          <p:spPr>
            <a:xfrm>
              <a:off x="1897117"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21</a:t>
              </a:r>
            </a:p>
          </p:txBody>
        </p:sp>
        <p:sp>
          <p:nvSpPr>
            <p:cNvPr id="914" name="Shape 914"/>
            <p:cNvSpPr/>
            <p:nvPr/>
          </p:nvSpPr>
          <p:spPr>
            <a:xfrm>
              <a:off x="868053"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26</a:t>
              </a:r>
            </a:p>
          </p:txBody>
        </p:sp>
        <p:sp>
          <p:nvSpPr>
            <p:cNvPr id="915" name="Shape 915"/>
            <p:cNvSpPr/>
            <p:nvPr/>
          </p:nvSpPr>
          <p:spPr>
            <a:xfrm>
              <a:off x="0" y="0"/>
              <a:ext cx="391340"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31</a:t>
              </a:r>
            </a:p>
          </p:txBody>
        </p:sp>
        <p:sp>
          <p:nvSpPr>
            <p:cNvPr id="916" name="Shape 916"/>
            <p:cNvSpPr/>
            <p:nvPr/>
          </p:nvSpPr>
          <p:spPr>
            <a:xfrm>
              <a:off x="393774" y="671970"/>
              <a:ext cx="749894"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6 bits</a:t>
              </a:r>
            </a:p>
          </p:txBody>
        </p:sp>
        <p:sp>
          <p:nvSpPr>
            <p:cNvPr id="917" name="Shape 917"/>
            <p:cNvSpPr/>
            <p:nvPr/>
          </p:nvSpPr>
          <p:spPr>
            <a:xfrm>
              <a:off x="4427774" y="671970"/>
              <a:ext cx="907092"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16 bits</a:t>
              </a:r>
            </a:p>
          </p:txBody>
        </p:sp>
        <p:sp>
          <p:nvSpPr>
            <p:cNvPr id="918" name="Shape 918"/>
            <p:cNvSpPr/>
            <p:nvPr/>
          </p:nvSpPr>
          <p:spPr>
            <a:xfrm>
              <a:off x="2450151" y="671970"/>
              <a:ext cx="749894"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5 bits</a:t>
              </a:r>
            </a:p>
          </p:txBody>
        </p:sp>
        <p:sp>
          <p:nvSpPr>
            <p:cNvPr id="919" name="Shape 919"/>
            <p:cNvSpPr/>
            <p:nvPr/>
          </p:nvSpPr>
          <p:spPr>
            <a:xfrm>
              <a:off x="1422838" y="671970"/>
              <a:ext cx="749894"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5 bits</a:t>
              </a:r>
            </a:p>
          </p:txBody>
        </p:sp>
      </p:grpSp>
      <p:sp>
        <p:nvSpPr>
          <p:cNvPr id="921" name="Shape 921"/>
          <p:cNvSpPr/>
          <p:nvPr/>
        </p:nvSpPr>
        <p:spPr>
          <a:xfrm>
            <a:off x="1948742" y="5850911"/>
            <a:ext cx="6788845" cy="591319"/>
          </a:xfrm>
          <a:prstGeom prst="rect">
            <a:avLst/>
          </a:prstGeom>
          <a:ln w="12700">
            <a:miter lim="400000"/>
          </a:ln>
          <a:extLst>
            <a:ext uri="{C572A759-6A51-4108-AA02-DFA0A04FC94B}">
              <ma14:wrappingTextBoxFlag xmlns:ma14="http://schemas.microsoft.com/office/mac/drawingml/2011/main" xmlns="" val="1"/>
            </a:ext>
          </a:extLst>
        </p:spPr>
        <p:txBody>
          <a:bodyPr lIns="23052" tIns="23052" rIns="23052" bIns="23052">
            <a:spAutoFit/>
          </a:bodyPr>
          <a:lstStyle>
            <a:lvl1pPr marL="223987" indent="-223987" defTabSz="457104">
              <a:lnSpc>
                <a:spcPct val="75000"/>
              </a:lnSpc>
              <a:spcBef>
                <a:spcPts val="2000"/>
              </a:spcBef>
              <a:buClr>
                <a:srgbClr val="000000"/>
              </a:buClr>
              <a:defRPr sz="2600">
                <a:uFill>
                  <a:solidFill>
                    <a:srgbClr val="000000"/>
                  </a:solidFill>
                </a:uFill>
                <a:latin typeface="Arial"/>
                <a:ea typeface="Arial"/>
                <a:cs typeface="Arial"/>
                <a:sym typeface="Arial"/>
              </a:defRPr>
            </a:lvl1pPr>
          </a:lstStyle>
          <a:p>
            <a:pPr>
              <a:defRPr sz="1800"/>
            </a:pPr>
            <a:r>
              <a:rPr sz="2360" dirty="0"/>
              <a:t>Already have mux, adder, need special sign </a:t>
            </a:r>
            <a:r>
              <a:rPr sz="2360" dirty="0" smtClean="0"/>
              <a:t>need </a:t>
            </a:r>
            <a:r>
              <a:rPr sz="2360" dirty="0">
                <a:solidFill>
                  <a:schemeClr val="accent6">
                    <a:lumMod val="75000"/>
                  </a:schemeClr>
                </a:solidFill>
              </a:rPr>
              <a:t>equal compare </a:t>
            </a:r>
            <a:r>
              <a:rPr sz="2360" dirty="0"/>
              <a:t>(sub</a:t>
            </a:r>
            <a:r>
              <a:rPr sz="2360" dirty="0" smtClean="0"/>
              <a:t>?)</a:t>
            </a:r>
            <a:r>
              <a:rPr lang="en-US" sz="2360" dirty="0"/>
              <a:t>, </a:t>
            </a:r>
            <a:r>
              <a:rPr lang="en-US" sz="2360" dirty="0" smtClean="0"/>
              <a:t>update for </a:t>
            </a:r>
            <a:r>
              <a:rPr lang="en-US" sz="2360" dirty="0"/>
              <a:t>PC, </a:t>
            </a:r>
            <a:endParaRPr sz="2360" dirty="0"/>
          </a:p>
        </p:txBody>
      </p:sp>
      <p:grpSp>
        <p:nvGrpSpPr>
          <p:cNvPr id="3" name="Group 2"/>
          <p:cNvGrpSpPr/>
          <p:nvPr/>
        </p:nvGrpSpPr>
        <p:grpSpPr>
          <a:xfrm>
            <a:off x="211999" y="2667000"/>
            <a:ext cx="3085619" cy="4114800"/>
            <a:chOff x="211999" y="2488301"/>
            <a:chExt cx="3085619" cy="4114800"/>
          </a:xfrm>
        </p:grpSpPr>
        <p:grpSp>
          <p:nvGrpSpPr>
            <p:cNvPr id="2" name="Group 1"/>
            <p:cNvGrpSpPr/>
            <p:nvPr/>
          </p:nvGrpSpPr>
          <p:grpSpPr>
            <a:xfrm>
              <a:off x="211999" y="2820584"/>
              <a:ext cx="2458324" cy="3782517"/>
              <a:chOff x="211999" y="2820584"/>
              <a:chExt cx="2458324" cy="3782517"/>
            </a:xfrm>
          </p:grpSpPr>
          <p:sp>
            <p:nvSpPr>
              <p:cNvPr id="922" name="Shape 922"/>
              <p:cNvSpPr/>
              <p:nvPr/>
            </p:nvSpPr>
            <p:spPr>
              <a:xfrm>
                <a:off x="211999" y="6247486"/>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solidFill>
                      <a:srgbClr val="BC38DB"/>
                    </a:solidFill>
                  </a:rPr>
                  <a:t>imm16</a:t>
                </a:r>
              </a:p>
            </p:txBody>
          </p:sp>
          <p:sp>
            <p:nvSpPr>
              <p:cNvPr id="923" name="Shape 923"/>
              <p:cNvSpPr/>
              <p:nvPr/>
            </p:nvSpPr>
            <p:spPr>
              <a:xfrm>
                <a:off x="2136641" y="5323536"/>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grpSp>
            <p:nvGrpSpPr>
              <p:cNvPr id="928" name="Group 928"/>
              <p:cNvGrpSpPr/>
              <p:nvPr/>
            </p:nvGrpSpPr>
            <p:grpSpPr>
              <a:xfrm>
                <a:off x="2217144" y="4002180"/>
                <a:ext cx="339327" cy="1194303"/>
                <a:chOff x="29547" y="0"/>
                <a:chExt cx="373887" cy="1315944"/>
              </a:xfrm>
            </p:grpSpPr>
            <p:sp>
              <p:nvSpPr>
                <p:cNvPr id="924" name="Shape 924"/>
                <p:cNvSpPr/>
                <p:nvPr/>
              </p:nvSpPr>
              <p:spPr>
                <a:xfrm>
                  <a:off x="91357" y="0"/>
                  <a:ext cx="266466" cy="1315944"/>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925" name="Shape 925"/>
                <p:cNvSpPr/>
                <p:nvPr/>
              </p:nvSpPr>
              <p:spPr>
                <a:xfrm rot="5400000">
                  <a:off x="-1469" y="476308"/>
                  <a:ext cx="39663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PC</a:t>
                  </a:r>
                </a:p>
              </p:txBody>
            </p:sp>
            <p:sp>
              <p:nvSpPr>
                <p:cNvPr id="926" name="Shape 926"/>
                <p:cNvSpPr/>
                <p:nvPr/>
              </p:nvSpPr>
              <p:spPr>
                <a:xfrm rot="16200000">
                  <a:off x="68721" y="25257"/>
                  <a:ext cx="33481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00</a:t>
                  </a:r>
                </a:p>
              </p:txBody>
            </p:sp>
            <p:sp>
              <p:nvSpPr>
                <p:cNvPr id="927" name="Shape 927"/>
                <p:cNvSpPr/>
                <p:nvPr/>
              </p:nvSpPr>
              <p:spPr>
                <a:xfrm>
                  <a:off x="96607" y="6999"/>
                  <a:ext cx="257716" cy="25199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sp>
            <p:nvSpPr>
              <p:cNvPr id="929" name="Shape 929"/>
              <p:cNvSpPr/>
              <p:nvPr/>
            </p:nvSpPr>
            <p:spPr>
              <a:xfrm>
                <a:off x="584840" y="3341503"/>
                <a:ext cx="21249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4</a:t>
                </a:r>
              </a:p>
            </p:txBody>
          </p:sp>
          <p:sp>
            <p:nvSpPr>
              <p:cNvPr id="930" name="Shape 930"/>
              <p:cNvSpPr/>
              <p:nvPr/>
            </p:nvSpPr>
            <p:spPr>
              <a:xfrm>
                <a:off x="1490190" y="3189039"/>
                <a:ext cx="103804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931" name="Shape 931"/>
              <p:cNvSpPr/>
              <p:nvPr/>
            </p:nvSpPr>
            <p:spPr>
              <a:xfrm>
                <a:off x="1968278" y="3598787"/>
                <a:ext cx="1" cy="371631"/>
              </a:xfrm>
              <a:prstGeom prst="line">
                <a:avLst/>
              </a:prstGeom>
              <a:ln w="12700">
                <a:solidFill>
                  <a:srgbClr val="000000"/>
                </a:solidFill>
                <a:tailEnd type="triangle"/>
              </a:ln>
            </p:spPr>
            <p:txBody>
              <a:bodyPr lIns="0" tIns="0" rIns="0" bIns="0"/>
              <a:lstStyle/>
              <a:p>
                <a:endParaRPr sz="1634"/>
              </a:p>
            </p:txBody>
          </p:sp>
          <p:sp>
            <p:nvSpPr>
              <p:cNvPr id="932" name="Shape 932"/>
              <p:cNvSpPr/>
              <p:nvPr/>
            </p:nvSpPr>
            <p:spPr>
              <a:xfrm>
                <a:off x="632490" y="5018608"/>
                <a:ext cx="306957" cy="1067248"/>
              </a:xfrm>
              <a:prstGeom prst="rect">
                <a:avLst/>
              </a:prstGeom>
              <a:ln w="25400">
                <a:solidFill>
                  <a:srgbClr val="CD665F"/>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933" name="Shape 933"/>
              <p:cNvSpPr/>
              <p:nvPr/>
            </p:nvSpPr>
            <p:spPr>
              <a:xfrm rot="5400000">
                <a:off x="379350" y="5291005"/>
                <a:ext cx="794389"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PC Ext</a:t>
                </a:r>
              </a:p>
            </p:txBody>
          </p:sp>
          <p:sp>
            <p:nvSpPr>
              <p:cNvPr id="934" name="Shape 934"/>
              <p:cNvSpPr/>
              <p:nvPr/>
            </p:nvSpPr>
            <p:spPr>
              <a:xfrm rot="5400000">
                <a:off x="983387" y="3756511"/>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a:t>Adder</a:t>
                </a:r>
              </a:p>
            </p:txBody>
          </p:sp>
          <p:sp>
            <p:nvSpPr>
              <p:cNvPr id="935" name="Shape 935"/>
              <p:cNvSpPr/>
              <p:nvPr/>
            </p:nvSpPr>
            <p:spPr>
              <a:xfrm>
                <a:off x="1145522" y="3417734"/>
                <a:ext cx="381201" cy="10672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CD665F"/>
                </a:solidFill>
              </a:ln>
            </p:spPr>
            <p:txBody>
              <a:bodyPr lIns="0" tIns="0" rIns="0" bIns="0"/>
              <a:lstStyle/>
              <a:p>
                <a:endParaRPr sz="1634"/>
              </a:p>
            </p:txBody>
          </p:sp>
          <p:sp>
            <p:nvSpPr>
              <p:cNvPr id="936" name="Shape 936"/>
              <p:cNvSpPr/>
              <p:nvPr/>
            </p:nvSpPr>
            <p:spPr>
              <a:xfrm rot="5400000">
                <a:off x="983387" y="4975711"/>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a:t>Adder</a:t>
                </a:r>
              </a:p>
            </p:txBody>
          </p:sp>
          <p:sp>
            <p:nvSpPr>
              <p:cNvPr id="937" name="Shape 937"/>
              <p:cNvSpPr/>
              <p:nvPr/>
            </p:nvSpPr>
            <p:spPr>
              <a:xfrm>
                <a:off x="1145522" y="4637449"/>
                <a:ext cx="381201" cy="106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CD665F"/>
                </a:solidFill>
              </a:ln>
            </p:spPr>
            <p:txBody>
              <a:bodyPr lIns="0" tIns="0" rIns="0" bIns="0"/>
              <a:lstStyle/>
              <a:p>
                <a:endParaRPr sz="1634"/>
              </a:p>
            </p:txBody>
          </p:sp>
          <p:sp>
            <p:nvSpPr>
              <p:cNvPr id="938" name="Shape 938"/>
              <p:cNvSpPr/>
              <p:nvPr/>
            </p:nvSpPr>
            <p:spPr>
              <a:xfrm rot="5400000">
                <a:off x="1683876" y="4392270"/>
                <a:ext cx="51065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Mux</a:t>
                </a:r>
              </a:p>
            </p:txBody>
          </p:sp>
          <p:sp>
            <p:nvSpPr>
              <p:cNvPr id="939" name="Shape 939"/>
              <p:cNvSpPr/>
              <p:nvPr/>
            </p:nvSpPr>
            <p:spPr>
              <a:xfrm>
                <a:off x="1831682" y="3875127"/>
                <a:ext cx="228720" cy="1448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89"/>
                    </a:lnTo>
                    <a:lnTo>
                      <a:pt x="21600" y="3411"/>
                    </a:lnTo>
                    <a:lnTo>
                      <a:pt x="0" y="0"/>
                    </a:lnTo>
                    <a:close/>
                  </a:path>
                </a:pathLst>
              </a:custGeom>
              <a:ln w="28575">
                <a:solidFill>
                  <a:srgbClr val="CD665F"/>
                </a:solidFill>
              </a:ln>
            </p:spPr>
            <p:txBody>
              <a:bodyPr lIns="0" tIns="0" rIns="0" bIns="0"/>
              <a:lstStyle/>
              <a:p>
                <a:endParaRPr sz="1634"/>
              </a:p>
            </p:txBody>
          </p:sp>
          <p:sp>
            <p:nvSpPr>
              <p:cNvPr id="940" name="Shape 940"/>
              <p:cNvSpPr/>
              <p:nvPr/>
            </p:nvSpPr>
            <p:spPr>
              <a:xfrm>
                <a:off x="2517842" y="2820584"/>
                <a:ext cx="152481" cy="1816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19050">
                <a:solidFill>
                  <a:srgbClr val="000000"/>
                </a:solidFill>
                <a:tailEnd type="triangle"/>
              </a:ln>
            </p:spPr>
            <p:txBody>
              <a:bodyPr lIns="0" tIns="0" rIns="0" bIns="0"/>
              <a:lstStyle/>
              <a:p>
                <a:endParaRPr sz="1634"/>
              </a:p>
            </p:txBody>
          </p:sp>
          <p:sp>
            <p:nvSpPr>
              <p:cNvPr id="941" name="Shape 941"/>
              <p:cNvSpPr/>
              <p:nvPr/>
            </p:nvSpPr>
            <p:spPr>
              <a:xfrm>
                <a:off x="459361" y="3112808"/>
                <a:ext cx="2210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480" y="21600"/>
                    </a:lnTo>
                  </a:path>
                </a:pathLst>
              </a:custGeom>
              <a:ln w="19050">
                <a:solidFill>
                  <a:srgbClr val="000000"/>
                </a:solidFill>
                <a:tailEnd type="triangle"/>
              </a:ln>
            </p:spPr>
            <p:txBody>
              <a:bodyPr lIns="0" tIns="0" rIns="0" bIns="0"/>
              <a:lstStyle/>
              <a:p>
                <a:endParaRPr sz="1634"/>
              </a:p>
            </p:txBody>
          </p:sp>
          <p:sp>
            <p:nvSpPr>
              <p:cNvPr id="942" name="Shape 942"/>
              <p:cNvSpPr/>
              <p:nvPr/>
            </p:nvSpPr>
            <p:spPr>
              <a:xfrm>
                <a:off x="840560" y="3570199"/>
                <a:ext cx="304961" cy="1"/>
              </a:xfrm>
              <a:prstGeom prst="line">
                <a:avLst/>
              </a:prstGeom>
              <a:ln w="19050">
                <a:solidFill>
                  <a:srgbClr val="000000"/>
                </a:solidFill>
                <a:tailEnd type="triangle"/>
              </a:ln>
            </p:spPr>
            <p:txBody>
              <a:bodyPr lIns="0" tIns="0" rIns="0" bIns="0"/>
              <a:lstStyle/>
              <a:p>
                <a:endParaRPr sz="1634"/>
              </a:p>
            </p:txBody>
          </p:sp>
          <p:sp>
            <p:nvSpPr>
              <p:cNvPr id="943" name="Shape 943"/>
              <p:cNvSpPr/>
              <p:nvPr/>
            </p:nvSpPr>
            <p:spPr>
              <a:xfrm>
                <a:off x="1526722" y="4027591"/>
                <a:ext cx="304960" cy="1"/>
              </a:xfrm>
              <a:prstGeom prst="line">
                <a:avLst/>
              </a:prstGeom>
              <a:ln w="19050">
                <a:solidFill>
                  <a:srgbClr val="000000"/>
                </a:solidFill>
                <a:tailEnd type="triangle"/>
              </a:ln>
            </p:spPr>
            <p:txBody>
              <a:bodyPr lIns="0" tIns="0" rIns="0" bIns="0"/>
              <a:lstStyle/>
              <a:p>
                <a:endParaRPr sz="1634"/>
              </a:p>
            </p:txBody>
          </p:sp>
          <p:sp>
            <p:nvSpPr>
              <p:cNvPr id="944" name="Shape 944"/>
              <p:cNvSpPr/>
              <p:nvPr/>
            </p:nvSpPr>
            <p:spPr>
              <a:xfrm>
                <a:off x="764322" y="4027590"/>
                <a:ext cx="838640" cy="7623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120"/>
                    </a:lnTo>
                    <a:lnTo>
                      <a:pt x="0" y="15120"/>
                    </a:lnTo>
                    <a:lnTo>
                      <a:pt x="0" y="21600"/>
                    </a:lnTo>
                    <a:lnTo>
                      <a:pt x="9818" y="21600"/>
                    </a:lnTo>
                  </a:path>
                </a:pathLst>
              </a:custGeom>
              <a:ln w="19050">
                <a:solidFill>
                  <a:srgbClr val="000000"/>
                </a:solidFill>
                <a:tailEnd type="triangle"/>
              </a:ln>
            </p:spPr>
            <p:txBody>
              <a:bodyPr lIns="0" tIns="0" rIns="0" bIns="0"/>
              <a:lstStyle/>
              <a:p>
                <a:endParaRPr sz="1634"/>
              </a:p>
            </p:txBody>
          </p:sp>
          <p:sp>
            <p:nvSpPr>
              <p:cNvPr id="945" name="Shape 945"/>
              <p:cNvSpPr/>
              <p:nvPr/>
            </p:nvSpPr>
            <p:spPr>
              <a:xfrm>
                <a:off x="916801" y="5552232"/>
                <a:ext cx="228720" cy="1"/>
              </a:xfrm>
              <a:prstGeom prst="line">
                <a:avLst/>
              </a:prstGeom>
              <a:ln w="19050">
                <a:solidFill>
                  <a:srgbClr val="000000"/>
                </a:solidFill>
                <a:tailEnd type="triangle"/>
              </a:ln>
            </p:spPr>
            <p:txBody>
              <a:bodyPr lIns="0" tIns="0" rIns="0" bIns="0"/>
              <a:lstStyle/>
              <a:p>
                <a:endParaRPr sz="1634"/>
              </a:p>
            </p:txBody>
          </p:sp>
          <p:sp>
            <p:nvSpPr>
              <p:cNvPr id="946" name="Shape 946"/>
              <p:cNvSpPr/>
              <p:nvPr/>
            </p:nvSpPr>
            <p:spPr>
              <a:xfrm>
                <a:off x="383121" y="5552232"/>
                <a:ext cx="228720" cy="6860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19050">
                <a:solidFill>
                  <a:srgbClr val="000000"/>
                </a:solidFill>
                <a:tailEnd type="triangle"/>
              </a:ln>
            </p:spPr>
            <p:txBody>
              <a:bodyPr lIns="0" tIns="0" rIns="0" bIns="0"/>
              <a:lstStyle/>
              <a:p>
                <a:endParaRPr sz="1634"/>
              </a:p>
            </p:txBody>
          </p:sp>
          <p:sp>
            <p:nvSpPr>
              <p:cNvPr id="947" name="Shape 947"/>
              <p:cNvSpPr/>
              <p:nvPr/>
            </p:nvSpPr>
            <p:spPr>
              <a:xfrm>
                <a:off x="1526722" y="5171072"/>
                <a:ext cx="304960" cy="1588"/>
              </a:xfrm>
              <a:prstGeom prst="line">
                <a:avLst/>
              </a:prstGeom>
              <a:ln w="19050">
                <a:solidFill>
                  <a:srgbClr val="000000"/>
                </a:solidFill>
                <a:tailEnd type="triangle"/>
              </a:ln>
            </p:spPr>
            <p:txBody>
              <a:bodyPr lIns="0" tIns="0" rIns="0" bIns="0"/>
              <a:lstStyle/>
              <a:p>
                <a:endParaRPr sz="1634"/>
              </a:p>
            </p:txBody>
          </p:sp>
          <p:sp>
            <p:nvSpPr>
              <p:cNvPr id="948" name="Shape 948"/>
              <p:cNvSpPr/>
              <p:nvPr/>
            </p:nvSpPr>
            <p:spPr>
              <a:xfrm>
                <a:off x="2060401" y="4637447"/>
                <a:ext cx="228720" cy="1"/>
              </a:xfrm>
              <a:prstGeom prst="line">
                <a:avLst/>
              </a:prstGeom>
              <a:ln w="19050">
                <a:solidFill>
                  <a:srgbClr val="000000"/>
                </a:solidFill>
              </a:ln>
            </p:spPr>
            <p:txBody>
              <a:bodyPr lIns="0" tIns="0" rIns="0" bIns="0"/>
              <a:lstStyle/>
              <a:p>
                <a:endParaRPr sz="1634"/>
              </a:p>
            </p:txBody>
          </p:sp>
        </p:grpSp>
        <p:sp>
          <p:nvSpPr>
            <p:cNvPr id="949" name="Shape 949"/>
            <p:cNvSpPr/>
            <p:nvPr/>
          </p:nvSpPr>
          <p:spPr>
            <a:xfrm>
              <a:off x="1795149" y="2488301"/>
              <a:ext cx="1502469" cy="378892"/>
            </a:xfrm>
            <a:prstGeom prst="rect">
              <a:avLst/>
            </a:prstGeom>
            <a:ln w="12700">
              <a:miter lim="400000"/>
            </a:ln>
            <a:extLst>
              <a:ext uri="{C572A759-6A51-4108-AA02-DFA0A04FC94B}">
                <ma14:wrappingTextBoxFlag xmlns:ma14="http://schemas.microsoft.com/office/mac/drawingml/2011/main" xmlns="" val="1"/>
              </a:ext>
            </a:extLst>
          </p:spPr>
          <p:txBody>
            <a:bodyPr wrap="none" lIns="46104" tIns="46104" rIns="46104" bIns="46104">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a:t>Inst Address</a:t>
              </a:r>
            </a:p>
          </p:txBody>
        </p:sp>
      </p:grpSp>
      <p:sp>
        <p:nvSpPr>
          <p:cNvPr id="950" name="Shape 950"/>
          <p:cNvSpPr/>
          <p:nvPr/>
        </p:nvSpPr>
        <p:spPr>
          <a:xfrm>
            <a:off x="7241547" y="4345225"/>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951" name="Shape 951"/>
          <p:cNvSpPr/>
          <p:nvPr/>
        </p:nvSpPr>
        <p:spPr>
          <a:xfrm>
            <a:off x="6738044" y="3570198"/>
            <a:ext cx="104887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952" name="Shape 952"/>
          <p:cNvSpPr/>
          <p:nvPr/>
        </p:nvSpPr>
        <p:spPr>
          <a:xfrm>
            <a:off x="3813921" y="518377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953" name="Shape 953"/>
          <p:cNvSpPr/>
          <p:nvPr/>
        </p:nvSpPr>
        <p:spPr>
          <a:xfrm>
            <a:off x="3269125" y="4278522"/>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954" name="Shape 954"/>
          <p:cNvSpPr/>
          <p:nvPr/>
        </p:nvSpPr>
        <p:spPr>
          <a:xfrm>
            <a:off x="3391424" y="3582903"/>
            <a:ext cx="86190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955" name="Shape 955"/>
          <p:cNvSpPr/>
          <p:nvPr/>
        </p:nvSpPr>
        <p:spPr>
          <a:xfrm flipH="1">
            <a:off x="6177363" y="4421457"/>
            <a:ext cx="88948" cy="130230"/>
          </a:xfrm>
          <a:prstGeom prst="line">
            <a:avLst/>
          </a:prstGeom>
          <a:ln w="12700">
            <a:solidFill>
              <a:srgbClr val="000000"/>
            </a:solidFill>
          </a:ln>
        </p:spPr>
        <p:txBody>
          <a:bodyPr lIns="0" tIns="0" rIns="0" bIns="0"/>
          <a:lstStyle/>
          <a:p>
            <a:endParaRPr sz="1634"/>
          </a:p>
        </p:txBody>
      </p:sp>
      <p:sp>
        <p:nvSpPr>
          <p:cNvPr id="956" name="Shape 956"/>
          <p:cNvSpPr/>
          <p:nvPr/>
        </p:nvSpPr>
        <p:spPr>
          <a:xfrm>
            <a:off x="6097947" y="4116530"/>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957" name="Shape 957"/>
          <p:cNvSpPr/>
          <p:nvPr/>
        </p:nvSpPr>
        <p:spPr>
          <a:xfrm>
            <a:off x="5459436" y="4116528"/>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FF0000"/>
                </a:solidFill>
              </a:rPr>
              <a:t>busA</a:t>
            </a:r>
            <a:endParaRPr sz="1997" dirty="0">
              <a:solidFill>
                <a:srgbClr val="FF0000"/>
              </a:solidFill>
            </a:endParaRPr>
          </a:p>
        </p:txBody>
      </p:sp>
      <p:sp>
        <p:nvSpPr>
          <p:cNvPr id="958" name="Shape 958"/>
          <p:cNvSpPr/>
          <p:nvPr/>
        </p:nvSpPr>
        <p:spPr>
          <a:xfrm flipV="1">
            <a:off x="6177362" y="4955081"/>
            <a:ext cx="76241" cy="152465"/>
          </a:xfrm>
          <a:prstGeom prst="line">
            <a:avLst/>
          </a:prstGeom>
          <a:ln w="12700">
            <a:solidFill>
              <a:srgbClr val="000000"/>
            </a:solidFill>
          </a:ln>
        </p:spPr>
        <p:txBody>
          <a:bodyPr lIns="0" tIns="0" rIns="0" bIns="0"/>
          <a:lstStyle/>
          <a:p>
            <a:endParaRPr sz="1634"/>
          </a:p>
        </p:txBody>
      </p:sp>
      <p:sp>
        <p:nvSpPr>
          <p:cNvPr id="959" name="Shape 959"/>
          <p:cNvSpPr/>
          <p:nvPr/>
        </p:nvSpPr>
        <p:spPr>
          <a:xfrm>
            <a:off x="6021707" y="507895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960" name="Shape 960"/>
          <p:cNvSpPr/>
          <p:nvPr/>
        </p:nvSpPr>
        <p:spPr>
          <a:xfrm>
            <a:off x="5491203" y="4650152"/>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err="1">
                <a:solidFill>
                  <a:srgbClr val="00B050"/>
                </a:solidFill>
              </a:rPr>
              <a:t>busB</a:t>
            </a:r>
            <a:endParaRPr sz="1997" dirty="0">
              <a:solidFill>
                <a:srgbClr val="00B050"/>
              </a:solidFill>
            </a:endParaRPr>
          </a:p>
        </p:txBody>
      </p:sp>
      <p:sp>
        <p:nvSpPr>
          <p:cNvPr id="961" name="Shape 961"/>
          <p:cNvSpPr/>
          <p:nvPr/>
        </p:nvSpPr>
        <p:spPr>
          <a:xfrm flipV="1">
            <a:off x="5110003" y="3960889"/>
            <a:ext cx="139775" cy="155642"/>
          </a:xfrm>
          <a:prstGeom prst="line">
            <a:avLst/>
          </a:prstGeom>
          <a:ln w="12700">
            <a:solidFill>
              <a:srgbClr val="000000"/>
            </a:solidFill>
          </a:ln>
        </p:spPr>
        <p:txBody>
          <a:bodyPr lIns="0" tIns="0" rIns="0" bIns="0"/>
          <a:lstStyle/>
          <a:p>
            <a:endParaRPr sz="1634"/>
          </a:p>
        </p:txBody>
      </p:sp>
      <p:sp>
        <p:nvSpPr>
          <p:cNvPr id="962" name="Shape 962"/>
          <p:cNvSpPr/>
          <p:nvPr/>
        </p:nvSpPr>
        <p:spPr>
          <a:xfrm flipV="1">
            <a:off x="4360309" y="3960889"/>
            <a:ext cx="139775" cy="155642"/>
          </a:xfrm>
          <a:prstGeom prst="line">
            <a:avLst/>
          </a:prstGeom>
          <a:ln w="12700">
            <a:solidFill>
              <a:srgbClr val="000000"/>
            </a:solidFill>
          </a:ln>
        </p:spPr>
        <p:txBody>
          <a:bodyPr lIns="0" tIns="0" rIns="0" bIns="0"/>
          <a:lstStyle/>
          <a:p>
            <a:endParaRPr sz="1634"/>
          </a:p>
        </p:txBody>
      </p:sp>
      <p:sp>
        <p:nvSpPr>
          <p:cNvPr id="963" name="Shape 963"/>
          <p:cNvSpPr/>
          <p:nvPr/>
        </p:nvSpPr>
        <p:spPr>
          <a:xfrm>
            <a:off x="4217359" y="3811602"/>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964" name="Shape 964"/>
          <p:cNvSpPr/>
          <p:nvPr/>
        </p:nvSpPr>
        <p:spPr>
          <a:xfrm flipV="1">
            <a:off x="4741509" y="3960889"/>
            <a:ext cx="139775" cy="155642"/>
          </a:xfrm>
          <a:prstGeom prst="line">
            <a:avLst/>
          </a:prstGeom>
          <a:ln w="12700">
            <a:solidFill>
              <a:srgbClr val="000000"/>
            </a:solidFill>
          </a:ln>
        </p:spPr>
        <p:txBody>
          <a:bodyPr lIns="0" tIns="0" rIns="0" bIns="0"/>
          <a:lstStyle/>
          <a:p>
            <a:endParaRPr sz="1634"/>
          </a:p>
        </p:txBody>
      </p:sp>
      <p:sp>
        <p:nvSpPr>
          <p:cNvPr id="965" name="Shape 965"/>
          <p:cNvSpPr/>
          <p:nvPr/>
        </p:nvSpPr>
        <p:spPr>
          <a:xfrm>
            <a:off x="4576322" y="3811602"/>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966" name="Shape 966"/>
          <p:cNvSpPr/>
          <p:nvPr/>
        </p:nvSpPr>
        <p:spPr>
          <a:xfrm>
            <a:off x="4155414" y="4187997"/>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967" name="Shape 967"/>
          <p:cNvSpPr/>
          <p:nvPr/>
        </p:nvSpPr>
        <p:spPr>
          <a:xfrm>
            <a:off x="4612854" y="4187997"/>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968" name="Shape 968"/>
          <p:cNvSpPr/>
          <p:nvPr/>
        </p:nvSpPr>
        <p:spPr>
          <a:xfrm>
            <a:off x="4994055" y="4187997"/>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969" name="Shape 969"/>
          <p:cNvSpPr/>
          <p:nvPr/>
        </p:nvSpPr>
        <p:spPr>
          <a:xfrm>
            <a:off x="4155414" y="4573920"/>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970" name="Shape 970"/>
          <p:cNvSpPr/>
          <p:nvPr/>
        </p:nvSpPr>
        <p:spPr>
          <a:xfrm>
            <a:off x="4576322" y="358290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FF0000"/>
                </a:solidFill>
              </a:rPr>
              <a:t>Rs</a:t>
            </a:r>
            <a:endParaRPr sz="1815" dirty="0">
              <a:solidFill>
                <a:srgbClr val="FF0000"/>
              </a:solidFill>
            </a:endParaRPr>
          </a:p>
        </p:txBody>
      </p:sp>
      <p:sp>
        <p:nvSpPr>
          <p:cNvPr id="971" name="Shape 971"/>
          <p:cNvSpPr/>
          <p:nvPr/>
        </p:nvSpPr>
        <p:spPr>
          <a:xfrm>
            <a:off x="5010695" y="358290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solidFill>
                  <a:srgbClr val="00B050"/>
                </a:solidFill>
              </a:rPr>
              <a:t>Rt</a:t>
            </a:r>
            <a:endParaRPr sz="1815" dirty="0">
              <a:solidFill>
                <a:srgbClr val="00B050"/>
              </a:solidFill>
            </a:endParaRPr>
          </a:p>
        </p:txBody>
      </p:sp>
      <p:sp>
        <p:nvSpPr>
          <p:cNvPr id="972" name="Shape 972"/>
          <p:cNvSpPr/>
          <p:nvPr/>
        </p:nvSpPr>
        <p:spPr>
          <a:xfrm>
            <a:off x="3966402" y="4192760"/>
            <a:ext cx="1460087" cy="991017"/>
          </a:xfrm>
          <a:prstGeom prst="rect">
            <a:avLst/>
          </a:prstGeom>
          <a:ln w="28575">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973" name="Shape 973"/>
          <p:cNvSpPr/>
          <p:nvPr/>
        </p:nvSpPr>
        <p:spPr>
          <a:xfrm rot="5400000">
            <a:off x="6633009" y="4591770"/>
            <a:ext cx="476994"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974" name="Shape 974"/>
          <p:cNvSpPr/>
          <p:nvPr/>
        </p:nvSpPr>
        <p:spPr>
          <a:xfrm>
            <a:off x="6639567" y="4192760"/>
            <a:ext cx="449500" cy="1143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975" name="Shape 975"/>
          <p:cNvSpPr/>
          <p:nvPr/>
        </p:nvSpPr>
        <p:spPr>
          <a:xfrm>
            <a:off x="4118882" y="3964064"/>
            <a:ext cx="1" cy="228697"/>
          </a:xfrm>
          <a:prstGeom prst="line">
            <a:avLst/>
          </a:prstGeom>
          <a:ln w="19050">
            <a:solidFill>
              <a:srgbClr val="000000"/>
            </a:solidFill>
          </a:ln>
        </p:spPr>
        <p:txBody>
          <a:bodyPr lIns="0" tIns="0" rIns="0" bIns="0"/>
          <a:lstStyle/>
          <a:p>
            <a:endParaRPr sz="1634"/>
          </a:p>
        </p:txBody>
      </p:sp>
      <p:sp>
        <p:nvSpPr>
          <p:cNvPr id="976" name="Shape 976"/>
          <p:cNvSpPr/>
          <p:nvPr/>
        </p:nvSpPr>
        <p:spPr>
          <a:xfrm>
            <a:off x="4423843" y="3887833"/>
            <a:ext cx="1" cy="304929"/>
          </a:xfrm>
          <a:prstGeom prst="line">
            <a:avLst/>
          </a:prstGeom>
          <a:ln w="19050">
            <a:solidFill>
              <a:srgbClr val="000000"/>
            </a:solidFill>
          </a:ln>
        </p:spPr>
        <p:txBody>
          <a:bodyPr lIns="0" tIns="0" rIns="0" bIns="0"/>
          <a:lstStyle/>
          <a:p>
            <a:endParaRPr sz="1634"/>
          </a:p>
        </p:txBody>
      </p:sp>
      <p:sp>
        <p:nvSpPr>
          <p:cNvPr id="977" name="Shape 977"/>
          <p:cNvSpPr/>
          <p:nvPr/>
        </p:nvSpPr>
        <p:spPr>
          <a:xfrm>
            <a:off x="4805043" y="3887833"/>
            <a:ext cx="1" cy="304929"/>
          </a:xfrm>
          <a:prstGeom prst="line">
            <a:avLst/>
          </a:prstGeom>
          <a:ln w="19050">
            <a:solidFill>
              <a:srgbClr val="000000"/>
            </a:solidFill>
          </a:ln>
        </p:spPr>
        <p:txBody>
          <a:bodyPr lIns="0" tIns="0" rIns="0" bIns="0"/>
          <a:lstStyle/>
          <a:p>
            <a:endParaRPr sz="1634"/>
          </a:p>
        </p:txBody>
      </p:sp>
      <p:sp>
        <p:nvSpPr>
          <p:cNvPr id="978" name="Shape 978"/>
          <p:cNvSpPr/>
          <p:nvPr/>
        </p:nvSpPr>
        <p:spPr>
          <a:xfrm>
            <a:off x="5186242" y="3887833"/>
            <a:ext cx="1" cy="304929"/>
          </a:xfrm>
          <a:prstGeom prst="line">
            <a:avLst/>
          </a:prstGeom>
          <a:ln w="19050">
            <a:solidFill>
              <a:srgbClr val="000000"/>
            </a:solidFill>
          </a:ln>
        </p:spPr>
        <p:txBody>
          <a:bodyPr lIns="0" tIns="0" rIns="0" bIns="0"/>
          <a:lstStyle/>
          <a:p>
            <a:endParaRPr sz="1634"/>
          </a:p>
        </p:txBody>
      </p:sp>
      <p:sp>
        <p:nvSpPr>
          <p:cNvPr id="979" name="Shape 979"/>
          <p:cNvSpPr/>
          <p:nvPr/>
        </p:nvSpPr>
        <p:spPr>
          <a:xfrm>
            <a:off x="4979760" y="3811602"/>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980" name="Shape 980"/>
          <p:cNvSpPr/>
          <p:nvPr/>
        </p:nvSpPr>
        <p:spPr>
          <a:xfrm>
            <a:off x="5414963" y="4497689"/>
            <a:ext cx="1219841" cy="1"/>
          </a:xfrm>
          <a:prstGeom prst="line">
            <a:avLst/>
          </a:prstGeom>
          <a:ln w="19050">
            <a:solidFill>
              <a:srgbClr val="000000"/>
            </a:solidFill>
            <a:tailEnd type="triangle"/>
          </a:ln>
        </p:spPr>
        <p:txBody>
          <a:bodyPr lIns="0" tIns="0" rIns="0" bIns="0"/>
          <a:lstStyle/>
          <a:p>
            <a:endParaRPr sz="1634"/>
          </a:p>
        </p:txBody>
      </p:sp>
      <p:sp>
        <p:nvSpPr>
          <p:cNvPr id="981" name="Shape 981"/>
          <p:cNvSpPr/>
          <p:nvPr/>
        </p:nvSpPr>
        <p:spPr>
          <a:xfrm>
            <a:off x="6936587" y="3964065"/>
            <a:ext cx="1" cy="419277"/>
          </a:xfrm>
          <a:prstGeom prst="line">
            <a:avLst/>
          </a:prstGeom>
          <a:ln w="19050">
            <a:solidFill>
              <a:srgbClr val="000000"/>
            </a:solidFill>
            <a:tailEnd type="triangle"/>
          </a:ln>
        </p:spPr>
        <p:txBody>
          <a:bodyPr lIns="0" tIns="0" rIns="0" bIns="0"/>
          <a:lstStyle/>
          <a:p>
            <a:endParaRPr sz="1634"/>
          </a:p>
        </p:txBody>
      </p:sp>
      <p:sp>
        <p:nvSpPr>
          <p:cNvPr id="982" name="Shape 982"/>
          <p:cNvSpPr/>
          <p:nvPr/>
        </p:nvSpPr>
        <p:spPr>
          <a:xfrm>
            <a:off x="5414963" y="5031314"/>
            <a:ext cx="1219841" cy="1"/>
          </a:xfrm>
          <a:prstGeom prst="line">
            <a:avLst/>
          </a:prstGeom>
          <a:ln w="19050">
            <a:solidFill>
              <a:srgbClr val="000000"/>
            </a:solidFill>
            <a:tailEnd type="triangle"/>
          </a:ln>
        </p:spPr>
        <p:txBody>
          <a:bodyPr lIns="0" tIns="0" rIns="0" bIns="0"/>
          <a:lstStyle/>
          <a:p>
            <a:endParaRPr sz="1634"/>
          </a:p>
        </p:txBody>
      </p:sp>
      <p:sp>
        <p:nvSpPr>
          <p:cNvPr id="983" name="Shape 983"/>
          <p:cNvSpPr/>
          <p:nvPr/>
        </p:nvSpPr>
        <p:spPr>
          <a:xfrm flipH="1">
            <a:off x="4195122" y="5031314"/>
            <a:ext cx="76241" cy="152464"/>
          </a:xfrm>
          <a:prstGeom prst="line">
            <a:avLst/>
          </a:prstGeom>
          <a:ln w="19050">
            <a:solidFill>
              <a:srgbClr val="000000"/>
            </a:solidFill>
          </a:ln>
        </p:spPr>
        <p:txBody>
          <a:bodyPr lIns="0" tIns="0" rIns="0" bIns="0"/>
          <a:lstStyle/>
          <a:p>
            <a:endParaRPr sz="1634"/>
          </a:p>
        </p:txBody>
      </p:sp>
      <p:sp>
        <p:nvSpPr>
          <p:cNvPr id="984" name="Shape 984"/>
          <p:cNvSpPr/>
          <p:nvPr/>
        </p:nvSpPr>
        <p:spPr>
          <a:xfrm>
            <a:off x="4271361" y="5031314"/>
            <a:ext cx="76241" cy="152464"/>
          </a:xfrm>
          <a:prstGeom prst="line">
            <a:avLst/>
          </a:prstGeom>
          <a:ln w="19050">
            <a:solidFill>
              <a:srgbClr val="000000"/>
            </a:solidFill>
          </a:ln>
        </p:spPr>
        <p:txBody>
          <a:bodyPr lIns="0" tIns="0" rIns="0" bIns="0"/>
          <a:lstStyle/>
          <a:p>
            <a:endParaRPr sz="1634"/>
          </a:p>
        </p:txBody>
      </p:sp>
      <p:sp>
        <p:nvSpPr>
          <p:cNvPr id="985" name="Shape 985"/>
          <p:cNvSpPr/>
          <p:nvPr/>
        </p:nvSpPr>
        <p:spPr>
          <a:xfrm>
            <a:off x="4271362" y="5183777"/>
            <a:ext cx="1" cy="228697"/>
          </a:xfrm>
          <a:prstGeom prst="line">
            <a:avLst/>
          </a:prstGeom>
          <a:ln w="19050">
            <a:solidFill>
              <a:srgbClr val="000000"/>
            </a:solidFill>
          </a:ln>
        </p:spPr>
        <p:txBody>
          <a:bodyPr lIns="0" tIns="0" rIns="0" bIns="0"/>
          <a:lstStyle/>
          <a:p>
            <a:endParaRPr sz="1634"/>
          </a:p>
        </p:txBody>
      </p:sp>
      <p:sp>
        <p:nvSpPr>
          <p:cNvPr id="986" name="Shape 986"/>
          <p:cNvSpPr/>
          <p:nvPr/>
        </p:nvSpPr>
        <p:spPr>
          <a:xfrm flipH="1">
            <a:off x="7317786" y="4650152"/>
            <a:ext cx="76241" cy="152465"/>
          </a:xfrm>
          <a:prstGeom prst="line">
            <a:avLst/>
          </a:prstGeom>
          <a:ln w="12700">
            <a:solidFill>
              <a:srgbClr val="000000"/>
            </a:solidFill>
          </a:ln>
        </p:spPr>
        <p:txBody>
          <a:bodyPr lIns="0" tIns="0" rIns="0" bIns="0"/>
          <a:lstStyle/>
          <a:p>
            <a:endParaRPr sz="1634"/>
          </a:p>
        </p:txBody>
      </p:sp>
      <p:sp>
        <p:nvSpPr>
          <p:cNvPr id="987" name="Shape 987"/>
          <p:cNvSpPr/>
          <p:nvPr/>
        </p:nvSpPr>
        <p:spPr>
          <a:xfrm>
            <a:off x="3432722" y="4650152"/>
            <a:ext cx="4116962" cy="991017"/>
          </a:xfrm>
          <a:custGeom>
            <a:avLst/>
            <a:gdLst/>
            <a:ahLst/>
            <a:cxnLst>
              <a:cxn ang="0">
                <a:pos x="wd2" y="hd2"/>
              </a:cxn>
              <a:cxn ang="5400000">
                <a:pos x="wd2" y="hd2"/>
              </a:cxn>
              <a:cxn ang="10800000">
                <a:pos x="wd2" y="hd2"/>
              </a:cxn>
              <a:cxn ang="16200000">
                <a:pos x="wd2" y="hd2"/>
              </a:cxn>
            </a:cxnLst>
            <a:rect l="0" t="0" r="r" b="b"/>
            <a:pathLst>
              <a:path w="21600" h="21600" extrusionOk="0">
                <a:moveTo>
                  <a:pt x="19200" y="1662"/>
                </a:moveTo>
                <a:lnTo>
                  <a:pt x="21600" y="1662"/>
                </a:lnTo>
                <a:lnTo>
                  <a:pt x="21600" y="21600"/>
                </a:lnTo>
                <a:lnTo>
                  <a:pt x="0" y="21600"/>
                </a:lnTo>
                <a:lnTo>
                  <a:pt x="0" y="0"/>
                </a:lnTo>
                <a:lnTo>
                  <a:pt x="2800" y="0"/>
                </a:lnTo>
              </a:path>
            </a:pathLst>
          </a:custGeom>
          <a:ln w="19050">
            <a:solidFill>
              <a:srgbClr val="000000"/>
            </a:solidFill>
            <a:tailEnd type="triangle"/>
          </a:ln>
        </p:spPr>
        <p:txBody>
          <a:bodyPr lIns="0" tIns="0" rIns="0" bIns="0"/>
          <a:lstStyle/>
          <a:p>
            <a:endParaRPr sz="1634"/>
          </a:p>
        </p:txBody>
      </p:sp>
      <p:grpSp>
        <p:nvGrpSpPr>
          <p:cNvPr id="4" name="Group 3"/>
          <p:cNvGrpSpPr/>
          <p:nvPr/>
        </p:nvGrpSpPr>
        <p:grpSpPr>
          <a:xfrm>
            <a:off x="6024883" y="2960342"/>
            <a:ext cx="791750" cy="1611311"/>
            <a:chOff x="6024883" y="2960342"/>
            <a:chExt cx="791750" cy="1611311"/>
          </a:xfrm>
        </p:grpSpPr>
        <p:sp>
          <p:nvSpPr>
            <p:cNvPr id="988" name="Shape 988"/>
            <p:cNvSpPr/>
            <p:nvPr/>
          </p:nvSpPr>
          <p:spPr>
            <a:xfrm>
              <a:off x="6574445" y="4192761"/>
              <a:ext cx="242188" cy="378892"/>
            </a:xfrm>
            <a:prstGeom prst="rect">
              <a:avLst/>
            </a:prstGeom>
            <a:ln w="12700">
              <a:miter lim="400000"/>
            </a:ln>
            <a:extLst>
              <a:ext uri="{C572A759-6A51-4108-AA02-DFA0A04FC94B}">
                <ma14:wrappingTextBoxFlag xmlns:ma14="http://schemas.microsoft.com/office/mac/drawingml/2011/main" xmlns="" val="1"/>
              </a:ext>
            </a:extLst>
          </p:spPr>
          <p:txBody>
            <a:bodyPr wrap="none" lIns="46104" tIns="46104" rIns="46104" bIns="46104">
              <a:spAutoFit/>
            </a:bodyPr>
            <a:lstStyle>
              <a:lvl1pPr defTabSz="457104">
                <a:lnSpc>
                  <a:spcPct val="93000"/>
                </a:lnSpc>
                <a:buClr>
                  <a:srgbClr val="000000"/>
                </a:buClr>
                <a:defRPr sz="2200">
                  <a:solidFill>
                    <a:srgbClr val="CD665F"/>
                  </a:solidFill>
                  <a:uFill>
                    <a:solidFill>
                      <a:srgbClr val="CD665F"/>
                    </a:solidFill>
                  </a:uFill>
                  <a:latin typeface="Arial"/>
                  <a:ea typeface="Arial"/>
                  <a:cs typeface="Arial"/>
                  <a:sym typeface="Arial"/>
                </a:defRPr>
              </a:lvl1pPr>
            </a:lstStyle>
            <a:p>
              <a:pPr>
                <a:defRPr sz="1800">
                  <a:solidFill>
                    <a:srgbClr val="000000"/>
                  </a:solidFill>
                  <a:uFill>
                    <a:solidFill>
                      <a:srgbClr val="000000"/>
                    </a:solidFill>
                  </a:uFill>
                </a:defRPr>
              </a:pPr>
              <a:r>
                <a:rPr sz="1997" dirty="0"/>
                <a:t>=</a:t>
              </a:r>
            </a:p>
          </p:txBody>
        </p:sp>
        <p:sp>
          <p:nvSpPr>
            <p:cNvPr id="989" name="Shape 989"/>
            <p:cNvSpPr/>
            <p:nvPr/>
          </p:nvSpPr>
          <p:spPr>
            <a:xfrm>
              <a:off x="6482324" y="3330387"/>
              <a:ext cx="228721" cy="91478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4400"/>
                  </a:lnTo>
                  <a:lnTo>
                    <a:pt x="0" y="14400"/>
                  </a:lnTo>
                  <a:lnTo>
                    <a:pt x="0" y="0"/>
                  </a:lnTo>
                </a:path>
              </a:pathLst>
            </a:custGeom>
            <a:ln w="19050">
              <a:solidFill>
                <a:srgbClr val="000000"/>
              </a:solidFill>
              <a:tailEnd type="triangle"/>
            </a:ln>
          </p:spPr>
          <p:txBody>
            <a:bodyPr lIns="0" tIns="0" rIns="0" bIns="0"/>
            <a:lstStyle/>
            <a:p>
              <a:endParaRPr sz="1634"/>
            </a:p>
          </p:txBody>
        </p:sp>
        <p:sp>
          <p:nvSpPr>
            <p:cNvPr id="990" name="Shape 990"/>
            <p:cNvSpPr/>
            <p:nvPr/>
          </p:nvSpPr>
          <p:spPr>
            <a:xfrm>
              <a:off x="6024883" y="2960342"/>
              <a:ext cx="72546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solidFill>
                    <a:schemeClr val="accent6">
                      <a:lumMod val="75000"/>
                    </a:schemeClr>
                  </a:solidFill>
                </a:rPr>
                <a:t>Equal</a:t>
              </a:r>
            </a:p>
          </p:txBody>
        </p:sp>
      </p:grpSp>
    </p:spTree>
    <p:extLst>
      <p:ext uri="{BB962C8B-B14F-4D97-AF65-F5344CB8AC3E}">
        <p14:creationId xmlns:p14="http://schemas.microsoft.com/office/powerpoint/2010/main" val="30420578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Shape 998"/>
          <p:cNvSpPr>
            <a:spLocks noGrp="1"/>
          </p:cNvSpPr>
          <p:nvPr>
            <p:ph type="title"/>
          </p:nvPr>
        </p:nvSpPr>
        <p:spPr>
          <a:xfrm>
            <a:off x="459360" y="-96531"/>
            <a:ext cx="8233925" cy="1143480"/>
          </a:xfrm>
          <a:prstGeom prst="rect">
            <a:avLst/>
          </a:prstGeom>
        </p:spPr>
        <p:txBody>
          <a:bodyPr/>
          <a:lstStyle/>
          <a:p>
            <a:r>
              <a:t>Single Cycle Datapath</a:t>
            </a:r>
          </a:p>
        </p:txBody>
      </p:sp>
      <p:grpSp>
        <p:nvGrpSpPr>
          <p:cNvPr id="1148" name="Group 1148"/>
          <p:cNvGrpSpPr/>
          <p:nvPr/>
        </p:nvGrpSpPr>
        <p:grpSpPr>
          <a:xfrm>
            <a:off x="59518" y="802396"/>
            <a:ext cx="8964423" cy="5996786"/>
            <a:chOff x="0" y="-1"/>
            <a:chExt cx="9877464" cy="6607569"/>
          </a:xfrm>
        </p:grpSpPr>
        <p:sp>
          <p:nvSpPr>
            <p:cNvPr id="999" name="Shape 999"/>
            <p:cNvSpPr/>
            <p:nvPr/>
          </p:nvSpPr>
          <p:spPr>
            <a:xfrm>
              <a:off x="0" y="5903847"/>
              <a:ext cx="922988"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000" name="Shape 1000"/>
            <p:cNvSpPr/>
            <p:nvPr/>
          </p:nvSpPr>
          <p:spPr>
            <a:xfrm>
              <a:off x="7581010" y="3541848"/>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001" name="Shape 1001"/>
            <p:cNvSpPr/>
            <p:nvPr/>
          </p:nvSpPr>
          <p:spPr>
            <a:xfrm>
              <a:off x="6602700" y="1763924"/>
              <a:ext cx="1155701"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1002" name="Shape 1002"/>
            <p:cNvSpPr/>
            <p:nvPr/>
          </p:nvSpPr>
          <p:spPr>
            <a:xfrm>
              <a:off x="3296743" y="4381812"/>
              <a:ext cx="42136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003" name="Shape 1003"/>
            <p:cNvSpPr/>
            <p:nvPr/>
          </p:nvSpPr>
          <p:spPr>
            <a:xfrm>
              <a:off x="2696458" y="3384354"/>
              <a:ext cx="733996"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1004" name="Shape 1004"/>
            <p:cNvSpPr/>
            <p:nvPr/>
          </p:nvSpPr>
          <p:spPr>
            <a:xfrm>
              <a:off x="2831214" y="2617888"/>
              <a:ext cx="949695"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1005" name="Shape 1005"/>
            <p:cNvSpPr/>
            <p:nvPr/>
          </p:nvSpPr>
          <p:spPr>
            <a:xfrm flipH="1">
              <a:off x="3037727" y="3736091"/>
              <a:ext cx="98007" cy="14174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006" name="Shape 1006"/>
            <p:cNvSpPr/>
            <p:nvPr/>
          </p:nvSpPr>
          <p:spPr>
            <a:xfrm>
              <a:off x="2874969" y="3846334"/>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007" name="Shape 1007"/>
            <p:cNvSpPr/>
            <p:nvPr/>
          </p:nvSpPr>
          <p:spPr>
            <a:xfrm flipH="1">
              <a:off x="6152920" y="3541848"/>
              <a:ext cx="98007" cy="143495"/>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008" name="Shape 1008"/>
            <p:cNvSpPr/>
            <p:nvPr/>
          </p:nvSpPr>
          <p:spPr>
            <a:xfrm>
              <a:off x="5984912" y="3205863"/>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009" name="Shape 1009"/>
            <p:cNvSpPr/>
            <p:nvPr/>
          </p:nvSpPr>
          <p:spPr>
            <a:xfrm>
              <a:off x="5109857" y="3205861"/>
              <a:ext cx="721634"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1010" name="Shape 1010"/>
            <p:cNvSpPr/>
            <p:nvPr/>
          </p:nvSpPr>
          <p:spPr>
            <a:xfrm flipV="1">
              <a:off x="5396875" y="4129822"/>
              <a:ext cx="84006" cy="1679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011" name="Shape 1011"/>
            <p:cNvSpPr/>
            <p:nvPr/>
          </p:nvSpPr>
          <p:spPr>
            <a:xfrm>
              <a:off x="5225365" y="4266317"/>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012" name="Shape 1012"/>
            <p:cNvSpPr/>
            <p:nvPr/>
          </p:nvSpPr>
          <p:spPr>
            <a:xfrm>
              <a:off x="5144859" y="3793836"/>
              <a:ext cx="721634"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1013" name="Shape 1013"/>
            <p:cNvSpPr/>
            <p:nvPr/>
          </p:nvSpPr>
          <p:spPr>
            <a:xfrm flipV="1">
              <a:off x="4724832" y="3034370"/>
              <a:ext cx="154011" cy="1714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014" name="Shape 1014"/>
            <p:cNvSpPr/>
            <p:nvPr/>
          </p:nvSpPr>
          <p:spPr>
            <a:xfrm flipV="1">
              <a:off x="3898781" y="3034370"/>
              <a:ext cx="154010" cy="1714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015" name="Shape 1015"/>
            <p:cNvSpPr/>
            <p:nvPr/>
          </p:nvSpPr>
          <p:spPr>
            <a:xfrm>
              <a:off x="3741273" y="2869876"/>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016" name="Shape 1016"/>
            <p:cNvSpPr/>
            <p:nvPr/>
          </p:nvSpPr>
          <p:spPr>
            <a:xfrm flipV="1">
              <a:off x="4318806" y="3034370"/>
              <a:ext cx="154011" cy="1714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017" name="Shape 1017"/>
            <p:cNvSpPr/>
            <p:nvPr/>
          </p:nvSpPr>
          <p:spPr>
            <a:xfrm>
              <a:off x="4136797" y="2869876"/>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018" name="Shape 1018"/>
            <p:cNvSpPr/>
            <p:nvPr/>
          </p:nvSpPr>
          <p:spPr>
            <a:xfrm>
              <a:off x="3673018" y="3284610"/>
              <a:ext cx="40900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1019" name="Shape 1019"/>
            <p:cNvSpPr/>
            <p:nvPr/>
          </p:nvSpPr>
          <p:spPr>
            <a:xfrm>
              <a:off x="4177048" y="3284610"/>
              <a:ext cx="37191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1020" name="Shape 1020"/>
            <p:cNvSpPr/>
            <p:nvPr/>
          </p:nvSpPr>
          <p:spPr>
            <a:xfrm>
              <a:off x="4597074" y="3284610"/>
              <a:ext cx="37191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1021" name="Shape 1021"/>
            <p:cNvSpPr/>
            <p:nvPr/>
          </p:nvSpPr>
          <p:spPr>
            <a:xfrm>
              <a:off x="3673019" y="3709840"/>
              <a:ext cx="1048393"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1022" name="Shape 1022"/>
            <p:cNvSpPr/>
            <p:nvPr/>
          </p:nvSpPr>
          <p:spPr>
            <a:xfrm>
              <a:off x="4136796" y="2617888"/>
              <a:ext cx="391340"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1023" name="Shape 1023"/>
            <p:cNvSpPr/>
            <p:nvPr/>
          </p:nvSpPr>
          <p:spPr>
            <a:xfrm>
              <a:off x="3951285" y="1777924"/>
              <a:ext cx="333053"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024" name="Shape 1024"/>
            <p:cNvSpPr/>
            <p:nvPr/>
          </p:nvSpPr>
          <p:spPr>
            <a:xfrm>
              <a:off x="4615410" y="2617888"/>
              <a:ext cx="333053"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025" name="Shape 1025"/>
            <p:cNvSpPr/>
            <p:nvPr/>
          </p:nvSpPr>
          <p:spPr>
            <a:xfrm>
              <a:off x="3475256" y="1777924"/>
              <a:ext cx="405470"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1026" name="Shape 1026"/>
            <p:cNvSpPr/>
            <p:nvPr/>
          </p:nvSpPr>
          <p:spPr>
            <a:xfrm>
              <a:off x="2677206" y="1441937"/>
              <a:ext cx="1016600"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grpSp>
          <p:nvGrpSpPr>
            <p:cNvPr id="1029" name="Group 1029"/>
            <p:cNvGrpSpPr/>
            <p:nvPr/>
          </p:nvGrpSpPr>
          <p:grpSpPr>
            <a:xfrm>
              <a:off x="4920841" y="4661800"/>
              <a:ext cx="404726" cy="1170965"/>
              <a:chOff x="0" y="9624"/>
              <a:chExt cx="404725" cy="1170963"/>
            </a:xfrm>
          </p:grpSpPr>
          <p:sp>
            <p:nvSpPr>
              <p:cNvPr id="1027" name="Shape 1027"/>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028" name="Shape 1028"/>
              <p:cNvSpPr/>
              <p:nvPr/>
            </p:nvSpPr>
            <p:spPr>
              <a:xfrm rot="5400000">
                <a:off x="-339556" y="446557"/>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a:t>Extender</a:t>
                </a:r>
              </a:p>
            </p:txBody>
          </p:sp>
        </p:grpSp>
        <p:sp>
          <p:nvSpPr>
            <p:cNvPr id="1030" name="Shape 1030"/>
            <p:cNvSpPr/>
            <p:nvPr/>
          </p:nvSpPr>
          <p:spPr>
            <a:xfrm>
              <a:off x="5480880" y="5190277"/>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031" name="Shape 1031"/>
            <p:cNvSpPr/>
            <p:nvPr/>
          </p:nvSpPr>
          <p:spPr>
            <a:xfrm flipH="1">
              <a:off x="5648889" y="5078282"/>
              <a:ext cx="98007" cy="143495"/>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032" name="Shape 1032"/>
            <p:cNvSpPr/>
            <p:nvPr/>
          </p:nvSpPr>
          <p:spPr>
            <a:xfrm flipH="1">
              <a:off x="4458816" y="5080033"/>
              <a:ext cx="98007" cy="14174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033" name="Shape 1033"/>
            <p:cNvSpPr/>
            <p:nvPr/>
          </p:nvSpPr>
          <p:spPr>
            <a:xfrm>
              <a:off x="4220803" y="5190277"/>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034" name="Shape 1034"/>
            <p:cNvSpPr/>
            <p:nvPr/>
          </p:nvSpPr>
          <p:spPr>
            <a:xfrm>
              <a:off x="3212739" y="4885790"/>
              <a:ext cx="922988"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035" name="Shape 1035"/>
            <p:cNvSpPr/>
            <p:nvPr/>
          </p:nvSpPr>
          <p:spPr>
            <a:xfrm>
              <a:off x="5773148" y="6215733"/>
              <a:ext cx="1050159"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endParaRPr sz="1997" dirty="0"/>
            </a:p>
          </p:txBody>
        </p:sp>
        <p:sp>
          <p:nvSpPr>
            <p:cNvPr id="1036" name="Shape 1036"/>
            <p:cNvSpPr/>
            <p:nvPr/>
          </p:nvSpPr>
          <p:spPr>
            <a:xfrm>
              <a:off x="4724832" y="6215733"/>
              <a:ext cx="861169"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1037" name="Shape 1037"/>
            <p:cNvSpPr/>
            <p:nvPr/>
          </p:nvSpPr>
          <p:spPr>
            <a:xfrm flipV="1">
              <a:off x="9429125" y="2197906"/>
              <a:ext cx="1" cy="1634431"/>
            </a:xfrm>
            <a:prstGeom prst="line">
              <a:avLst/>
            </a:prstGeom>
            <a:noFill/>
            <a:ln w="1905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038" name="Shape 1038"/>
            <p:cNvSpPr/>
            <p:nvPr/>
          </p:nvSpPr>
          <p:spPr>
            <a:xfrm>
              <a:off x="8421062" y="1693927"/>
              <a:ext cx="1456402"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1039" name="Shape 1039"/>
            <p:cNvSpPr/>
            <p:nvPr/>
          </p:nvSpPr>
          <p:spPr>
            <a:xfrm>
              <a:off x="6872217" y="5473765"/>
              <a:ext cx="42136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040" name="Shape 1040"/>
            <p:cNvSpPr/>
            <p:nvPr/>
          </p:nvSpPr>
          <p:spPr>
            <a:xfrm>
              <a:off x="6572947" y="4885790"/>
              <a:ext cx="98480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1041" name="Shape 1041"/>
            <p:cNvSpPr/>
            <p:nvPr/>
          </p:nvSpPr>
          <p:spPr>
            <a:xfrm flipH="1">
              <a:off x="6719957" y="4810545"/>
              <a:ext cx="98006" cy="14174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042" name="Shape 1042"/>
            <p:cNvSpPr/>
            <p:nvPr/>
          </p:nvSpPr>
          <p:spPr>
            <a:xfrm>
              <a:off x="6753209" y="4563805"/>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043" name="Shape 1043"/>
            <p:cNvSpPr/>
            <p:nvPr/>
          </p:nvSpPr>
          <p:spPr>
            <a:xfrm flipV="1">
              <a:off x="7987034" y="2617887"/>
              <a:ext cx="14002" cy="2035164"/>
            </a:xfrm>
            <a:prstGeom prst="line">
              <a:avLst/>
            </a:prstGeom>
            <a:noFill/>
            <a:ln w="1905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044" name="Shape 1044"/>
            <p:cNvSpPr/>
            <p:nvPr/>
          </p:nvSpPr>
          <p:spPr>
            <a:xfrm>
              <a:off x="7497004" y="2113908"/>
              <a:ext cx="1059203"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sp>
          <p:nvSpPr>
            <p:cNvPr id="1045" name="Shape 1045"/>
            <p:cNvSpPr/>
            <p:nvPr/>
          </p:nvSpPr>
          <p:spPr>
            <a:xfrm>
              <a:off x="5423127" y="1800673"/>
              <a:ext cx="799349"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Equal</a:t>
              </a:r>
            </a:p>
          </p:txBody>
        </p:sp>
        <p:sp>
          <p:nvSpPr>
            <p:cNvPr id="1046" name="Shape 1046"/>
            <p:cNvSpPr/>
            <p:nvPr/>
          </p:nvSpPr>
          <p:spPr>
            <a:xfrm>
              <a:off x="3345746" y="251989"/>
              <a:ext cx="2744171"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47" name="Shape 1047"/>
            <p:cNvSpPr/>
            <p:nvPr/>
          </p:nvSpPr>
          <p:spPr>
            <a:xfrm>
              <a:off x="6068915" y="14000"/>
              <a:ext cx="2254756"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1048" name="Shape 1048"/>
            <p:cNvSpPr/>
            <p:nvPr/>
          </p:nvSpPr>
          <p:spPr>
            <a:xfrm>
              <a:off x="3716770" y="265988"/>
              <a:ext cx="1" cy="979960"/>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49" name="Shape 1049"/>
            <p:cNvSpPr/>
            <p:nvPr/>
          </p:nvSpPr>
          <p:spPr>
            <a:xfrm rot="5400000">
              <a:off x="3326783" y="511722"/>
              <a:ext cx="1111979"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1050" name="Shape 1050"/>
            <p:cNvSpPr/>
            <p:nvPr/>
          </p:nvSpPr>
          <p:spPr>
            <a:xfrm rot="5400000">
              <a:off x="3914819" y="511722"/>
              <a:ext cx="1111979"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1051" name="Shape 1051"/>
            <p:cNvSpPr/>
            <p:nvPr/>
          </p:nvSpPr>
          <p:spPr>
            <a:xfrm rot="5400000">
              <a:off x="4513310" y="514396"/>
              <a:ext cx="109106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1052" name="Shape 1052"/>
            <p:cNvSpPr/>
            <p:nvPr/>
          </p:nvSpPr>
          <p:spPr>
            <a:xfrm rot="5400000">
              <a:off x="5113487" y="498405"/>
              <a:ext cx="954781"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1053" name="Shape 1053"/>
            <p:cNvSpPr/>
            <p:nvPr/>
          </p:nvSpPr>
          <p:spPr>
            <a:xfrm>
              <a:off x="4304807" y="265988"/>
              <a:ext cx="1" cy="979960"/>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54" name="Shape 1054"/>
            <p:cNvSpPr/>
            <p:nvPr/>
          </p:nvSpPr>
          <p:spPr>
            <a:xfrm>
              <a:off x="4892843" y="265988"/>
              <a:ext cx="1" cy="979960"/>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55" name="Shape 1055"/>
            <p:cNvSpPr/>
            <p:nvPr/>
          </p:nvSpPr>
          <p:spPr>
            <a:xfrm>
              <a:off x="5480880" y="265988"/>
              <a:ext cx="1" cy="979960"/>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56" name="Shape 1056"/>
            <p:cNvSpPr/>
            <p:nvPr/>
          </p:nvSpPr>
          <p:spPr>
            <a:xfrm>
              <a:off x="5213113" y="1175950"/>
              <a:ext cx="938884"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057" name="Shape 1057"/>
            <p:cNvSpPr/>
            <p:nvPr/>
          </p:nvSpPr>
          <p:spPr>
            <a:xfrm>
              <a:off x="4625078" y="1175950"/>
              <a:ext cx="437263"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1058" name="Shape 1058"/>
            <p:cNvSpPr/>
            <p:nvPr/>
          </p:nvSpPr>
          <p:spPr>
            <a:xfrm>
              <a:off x="4121046" y="1175950"/>
              <a:ext cx="357781"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1059" name="Shape 1059"/>
            <p:cNvSpPr/>
            <p:nvPr/>
          </p:nvSpPr>
          <p:spPr>
            <a:xfrm>
              <a:off x="3533009" y="1175950"/>
              <a:ext cx="42136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1060" name="Shape 1060"/>
            <p:cNvSpPr/>
            <p:nvPr/>
          </p:nvSpPr>
          <p:spPr>
            <a:xfrm>
              <a:off x="2120671" y="4885790"/>
              <a:ext cx="42136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grpSp>
          <p:nvGrpSpPr>
            <p:cNvPr id="1065" name="Group 1065"/>
            <p:cNvGrpSpPr/>
            <p:nvPr/>
          </p:nvGrpSpPr>
          <p:grpSpPr>
            <a:xfrm>
              <a:off x="2209373" y="3429852"/>
              <a:ext cx="379138" cy="1315945"/>
              <a:chOff x="29547" y="0"/>
              <a:chExt cx="379137" cy="1315944"/>
            </a:xfrm>
          </p:grpSpPr>
          <p:sp>
            <p:nvSpPr>
              <p:cNvPr id="1061" name="Shape 1061"/>
              <p:cNvSpPr/>
              <p:nvPr/>
            </p:nvSpPr>
            <p:spPr>
              <a:xfrm>
                <a:off x="91356" y="0"/>
                <a:ext cx="266467" cy="1315944"/>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062" name="Shape 1062"/>
              <p:cNvSpPr/>
              <p:nvPr/>
            </p:nvSpPr>
            <p:spPr>
              <a:xfrm rot="5400000">
                <a:off x="-1469" y="476306"/>
                <a:ext cx="39663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PC</a:t>
                </a:r>
              </a:p>
            </p:txBody>
          </p:sp>
          <p:sp>
            <p:nvSpPr>
              <p:cNvPr id="1063" name="Shape 1063"/>
              <p:cNvSpPr/>
              <p:nvPr/>
            </p:nvSpPr>
            <p:spPr>
              <a:xfrm rot="16200000">
                <a:off x="73971" y="25257"/>
                <a:ext cx="33481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00</a:t>
                </a:r>
              </a:p>
            </p:txBody>
          </p:sp>
          <p:sp>
            <p:nvSpPr>
              <p:cNvPr id="1064" name="Shape 1064"/>
              <p:cNvSpPr/>
              <p:nvPr/>
            </p:nvSpPr>
            <p:spPr>
              <a:xfrm>
                <a:off x="96606" y="6999"/>
                <a:ext cx="257716" cy="251990"/>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sp>
          <p:nvSpPr>
            <p:cNvPr id="1066" name="Shape 1066"/>
            <p:cNvSpPr/>
            <p:nvPr/>
          </p:nvSpPr>
          <p:spPr>
            <a:xfrm>
              <a:off x="410817" y="2701884"/>
              <a:ext cx="234142"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4</a:t>
              </a:r>
            </a:p>
          </p:txBody>
        </p:sp>
        <p:sp>
          <p:nvSpPr>
            <p:cNvPr id="1067" name="Shape 1067"/>
            <p:cNvSpPr/>
            <p:nvPr/>
          </p:nvSpPr>
          <p:spPr>
            <a:xfrm>
              <a:off x="1364624" y="1525934"/>
              <a:ext cx="1143772"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1068" name="Shape 1068"/>
            <p:cNvSpPr/>
            <p:nvPr/>
          </p:nvSpPr>
          <p:spPr>
            <a:xfrm flipH="1">
              <a:off x="1922909" y="1952917"/>
              <a:ext cx="1" cy="1424439"/>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endParaRPr sz="1634"/>
            </a:p>
          </p:txBody>
        </p:sp>
        <p:grpSp>
          <p:nvGrpSpPr>
            <p:cNvPr id="1071" name="Group 1071"/>
            <p:cNvGrpSpPr/>
            <p:nvPr/>
          </p:nvGrpSpPr>
          <p:grpSpPr>
            <a:xfrm>
              <a:off x="437765" y="4549805"/>
              <a:ext cx="363773" cy="1175951"/>
              <a:chOff x="8926" y="0"/>
              <a:chExt cx="363772" cy="1175949"/>
            </a:xfrm>
          </p:grpSpPr>
          <p:sp>
            <p:nvSpPr>
              <p:cNvPr id="1069" name="Shape 1069"/>
              <p:cNvSpPr/>
              <p:nvPr/>
            </p:nvSpPr>
            <p:spPr>
              <a:xfrm>
                <a:off x="34478" y="0"/>
                <a:ext cx="338220" cy="1175949"/>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070" name="Shape 1070"/>
              <p:cNvSpPr/>
              <p:nvPr/>
            </p:nvSpPr>
            <p:spPr>
              <a:xfrm rot="5400000">
                <a:off x="-247148" y="308571"/>
                <a:ext cx="875297" cy="36314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PC Ext</a:t>
                </a:r>
              </a:p>
            </p:txBody>
          </p:sp>
        </p:grpSp>
        <p:grpSp>
          <p:nvGrpSpPr>
            <p:cNvPr id="1075" name="Group 1075"/>
            <p:cNvGrpSpPr/>
            <p:nvPr/>
          </p:nvGrpSpPr>
          <p:grpSpPr>
            <a:xfrm>
              <a:off x="2138171" y="-1"/>
              <a:ext cx="1227276" cy="1161802"/>
              <a:chOff x="0" y="0"/>
              <a:chExt cx="1227274" cy="1161800"/>
            </a:xfrm>
          </p:grpSpPr>
          <p:sp>
            <p:nvSpPr>
              <p:cNvPr id="1072" name="Shape 1072"/>
              <p:cNvSpPr/>
              <p:nvPr/>
            </p:nvSpPr>
            <p:spPr>
              <a:xfrm>
                <a:off x="0" y="33248"/>
                <a:ext cx="1227274" cy="1102453"/>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073" name="Shape 1073"/>
              <p:cNvSpPr/>
              <p:nvPr/>
            </p:nvSpPr>
            <p:spPr>
              <a:xfrm>
                <a:off x="318519" y="769966"/>
                <a:ext cx="516745" cy="3918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Adr</a:t>
                </a:r>
              </a:p>
            </p:txBody>
          </p:sp>
          <p:sp>
            <p:nvSpPr>
              <p:cNvPr id="1074" name="Shape 1074"/>
              <p:cNvSpPr/>
              <p:nvPr/>
            </p:nvSpPr>
            <p:spPr>
              <a:xfrm>
                <a:off x="69315" y="0"/>
                <a:ext cx="1048392" cy="7067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grpSp>
        <p:grpSp>
          <p:nvGrpSpPr>
            <p:cNvPr id="1078" name="Group 1078"/>
            <p:cNvGrpSpPr/>
            <p:nvPr/>
          </p:nvGrpSpPr>
          <p:grpSpPr>
            <a:xfrm>
              <a:off x="1028604" y="2785880"/>
              <a:ext cx="420028" cy="1175951"/>
              <a:chOff x="0" y="0"/>
              <a:chExt cx="420027" cy="1175949"/>
            </a:xfrm>
          </p:grpSpPr>
          <p:sp>
            <p:nvSpPr>
              <p:cNvPr id="1076" name="Shape 1076"/>
              <p:cNvSpPr/>
              <p:nvPr/>
            </p:nvSpPr>
            <p:spPr>
              <a:xfrm rot="5400000">
                <a:off x="-182230" y="384589"/>
                <a:ext cx="762255"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1077" name="Shape 1077"/>
              <p:cNvSpPr/>
              <p:nvPr/>
            </p:nvSpPr>
            <p:spPr>
              <a:xfrm>
                <a:off x="0" y="0"/>
                <a:ext cx="420027" cy="11759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081" name="Group 1081"/>
            <p:cNvGrpSpPr/>
            <p:nvPr/>
          </p:nvGrpSpPr>
          <p:grpSpPr>
            <a:xfrm>
              <a:off x="1028604" y="4129823"/>
              <a:ext cx="420028" cy="1175950"/>
              <a:chOff x="0" y="0"/>
              <a:chExt cx="420027" cy="1175949"/>
            </a:xfrm>
          </p:grpSpPr>
          <p:sp>
            <p:nvSpPr>
              <p:cNvPr id="1079" name="Shape 1079"/>
              <p:cNvSpPr/>
              <p:nvPr/>
            </p:nvSpPr>
            <p:spPr>
              <a:xfrm rot="5400000">
                <a:off x="-182230" y="384589"/>
                <a:ext cx="762256"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a:t>Adder</a:t>
                </a:r>
              </a:p>
            </p:txBody>
          </p:sp>
          <p:sp>
            <p:nvSpPr>
              <p:cNvPr id="1080" name="Shape 1080"/>
              <p:cNvSpPr/>
              <p:nvPr/>
            </p:nvSpPr>
            <p:spPr>
              <a:xfrm>
                <a:off x="0" y="0"/>
                <a:ext cx="420027" cy="11759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084" name="Group 1084"/>
            <p:cNvGrpSpPr/>
            <p:nvPr/>
          </p:nvGrpSpPr>
          <p:grpSpPr>
            <a:xfrm>
              <a:off x="1717969" y="3289858"/>
              <a:ext cx="363150" cy="1595933"/>
              <a:chOff x="8926" y="0"/>
              <a:chExt cx="363149" cy="1595931"/>
            </a:xfrm>
          </p:grpSpPr>
          <p:sp>
            <p:nvSpPr>
              <p:cNvPr id="1082" name="Shape 1082"/>
              <p:cNvSpPr/>
              <p:nvPr/>
            </p:nvSpPr>
            <p:spPr>
              <a:xfrm rot="5400000">
                <a:off x="-90834" y="577901"/>
                <a:ext cx="562669" cy="36314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Mux</a:t>
                </a:r>
              </a:p>
            </p:txBody>
          </p:sp>
          <p:sp>
            <p:nvSpPr>
              <p:cNvPr id="1083" name="Shape 1083"/>
              <p:cNvSpPr/>
              <p:nvPr/>
            </p:nvSpPr>
            <p:spPr>
              <a:xfrm>
                <a:off x="75606" y="0"/>
                <a:ext cx="252017" cy="1595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89"/>
                    </a:lnTo>
                    <a:lnTo>
                      <a:pt x="21600" y="341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085" name="Shape 1085"/>
            <p:cNvSpPr/>
            <p:nvPr/>
          </p:nvSpPr>
          <p:spPr>
            <a:xfrm>
              <a:off x="2540698" y="1105953"/>
              <a:ext cx="168011" cy="30238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86" name="Shape 1086"/>
            <p:cNvSpPr/>
            <p:nvPr/>
          </p:nvSpPr>
          <p:spPr>
            <a:xfrm>
              <a:off x="272557" y="2449894"/>
              <a:ext cx="2436151" cy="13439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480" y="2160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87" name="Shape 1087"/>
            <p:cNvSpPr/>
            <p:nvPr/>
          </p:nvSpPr>
          <p:spPr>
            <a:xfrm>
              <a:off x="692583" y="2953872"/>
              <a:ext cx="336022"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88" name="Shape 1088"/>
            <p:cNvSpPr/>
            <p:nvPr/>
          </p:nvSpPr>
          <p:spPr>
            <a:xfrm>
              <a:off x="1448630" y="3457850"/>
              <a:ext cx="336022"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89" name="Shape 1089"/>
            <p:cNvSpPr/>
            <p:nvPr/>
          </p:nvSpPr>
          <p:spPr>
            <a:xfrm>
              <a:off x="608578" y="3457850"/>
              <a:ext cx="924058" cy="83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120"/>
                  </a:lnTo>
                  <a:lnTo>
                    <a:pt x="0" y="15120"/>
                  </a:lnTo>
                  <a:lnTo>
                    <a:pt x="0" y="21600"/>
                  </a:lnTo>
                  <a:lnTo>
                    <a:pt x="9818" y="2160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90" name="Shape 1090"/>
            <p:cNvSpPr/>
            <p:nvPr/>
          </p:nvSpPr>
          <p:spPr>
            <a:xfrm>
              <a:off x="776588" y="5137778"/>
              <a:ext cx="252016"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91" name="Shape 1091"/>
            <p:cNvSpPr/>
            <p:nvPr/>
          </p:nvSpPr>
          <p:spPr>
            <a:xfrm>
              <a:off x="188551" y="5137778"/>
              <a:ext cx="252017" cy="75596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92" name="Shape 1092"/>
            <p:cNvSpPr/>
            <p:nvPr/>
          </p:nvSpPr>
          <p:spPr>
            <a:xfrm>
              <a:off x="1448630" y="4717798"/>
              <a:ext cx="336022" cy="1750"/>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093" name="Shape 1093"/>
            <p:cNvSpPr/>
            <p:nvPr/>
          </p:nvSpPr>
          <p:spPr>
            <a:xfrm>
              <a:off x="2036665" y="4129823"/>
              <a:ext cx="252017" cy="1"/>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grpSp>
          <p:nvGrpSpPr>
            <p:cNvPr id="1097" name="Group 1097"/>
            <p:cNvGrpSpPr/>
            <p:nvPr/>
          </p:nvGrpSpPr>
          <p:grpSpPr>
            <a:xfrm>
              <a:off x="3464755" y="2250404"/>
              <a:ext cx="924059" cy="367486"/>
              <a:chOff x="0" y="0"/>
              <a:chExt cx="924057" cy="367485"/>
            </a:xfrm>
          </p:grpSpPr>
          <p:sp>
            <p:nvSpPr>
              <p:cNvPr id="1094" name="Shape 1094"/>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095" name="Shape 1095"/>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096" name="Shape 1096"/>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098" name="Shape 1098"/>
            <p:cNvSpPr/>
            <p:nvPr/>
          </p:nvSpPr>
          <p:spPr>
            <a:xfrm>
              <a:off x="3464755" y="3289858"/>
              <a:ext cx="1608800" cy="1091954"/>
            </a:xfrm>
            <a:prstGeom prst="rect">
              <a:avLst/>
            </a:prstGeom>
            <a:noFill/>
            <a:ln w="38100" cap="flat">
              <a:solidFill>
                <a:srgbClr val="000000"/>
              </a:solidFill>
              <a:prstDash val="solid"/>
              <a:miter lim="400000"/>
            </a:ln>
            <a:effectLst/>
          </p:spPr>
          <p:txBody>
            <a:bodyPr wrap="square" lIns="46104" tIns="46104" rIns="46104" bIns="46104"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102" name="Group 1102"/>
            <p:cNvGrpSpPr/>
            <p:nvPr/>
          </p:nvGrpSpPr>
          <p:grpSpPr>
            <a:xfrm>
              <a:off x="6068916" y="3961830"/>
              <a:ext cx="336023" cy="1343944"/>
              <a:chOff x="59504" y="0"/>
              <a:chExt cx="336022" cy="1343942"/>
            </a:xfrm>
          </p:grpSpPr>
          <p:sp>
            <p:nvSpPr>
              <p:cNvPr id="1099" name="Shape 1099"/>
              <p:cNvSpPr/>
              <p:nvPr/>
            </p:nvSpPr>
            <p:spPr>
              <a:xfrm>
                <a:off x="100169"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0</a:t>
                </a:r>
              </a:p>
            </p:txBody>
          </p:sp>
          <p:sp>
            <p:nvSpPr>
              <p:cNvPr id="1100" name="Shape 1100"/>
              <p:cNvSpPr/>
              <p:nvPr/>
            </p:nvSpPr>
            <p:spPr>
              <a:xfrm>
                <a:off x="100169" y="957208"/>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101" name="Shape 1101"/>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106" name="Group 1106"/>
            <p:cNvGrpSpPr/>
            <p:nvPr/>
          </p:nvGrpSpPr>
          <p:grpSpPr>
            <a:xfrm>
              <a:off x="6961472" y="3289858"/>
              <a:ext cx="535535" cy="1259948"/>
              <a:chOff x="0" y="0"/>
              <a:chExt cx="535534" cy="1259947"/>
            </a:xfrm>
          </p:grpSpPr>
          <p:sp>
            <p:nvSpPr>
              <p:cNvPr id="1103" name="Shape 1103"/>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1104" name="Shape 1104"/>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1105" name="Shape 1105"/>
              <p:cNvSpPr/>
              <p:nvPr/>
            </p:nvSpPr>
            <p:spPr>
              <a:xfrm>
                <a:off x="40252" y="0"/>
                <a:ext cx="495282"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110" name="Group 1110"/>
            <p:cNvGrpSpPr/>
            <p:nvPr/>
          </p:nvGrpSpPr>
          <p:grpSpPr>
            <a:xfrm>
              <a:off x="9261113" y="3709840"/>
              <a:ext cx="336024" cy="1763926"/>
              <a:chOff x="59503" y="0"/>
              <a:chExt cx="336022" cy="1763924"/>
            </a:xfrm>
          </p:grpSpPr>
          <p:sp>
            <p:nvSpPr>
              <p:cNvPr id="1107" name="Shape 1107"/>
              <p:cNvSpPr/>
              <p:nvPr/>
            </p:nvSpPr>
            <p:spPr>
              <a:xfrm>
                <a:off x="98492"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0</a:t>
                </a:r>
              </a:p>
            </p:txBody>
          </p:sp>
          <p:sp>
            <p:nvSpPr>
              <p:cNvPr id="1108" name="Shape 1108"/>
              <p:cNvSpPr/>
              <p:nvPr/>
            </p:nvSpPr>
            <p:spPr>
              <a:xfrm>
                <a:off x="98492"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109" name="Shape 1109"/>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117" name="Group 1117"/>
            <p:cNvGrpSpPr/>
            <p:nvPr/>
          </p:nvGrpSpPr>
          <p:grpSpPr>
            <a:xfrm>
              <a:off x="7633515" y="4660050"/>
              <a:ext cx="1276279" cy="1244198"/>
              <a:chOff x="0" y="57748"/>
              <a:chExt cx="1276278" cy="1244197"/>
            </a:xfrm>
          </p:grpSpPr>
          <p:sp>
            <p:nvSpPr>
              <p:cNvPr id="1111" name="Shape 1111"/>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112" name="Shape 1112"/>
              <p:cNvSpPr/>
              <p:nvPr/>
            </p:nvSpPr>
            <p:spPr>
              <a:xfrm>
                <a:off x="0" y="140206"/>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err="1"/>
                  <a:t>WrEn</a:t>
                </a:r>
                <a:endParaRPr sz="1634" dirty="0"/>
              </a:p>
            </p:txBody>
          </p:sp>
          <p:sp>
            <p:nvSpPr>
              <p:cNvPr id="1113" name="Shape 1113"/>
              <p:cNvSpPr/>
              <p:nvPr/>
            </p:nvSpPr>
            <p:spPr>
              <a:xfrm>
                <a:off x="673790" y="140206"/>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1114" name="Shape 1114"/>
              <p:cNvSpPr/>
              <p:nvPr/>
            </p:nvSpPr>
            <p:spPr>
              <a:xfrm>
                <a:off x="125317" y="449732"/>
                <a:ext cx="1048393" cy="6186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115" name="Shape 1115"/>
              <p:cNvSpPr/>
              <p:nvPr/>
            </p:nvSpPr>
            <p:spPr>
              <a:xfrm>
                <a:off x="31501" y="1039455"/>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116" name="Shape 1116"/>
              <p:cNvSpPr/>
              <p:nvPr/>
            </p:nvSpPr>
            <p:spPr>
              <a:xfrm flipH="1">
                <a:off x="31501" y="1123452"/>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1118" name="Shape 1118"/>
            <p:cNvSpPr/>
            <p:nvPr/>
          </p:nvSpPr>
          <p:spPr>
            <a:xfrm>
              <a:off x="3716770" y="2113909"/>
              <a:ext cx="1" cy="1679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119" name="Shape 1119"/>
            <p:cNvSpPr/>
            <p:nvPr/>
          </p:nvSpPr>
          <p:spPr>
            <a:xfrm>
              <a:off x="4136796" y="2113909"/>
              <a:ext cx="1" cy="1679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120" name="Shape 1120"/>
            <p:cNvSpPr/>
            <p:nvPr/>
          </p:nvSpPr>
          <p:spPr>
            <a:xfrm>
              <a:off x="3128734" y="1861920"/>
              <a:ext cx="336022" cy="5879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21" name="Shape 1121"/>
            <p:cNvSpPr/>
            <p:nvPr/>
          </p:nvSpPr>
          <p:spPr>
            <a:xfrm>
              <a:off x="3632764" y="3037870"/>
              <a:ext cx="1" cy="251990"/>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122" name="Shape 1122"/>
            <p:cNvSpPr/>
            <p:nvPr/>
          </p:nvSpPr>
          <p:spPr>
            <a:xfrm>
              <a:off x="3968786" y="2617888"/>
              <a:ext cx="1" cy="671972"/>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123" name="Shape 1123"/>
            <p:cNvSpPr/>
            <p:nvPr/>
          </p:nvSpPr>
          <p:spPr>
            <a:xfrm>
              <a:off x="4388812" y="2953872"/>
              <a:ext cx="1" cy="335988"/>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124" name="Shape 1124"/>
            <p:cNvSpPr/>
            <p:nvPr/>
          </p:nvSpPr>
          <p:spPr>
            <a:xfrm>
              <a:off x="4808837" y="2953872"/>
              <a:ext cx="1" cy="335988"/>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125" name="Shape 1125"/>
            <p:cNvSpPr/>
            <p:nvPr/>
          </p:nvSpPr>
          <p:spPr>
            <a:xfrm>
              <a:off x="4581325" y="2869876"/>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126" name="Shape 1126"/>
            <p:cNvSpPr/>
            <p:nvPr/>
          </p:nvSpPr>
          <p:spPr>
            <a:xfrm>
              <a:off x="5060854" y="3625843"/>
              <a:ext cx="1932120"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27" name="Shape 1127"/>
            <p:cNvSpPr/>
            <p:nvPr/>
          </p:nvSpPr>
          <p:spPr>
            <a:xfrm>
              <a:off x="5900905" y="2162907"/>
              <a:ext cx="1176074" cy="11759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9257"/>
                  </a:lnTo>
                  <a:lnTo>
                    <a:pt x="0" y="9257"/>
                  </a:lnTo>
                  <a:lnTo>
                    <a:pt x="0" y="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28" name="Shape 1128"/>
            <p:cNvSpPr/>
            <p:nvPr/>
          </p:nvSpPr>
          <p:spPr>
            <a:xfrm>
              <a:off x="7328994" y="2155908"/>
              <a:ext cx="1" cy="1343943"/>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29" name="Shape 1129"/>
            <p:cNvSpPr/>
            <p:nvPr/>
          </p:nvSpPr>
          <p:spPr>
            <a:xfrm>
              <a:off x="5060853" y="4213818"/>
              <a:ext cx="1008064"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30" name="Shape 1130"/>
            <p:cNvSpPr/>
            <p:nvPr/>
          </p:nvSpPr>
          <p:spPr>
            <a:xfrm>
              <a:off x="6404937" y="4381812"/>
              <a:ext cx="588037"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31" name="Shape 1131"/>
            <p:cNvSpPr/>
            <p:nvPr/>
          </p:nvSpPr>
          <p:spPr>
            <a:xfrm>
              <a:off x="5648889" y="4213818"/>
              <a:ext cx="2016126" cy="6719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32" name="Shape 1132"/>
            <p:cNvSpPr/>
            <p:nvPr/>
          </p:nvSpPr>
          <p:spPr>
            <a:xfrm>
              <a:off x="5312869" y="5137778"/>
              <a:ext cx="756047"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33" name="Shape 1133"/>
            <p:cNvSpPr/>
            <p:nvPr/>
          </p:nvSpPr>
          <p:spPr>
            <a:xfrm>
              <a:off x="4136795" y="5137778"/>
              <a:ext cx="756048"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34" name="Shape 1134"/>
            <p:cNvSpPr/>
            <p:nvPr/>
          </p:nvSpPr>
          <p:spPr>
            <a:xfrm flipH="1">
              <a:off x="3716770" y="4213818"/>
              <a:ext cx="84005" cy="167994"/>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135" name="Shape 1135"/>
            <p:cNvSpPr/>
            <p:nvPr/>
          </p:nvSpPr>
          <p:spPr>
            <a:xfrm>
              <a:off x="3800776" y="4213818"/>
              <a:ext cx="84006" cy="167994"/>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136" name="Shape 1136"/>
            <p:cNvSpPr/>
            <p:nvPr/>
          </p:nvSpPr>
          <p:spPr>
            <a:xfrm>
              <a:off x="3800776" y="4381812"/>
              <a:ext cx="1" cy="251990"/>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137" name="Shape 1137"/>
            <p:cNvSpPr/>
            <p:nvPr/>
          </p:nvSpPr>
          <p:spPr>
            <a:xfrm flipV="1">
              <a:off x="5144859" y="5809750"/>
              <a:ext cx="1" cy="419983"/>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38" name="Shape 1138"/>
            <p:cNvSpPr/>
            <p:nvPr/>
          </p:nvSpPr>
          <p:spPr>
            <a:xfrm flipV="1">
              <a:off x="6236927" y="5221775"/>
              <a:ext cx="1" cy="1007958"/>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39" name="Shape 1139"/>
            <p:cNvSpPr/>
            <p:nvPr/>
          </p:nvSpPr>
          <p:spPr>
            <a:xfrm flipH="1">
              <a:off x="7413000" y="5725754"/>
              <a:ext cx="252016" cy="1"/>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140" name="Shape 1140"/>
            <p:cNvSpPr/>
            <p:nvPr/>
          </p:nvSpPr>
          <p:spPr>
            <a:xfrm>
              <a:off x="7497004" y="3961830"/>
              <a:ext cx="1764110"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41" name="Shape 1141"/>
            <p:cNvSpPr/>
            <p:nvPr/>
          </p:nvSpPr>
          <p:spPr>
            <a:xfrm>
              <a:off x="8589072" y="3961830"/>
              <a:ext cx="1" cy="671972"/>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42" name="Shape 1142"/>
            <p:cNvSpPr/>
            <p:nvPr/>
          </p:nvSpPr>
          <p:spPr>
            <a:xfrm flipH="1">
              <a:off x="7749020" y="3877833"/>
              <a:ext cx="84005" cy="167993"/>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143" name="Shape 1143"/>
            <p:cNvSpPr/>
            <p:nvPr/>
          </p:nvSpPr>
          <p:spPr>
            <a:xfrm>
              <a:off x="2876718" y="3793836"/>
              <a:ext cx="6888428" cy="2267904"/>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44" name="Shape 1144"/>
            <p:cNvSpPr/>
            <p:nvPr/>
          </p:nvSpPr>
          <p:spPr>
            <a:xfrm>
              <a:off x="8925092" y="5221775"/>
              <a:ext cx="336022"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145" name="Shape 1145"/>
            <p:cNvSpPr/>
            <p:nvPr/>
          </p:nvSpPr>
          <p:spPr>
            <a:xfrm flipV="1">
              <a:off x="2323684" y="4563804"/>
              <a:ext cx="84006" cy="167994"/>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146" name="Shape 1146"/>
            <p:cNvSpPr/>
            <p:nvPr/>
          </p:nvSpPr>
          <p:spPr>
            <a:xfrm>
              <a:off x="2407689" y="4563804"/>
              <a:ext cx="84006" cy="167994"/>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147" name="Shape 1147"/>
            <p:cNvSpPr/>
            <p:nvPr/>
          </p:nvSpPr>
          <p:spPr>
            <a:xfrm>
              <a:off x="2407689" y="4745796"/>
              <a:ext cx="1" cy="167994"/>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grpSp>
    </p:spTree>
    <p:extLst>
      <p:ext uri="{BB962C8B-B14F-4D97-AF65-F5344CB8AC3E}">
        <p14:creationId xmlns:p14="http://schemas.microsoft.com/office/powerpoint/2010/main" val="2232228178"/>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Shape 1155"/>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1156" name="Shape 1156"/>
          <p:cNvSpPr>
            <a:spLocks noGrp="1"/>
          </p:cNvSpPr>
          <p:nvPr>
            <p:ph type="title"/>
          </p:nvPr>
        </p:nvSpPr>
        <p:spPr>
          <a:xfrm>
            <a:off x="79001" y="126114"/>
            <a:ext cx="8978794" cy="1141080"/>
          </a:xfrm>
          <a:prstGeom prst="rect">
            <a:avLst/>
          </a:prstGeom>
        </p:spPr>
        <p:txBody>
          <a:bodyPr/>
          <a:lstStyle>
            <a:lvl1pPr>
              <a:defRPr sz="4050"/>
            </a:lvl1pPr>
          </a:lstStyle>
          <a:p>
            <a:r>
              <a:t>Abstract View of the Implementation</a:t>
            </a:r>
          </a:p>
        </p:txBody>
      </p:sp>
      <p:sp>
        <p:nvSpPr>
          <p:cNvPr id="1157" name="Shape 1157"/>
          <p:cNvSpPr/>
          <p:nvPr/>
        </p:nvSpPr>
        <p:spPr>
          <a:xfrm>
            <a:off x="8413738" y="3781566"/>
            <a:ext cx="552336" cy="64139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Out</a:t>
            </a:r>
          </a:p>
        </p:txBody>
      </p:sp>
      <p:sp>
        <p:nvSpPr>
          <p:cNvPr id="1158" name="Shape 1158"/>
          <p:cNvSpPr/>
          <p:nvPr/>
        </p:nvSpPr>
        <p:spPr>
          <a:xfrm>
            <a:off x="256055" y="3529048"/>
            <a:ext cx="6226268" cy="2782469"/>
          </a:xfrm>
          <a:prstGeom prst="roundRect">
            <a:avLst>
              <a:gd name="adj" fmla="val 12495"/>
            </a:avLst>
          </a:prstGeom>
          <a:ln w="25400">
            <a:solidFill>
              <a:srgbClr val="CD665F"/>
            </a:solidFill>
            <a:prstDash val="dash"/>
          </a:ln>
        </p:spPr>
        <p:txBody>
          <a:bodyPr lIns="0" tIns="0" rIns="0" bIns="0"/>
          <a:lstStyle/>
          <a:p>
            <a:endParaRPr sz="1634"/>
          </a:p>
        </p:txBody>
      </p:sp>
      <p:sp>
        <p:nvSpPr>
          <p:cNvPr id="1159" name="Shape 1159"/>
          <p:cNvSpPr/>
          <p:nvPr/>
        </p:nvSpPr>
        <p:spPr>
          <a:xfrm>
            <a:off x="2530548" y="1623247"/>
            <a:ext cx="6150028" cy="1334061"/>
          </a:xfrm>
          <a:prstGeom prst="roundRect">
            <a:avLst>
              <a:gd name="adj" fmla="val 12495"/>
            </a:avLst>
          </a:prstGeom>
          <a:ln w="25400">
            <a:solidFill>
              <a:srgbClr val="CD665F"/>
            </a:solidFill>
            <a:prstDash val="dash"/>
          </a:ln>
        </p:spPr>
        <p:txBody>
          <a:bodyPr lIns="0" tIns="0" rIns="0" bIns="0"/>
          <a:lstStyle/>
          <a:p>
            <a:endParaRPr sz="1634"/>
          </a:p>
        </p:txBody>
      </p:sp>
      <p:sp>
        <p:nvSpPr>
          <p:cNvPr id="1160" name="Shape 1160"/>
          <p:cNvSpPr/>
          <p:nvPr/>
        </p:nvSpPr>
        <p:spPr>
          <a:xfrm>
            <a:off x="3945754" y="4909165"/>
            <a:ext cx="1118187" cy="1"/>
          </a:xfrm>
          <a:prstGeom prst="line">
            <a:avLst/>
          </a:prstGeom>
          <a:ln w="25400">
            <a:solidFill>
              <a:srgbClr val="000000"/>
            </a:solidFill>
            <a:tailEnd type="triangle"/>
          </a:ln>
        </p:spPr>
        <p:txBody>
          <a:bodyPr lIns="0" tIns="0" rIns="0" bIns="0"/>
          <a:lstStyle/>
          <a:p>
            <a:endParaRPr sz="1634"/>
          </a:p>
        </p:txBody>
      </p:sp>
      <p:sp>
        <p:nvSpPr>
          <p:cNvPr id="1161" name="Shape 1161"/>
          <p:cNvSpPr/>
          <p:nvPr/>
        </p:nvSpPr>
        <p:spPr>
          <a:xfrm>
            <a:off x="2594082" y="5244266"/>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162" name="Shape 1162"/>
          <p:cNvSpPr/>
          <p:nvPr/>
        </p:nvSpPr>
        <p:spPr>
          <a:xfrm>
            <a:off x="2594083" y="3840327"/>
            <a:ext cx="1310784" cy="1264182"/>
          </a:xfrm>
          <a:prstGeom prst="rect">
            <a:avLst/>
          </a:prstGeom>
          <a:ln w="508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163" name="Shape 1163"/>
          <p:cNvSpPr/>
          <p:nvPr/>
        </p:nvSpPr>
        <p:spPr>
          <a:xfrm flipH="1">
            <a:off x="2789448" y="2857253"/>
            <a:ext cx="1" cy="978312"/>
          </a:xfrm>
          <a:prstGeom prst="line">
            <a:avLst/>
          </a:prstGeom>
          <a:ln w="12700">
            <a:solidFill>
              <a:srgbClr val="000000"/>
            </a:solidFill>
            <a:tailEnd type="triangle"/>
          </a:ln>
        </p:spPr>
        <p:txBody>
          <a:bodyPr lIns="0" tIns="0" rIns="0" bIns="0"/>
          <a:lstStyle/>
          <a:p>
            <a:endParaRPr sz="1634"/>
          </a:p>
        </p:txBody>
      </p:sp>
      <p:sp>
        <p:nvSpPr>
          <p:cNvPr id="1164" name="Shape 1164"/>
          <p:cNvSpPr/>
          <p:nvPr/>
        </p:nvSpPr>
        <p:spPr>
          <a:xfrm flipV="1">
            <a:off x="2719561" y="3259059"/>
            <a:ext cx="189012" cy="208052"/>
          </a:xfrm>
          <a:prstGeom prst="line">
            <a:avLst/>
          </a:prstGeom>
          <a:ln w="12700">
            <a:solidFill>
              <a:srgbClr val="000000"/>
            </a:solidFill>
          </a:ln>
        </p:spPr>
        <p:txBody>
          <a:bodyPr lIns="0" tIns="0" rIns="0" bIns="0"/>
          <a:lstStyle/>
          <a:p>
            <a:endParaRPr sz="1634"/>
          </a:p>
        </p:txBody>
      </p:sp>
      <p:sp>
        <p:nvSpPr>
          <p:cNvPr id="1165" name="Shape 1165"/>
          <p:cNvSpPr/>
          <p:nvPr/>
        </p:nvSpPr>
        <p:spPr>
          <a:xfrm>
            <a:off x="2570257" y="3112946"/>
            <a:ext cx="38036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5</a:t>
            </a:r>
          </a:p>
        </p:txBody>
      </p:sp>
      <p:sp>
        <p:nvSpPr>
          <p:cNvPr id="1166" name="Shape 1166"/>
          <p:cNvSpPr/>
          <p:nvPr/>
        </p:nvSpPr>
        <p:spPr>
          <a:xfrm>
            <a:off x="2594081" y="3808564"/>
            <a:ext cx="43852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Rw</a:t>
            </a:r>
          </a:p>
        </p:txBody>
      </p:sp>
      <p:sp>
        <p:nvSpPr>
          <p:cNvPr id="1167" name="Shape 1167"/>
          <p:cNvSpPr/>
          <p:nvPr/>
        </p:nvSpPr>
        <p:spPr>
          <a:xfrm>
            <a:off x="3018167" y="3808564"/>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Ra</a:t>
            </a:r>
          </a:p>
        </p:txBody>
      </p:sp>
      <p:sp>
        <p:nvSpPr>
          <p:cNvPr id="1168" name="Shape 1168"/>
          <p:cNvSpPr/>
          <p:nvPr/>
        </p:nvSpPr>
        <p:spPr>
          <a:xfrm>
            <a:off x="3445429" y="3808564"/>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Rb</a:t>
            </a:r>
          </a:p>
        </p:txBody>
      </p:sp>
      <p:sp>
        <p:nvSpPr>
          <p:cNvPr id="1169" name="Shape 1169"/>
          <p:cNvSpPr/>
          <p:nvPr/>
        </p:nvSpPr>
        <p:spPr>
          <a:xfrm>
            <a:off x="2793718" y="4253252"/>
            <a:ext cx="922629" cy="623060"/>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Register</a:t>
            </a:r>
          </a:p>
          <a:p>
            <a:pPr algn="ctr" defTabSz="414868">
              <a:lnSpc>
                <a:spcPct val="9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File</a:t>
            </a:r>
          </a:p>
        </p:txBody>
      </p:sp>
      <p:sp>
        <p:nvSpPr>
          <p:cNvPr id="1170" name="Shape 1170"/>
          <p:cNvSpPr/>
          <p:nvPr/>
        </p:nvSpPr>
        <p:spPr>
          <a:xfrm>
            <a:off x="2413012" y="2884250"/>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1171" name="Shape 1171"/>
          <p:cNvSpPr/>
          <p:nvPr/>
        </p:nvSpPr>
        <p:spPr>
          <a:xfrm>
            <a:off x="6460520" y="4799580"/>
            <a:ext cx="795298" cy="623060"/>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algn="ctr" defTabSz="457104">
              <a:lnSpc>
                <a:spcPct val="90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1172" name="Shape 1172"/>
          <p:cNvSpPr/>
          <p:nvPr/>
        </p:nvSpPr>
        <p:spPr>
          <a:xfrm>
            <a:off x="7193895" y="3943559"/>
            <a:ext cx="1213896" cy="1087894"/>
          </a:xfrm>
          <a:prstGeom prst="rect">
            <a:avLst/>
          </a:prstGeom>
          <a:ln w="508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173" name="Shape 1173"/>
          <p:cNvSpPr/>
          <p:nvPr/>
        </p:nvSpPr>
        <p:spPr>
          <a:xfrm>
            <a:off x="5567441" y="4342188"/>
            <a:ext cx="1601041" cy="1"/>
          </a:xfrm>
          <a:prstGeom prst="line">
            <a:avLst/>
          </a:prstGeom>
          <a:ln w="25400">
            <a:solidFill>
              <a:srgbClr val="000000"/>
            </a:solidFill>
            <a:tailEnd type="triangle"/>
          </a:ln>
        </p:spPr>
        <p:txBody>
          <a:bodyPr lIns="0" tIns="0" rIns="0" bIns="0"/>
          <a:lstStyle/>
          <a:p>
            <a:endParaRPr sz="1634"/>
          </a:p>
        </p:txBody>
      </p:sp>
      <p:sp>
        <p:nvSpPr>
          <p:cNvPr id="1174" name="Shape 1174"/>
          <p:cNvSpPr/>
          <p:nvPr/>
        </p:nvSpPr>
        <p:spPr>
          <a:xfrm>
            <a:off x="6524623" y="3732331"/>
            <a:ext cx="595617" cy="561504"/>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Addr</a:t>
            </a:r>
          </a:p>
        </p:txBody>
      </p:sp>
      <p:sp>
        <p:nvSpPr>
          <p:cNvPr id="1175" name="Shape 1175"/>
          <p:cNvSpPr/>
          <p:nvPr/>
        </p:nvSpPr>
        <p:spPr>
          <a:xfrm>
            <a:off x="7321131" y="4037260"/>
            <a:ext cx="951484" cy="807341"/>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Ideal</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176" name="Shape 1176"/>
          <p:cNvSpPr/>
          <p:nvPr/>
        </p:nvSpPr>
        <p:spPr>
          <a:xfrm>
            <a:off x="993042" y="2004406"/>
            <a:ext cx="1394966" cy="1202245"/>
          </a:xfrm>
          <a:prstGeom prst="rect">
            <a:avLst/>
          </a:prstGeom>
          <a:ln w="508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177" name="Shape 1177"/>
          <p:cNvSpPr/>
          <p:nvPr/>
        </p:nvSpPr>
        <p:spPr>
          <a:xfrm>
            <a:off x="2414602" y="2850899"/>
            <a:ext cx="1354849" cy="1"/>
          </a:xfrm>
          <a:prstGeom prst="line">
            <a:avLst/>
          </a:prstGeom>
          <a:ln w="12700">
            <a:solidFill>
              <a:srgbClr val="000000"/>
            </a:solidFill>
          </a:ln>
        </p:spPr>
        <p:txBody>
          <a:bodyPr lIns="0" tIns="0" rIns="0" bIns="0"/>
          <a:lstStyle/>
          <a:p>
            <a:endParaRPr sz="1634"/>
          </a:p>
        </p:txBody>
      </p:sp>
      <p:sp>
        <p:nvSpPr>
          <p:cNvPr id="1178" name="Shape 1178"/>
          <p:cNvSpPr/>
          <p:nvPr/>
        </p:nvSpPr>
        <p:spPr>
          <a:xfrm>
            <a:off x="2684618" y="2515796"/>
            <a:ext cx="124964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a:t>
            </a:r>
          </a:p>
        </p:txBody>
      </p:sp>
      <p:sp>
        <p:nvSpPr>
          <p:cNvPr id="1179" name="Shape 1179"/>
          <p:cNvSpPr/>
          <p:nvPr/>
        </p:nvSpPr>
        <p:spPr>
          <a:xfrm flipH="1">
            <a:off x="1933334" y="3236824"/>
            <a:ext cx="1" cy="1270535"/>
          </a:xfrm>
          <a:prstGeom prst="line">
            <a:avLst/>
          </a:prstGeom>
          <a:ln w="25400">
            <a:solidFill>
              <a:srgbClr val="000000"/>
            </a:solidFill>
            <a:headEnd type="triangle"/>
          </a:ln>
        </p:spPr>
        <p:txBody>
          <a:bodyPr lIns="0" tIns="0" rIns="0" bIns="0"/>
          <a:lstStyle/>
          <a:p>
            <a:endParaRPr sz="1634"/>
          </a:p>
        </p:txBody>
      </p:sp>
      <p:sp>
        <p:nvSpPr>
          <p:cNvPr id="1180" name="Shape 1180"/>
          <p:cNvSpPr/>
          <p:nvPr/>
        </p:nvSpPr>
        <p:spPr>
          <a:xfrm>
            <a:off x="718117" y="3198707"/>
            <a:ext cx="1177507" cy="64139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Instruction</a:t>
            </a:r>
          </a:p>
          <a:p>
            <a:pPr algn="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Address</a:t>
            </a:r>
          </a:p>
        </p:txBody>
      </p:sp>
      <p:sp>
        <p:nvSpPr>
          <p:cNvPr id="1181" name="Shape 1181"/>
          <p:cNvSpPr/>
          <p:nvPr/>
        </p:nvSpPr>
        <p:spPr>
          <a:xfrm>
            <a:off x="1108125" y="2160048"/>
            <a:ext cx="1177507" cy="899674"/>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Ideal</a:t>
            </a:r>
          </a:p>
          <a:p>
            <a:pPr algn="ctr" defTabSz="414868">
              <a:lnSpc>
                <a:spcPct val="9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Instruction</a:t>
            </a:r>
          </a:p>
          <a:p>
            <a:pPr algn="ctr" defTabSz="414868">
              <a:lnSpc>
                <a:spcPct val="9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182" name="Shape 1182"/>
          <p:cNvSpPr/>
          <p:nvPr/>
        </p:nvSpPr>
        <p:spPr>
          <a:xfrm>
            <a:off x="1345651" y="3926089"/>
            <a:ext cx="275190" cy="1187950"/>
          </a:xfrm>
          <a:prstGeom prst="rect">
            <a:avLst/>
          </a:prstGeom>
          <a:ln w="508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183" name="Shape 1183"/>
          <p:cNvSpPr/>
          <p:nvPr/>
        </p:nvSpPr>
        <p:spPr>
          <a:xfrm rot="16200000">
            <a:off x="1282739" y="4397613"/>
            <a:ext cx="39363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PC</a:t>
            </a:r>
          </a:p>
        </p:txBody>
      </p:sp>
      <p:sp>
        <p:nvSpPr>
          <p:cNvPr id="1184" name="Shape 1184"/>
          <p:cNvSpPr/>
          <p:nvPr/>
        </p:nvSpPr>
        <p:spPr>
          <a:xfrm>
            <a:off x="3246888" y="2857253"/>
            <a:ext cx="1" cy="978312"/>
          </a:xfrm>
          <a:prstGeom prst="line">
            <a:avLst/>
          </a:prstGeom>
          <a:ln w="12700">
            <a:solidFill>
              <a:srgbClr val="000000"/>
            </a:solidFill>
            <a:tailEnd type="triangle"/>
          </a:ln>
        </p:spPr>
        <p:txBody>
          <a:bodyPr lIns="0" tIns="0" rIns="0" bIns="0"/>
          <a:lstStyle/>
          <a:p>
            <a:endParaRPr sz="1634"/>
          </a:p>
        </p:txBody>
      </p:sp>
      <p:sp>
        <p:nvSpPr>
          <p:cNvPr id="1185" name="Shape 1185"/>
          <p:cNvSpPr/>
          <p:nvPr/>
        </p:nvSpPr>
        <p:spPr>
          <a:xfrm flipV="1">
            <a:off x="3177001" y="3259059"/>
            <a:ext cx="189012" cy="208052"/>
          </a:xfrm>
          <a:prstGeom prst="line">
            <a:avLst/>
          </a:prstGeom>
          <a:ln w="12700">
            <a:solidFill>
              <a:srgbClr val="000000"/>
            </a:solidFill>
          </a:ln>
        </p:spPr>
        <p:txBody>
          <a:bodyPr lIns="0" tIns="0" rIns="0" bIns="0"/>
          <a:lstStyle/>
          <a:p>
            <a:endParaRPr sz="1634"/>
          </a:p>
        </p:txBody>
      </p:sp>
      <p:sp>
        <p:nvSpPr>
          <p:cNvPr id="1186" name="Shape 1186"/>
          <p:cNvSpPr/>
          <p:nvPr/>
        </p:nvSpPr>
        <p:spPr>
          <a:xfrm>
            <a:off x="3027698" y="3112946"/>
            <a:ext cx="38036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5</a:t>
            </a:r>
          </a:p>
        </p:txBody>
      </p:sp>
      <p:sp>
        <p:nvSpPr>
          <p:cNvPr id="1187" name="Shape 1187"/>
          <p:cNvSpPr/>
          <p:nvPr/>
        </p:nvSpPr>
        <p:spPr>
          <a:xfrm>
            <a:off x="2870452" y="288425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1188" name="Shape 1188"/>
          <p:cNvSpPr/>
          <p:nvPr/>
        </p:nvSpPr>
        <p:spPr>
          <a:xfrm>
            <a:off x="3780568" y="2857253"/>
            <a:ext cx="1" cy="978312"/>
          </a:xfrm>
          <a:prstGeom prst="line">
            <a:avLst/>
          </a:prstGeom>
          <a:ln w="12700">
            <a:solidFill>
              <a:srgbClr val="000000"/>
            </a:solidFill>
            <a:tailEnd type="triangle"/>
          </a:ln>
        </p:spPr>
        <p:txBody>
          <a:bodyPr lIns="0" tIns="0" rIns="0" bIns="0"/>
          <a:lstStyle/>
          <a:p>
            <a:endParaRPr sz="1634"/>
          </a:p>
        </p:txBody>
      </p:sp>
      <p:sp>
        <p:nvSpPr>
          <p:cNvPr id="1189" name="Shape 1189"/>
          <p:cNvSpPr/>
          <p:nvPr/>
        </p:nvSpPr>
        <p:spPr>
          <a:xfrm flipV="1">
            <a:off x="3710681" y="3259059"/>
            <a:ext cx="189012" cy="208052"/>
          </a:xfrm>
          <a:prstGeom prst="line">
            <a:avLst/>
          </a:prstGeom>
          <a:ln w="12700">
            <a:solidFill>
              <a:srgbClr val="000000"/>
            </a:solidFill>
          </a:ln>
        </p:spPr>
        <p:txBody>
          <a:bodyPr lIns="0" tIns="0" rIns="0" bIns="0"/>
          <a:lstStyle/>
          <a:p>
            <a:endParaRPr sz="1634"/>
          </a:p>
        </p:txBody>
      </p:sp>
      <p:sp>
        <p:nvSpPr>
          <p:cNvPr id="1190" name="Shape 1190"/>
          <p:cNvSpPr/>
          <p:nvPr/>
        </p:nvSpPr>
        <p:spPr>
          <a:xfrm>
            <a:off x="3561377" y="3112946"/>
            <a:ext cx="38036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5</a:t>
            </a:r>
          </a:p>
        </p:txBody>
      </p:sp>
      <p:sp>
        <p:nvSpPr>
          <p:cNvPr id="1191" name="Shape 1191"/>
          <p:cNvSpPr/>
          <p:nvPr/>
        </p:nvSpPr>
        <p:spPr>
          <a:xfrm>
            <a:off x="3404132" y="2884250"/>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1192" name="Shape 1192"/>
          <p:cNvSpPr/>
          <p:nvPr/>
        </p:nvSpPr>
        <p:spPr>
          <a:xfrm>
            <a:off x="3945754" y="3994380"/>
            <a:ext cx="1118187" cy="1"/>
          </a:xfrm>
          <a:prstGeom prst="line">
            <a:avLst/>
          </a:prstGeom>
          <a:ln w="25400">
            <a:solidFill>
              <a:srgbClr val="000000"/>
            </a:solidFill>
            <a:tailEnd type="triangle"/>
          </a:ln>
        </p:spPr>
        <p:txBody>
          <a:bodyPr lIns="0" tIns="0" rIns="0" bIns="0"/>
          <a:lstStyle/>
          <a:p>
            <a:endParaRPr sz="1634"/>
          </a:p>
        </p:txBody>
      </p:sp>
      <p:sp>
        <p:nvSpPr>
          <p:cNvPr id="1193" name="Shape 1193"/>
          <p:cNvSpPr/>
          <p:nvPr/>
        </p:nvSpPr>
        <p:spPr>
          <a:xfrm>
            <a:off x="4347602" y="4901221"/>
            <a:ext cx="1" cy="279519"/>
          </a:xfrm>
          <a:prstGeom prst="line">
            <a:avLst/>
          </a:prstGeom>
          <a:ln w="25400">
            <a:solidFill>
              <a:srgbClr val="000000"/>
            </a:solidFill>
          </a:ln>
        </p:spPr>
        <p:txBody>
          <a:bodyPr lIns="0" tIns="0" rIns="0" bIns="0"/>
          <a:lstStyle/>
          <a:p>
            <a:endParaRPr sz="1634"/>
          </a:p>
        </p:txBody>
      </p:sp>
      <p:sp>
        <p:nvSpPr>
          <p:cNvPr id="1194" name="Shape 1194"/>
          <p:cNvSpPr/>
          <p:nvPr/>
        </p:nvSpPr>
        <p:spPr>
          <a:xfrm>
            <a:off x="4347602" y="5180740"/>
            <a:ext cx="1372322" cy="1"/>
          </a:xfrm>
          <a:prstGeom prst="line">
            <a:avLst/>
          </a:prstGeom>
          <a:ln w="25400">
            <a:solidFill>
              <a:srgbClr val="000000"/>
            </a:solidFill>
          </a:ln>
        </p:spPr>
        <p:txBody>
          <a:bodyPr lIns="0" tIns="0" rIns="0" bIns="0"/>
          <a:lstStyle/>
          <a:p>
            <a:endParaRPr sz="1634"/>
          </a:p>
        </p:txBody>
      </p:sp>
      <p:sp>
        <p:nvSpPr>
          <p:cNvPr id="1195" name="Shape 1195"/>
          <p:cNvSpPr/>
          <p:nvPr/>
        </p:nvSpPr>
        <p:spPr>
          <a:xfrm>
            <a:off x="5719923" y="4799580"/>
            <a:ext cx="1448562" cy="1"/>
          </a:xfrm>
          <a:prstGeom prst="line">
            <a:avLst/>
          </a:prstGeom>
          <a:ln w="25400">
            <a:solidFill>
              <a:srgbClr val="000000"/>
            </a:solidFill>
            <a:tailEnd type="triangle"/>
          </a:ln>
        </p:spPr>
        <p:txBody>
          <a:bodyPr lIns="0" tIns="0" rIns="0" bIns="0"/>
          <a:lstStyle/>
          <a:p>
            <a:endParaRPr sz="1634"/>
          </a:p>
        </p:txBody>
      </p:sp>
      <p:sp>
        <p:nvSpPr>
          <p:cNvPr id="1196" name="Shape 1196"/>
          <p:cNvSpPr/>
          <p:nvPr/>
        </p:nvSpPr>
        <p:spPr>
          <a:xfrm>
            <a:off x="5719923" y="4799580"/>
            <a:ext cx="1" cy="381161"/>
          </a:xfrm>
          <a:prstGeom prst="line">
            <a:avLst/>
          </a:prstGeom>
          <a:ln w="25400">
            <a:solidFill>
              <a:srgbClr val="000000"/>
            </a:solidFill>
          </a:ln>
        </p:spPr>
        <p:txBody>
          <a:bodyPr lIns="0" tIns="0" rIns="0" bIns="0"/>
          <a:lstStyle/>
          <a:p>
            <a:endParaRPr sz="1634"/>
          </a:p>
        </p:txBody>
      </p:sp>
      <p:sp>
        <p:nvSpPr>
          <p:cNvPr id="1197" name="Shape 1197"/>
          <p:cNvSpPr/>
          <p:nvPr/>
        </p:nvSpPr>
        <p:spPr>
          <a:xfrm flipH="1">
            <a:off x="4689094" y="5067981"/>
            <a:ext cx="165187" cy="215992"/>
          </a:xfrm>
          <a:prstGeom prst="line">
            <a:avLst/>
          </a:prstGeom>
          <a:ln w="12700">
            <a:solidFill>
              <a:srgbClr val="000000"/>
            </a:solidFill>
          </a:ln>
        </p:spPr>
        <p:txBody>
          <a:bodyPr lIns="0" tIns="0" rIns="0" bIns="0"/>
          <a:lstStyle/>
          <a:p>
            <a:endParaRPr sz="1634"/>
          </a:p>
        </p:txBody>
      </p:sp>
      <p:sp>
        <p:nvSpPr>
          <p:cNvPr id="1198" name="Shape 1198"/>
          <p:cNvSpPr/>
          <p:nvPr/>
        </p:nvSpPr>
        <p:spPr>
          <a:xfrm>
            <a:off x="4528673" y="5290323"/>
            <a:ext cx="3551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32</a:t>
            </a:r>
          </a:p>
        </p:txBody>
      </p:sp>
      <p:sp>
        <p:nvSpPr>
          <p:cNvPr id="1199" name="Shape 1199"/>
          <p:cNvSpPr/>
          <p:nvPr/>
        </p:nvSpPr>
        <p:spPr>
          <a:xfrm flipH="1">
            <a:off x="5719924" y="4265956"/>
            <a:ext cx="165186" cy="215992"/>
          </a:xfrm>
          <a:prstGeom prst="line">
            <a:avLst/>
          </a:prstGeom>
          <a:ln w="12700">
            <a:solidFill>
              <a:srgbClr val="000000"/>
            </a:solidFill>
          </a:ln>
        </p:spPr>
        <p:txBody>
          <a:bodyPr lIns="0" tIns="0" rIns="0" bIns="0"/>
          <a:lstStyle/>
          <a:p>
            <a:endParaRPr sz="1634"/>
          </a:p>
        </p:txBody>
      </p:sp>
      <p:sp>
        <p:nvSpPr>
          <p:cNvPr id="1200" name="Shape 1200"/>
          <p:cNvSpPr/>
          <p:nvPr/>
        </p:nvSpPr>
        <p:spPr>
          <a:xfrm>
            <a:off x="5519792" y="3948323"/>
            <a:ext cx="3551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32</a:t>
            </a:r>
          </a:p>
        </p:txBody>
      </p:sp>
      <p:sp>
        <p:nvSpPr>
          <p:cNvPr id="1201" name="Shape 1201"/>
          <p:cNvSpPr/>
          <p:nvPr/>
        </p:nvSpPr>
        <p:spPr>
          <a:xfrm>
            <a:off x="4071232" y="4070611"/>
            <a:ext cx="3551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32</a:t>
            </a:r>
          </a:p>
        </p:txBody>
      </p:sp>
      <p:sp>
        <p:nvSpPr>
          <p:cNvPr id="1202" name="Shape 1202"/>
          <p:cNvSpPr/>
          <p:nvPr/>
        </p:nvSpPr>
        <p:spPr>
          <a:xfrm>
            <a:off x="8693283" y="4464478"/>
            <a:ext cx="1" cy="1194302"/>
          </a:xfrm>
          <a:prstGeom prst="line">
            <a:avLst/>
          </a:prstGeom>
          <a:ln w="25400">
            <a:solidFill>
              <a:srgbClr val="000000"/>
            </a:solidFill>
            <a:tailEnd type="triangle"/>
          </a:ln>
        </p:spPr>
        <p:txBody>
          <a:bodyPr lIns="0" tIns="0" rIns="0" bIns="0"/>
          <a:lstStyle/>
          <a:p>
            <a:endParaRPr sz="1634"/>
          </a:p>
        </p:txBody>
      </p:sp>
      <p:sp>
        <p:nvSpPr>
          <p:cNvPr id="1203" name="Shape 1203"/>
          <p:cNvSpPr/>
          <p:nvPr/>
        </p:nvSpPr>
        <p:spPr>
          <a:xfrm flipH="1">
            <a:off x="2103286" y="4388244"/>
            <a:ext cx="1" cy="1270536"/>
          </a:xfrm>
          <a:prstGeom prst="line">
            <a:avLst/>
          </a:prstGeom>
          <a:ln w="25400">
            <a:solidFill>
              <a:srgbClr val="000000"/>
            </a:solidFill>
          </a:ln>
        </p:spPr>
        <p:txBody>
          <a:bodyPr lIns="0" tIns="0" rIns="0" bIns="0"/>
          <a:lstStyle/>
          <a:p>
            <a:endParaRPr sz="1634"/>
          </a:p>
        </p:txBody>
      </p:sp>
      <p:sp>
        <p:nvSpPr>
          <p:cNvPr id="1204" name="Shape 1204"/>
          <p:cNvSpPr/>
          <p:nvPr/>
        </p:nvSpPr>
        <p:spPr>
          <a:xfrm>
            <a:off x="2098523" y="4375541"/>
            <a:ext cx="525739" cy="1"/>
          </a:xfrm>
          <a:prstGeom prst="line">
            <a:avLst/>
          </a:prstGeom>
          <a:ln w="25400">
            <a:solidFill>
              <a:srgbClr val="000000"/>
            </a:solidFill>
            <a:tailEnd type="triangle"/>
          </a:ln>
        </p:spPr>
        <p:txBody>
          <a:bodyPr lIns="0" tIns="0" rIns="0" bIns="0"/>
          <a:lstStyle/>
          <a:p>
            <a:endParaRPr sz="1634"/>
          </a:p>
        </p:txBody>
      </p:sp>
      <p:sp>
        <p:nvSpPr>
          <p:cNvPr id="1205" name="Shape 1205"/>
          <p:cNvSpPr/>
          <p:nvPr/>
        </p:nvSpPr>
        <p:spPr>
          <a:xfrm flipH="1">
            <a:off x="2173173" y="4305659"/>
            <a:ext cx="165187" cy="215993"/>
          </a:xfrm>
          <a:prstGeom prst="line">
            <a:avLst/>
          </a:prstGeom>
          <a:ln w="12700">
            <a:solidFill>
              <a:srgbClr val="000000"/>
            </a:solidFill>
          </a:ln>
        </p:spPr>
        <p:txBody>
          <a:bodyPr lIns="0" tIns="0" rIns="0" bIns="0"/>
          <a:lstStyle/>
          <a:p>
            <a:endParaRPr sz="1634"/>
          </a:p>
        </p:txBody>
      </p:sp>
      <p:sp>
        <p:nvSpPr>
          <p:cNvPr id="1206" name="Shape 1206"/>
          <p:cNvSpPr/>
          <p:nvPr/>
        </p:nvSpPr>
        <p:spPr>
          <a:xfrm>
            <a:off x="2088992" y="3994380"/>
            <a:ext cx="3551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32</a:t>
            </a:r>
          </a:p>
        </p:txBody>
      </p:sp>
      <p:sp>
        <p:nvSpPr>
          <p:cNvPr id="1207" name="Shape 1207"/>
          <p:cNvSpPr/>
          <p:nvPr/>
        </p:nvSpPr>
        <p:spPr>
          <a:xfrm>
            <a:off x="5948643" y="4342187"/>
            <a:ext cx="1" cy="1295946"/>
          </a:xfrm>
          <a:prstGeom prst="line">
            <a:avLst/>
          </a:prstGeom>
          <a:ln w="25400">
            <a:solidFill>
              <a:srgbClr val="000000"/>
            </a:solidFill>
            <a:tailEnd type="triangle"/>
          </a:ln>
        </p:spPr>
        <p:txBody>
          <a:bodyPr lIns="0" tIns="0" rIns="0" bIns="0"/>
          <a:lstStyle/>
          <a:p>
            <a:endParaRPr sz="1634"/>
          </a:p>
        </p:txBody>
      </p:sp>
      <p:sp>
        <p:nvSpPr>
          <p:cNvPr id="1208" name="Shape 1208"/>
          <p:cNvSpPr/>
          <p:nvPr/>
        </p:nvSpPr>
        <p:spPr>
          <a:xfrm>
            <a:off x="4039465" y="3640218"/>
            <a:ext cx="24135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A</a:t>
            </a:r>
          </a:p>
        </p:txBody>
      </p:sp>
      <p:sp>
        <p:nvSpPr>
          <p:cNvPr id="1209" name="Shape 1209"/>
          <p:cNvSpPr/>
          <p:nvPr/>
        </p:nvSpPr>
        <p:spPr>
          <a:xfrm>
            <a:off x="4039465" y="4555001"/>
            <a:ext cx="24135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a:t>
            </a:r>
          </a:p>
        </p:txBody>
      </p:sp>
      <p:sp>
        <p:nvSpPr>
          <p:cNvPr id="1210" name="Shape 1210"/>
          <p:cNvSpPr/>
          <p:nvPr/>
        </p:nvSpPr>
        <p:spPr>
          <a:xfrm flipH="1">
            <a:off x="4307894" y="3848269"/>
            <a:ext cx="165187" cy="215992"/>
          </a:xfrm>
          <a:prstGeom prst="line">
            <a:avLst/>
          </a:prstGeom>
          <a:ln w="12700">
            <a:solidFill>
              <a:srgbClr val="000000"/>
            </a:solidFill>
          </a:ln>
        </p:spPr>
        <p:txBody>
          <a:bodyPr lIns="0" tIns="0" rIns="0" bIns="0"/>
          <a:lstStyle/>
          <a:p>
            <a:endParaRPr sz="1634"/>
          </a:p>
        </p:txBody>
      </p:sp>
      <p:sp>
        <p:nvSpPr>
          <p:cNvPr id="1211" name="Shape 1211"/>
          <p:cNvSpPr/>
          <p:nvPr/>
        </p:nvSpPr>
        <p:spPr>
          <a:xfrm>
            <a:off x="8459799" y="4443830"/>
            <a:ext cx="203306" cy="1"/>
          </a:xfrm>
          <a:prstGeom prst="line">
            <a:avLst/>
          </a:prstGeom>
          <a:ln w="25400">
            <a:solidFill>
              <a:srgbClr val="000000"/>
            </a:solidFill>
          </a:ln>
        </p:spPr>
        <p:txBody>
          <a:bodyPr lIns="0" tIns="0" rIns="0" bIns="0"/>
          <a:lstStyle/>
          <a:p>
            <a:endParaRPr sz="1634"/>
          </a:p>
        </p:txBody>
      </p:sp>
      <p:sp>
        <p:nvSpPr>
          <p:cNvPr id="1212" name="Shape 1212"/>
          <p:cNvSpPr/>
          <p:nvPr/>
        </p:nvSpPr>
        <p:spPr>
          <a:xfrm>
            <a:off x="1641080" y="4520064"/>
            <a:ext cx="279548" cy="1"/>
          </a:xfrm>
          <a:prstGeom prst="line">
            <a:avLst/>
          </a:prstGeom>
          <a:ln w="25400">
            <a:solidFill>
              <a:srgbClr val="000000"/>
            </a:solidFill>
          </a:ln>
        </p:spPr>
        <p:txBody>
          <a:bodyPr lIns="0" tIns="0" rIns="0" bIns="0"/>
          <a:lstStyle/>
          <a:p>
            <a:endParaRPr sz="1634"/>
          </a:p>
        </p:txBody>
      </p:sp>
      <p:sp>
        <p:nvSpPr>
          <p:cNvPr id="1213" name="Shape 1213"/>
          <p:cNvSpPr/>
          <p:nvPr/>
        </p:nvSpPr>
        <p:spPr>
          <a:xfrm>
            <a:off x="719848" y="3916558"/>
            <a:ext cx="292254" cy="1569111"/>
          </a:xfrm>
          <a:custGeom>
            <a:avLst/>
            <a:gdLst/>
            <a:ahLst/>
            <a:cxnLst>
              <a:cxn ang="0">
                <a:pos x="wd2" y="hd2"/>
              </a:cxn>
              <a:cxn ang="5400000">
                <a:pos x="wd2" y="hd2"/>
              </a:cxn>
              <a:cxn ang="10800000">
                <a:pos x="wd2" y="hd2"/>
              </a:cxn>
              <a:cxn ang="16200000">
                <a:pos x="wd2" y="hd2"/>
              </a:cxn>
            </a:cxnLst>
            <a:rect l="0" t="0" r="r" b="b"/>
            <a:pathLst>
              <a:path w="21600" h="21600" extrusionOk="0">
                <a:moveTo>
                  <a:pt x="0" y="1178"/>
                </a:moveTo>
                <a:lnTo>
                  <a:pt x="6325" y="0"/>
                </a:lnTo>
                <a:lnTo>
                  <a:pt x="15275" y="0"/>
                </a:lnTo>
                <a:lnTo>
                  <a:pt x="21600" y="1178"/>
                </a:lnTo>
                <a:lnTo>
                  <a:pt x="21600" y="20422"/>
                </a:lnTo>
                <a:lnTo>
                  <a:pt x="15275" y="21600"/>
                </a:lnTo>
                <a:lnTo>
                  <a:pt x="6325" y="21600"/>
                </a:lnTo>
                <a:lnTo>
                  <a:pt x="0" y="20422"/>
                </a:lnTo>
                <a:close/>
              </a:path>
            </a:pathLst>
          </a:custGeom>
          <a:ln w="28575">
            <a:solidFill>
              <a:srgbClr val="000000"/>
            </a:solidFill>
            <a:miter lim="400000"/>
          </a:ln>
        </p:spPr>
        <p:txBody>
          <a:bodyPr lIns="0" tIns="0" rIns="0" bIns="0"/>
          <a:lstStyle/>
          <a:p>
            <a:endParaRPr sz="1634"/>
          </a:p>
        </p:txBody>
      </p:sp>
      <p:sp>
        <p:nvSpPr>
          <p:cNvPr id="1214" name="Shape 1214"/>
          <p:cNvSpPr/>
          <p:nvPr/>
        </p:nvSpPr>
        <p:spPr>
          <a:xfrm rot="16200000">
            <a:off x="89765" y="4629970"/>
            <a:ext cx="159300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Next Address</a:t>
            </a:r>
          </a:p>
        </p:txBody>
      </p:sp>
      <p:sp>
        <p:nvSpPr>
          <p:cNvPr id="1215" name="Shape 1215"/>
          <p:cNvSpPr/>
          <p:nvPr/>
        </p:nvSpPr>
        <p:spPr>
          <a:xfrm>
            <a:off x="1031161" y="4520064"/>
            <a:ext cx="279548" cy="1"/>
          </a:xfrm>
          <a:prstGeom prst="line">
            <a:avLst/>
          </a:prstGeom>
          <a:ln w="25400">
            <a:solidFill>
              <a:srgbClr val="000000"/>
            </a:solidFill>
            <a:tailEnd type="triangle"/>
          </a:ln>
        </p:spPr>
        <p:txBody>
          <a:bodyPr lIns="0" tIns="0" rIns="0" bIns="0"/>
          <a:lstStyle/>
          <a:p>
            <a:endParaRPr sz="1634"/>
          </a:p>
        </p:txBody>
      </p:sp>
      <p:sp>
        <p:nvSpPr>
          <p:cNvPr id="1216" name="Shape 1216"/>
          <p:cNvSpPr/>
          <p:nvPr/>
        </p:nvSpPr>
        <p:spPr>
          <a:xfrm>
            <a:off x="408534" y="3833974"/>
            <a:ext cx="1524802" cy="68609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4320" y="21600"/>
                </a:lnTo>
              </a:path>
            </a:pathLst>
          </a:custGeom>
          <a:ln w="25400" cap="rnd">
            <a:solidFill>
              <a:srgbClr val="000000"/>
            </a:solidFill>
            <a:tailEnd type="triangle"/>
          </a:ln>
        </p:spPr>
        <p:txBody>
          <a:bodyPr lIns="0" tIns="0" rIns="0" bIns="0"/>
          <a:lstStyle/>
          <a:p>
            <a:endParaRPr sz="1634"/>
          </a:p>
        </p:txBody>
      </p:sp>
      <p:sp>
        <p:nvSpPr>
          <p:cNvPr id="1217" name="Shape 1217"/>
          <p:cNvSpPr/>
          <p:nvPr/>
        </p:nvSpPr>
        <p:spPr>
          <a:xfrm flipH="1">
            <a:off x="2111229" y="5638133"/>
            <a:ext cx="6582056" cy="25412"/>
          </a:xfrm>
          <a:prstGeom prst="line">
            <a:avLst/>
          </a:prstGeom>
          <a:ln w="25400">
            <a:solidFill>
              <a:srgbClr val="000000"/>
            </a:solidFill>
          </a:ln>
        </p:spPr>
        <p:txBody>
          <a:bodyPr lIns="0" tIns="0" rIns="0" bIns="0"/>
          <a:lstStyle/>
          <a:p>
            <a:endParaRPr sz="1634"/>
          </a:p>
        </p:txBody>
      </p:sp>
      <p:sp>
        <p:nvSpPr>
          <p:cNvPr id="1218" name="Shape 1218"/>
          <p:cNvSpPr/>
          <p:nvPr/>
        </p:nvSpPr>
        <p:spPr>
          <a:xfrm>
            <a:off x="4652562" y="1750300"/>
            <a:ext cx="1382691" cy="52450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3500">
                <a:solidFill>
                  <a:srgbClr val="CD665F"/>
                </a:solidFill>
                <a:uFill>
                  <a:solidFill>
                    <a:srgbClr val="CD665F"/>
                  </a:solidFill>
                </a:uFill>
                <a:latin typeface="Times"/>
                <a:ea typeface="Times"/>
                <a:cs typeface="Times"/>
                <a:sym typeface="Times"/>
              </a:defRPr>
            </a:lvl1pPr>
          </a:lstStyle>
          <a:p>
            <a:pPr>
              <a:defRPr sz="1800">
                <a:solidFill>
                  <a:srgbClr val="000000"/>
                </a:solidFill>
                <a:uFill>
                  <a:solidFill>
                    <a:srgbClr val="000000"/>
                  </a:solidFill>
                </a:uFill>
                <a:latin typeface="Arial"/>
                <a:ea typeface="Arial"/>
                <a:cs typeface="Arial"/>
                <a:sym typeface="Arial"/>
              </a:defRPr>
            </a:pPr>
            <a:r>
              <a:rPr sz="3177"/>
              <a:t>Control</a:t>
            </a:r>
          </a:p>
        </p:txBody>
      </p:sp>
      <p:sp>
        <p:nvSpPr>
          <p:cNvPr id="1219" name="Shape 1219"/>
          <p:cNvSpPr/>
          <p:nvPr/>
        </p:nvSpPr>
        <p:spPr>
          <a:xfrm>
            <a:off x="4257069" y="5790596"/>
            <a:ext cx="1722528" cy="52450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3500">
                <a:solidFill>
                  <a:srgbClr val="CD665F"/>
                </a:solidFill>
                <a:uFill>
                  <a:solidFill>
                    <a:srgbClr val="CD665F"/>
                  </a:solidFill>
                </a:uFill>
                <a:latin typeface="Times"/>
                <a:ea typeface="Times"/>
                <a:cs typeface="Times"/>
                <a:sym typeface="Times"/>
              </a:defRPr>
            </a:lvl1pPr>
          </a:lstStyle>
          <a:p>
            <a:pPr>
              <a:defRPr sz="1800">
                <a:solidFill>
                  <a:srgbClr val="000000"/>
                </a:solidFill>
                <a:uFill>
                  <a:solidFill>
                    <a:srgbClr val="000000"/>
                  </a:solidFill>
                </a:uFill>
                <a:latin typeface="Arial"/>
                <a:ea typeface="Arial"/>
                <a:cs typeface="Arial"/>
                <a:sym typeface="Arial"/>
              </a:defRPr>
            </a:pPr>
            <a:r>
              <a:rPr sz="3177"/>
              <a:t>Datapath</a:t>
            </a:r>
          </a:p>
        </p:txBody>
      </p:sp>
      <p:sp>
        <p:nvSpPr>
          <p:cNvPr id="1220" name="Shape 1220"/>
          <p:cNvSpPr/>
          <p:nvPr/>
        </p:nvSpPr>
        <p:spPr>
          <a:xfrm>
            <a:off x="4779628" y="2785784"/>
            <a:ext cx="1" cy="736911"/>
          </a:xfrm>
          <a:prstGeom prst="line">
            <a:avLst/>
          </a:prstGeom>
          <a:ln w="12700">
            <a:solidFill>
              <a:srgbClr val="000000"/>
            </a:solidFill>
            <a:tailEnd type="triangle"/>
          </a:ln>
        </p:spPr>
        <p:txBody>
          <a:bodyPr lIns="0" tIns="0" rIns="0" bIns="0"/>
          <a:lstStyle/>
          <a:p>
            <a:endParaRPr sz="1634"/>
          </a:p>
        </p:txBody>
      </p:sp>
      <p:sp>
        <p:nvSpPr>
          <p:cNvPr id="1221" name="Shape 1221"/>
          <p:cNvSpPr/>
          <p:nvPr/>
        </p:nvSpPr>
        <p:spPr>
          <a:xfrm>
            <a:off x="4957523" y="2773079"/>
            <a:ext cx="1" cy="736910"/>
          </a:xfrm>
          <a:prstGeom prst="line">
            <a:avLst/>
          </a:prstGeom>
          <a:ln w="12700">
            <a:solidFill>
              <a:srgbClr val="000000"/>
            </a:solidFill>
            <a:tailEnd type="triangle"/>
          </a:ln>
        </p:spPr>
        <p:txBody>
          <a:bodyPr lIns="0" tIns="0" rIns="0" bIns="0"/>
          <a:lstStyle/>
          <a:p>
            <a:endParaRPr sz="1634"/>
          </a:p>
        </p:txBody>
      </p:sp>
      <p:sp>
        <p:nvSpPr>
          <p:cNvPr id="1222" name="Shape 1222"/>
          <p:cNvSpPr/>
          <p:nvPr/>
        </p:nvSpPr>
        <p:spPr>
          <a:xfrm>
            <a:off x="5211655" y="2760373"/>
            <a:ext cx="1" cy="736911"/>
          </a:xfrm>
          <a:prstGeom prst="line">
            <a:avLst/>
          </a:prstGeom>
          <a:ln w="12700">
            <a:solidFill>
              <a:srgbClr val="000000"/>
            </a:solidFill>
            <a:tailEnd type="triangle"/>
          </a:ln>
        </p:spPr>
        <p:txBody>
          <a:bodyPr lIns="0" tIns="0" rIns="0" bIns="0"/>
          <a:lstStyle/>
          <a:p>
            <a:endParaRPr sz="1634"/>
          </a:p>
        </p:txBody>
      </p:sp>
      <p:sp>
        <p:nvSpPr>
          <p:cNvPr id="1223" name="Shape 1223"/>
          <p:cNvSpPr/>
          <p:nvPr/>
        </p:nvSpPr>
        <p:spPr>
          <a:xfrm>
            <a:off x="5389549" y="2747668"/>
            <a:ext cx="1" cy="736910"/>
          </a:xfrm>
          <a:prstGeom prst="line">
            <a:avLst/>
          </a:prstGeom>
          <a:ln w="12700">
            <a:solidFill>
              <a:srgbClr val="000000"/>
            </a:solidFill>
            <a:tailEnd type="triangle"/>
          </a:ln>
        </p:spPr>
        <p:txBody>
          <a:bodyPr lIns="0" tIns="0" rIns="0" bIns="0"/>
          <a:lstStyle/>
          <a:p>
            <a:endParaRPr sz="1634"/>
          </a:p>
        </p:txBody>
      </p:sp>
      <p:sp>
        <p:nvSpPr>
          <p:cNvPr id="1224" name="Shape 1224"/>
          <p:cNvSpPr/>
          <p:nvPr/>
        </p:nvSpPr>
        <p:spPr>
          <a:xfrm>
            <a:off x="4041054" y="2423681"/>
            <a:ext cx="180428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Control Signals</a:t>
            </a:r>
          </a:p>
        </p:txBody>
      </p:sp>
      <p:sp>
        <p:nvSpPr>
          <p:cNvPr id="1225" name="Shape 1225"/>
          <p:cNvSpPr/>
          <p:nvPr/>
        </p:nvSpPr>
        <p:spPr>
          <a:xfrm>
            <a:off x="5999469" y="2785784"/>
            <a:ext cx="1" cy="736911"/>
          </a:xfrm>
          <a:prstGeom prst="line">
            <a:avLst/>
          </a:prstGeom>
          <a:ln w="12700">
            <a:solidFill>
              <a:srgbClr val="000000"/>
            </a:solidFill>
            <a:headEnd type="triangle"/>
          </a:ln>
        </p:spPr>
        <p:txBody>
          <a:bodyPr lIns="0" tIns="0" rIns="0" bIns="0"/>
          <a:lstStyle/>
          <a:p>
            <a:endParaRPr sz="1634"/>
          </a:p>
        </p:txBody>
      </p:sp>
      <p:sp>
        <p:nvSpPr>
          <p:cNvPr id="1226" name="Shape 1226"/>
          <p:cNvSpPr/>
          <p:nvPr/>
        </p:nvSpPr>
        <p:spPr>
          <a:xfrm>
            <a:off x="6151949" y="2773079"/>
            <a:ext cx="1" cy="736910"/>
          </a:xfrm>
          <a:prstGeom prst="line">
            <a:avLst/>
          </a:prstGeom>
          <a:ln w="12700">
            <a:solidFill>
              <a:srgbClr val="000000"/>
            </a:solidFill>
            <a:headEnd type="triangle"/>
          </a:ln>
        </p:spPr>
        <p:txBody>
          <a:bodyPr lIns="0" tIns="0" rIns="0" bIns="0"/>
          <a:lstStyle/>
          <a:p>
            <a:endParaRPr sz="1634"/>
          </a:p>
        </p:txBody>
      </p:sp>
      <p:sp>
        <p:nvSpPr>
          <p:cNvPr id="1227" name="Shape 1227"/>
          <p:cNvSpPr/>
          <p:nvPr/>
        </p:nvSpPr>
        <p:spPr>
          <a:xfrm>
            <a:off x="5802515" y="2487209"/>
            <a:ext cx="127849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Conditions</a:t>
            </a:r>
          </a:p>
        </p:txBody>
      </p:sp>
      <p:sp>
        <p:nvSpPr>
          <p:cNvPr id="1228" name="Shape 1228"/>
          <p:cNvSpPr/>
          <p:nvPr/>
        </p:nvSpPr>
        <p:spPr>
          <a:xfrm flipV="1">
            <a:off x="2746562" y="4875811"/>
            <a:ext cx="76241" cy="228697"/>
          </a:xfrm>
          <a:prstGeom prst="line">
            <a:avLst/>
          </a:prstGeom>
          <a:ln w="19050">
            <a:solidFill>
              <a:srgbClr val="000000"/>
            </a:solidFill>
          </a:ln>
        </p:spPr>
        <p:txBody>
          <a:bodyPr lIns="0" tIns="0" rIns="0" bIns="0"/>
          <a:lstStyle/>
          <a:p>
            <a:endParaRPr sz="1634"/>
          </a:p>
        </p:txBody>
      </p:sp>
      <p:sp>
        <p:nvSpPr>
          <p:cNvPr id="1229" name="Shape 1229"/>
          <p:cNvSpPr/>
          <p:nvPr/>
        </p:nvSpPr>
        <p:spPr>
          <a:xfrm>
            <a:off x="2822802" y="4875811"/>
            <a:ext cx="76240" cy="228697"/>
          </a:xfrm>
          <a:prstGeom prst="line">
            <a:avLst/>
          </a:prstGeom>
          <a:ln w="19050">
            <a:solidFill>
              <a:srgbClr val="000000"/>
            </a:solidFill>
          </a:ln>
        </p:spPr>
        <p:txBody>
          <a:bodyPr lIns="0" tIns="0" rIns="0" bIns="0"/>
          <a:lstStyle/>
          <a:p>
            <a:endParaRPr sz="1634"/>
          </a:p>
        </p:txBody>
      </p:sp>
      <p:sp>
        <p:nvSpPr>
          <p:cNvPr id="1230" name="Shape 1230"/>
          <p:cNvSpPr/>
          <p:nvPr/>
        </p:nvSpPr>
        <p:spPr>
          <a:xfrm>
            <a:off x="2822802" y="5104509"/>
            <a:ext cx="1" cy="152464"/>
          </a:xfrm>
          <a:prstGeom prst="line">
            <a:avLst/>
          </a:prstGeom>
          <a:ln w="19050">
            <a:solidFill>
              <a:srgbClr val="000000"/>
            </a:solidFill>
          </a:ln>
        </p:spPr>
        <p:txBody>
          <a:bodyPr lIns="0" tIns="0" rIns="0" bIns="0"/>
          <a:lstStyle/>
          <a:p>
            <a:endParaRPr sz="1634"/>
          </a:p>
        </p:txBody>
      </p:sp>
      <p:sp>
        <p:nvSpPr>
          <p:cNvPr id="1231" name="Shape 1231"/>
          <p:cNvSpPr/>
          <p:nvPr/>
        </p:nvSpPr>
        <p:spPr>
          <a:xfrm>
            <a:off x="1264647" y="5244266"/>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232" name="Shape 1232"/>
          <p:cNvSpPr/>
          <p:nvPr/>
        </p:nvSpPr>
        <p:spPr>
          <a:xfrm flipV="1">
            <a:off x="1417127" y="4875811"/>
            <a:ext cx="76241" cy="228697"/>
          </a:xfrm>
          <a:prstGeom prst="line">
            <a:avLst/>
          </a:prstGeom>
          <a:ln w="19050">
            <a:solidFill>
              <a:srgbClr val="000000"/>
            </a:solidFill>
          </a:ln>
        </p:spPr>
        <p:txBody>
          <a:bodyPr lIns="0" tIns="0" rIns="0" bIns="0"/>
          <a:lstStyle/>
          <a:p>
            <a:endParaRPr sz="1634"/>
          </a:p>
        </p:txBody>
      </p:sp>
      <p:sp>
        <p:nvSpPr>
          <p:cNvPr id="1233" name="Shape 1233"/>
          <p:cNvSpPr/>
          <p:nvPr/>
        </p:nvSpPr>
        <p:spPr>
          <a:xfrm>
            <a:off x="1493366" y="4875811"/>
            <a:ext cx="76241" cy="228697"/>
          </a:xfrm>
          <a:prstGeom prst="line">
            <a:avLst/>
          </a:prstGeom>
          <a:ln w="19050">
            <a:solidFill>
              <a:srgbClr val="000000"/>
            </a:solidFill>
          </a:ln>
        </p:spPr>
        <p:txBody>
          <a:bodyPr lIns="0" tIns="0" rIns="0" bIns="0"/>
          <a:lstStyle/>
          <a:p>
            <a:endParaRPr sz="1634"/>
          </a:p>
        </p:txBody>
      </p:sp>
      <p:sp>
        <p:nvSpPr>
          <p:cNvPr id="1234" name="Shape 1234"/>
          <p:cNvSpPr/>
          <p:nvPr/>
        </p:nvSpPr>
        <p:spPr>
          <a:xfrm>
            <a:off x="1493367" y="5104509"/>
            <a:ext cx="1" cy="152464"/>
          </a:xfrm>
          <a:prstGeom prst="line">
            <a:avLst/>
          </a:prstGeom>
          <a:ln w="19050">
            <a:solidFill>
              <a:srgbClr val="000000"/>
            </a:solidFill>
          </a:ln>
        </p:spPr>
        <p:txBody>
          <a:bodyPr lIns="0" tIns="0" rIns="0" bIns="0"/>
          <a:lstStyle/>
          <a:p>
            <a:endParaRPr sz="1634"/>
          </a:p>
        </p:txBody>
      </p:sp>
      <p:sp>
        <p:nvSpPr>
          <p:cNvPr id="1235" name="Shape 1235"/>
          <p:cNvSpPr/>
          <p:nvPr/>
        </p:nvSpPr>
        <p:spPr>
          <a:xfrm>
            <a:off x="7168483" y="5168035"/>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236" name="Shape 1236"/>
          <p:cNvSpPr/>
          <p:nvPr/>
        </p:nvSpPr>
        <p:spPr>
          <a:xfrm flipV="1">
            <a:off x="7320963" y="4799580"/>
            <a:ext cx="76240" cy="228697"/>
          </a:xfrm>
          <a:prstGeom prst="line">
            <a:avLst/>
          </a:prstGeom>
          <a:ln w="19050">
            <a:solidFill>
              <a:srgbClr val="000000"/>
            </a:solidFill>
          </a:ln>
        </p:spPr>
        <p:txBody>
          <a:bodyPr lIns="0" tIns="0" rIns="0" bIns="0"/>
          <a:lstStyle/>
          <a:p>
            <a:endParaRPr sz="1634"/>
          </a:p>
        </p:txBody>
      </p:sp>
      <p:sp>
        <p:nvSpPr>
          <p:cNvPr id="1237" name="Shape 1237"/>
          <p:cNvSpPr/>
          <p:nvPr/>
        </p:nvSpPr>
        <p:spPr>
          <a:xfrm>
            <a:off x="7397203" y="4799580"/>
            <a:ext cx="76241" cy="228696"/>
          </a:xfrm>
          <a:prstGeom prst="line">
            <a:avLst/>
          </a:prstGeom>
          <a:ln w="19050">
            <a:solidFill>
              <a:srgbClr val="000000"/>
            </a:solidFill>
          </a:ln>
        </p:spPr>
        <p:txBody>
          <a:bodyPr lIns="0" tIns="0" rIns="0" bIns="0"/>
          <a:lstStyle/>
          <a:p>
            <a:endParaRPr sz="1634"/>
          </a:p>
        </p:txBody>
      </p:sp>
      <p:sp>
        <p:nvSpPr>
          <p:cNvPr id="1238" name="Shape 1238"/>
          <p:cNvSpPr/>
          <p:nvPr/>
        </p:nvSpPr>
        <p:spPr>
          <a:xfrm>
            <a:off x="7397202" y="5028275"/>
            <a:ext cx="1" cy="152465"/>
          </a:xfrm>
          <a:prstGeom prst="line">
            <a:avLst/>
          </a:prstGeom>
          <a:ln w="19050">
            <a:solidFill>
              <a:srgbClr val="000000"/>
            </a:solidFill>
          </a:ln>
        </p:spPr>
        <p:txBody>
          <a:bodyPr lIns="0" tIns="0" rIns="0" bIns="0"/>
          <a:lstStyle/>
          <a:p>
            <a:endParaRPr sz="1634"/>
          </a:p>
        </p:txBody>
      </p:sp>
      <p:grpSp>
        <p:nvGrpSpPr>
          <p:cNvPr id="1241" name="Group 1241"/>
          <p:cNvGrpSpPr/>
          <p:nvPr/>
        </p:nvGrpSpPr>
        <p:grpSpPr>
          <a:xfrm>
            <a:off x="5070294" y="3884796"/>
            <a:ext cx="449500" cy="1143482"/>
            <a:chOff x="0" y="0"/>
            <a:chExt cx="495281" cy="1259947"/>
          </a:xfrm>
        </p:grpSpPr>
        <p:sp>
          <p:nvSpPr>
            <p:cNvPr id="1239" name="Shape 1239"/>
            <p:cNvSpPr/>
            <p:nvPr/>
          </p:nvSpPr>
          <p:spPr>
            <a:xfrm rot="5400000">
              <a:off x="-4161"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1240" name="Shape 1240"/>
            <p:cNvSpPr/>
            <p:nvPr/>
          </p:nvSpPr>
          <p:spPr>
            <a:xfrm>
              <a:off x="0"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242" name="Shape 1242"/>
          <p:cNvSpPr/>
          <p:nvPr/>
        </p:nvSpPr>
        <p:spPr>
          <a:xfrm>
            <a:off x="3737681" y="2849312"/>
            <a:ext cx="304961" cy="1"/>
          </a:xfrm>
          <a:prstGeom prst="line">
            <a:avLst/>
          </a:prstGeom>
          <a:ln w="12700">
            <a:solidFill>
              <a:srgbClr val="000000"/>
            </a:solidFill>
            <a:tailEnd type="triangle"/>
          </a:ln>
        </p:spPr>
        <p:txBody>
          <a:bodyPr lIns="0" tIns="0" rIns="0" bIns="0"/>
          <a:lstStyle/>
          <a:p>
            <a:endParaRPr sz="1634"/>
          </a:p>
        </p:txBody>
      </p:sp>
    </p:spTree>
    <p:extLst>
      <p:ext uri="{BB962C8B-B14F-4D97-AF65-F5344CB8AC3E}">
        <p14:creationId xmlns:p14="http://schemas.microsoft.com/office/powerpoint/2010/main" val="324958224"/>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 name="Shape 1337"/>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1338" name="Shape 1338"/>
          <p:cNvSpPr>
            <a:spLocks noGrp="1"/>
          </p:cNvSpPr>
          <p:nvPr>
            <p:ph type="title"/>
          </p:nvPr>
        </p:nvSpPr>
        <p:spPr>
          <a:xfrm>
            <a:off x="802442" y="90383"/>
            <a:ext cx="7854103" cy="573805"/>
          </a:xfrm>
          <a:prstGeom prst="rect">
            <a:avLst/>
          </a:prstGeom>
        </p:spPr>
        <p:txBody>
          <a:bodyPr>
            <a:normAutofit fontScale="90000"/>
          </a:bodyPr>
          <a:lstStyle>
            <a:lvl1pPr>
              <a:defRPr sz="4050"/>
            </a:lvl1pPr>
          </a:lstStyle>
          <a:p>
            <a:r>
              <a:t>A Single Cycle Datapath</a:t>
            </a:r>
          </a:p>
        </p:txBody>
      </p:sp>
      <p:sp>
        <p:nvSpPr>
          <p:cNvPr id="1339" name="Shape 1339"/>
          <p:cNvSpPr/>
          <p:nvPr/>
        </p:nvSpPr>
        <p:spPr>
          <a:xfrm>
            <a:off x="6939764" y="388783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340" name="Shape 1340"/>
          <p:cNvSpPr/>
          <p:nvPr/>
        </p:nvSpPr>
        <p:spPr>
          <a:xfrm>
            <a:off x="6253602" y="2591888"/>
            <a:ext cx="104887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1341" name="Shape 1341"/>
          <p:cNvSpPr/>
          <p:nvPr/>
        </p:nvSpPr>
        <p:spPr>
          <a:xfrm>
            <a:off x="3051522" y="4650152"/>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342" name="Shape 1342"/>
          <p:cNvSpPr/>
          <p:nvPr/>
        </p:nvSpPr>
        <p:spPr>
          <a:xfrm>
            <a:off x="2506725" y="3744898"/>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1343" name="Shape 1343"/>
          <p:cNvSpPr/>
          <p:nvPr/>
        </p:nvSpPr>
        <p:spPr>
          <a:xfrm>
            <a:off x="2629024" y="3049281"/>
            <a:ext cx="86190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1344" name="Shape 1344"/>
          <p:cNvSpPr/>
          <p:nvPr/>
        </p:nvSpPr>
        <p:spPr>
          <a:xfrm flipH="1">
            <a:off x="2816448" y="4064120"/>
            <a:ext cx="88948" cy="128642"/>
          </a:xfrm>
          <a:prstGeom prst="line">
            <a:avLst/>
          </a:prstGeom>
          <a:ln w="12700">
            <a:solidFill>
              <a:srgbClr val="000000"/>
            </a:solidFill>
          </a:ln>
        </p:spPr>
        <p:txBody>
          <a:bodyPr lIns="0" tIns="0" rIns="0" bIns="0"/>
          <a:lstStyle/>
          <a:p>
            <a:endParaRPr sz="1634"/>
          </a:p>
        </p:txBody>
      </p:sp>
      <p:sp>
        <p:nvSpPr>
          <p:cNvPr id="1345" name="Shape 1345"/>
          <p:cNvSpPr/>
          <p:nvPr/>
        </p:nvSpPr>
        <p:spPr>
          <a:xfrm>
            <a:off x="2668734" y="416417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346" name="Shape 1346"/>
          <p:cNvSpPr/>
          <p:nvPr/>
        </p:nvSpPr>
        <p:spPr>
          <a:xfrm flipH="1">
            <a:off x="5643681" y="3887833"/>
            <a:ext cx="88948" cy="130230"/>
          </a:xfrm>
          <a:prstGeom prst="line">
            <a:avLst/>
          </a:prstGeom>
          <a:ln w="12700">
            <a:solidFill>
              <a:srgbClr val="000000"/>
            </a:solidFill>
          </a:ln>
        </p:spPr>
        <p:txBody>
          <a:bodyPr lIns="0" tIns="0" rIns="0" bIns="0"/>
          <a:lstStyle/>
          <a:p>
            <a:endParaRPr sz="1634"/>
          </a:p>
        </p:txBody>
      </p:sp>
      <p:sp>
        <p:nvSpPr>
          <p:cNvPr id="1347" name="Shape 1347"/>
          <p:cNvSpPr/>
          <p:nvPr/>
        </p:nvSpPr>
        <p:spPr>
          <a:xfrm>
            <a:off x="5491204" y="3582906"/>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348" name="Shape 1348"/>
          <p:cNvSpPr/>
          <p:nvPr/>
        </p:nvSpPr>
        <p:spPr>
          <a:xfrm>
            <a:off x="4697036" y="358290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1349" name="Shape 1349"/>
          <p:cNvSpPr/>
          <p:nvPr/>
        </p:nvSpPr>
        <p:spPr>
          <a:xfrm flipV="1">
            <a:off x="4957523" y="4421456"/>
            <a:ext cx="76241" cy="152465"/>
          </a:xfrm>
          <a:prstGeom prst="line">
            <a:avLst/>
          </a:prstGeom>
          <a:ln w="12700">
            <a:solidFill>
              <a:srgbClr val="000000"/>
            </a:solidFill>
          </a:ln>
        </p:spPr>
        <p:txBody>
          <a:bodyPr lIns="0" tIns="0" rIns="0" bIns="0"/>
          <a:lstStyle/>
          <a:p>
            <a:endParaRPr sz="1634"/>
          </a:p>
        </p:txBody>
      </p:sp>
      <p:sp>
        <p:nvSpPr>
          <p:cNvPr id="1350" name="Shape 1350"/>
          <p:cNvSpPr/>
          <p:nvPr/>
        </p:nvSpPr>
        <p:spPr>
          <a:xfrm>
            <a:off x="4801867" y="454533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351" name="Shape 1351"/>
          <p:cNvSpPr/>
          <p:nvPr/>
        </p:nvSpPr>
        <p:spPr>
          <a:xfrm>
            <a:off x="4728803" y="4116528"/>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1352" name="Shape 1352"/>
          <p:cNvSpPr/>
          <p:nvPr/>
        </p:nvSpPr>
        <p:spPr>
          <a:xfrm flipV="1">
            <a:off x="4347602" y="3427265"/>
            <a:ext cx="139775" cy="155642"/>
          </a:xfrm>
          <a:prstGeom prst="line">
            <a:avLst/>
          </a:prstGeom>
          <a:ln w="12700">
            <a:solidFill>
              <a:srgbClr val="000000"/>
            </a:solidFill>
          </a:ln>
        </p:spPr>
        <p:txBody>
          <a:bodyPr lIns="0" tIns="0" rIns="0" bIns="0"/>
          <a:lstStyle/>
          <a:p>
            <a:endParaRPr sz="1634"/>
          </a:p>
        </p:txBody>
      </p:sp>
      <p:sp>
        <p:nvSpPr>
          <p:cNvPr id="1353" name="Shape 1353"/>
          <p:cNvSpPr/>
          <p:nvPr/>
        </p:nvSpPr>
        <p:spPr>
          <a:xfrm flipV="1">
            <a:off x="3597907" y="3427265"/>
            <a:ext cx="139775" cy="155642"/>
          </a:xfrm>
          <a:prstGeom prst="line">
            <a:avLst/>
          </a:prstGeom>
          <a:ln w="12700">
            <a:solidFill>
              <a:srgbClr val="000000"/>
            </a:solidFill>
          </a:ln>
        </p:spPr>
        <p:txBody>
          <a:bodyPr lIns="0" tIns="0" rIns="0" bIns="0"/>
          <a:lstStyle/>
          <a:p>
            <a:endParaRPr sz="1634"/>
          </a:p>
        </p:txBody>
      </p:sp>
      <p:sp>
        <p:nvSpPr>
          <p:cNvPr id="1354" name="Shape 1354"/>
          <p:cNvSpPr/>
          <p:nvPr/>
        </p:nvSpPr>
        <p:spPr>
          <a:xfrm>
            <a:off x="3454959" y="327797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355" name="Shape 1355"/>
          <p:cNvSpPr/>
          <p:nvPr/>
        </p:nvSpPr>
        <p:spPr>
          <a:xfrm flipV="1">
            <a:off x="3979108" y="3427265"/>
            <a:ext cx="139775" cy="155642"/>
          </a:xfrm>
          <a:prstGeom prst="line">
            <a:avLst/>
          </a:prstGeom>
          <a:ln w="12700">
            <a:solidFill>
              <a:srgbClr val="000000"/>
            </a:solidFill>
          </a:ln>
        </p:spPr>
        <p:txBody>
          <a:bodyPr lIns="0" tIns="0" rIns="0" bIns="0"/>
          <a:lstStyle/>
          <a:p>
            <a:endParaRPr sz="1634"/>
          </a:p>
        </p:txBody>
      </p:sp>
      <p:sp>
        <p:nvSpPr>
          <p:cNvPr id="1356" name="Shape 1356"/>
          <p:cNvSpPr/>
          <p:nvPr/>
        </p:nvSpPr>
        <p:spPr>
          <a:xfrm>
            <a:off x="3813922" y="327797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357" name="Shape 1357"/>
          <p:cNvSpPr/>
          <p:nvPr/>
        </p:nvSpPr>
        <p:spPr>
          <a:xfrm>
            <a:off x="3393015" y="3654373"/>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1358" name="Shape 1358"/>
          <p:cNvSpPr/>
          <p:nvPr/>
        </p:nvSpPr>
        <p:spPr>
          <a:xfrm>
            <a:off x="3850453" y="3654373"/>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1359" name="Shape 1359"/>
          <p:cNvSpPr/>
          <p:nvPr/>
        </p:nvSpPr>
        <p:spPr>
          <a:xfrm>
            <a:off x="4231653" y="3654373"/>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1360" name="Shape 1360"/>
          <p:cNvSpPr/>
          <p:nvPr/>
        </p:nvSpPr>
        <p:spPr>
          <a:xfrm>
            <a:off x="3393015" y="4040296"/>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1361" name="Shape 1361"/>
          <p:cNvSpPr/>
          <p:nvPr/>
        </p:nvSpPr>
        <p:spPr>
          <a:xfrm>
            <a:off x="3813922" y="3049281"/>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1362" name="Shape 1362"/>
          <p:cNvSpPr/>
          <p:nvPr/>
        </p:nvSpPr>
        <p:spPr>
          <a:xfrm>
            <a:off x="3645559" y="2286960"/>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363" name="Shape 1363"/>
          <p:cNvSpPr/>
          <p:nvPr/>
        </p:nvSpPr>
        <p:spPr>
          <a:xfrm>
            <a:off x="4248294" y="3049281"/>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364" name="Shape 1364"/>
          <p:cNvSpPr/>
          <p:nvPr/>
        </p:nvSpPr>
        <p:spPr>
          <a:xfrm>
            <a:off x="3213533" y="2286960"/>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1365" name="Shape 1365"/>
          <p:cNvSpPr/>
          <p:nvPr/>
        </p:nvSpPr>
        <p:spPr>
          <a:xfrm>
            <a:off x="2489252" y="1982032"/>
            <a:ext cx="92262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grpSp>
        <p:nvGrpSpPr>
          <p:cNvPr id="1368" name="Group 1368"/>
          <p:cNvGrpSpPr/>
          <p:nvPr/>
        </p:nvGrpSpPr>
        <p:grpSpPr>
          <a:xfrm>
            <a:off x="4525492" y="4850497"/>
            <a:ext cx="367314" cy="1095603"/>
            <a:chOff x="0" y="-49615"/>
            <a:chExt cx="404725" cy="1207190"/>
          </a:xfrm>
        </p:grpSpPr>
        <p:sp>
          <p:nvSpPr>
            <p:cNvPr id="1366" name="Shape 1366"/>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367" name="Shape 1367"/>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1369" name="Shape 1369"/>
          <p:cNvSpPr/>
          <p:nvPr/>
        </p:nvSpPr>
        <p:spPr>
          <a:xfrm>
            <a:off x="5033763" y="538388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370" name="Shape 1370"/>
          <p:cNvSpPr/>
          <p:nvPr/>
        </p:nvSpPr>
        <p:spPr>
          <a:xfrm flipH="1">
            <a:off x="5186242" y="5282244"/>
            <a:ext cx="88948" cy="130231"/>
          </a:xfrm>
          <a:prstGeom prst="line">
            <a:avLst/>
          </a:prstGeom>
          <a:ln w="12700">
            <a:solidFill>
              <a:srgbClr val="000000"/>
            </a:solidFill>
          </a:ln>
        </p:spPr>
        <p:txBody>
          <a:bodyPr lIns="0" tIns="0" rIns="0" bIns="0"/>
          <a:lstStyle/>
          <a:p>
            <a:endParaRPr sz="1634"/>
          </a:p>
        </p:txBody>
      </p:sp>
      <p:sp>
        <p:nvSpPr>
          <p:cNvPr id="1371" name="Shape 1371"/>
          <p:cNvSpPr/>
          <p:nvPr/>
        </p:nvSpPr>
        <p:spPr>
          <a:xfrm flipH="1">
            <a:off x="4106175" y="5283832"/>
            <a:ext cx="88948" cy="128642"/>
          </a:xfrm>
          <a:prstGeom prst="line">
            <a:avLst/>
          </a:prstGeom>
          <a:ln w="12700">
            <a:solidFill>
              <a:srgbClr val="000000"/>
            </a:solidFill>
          </a:ln>
        </p:spPr>
        <p:txBody>
          <a:bodyPr lIns="0" tIns="0" rIns="0" bIns="0"/>
          <a:lstStyle/>
          <a:p>
            <a:endParaRPr sz="1634"/>
          </a:p>
        </p:txBody>
      </p:sp>
      <p:sp>
        <p:nvSpPr>
          <p:cNvPr id="1372" name="Shape 1372"/>
          <p:cNvSpPr/>
          <p:nvPr/>
        </p:nvSpPr>
        <p:spPr>
          <a:xfrm>
            <a:off x="3890163" y="538388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373" name="Shape 1373"/>
          <p:cNvSpPr/>
          <p:nvPr/>
        </p:nvSpPr>
        <p:spPr>
          <a:xfrm>
            <a:off x="2975282" y="5107545"/>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374" name="Shape 1374"/>
          <p:cNvSpPr/>
          <p:nvPr/>
        </p:nvSpPr>
        <p:spPr>
          <a:xfrm>
            <a:off x="5299015" y="6314551"/>
            <a:ext cx="9530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endParaRPr sz="1997" dirty="0"/>
          </a:p>
        </p:txBody>
      </p:sp>
      <p:sp>
        <p:nvSpPr>
          <p:cNvPr id="1375" name="Shape 1375"/>
          <p:cNvSpPr/>
          <p:nvPr/>
        </p:nvSpPr>
        <p:spPr>
          <a:xfrm>
            <a:off x="4347602" y="6314551"/>
            <a:ext cx="7815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1376" name="Shape 1376"/>
          <p:cNvSpPr/>
          <p:nvPr/>
        </p:nvSpPr>
        <p:spPr>
          <a:xfrm flipV="1">
            <a:off x="8617044" y="3125513"/>
            <a:ext cx="1" cy="1025956"/>
          </a:xfrm>
          <a:prstGeom prst="line">
            <a:avLst/>
          </a:prstGeom>
          <a:ln w="19050">
            <a:solidFill>
              <a:srgbClr val="000000"/>
            </a:solidFill>
            <a:headEnd type="triangle"/>
          </a:ln>
        </p:spPr>
        <p:txBody>
          <a:bodyPr lIns="0" tIns="0" rIns="0" bIns="0"/>
          <a:lstStyle/>
          <a:p>
            <a:endParaRPr sz="1634"/>
          </a:p>
        </p:txBody>
      </p:sp>
      <p:sp>
        <p:nvSpPr>
          <p:cNvPr id="1377" name="Shape 1377"/>
          <p:cNvSpPr/>
          <p:nvPr/>
        </p:nvSpPr>
        <p:spPr>
          <a:xfrm>
            <a:off x="7702164" y="2744352"/>
            <a:ext cx="132177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1378" name="Shape 1378"/>
          <p:cNvSpPr/>
          <p:nvPr/>
        </p:nvSpPr>
        <p:spPr>
          <a:xfrm>
            <a:off x="6296489" y="5641169"/>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379" name="Shape 1379"/>
          <p:cNvSpPr/>
          <p:nvPr/>
        </p:nvSpPr>
        <p:spPr>
          <a:xfrm>
            <a:off x="6024882" y="5107545"/>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1380" name="Shape 1380"/>
          <p:cNvSpPr/>
          <p:nvPr/>
        </p:nvSpPr>
        <p:spPr>
          <a:xfrm flipH="1">
            <a:off x="6158302" y="5039256"/>
            <a:ext cx="88948" cy="128641"/>
          </a:xfrm>
          <a:prstGeom prst="line">
            <a:avLst/>
          </a:prstGeom>
          <a:ln w="12700">
            <a:solidFill>
              <a:srgbClr val="000000"/>
            </a:solidFill>
          </a:ln>
        </p:spPr>
        <p:txBody>
          <a:bodyPr lIns="0" tIns="0" rIns="0" bIns="0"/>
          <a:lstStyle/>
          <a:p>
            <a:endParaRPr sz="1634"/>
          </a:p>
        </p:txBody>
      </p:sp>
      <p:sp>
        <p:nvSpPr>
          <p:cNvPr id="1381" name="Shape 1381"/>
          <p:cNvSpPr/>
          <p:nvPr/>
        </p:nvSpPr>
        <p:spPr>
          <a:xfrm>
            <a:off x="6188482" y="481532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382" name="Shape 1382"/>
          <p:cNvSpPr/>
          <p:nvPr/>
        </p:nvSpPr>
        <p:spPr>
          <a:xfrm flipV="1">
            <a:off x="7308257" y="3659137"/>
            <a:ext cx="12707" cy="1237184"/>
          </a:xfrm>
          <a:prstGeom prst="line">
            <a:avLst/>
          </a:prstGeom>
          <a:ln w="19050">
            <a:solidFill>
              <a:srgbClr val="000000"/>
            </a:solidFill>
            <a:headEnd type="triangle"/>
          </a:ln>
        </p:spPr>
        <p:txBody>
          <a:bodyPr lIns="0" tIns="0" rIns="0" bIns="0"/>
          <a:lstStyle/>
          <a:p>
            <a:endParaRPr sz="1634"/>
          </a:p>
        </p:txBody>
      </p:sp>
      <p:sp>
        <p:nvSpPr>
          <p:cNvPr id="1383" name="Shape 1383"/>
          <p:cNvSpPr/>
          <p:nvPr/>
        </p:nvSpPr>
        <p:spPr>
          <a:xfrm>
            <a:off x="6939763" y="3201745"/>
            <a:ext cx="96129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sp>
        <p:nvSpPr>
          <p:cNvPr id="1384" name="Shape 1384"/>
          <p:cNvSpPr/>
          <p:nvPr/>
        </p:nvSpPr>
        <p:spPr>
          <a:xfrm>
            <a:off x="5643682"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1388" name="Group 1388"/>
          <p:cNvGrpSpPr/>
          <p:nvPr/>
        </p:nvGrpSpPr>
        <p:grpSpPr>
          <a:xfrm>
            <a:off x="3204002" y="2715766"/>
            <a:ext cx="838642" cy="333517"/>
            <a:chOff x="0" y="0"/>
            <a:chExt cx="924057" cy="367485"/>
          </a:xfrm>
        </p:grpSpPr>
        <p:sp>
          <p:nvSpPr>
            <p:cNvPr id="1385" name="Shape 1385"/>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386" name="Shape 1386"/>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387" name="Shape 1387"/>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389" name="Shape 1389"/>
          <p:cNvSpPr/>
          <p:nvPr/>
        </p:nvSpPr>
        <p:spPr>
          <a:xfrm>
            <a:off x="3204002" y="3659137"/>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393" name="Group 1393"/>
          <p:cNvGrpSpPr/>
          <p:nvPr/>
        </p:nvGrpSpPr>
        <p:grpSpPr>
          <a:xfrm>
            <a:off x="5513439" y="4268993"/>
            <a:ext cx="358966" cy="1219714"/>
            <a:chOff x="0" y="0"/>
            <a:chExt cx="395526" cy="1343942"/>
          </a:xfrm>
        </p:grpSpPr>
        <p:sp>
          <p:nvSpPr>
            <p:cNvPr id="1390" name="Shape 1390"/>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391" name="Shape 1391"/>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392" name="Shape 1392"/>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397" name="Group 1397"/>
          <p:cNvGrpSpPr/>
          <p:nvPr/>
        </p:nvGrpSpPr>
        <p:grpSpPr>
          <a:xfrm>
            <a:off x="6377494" y="3659136"/>
            <a:ext cx="486032" cy="1143482"/>
            <a:chOff x="0" y="0"/>
            <a:chExt cx="535534" cy="1259947"/>
          </a:xfrm>
        </p:grpSpPr>
        <p:sp>
          <p:nvSpPr>
            <p:cNvPr id="1394" name="Shape 1394"/>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1395" name="Shape 1395"/>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1396" name="Shape 1396"/>
            <p:cNvSpPr/>
            <p:nvPr/>
          </p:nvSpPr>
          <p:spPr>
            <a:xfrm>
              <a:off x="40252" y="0"/>
              <a:ext cx="495282"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401" name="Group 1401"/>
          <p:cNvGrpSpPr/>
          <p:nvPr/>
        </p:nvGrpSpPr>
        <p:grpSpPr>
          <a:xfrm>
            <a:off x="8410560" y="4040296"/>
            <a:ext cx="358966" cy="1600874"/>
            <a:chOff x="0" y="0"/>
            <a:chExt cx="395525" cy="1763924"/>
          </a:xfrm>
        </p:grpSpPr>
        <p:sp>
          <p:nvSpPr>
            <p:cNvPr id="1398" name="Shape 1398"/>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399" name="Shape 1399"/>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400" name="Shape 1400"/>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408" name="Group 1408"/>
          <p:cNvGrpSpPr/>
          <p:nvPr/>
        </p:nvGrpSpPr>
        <p:grpSpPr>
          <a:xfrm>
            <a:off x="6987415" y="4850261"/>
            <a:ext cx="1158304" cy="1181598"/>
            <a:chOff x="0" y="0"/>
            <a:chExt cx="1276278" cy="1301945"/>
          </a:xfrm>
        </p:grpSpPr>
        <p:sp>
          <p:nvSpPr>
            <p:cNvPr id="1402" name="Shape 1402"/>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403" name="Shape 1403"/>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1404" name="Shape 1404"/>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1405" name="Shape 1405"/>
            <p:cNvSpPr/>
            <p:nvPr/>
          </p:nvSpPr>
          <p:spPr>
            <a:xfrm>
              <a:off x="125317" y="449732"/>
              <a:ext cx="1048393" cy="6186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406" name="Shape 1406"/>
            <p:cNvSpPr/>
            <p:nvPr/>
          </p:nvSpPr>
          <p:spPr>
            <a:xfrm>
              <a:off x="31501" y="1039455"/>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407" name="Shape 1407"/>
            <p:cNvSpPr/>
            <p:nvPr/>
          </p:nvSpPr>
          <p:spPr>
            <a:xfrm flipH="1">
              <a:off x="31501" y="1123451"/>
              <a:ext cx="168011" cy="83998"/>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1409" name="Shape 1409"/>
          <p:cNvSpPr/>
          <p:nvPr/>
        </p:nvSpPr>
        <p:spPr>
          <a:xfrm>
            <a:off x="3432722" y="2591888"/>
            <a:ext cx="1" cy="152465"/>
          </a:xfrm>
          <a:prstGeom prst="line">
            <a:avLst/>
          </a:prstGeom>
          <a:ln w="12700">
            <a:solidFill>
              <a:srgbClr val="000000"/>
            </a:solidFill>
          </a:ln>
        </p:spPr>
        <p:txBody>
          <a:bodyPr lIns="0" tIns="0" rIns="0" bIns="0"/>
          <a:lstStyle/>
          <a:p>
            <a:endParaRPr sz="1634"/>
          </a:p>
        </p:txBody>
      </p:sp>
      <p:sp>
        <p:nvSpPr>
          <p:cNvPr id="1410" name="Shape 1410"/>
          <p:cNvSpPr/>
          <p:nvPr/>
        </p:nvSpPr>
        <p:spPr>
          <a:xfrm>
            <a:off x="3813921" y="2591888"/>
            <a:ext cx="1" cy="152465"/>
          </a:xfrm>
          <a:prstGeom prst="line">
            <a:avLst/>
          </a:prstGeom>
          <a:ln w="12700">
            <a:solidFill>
              <a:srgbClr val="000000"/>
            </a:solidFill>
          </a:ln>
        </p:spPr>
        <p:txBody>
          <a:bodyPr lIns="0" tIns="0" rIns="0" bIns="0"/>
          <a:lstStyle/>
          <a:p>
            <a:endParaRPr sz="1634"/>
          </a:p>
        </p:txBody>
      </p:sp>
      <p:sp>
        <p:nvSpPr>
          <p:cNvPr id="1411" name="Shape 1411"/>
          <p:cNvSpPr/>
          <p:nvPr/>
        </p:nvSpPr>
        <p:spPr>
          <a:xfrm>
            <a:off x="2899041" y="2363192"/>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1412" name="Shape 1412"/>
          <p:cNvSpPr/>
          <p:nvPr/>
        </p:nvSpPr>
        <p:spPr>
          <a:xfrm>
            <a:off x="3356482" y="3430440"/>
            <a:ext cx="1" cy="228697"/>
          </a:xfrm>
          <a:prstGeom prst="line">
            <a:avLst/>
          </a:prstGeom>
          <a:ln w="19050">
            <a:solidFill>
              <a:srgbClr val="000000"/>
            </a:solidFill>
          </a:ln>
        </p:spPr>
        <p:txBody>
          <a:bodyPr lIns="0" tIns="0" rIns="0" bIns="0"/>
          <a:lstStyle/>
          <a:p>
            <a:endParaRPr sz="1634"/>
          </a:p>
        </p:txBody>
      </p:sp>
      <p:sp>
        <p:nvSpPr>
          <p:cNvPr id="1413" name="Shape 1413"/>
          <p:cNvSpPr/>
          <p:nvPr/>
        </p:nvSpPr>
        <p:spPr>
          <a:xfrm>
            <a:off x="3661442" y="3049281"/>
            <a:ext cx="1" cy="609857"/>
          </a:xfrm>
          <a:prstGeom prst="line">
            <a:avLst/>
          </a:prstGeom>
          <a:ln w="19050">
            <a:solidFill>
              <a:srgbClr val="000000"/>
            </a:solidFill>
          </a:ln>
        </p:spPr>
        <p:txBody>
          <a:bodyPr lIns="0" tIns="0" rIns="0" bIns="0"/>
          <a:lstStyle/>
          <a:p>
            <a:endParaRPr sz="1634"/>
          </a:p>
        </p:txBody>
      </p:sp>
      <p:sp>
        <p:nvSpPr>
          <p:cNvPr id="1414" name="Shape 1414"/>
          <p:cNvSpPr/>
          <p:nvPr/>
        </p:nvSpPr>
        <p:spPr>
          <a:xfrm>
            <a:off x="4042642" y="3354208"/>
            <a:ext cx="1" cy="304929"/>
          </a:xfrm>
          <a:prstGeom prst="line">
            <a:avLst/>
          </a:prstGeom>
          <a:ln w="19050">
            <a:solidFill>
              <a:srgbClr val="000000"/>
            </a:solidFill>
          </a:ln>
        </p:spPr>
        <p:txBody>
          <a:bodyPr lIns="0" tIns="0" rIns="0" bIns="0"/>
          <a:lstStyle/>
          <a:p>
            <a:endParaRPr sz="1634"/>
          </a:p>
        </p:txBody>
      </p:sp>
      <p:sp>
        <p:nvSpPr>
          <p:cNvPr id="1415" name="Shape 1415"/>
          <p:cNvSpPr/>
          <p:nvPr/>
        </p:nvSpPr>
        <p:spPr>
          <a:xfrm>
            <a:off x="4423843" y="3354208"/>
            <a:ext cx="1" cy="304929"/>
          </a:xfrm>
          <a:prstGeom prst="line">
            <a:avLst/>
          </a:prstGeom>
          <a:ln w="19050">
            <a:solidFill>
              <a:srgbClr val="000000"/>
            </a:solidFill>
          </a:ln>
        </p:spPr>
        <p:txBody>
          <a:bodyPr lIns="0" tIns="0" rIns="0" bIns="0"/>
          <a:lstStyle/>
          <a:p>
            <a:endParaRPr sz="1634"/>
          </a:p>
        </p:txBody>
      </p:sp>
      <p:sp>
        <p:nvSpPr>
          <p:cNvPr id="1416" name="Shape 1416"/>
          <p:cNvSpPr/>
          <p:nvPr/>
        </p:nvSpPr>
        <p:spPr>
          <a:xfrm>
            <a:off x="4217359" y="327797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417" name="Shape 1417"/>
          <p:cNvSpPr/>
          <p:nvPr/>
        </p:nvSpPr>
        <p:spPr>
          <a:xfrm>
            <a:off x="4652562" y="3964065"/>
            <a:ext cx="1753521" cy="1"/>
          </a:xfrm>
          <a:prstGeom prst="line">
            <a:avLst/>
          </a:prstGeom>
          <a:ln w="19050">
            <a:solidFill>
              <a:srgbClr val="000000"/>
            </a:solidFill>
            <a:tailEnd type="triangle"/>
          </a:ln>
        </p:spPr>
        <p:txBody>
          <a:bodyPr lIns="0" tIns="0" rIns="0" bIns="0"/>
          <a:lstStyle/>
          <a:p>
            <a:endParaRPr sz="1634"/>
          </a:p>
        </p:txBody>
      </p:sp>
      <p:sp>
        <p:nvSpPr>
          <p:cNvPr id="1418" name="Shape 1418"/>
          <p:cNvSpPr/>
          <p:nvPr/>
        </p:nvSpPr>
        <p:spPr>
          <a:xfrm>
            <a:off x="6711043" y="2973047"/>
            <a:ext cx="1" cy="876670"/>
          </a:xfrm>
          <a:prstGeom prst="line">
            <a:avLst/>
          </a:prstGeom>
          <a:ln w="19050">
            <a:solidFill>
              <a:srgbClr val="000000"/>
            </a:solidFill>
            <a:tailEnd type="triangle"/>
          </a:ln>
        </p:spPr>
        <p:txBody>
          <a:bodyPr lIns="0" tIns="0" rIns="0" bIns="0"/>
          <a:lstStyle/>
          <a:p>
            <a:endParaRPr sz="1634"/>
          </a:p>
        </p:txBody>
      </p:sp>
      <p:sp>
        <p:nvSpPr>
          <p:cNvPr id="1419" name="Shape 1419"/>
          <p:cNvSpPr/>
          <p:nvPr/>
        </p:nvSpPr>
        <p:spPr>
          <a:xfrm>
            <a:off x="4652561" y="4497689"/>
            <a:ext cx="914882" cy="1"/>
          </a:xfrm>
          <a:prstGeom prst="line">
            <a:avLst/>
          </a:prstGeom>
          <a:ln w="19050">
            <a:solidFill>
              <a:srgbClr val="000000"/>
            </a:solidFill>
            <a:tailEnd type="triangle"/>
          </a:ln>
        </p:spPr>
        <p:txBody>
          <a:bodyPr lIns="0" tIns="0" rIns="0" bIns="0"/>
          <a:lstStyle/>
          <a:p>
            <a:endParaRPr sz="1634"/>
          </a:p>
        </p:txBody>
      </p:sp>
      <p:sp>
        <p:nvSpPr>
          <p:cNvPr id="1420" name="Shape 1420"/>
          <p:cNvSpPr/>
          <p:nvPr/>
        </p:nvSpPr>
        <p:spPr>
          <a:xfrm>
            <a:off x="5872403" y="4650153"/>
            <a:ext cx="533681" cy="1"/>
          </a:xfrm>
          <a:prstGeom prst="line">
            <a:avLst/>
          </a:prstGeom>
          <a:ln w="19050">
            <a:solidFill>
              <a:srgbClr val="000000"/>
            </a:solidFill>
            <a:tailEnd type="triangle"/>
          </a:ln>
        </p:spPr>
        <p:txBody>
          <a:bodyPr lIns="0" tIns="0" rIns="0" bIns="0"/>
          <a:lstStyle/>
          <a:p>
            <a:endParaRPr sz="1634"/>
          </a:p>
        </p:txBody>
      </p:sp>
      <p:sp>
        <p:nvSpPr>
          <p:cNvPr id="1421" name="Shape 1421"/>
          <p:cNvSpPr/>
          <p:nvPr/>
        </p:nvSpPr>
        <p:spPr>
          <a:xfrm>
            <a:off x="5186242" y="4497688"/>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1422" name="Shape 1422"/>
          <p:cNvSpPr/>
          <p:nvPr/>
        </p:nvSpPr>
        <p:spPr>
          <a:xfrm>
            <a:off x="4881283" y="5336240"/>
            <a:ext cx="686160" cy="1"/>
          </a:xfrm>
          <a:prstGeom prst="line">
            <a:avLst/>
          </a:prstGeom>
          <a:ln w="19050">
            <a:solidFill>
              <a:srgbClr val="000000"/>
            </a:solidFill>
            <a:tailEnd type="triangle"/>
          </a:ln>
        </p:spPr>
        <p:txBody>
          <a:bodyPr lIns="0" tIns="0" rIns="0" bIns="0"/>
          <a:lstStyle/>
          <a:p>
            <a:endParaRPr sz="1634"/>
          </a:p>
        </p:txBody>
      </p:sp>
      <p:sp>
        <p:nvSpPr>
          <p:cNvPr id="1423" name="Shape 1423"/>
          <p:cNvSpPr/>
          <p:nvPr/>
        </p:nvSpPr>
        <p:spPr>
          <a:xfrm>
            <a:off x="3813921" y="5336240"/>
            <a:ext cx="686161" cy="1"/>
          </a:xfrm>
          <a:prstGeom prst="line">
            <a:avLst/>
          </a:prstGeom>
          <a:ln w="19050">
            <a:solidFill>
              <a:srgbClr val="000000"/>
            </a:solidFill>
            <a:tailEnd type="triangle"/>
          </a:ln>
        </p:spPr>
        <p:txBody>
          <a:bodyPr lIns="0" tIns="0" rIns="0" bIns="0"/>
          <a:lstStyle/>
          <a:p>
            <a:endParaRPr sz="1634"/>
          </a:p>
        </p:txBody>
      </p:sp>
      <p:sp>
        <p:nvSpPr>
          <p:cNvPr id="1424" name="Shape 1424"/>
          <p:cNvSpPr/>
          <p:nvPr/>
        </p:nvSpPr>
        <p:spPr>
          <a:xfrm flipH="1">
            <a:off x="3432721" y="4497690"/>
            <a:ext cx="76241" cy="152464"/>
          </a:xfrm>
          <a:prstGeom prst="line">
            <a:avLst/>
          </a:prstGeom>
          <a:ln w="19050">
            <a:solidFill>
              <a:srgbClr val="000000"/>
            </a:solidFill>
          </a:ln>
        </p:spPr>
        <p:txBody>
          <a:bodyPr lIns="0" tIns="0" rIns="0" bIns="0"/>
          <a:lstStyle/>
          <a:p>
            <a:endParaRPr sz="1634"/>
          </a:p>
        </p:txBody>
      </p:sp>
      <p:sp>
        <p:nvSpPr>
          <p:cNvPr id="1425" name="Shape 1425"/>
          <p:cNvSpPr/>
          <p:nvPr/>
        </p:nvSpPr>
        <p:spPr>
          <a:xfrm>
            <a:off x="3508962" y="4497690"/>
            <a:ext cx="76241" cy="152464"/>
          </a:xfrm>
          <a:prstGeom prst="line">
            <a:avLst/>
          </a:prstGeom>
          <a:ln w="19050">
            <a:solidFill>
              <a:srgbClr val="000000"/>
            </a:solidFill>
          </a:ln>
        </p:spPr>
        <p:txBody>
          <a:bodyPr lIns="0" tIns="0" rIns="0" bIns="0"/>
          <a:lstStyle/>
          <a:p>
            <a:endParaRPr sz="1634"/>
          </a:p>
        </p:txBody>
      </p:sp>
      <p:sp>
        <p:nvSpPr>
          <p:cNvPr id="1426" name="Shape 1426"/>
          <p:cNvSpPr/>
          <p:nvPr/>
        </p:nvSpPr>
        <p:spPr>
          <a:xfrm>
            <a:off x="3508962" y="4650152"/>
            <a:ext cx="1" cy="228697"/>
          </a:xfrm>
          <a:prstGeom prst="line">
            <a:avLst/>
          </a:prstGeom>
          <a:ln w="19050">
            <a:solidFill>
              <a:srgbClr val="000000"/>
            </a:solidFill>
          </a:ln>
        </p:spPr>
        <p:txBody>
          <a:bodyPr lIns="0" tIns="0" rIns="0" bIns="0"/>
          <a:lstStyle/>
          <a:p>
            <a:endParaRPr sz="1634"/>
          </a:p>
        </p:txBody>
      </p:sp>
      <p:sp>
        <p:nvSpPr>
          <p:cNvPr id="1427" name="Shape 1427"/>
          <p:cNvSpPr/>
          <p:nvPr/>
        </p:nvSpPr>
        <p:spPr>
          <a:xfrm flipV="1">
            <a:off x="4728803" y="5946096"/>
            <a:ext cx="1" cy="381162"/>
          </a:xfrm>
          <a:prstGeom prst="line">
            <a:avLst/>
          </a:prstGeom>
          <a:ln w="19050">
            <a:solidFill>
              <a:srgbClr val="000000"/>
            </a:solidFill>
            <a:tailEnd type="triangle"/>
          </a:ln>
        </p:spPr>
        <p:txBody>
          <a:bodyPr lIns="0" tIns="0" rIns="0" bIns="0"/>
          <a:lstStyle/>
          <a:p>
            <a:endParaRPr sz="1634"/>
          </a:p>
        </p:txBody>
      </p:sp>
      <p:sp>
        <p:nvSpPr>
          <p:cNvPr id="1428" name="Shape 1428"/>
          <p:cNvSpPr/>
          <p:nvPr/>
        </p:nvSpPr>
        <p:spPr>
          <a:xfrm flipV="1">
            <a:off x="5719923" y="5412472"/>
            <a:ext cx="1" cy="914786"/>
          </a:xfrm>
          <a:prstGeom prst="line">
            <a:avLst/>
          </a:prstGeom>
          <a:ln w="19050">
            <a:solidFill>
              <a:srgbClr val="000000"/>
            </a:solidFill>
            <a:tailEnd type="triangle"/>
          </a:ln>
        </p:spPr>
        <p:txBody>
          <a:bodyPr lIns="0" tIns="0" rIns="0" bIns="0"/>
          <a:lstStyle/>
          <a:p>
            <a:endParaRPr sz="1634"/>
          </a:p>
        </p:txBody>
      </p:sp>
      <p:sp>
        <p:nvSpPr>
          <p:cNvPr id="1429" name="Shape 1429"/>
          <p:cNvSpPr/>
          <p:nvPr/>
        </p:nvSpPr>
        <p:spPr>
          <a:xfrm flipH="1">
            <a:off x="6787283" y="5869865"/>
            <a:ext cx="228720" cy="1"/>
          </a:xfrm>
          <a:prstGeom prst="line">
            <a:avLst/>
          </a:prstGeom>
          <a:ln w="19050">
            <a:solidFill>
              <a:srgbClr val="000000"/>
            </a:solidFill>
          </a:ln>
        </p:spPr>
        <p:txBody>
          <a:bodyPr lIns="0" tIns="0" rIns="0" bIns="0"/>
          <a:lstStyle/>
          <a:p>
            <a:endParaRPr sz="1634"/>
          </a:p>
        </p:txBody>
      </p:sp>
      <p:sp>
        <p:nvSpPr>
          <p:cNvPr id="1430" name="Shape 1430"/>
          <p:cNvSpPr/>
          <p:nvPr/>
        </p:nvSpPr>
        <p:spPr>
          <a:xfrm>
            <a:off x="6863523" y="4268994"/>
            <a:ext cx="1601042" cy="1"/>
          </a:xfrm>
          <a:prstGeom prst="line">
            <a:avLst/>
          </a:prstGeom>
          <a:ln w="19050">
            <a:solidFill>
              <a:srgbClr val="000000"/>
            </a:solidFill>
            <a:tailEnd type="triangle"/>
          </a:ln>
        </p:spPr>
        <p:txBody>
          <a:bodyPr lIns="0" tIns="0" rIns="0" bIns="0"/>
          <a:lstStyle/>
          <a:p>
            <a:endParaRPr sz="1634"/>
          </a:p>
        </p:txBody>
      </p:sp>
      <p:sp>
        <p:nvSpPr>
          <p:cNvPr id="1431" name="Shape 1431"/>
          <p:cNvSpPr/>
          <p:nvPr/>
        </p:nvSpPr>
        <p:spPr>
          <a:xfrm>
            <a:off x="7854643" y="4268993"/>
            <a:ext cx="1" cy="609857"/>
          </a:xfrm>
          <a:prstGeom prst="line">
            <a:avLst/>
          </a:prstGeom>
          <a:ln w="19050">
            <a:solidFill>
              <a:srgbClr val="000000"/>
            </a:solidFill>
            <a:tailEnd type="triangle"/>
          </a:ln>
        </p:spPr>
        <p:txBody>
          <a:bodyPr lIns="0" tIns="0" rIns="0" bIns="0"/>
          <a:lstStyle/>
          <a:p>
            <a:endParaRPr sz="1634"/>
          </a:p>
        </p:txBody>
      </p:sp>
      <p:sp>
        <p:nvSpPr>
          <p:cNvPr id="1432" name="Shape 1432"/>
          <p:cNvSpPr/>
          <p:nvPr/>
        </p:nvSpPr>
        <p:spPr>
          <a:xfrm flipH="1">
            <a:off x="7092242" y="4192760"/>
            <a:ext cx="76241" cy="152465"/>
          </a:xfrm>
          <a:prstGeom prst="line">
            <a:avLst/>
          </a:prstGeom>
          <a:ln w="12700">
            <a:solidFill>
              <a:srgbClr val="000000"/>
            </a:solidFill>
          </a:ln>
        </p:spPr>
        <p:txBody>
          <a:bodyPr lIns="0" tIns="0" rIns="0" bIns="0"/>
          <a:lstStyle/>
          <a:p>
            <a:endParaRPr sz="1634"/>
          </a:p>
        </p:txBody>
      </p:sp>
      <p:sp>
        <p:nvSpPr>
          <p:cNvPr id="1433" name="Shape 1433"/>
          <p:cNvSpPr/>
          <p:nvPr/>
        </p:nvSpPr>
        <p:spPr>
          <a:xfrm>
            <a:off x="2670322" y="4116528"/>
            <a:ext cx="6251682" cy="2058266"/>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1434" name="Shape 1434"/>
          <p:cNvSpPr/>
          <p:nvPr/>
        </p:nvSpPr>
        <p:spPr>
          <a:xfrm>
            <a:off x="8159603" y="5412474"/>
            <a:ext cx="304962" cy="1"/>
          </a:xfrm>
          <a:prstGeom prst="line">
            <a:avLst/>
          </a:prstGeom>
          <a:ln w="19050">
            <a:solidFill>
              <a:srgbClr val="000000"/>
            </a:solidFill>
            <a:tailEnd type="triangle"/>
          </a:ln>
        </p:spPr>
        <p:txBody>
          <a:bodyPr lIns="0" tIns="0" rIns="0" bIns="0"/>
          <a:lstStyle/>
          <a:p>
            <a:endParaRPr sz="1634"/>
          </a:p>
        </p:txBody>
      </p:sp>
      <p:grpSp>
        <p:nvGrpSpPr>
          <p:cNvPr id="1458" name="Group 1458"/>
          <p:cNvGrpSpPr/>
          <p:nvPr/>
        </p:nvGrpSpPr>
        <p:grpSpPr>
          <a:xfrm>
            <a:off x="3508962" y="991015"/>
            <a:ext cx="5031004" cy="1575328"/>
            <a:chOff x="0" y="0"/>
            <a:chExt cx="5543419" cy="1735777"/>
          </a:xfrm>
        </p:grpSpPr>
        <p:sp>
          <p:nvSpPr>
            <p:cNvPr id="1435" name="Shape 1435"/>
            <p:cNvSpPr/>
            <p:nvPr/>
          </p:nvSpPr>
          <p:spPr>
            <a:xfrm>
              <a:off x="2737170" y="419982"/>
              <a:ext cx="2744172"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36" name="Shape 1436"/>
            <p:cNvSpPr/>
            <p:nvPr/>
          </p:nvSpPr>
          <p:spPr>
            <a:xfrm>
              <a:off x="3024187" y="0"/>
              <a:ext cx="2254756"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1437" name="Shape 1437"/>
            <p:cNvSpPr/>
            <p:nvPr/>
          </p:nvSpPr>
          <p:spPr>
            <a:xfrm>
              <a:off x="3108193" y="433981"/>
              <a:ext cx="1" cy="979958"/>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38" name="Shape 1438"/>
            <p:cNvSpPr/>
            <p:nvPr/>
          </p:nvSpPr>
          <p:spPr>
            <a:xfrm rot="5400000">
              <a:off x="2711704" y="689177"/>
              <a:ext cx="1111978"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1439" name="Shape 1439"/>
            <p:cNvSpPr/>
            <p:nvPr/>
          </p:nvSpPr>
          <p:spPr>
            <a:xfrm rot="5400000">
              <a:off x="3299740" y="689177"/>
              <a:ext cx="1111978"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1440" name="Shape 1440"/>
            <p:cNvSpPr/>
            <p:nvPr/>
          </p:nvSpPr>
          <p:spPr>
            <a:xfrm rot="5400000">
              <a:off x="3899108" y="691936"/>
              <a:ext cx="1091066"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1441" name="Shape 1441"/>
            <p:cNvSpPr/>
            <p:nvPr/>
          </p:nvSpPr>
          <p:spPr>
            <a:xfrm rot="5400000">
              <a:off x="4500158" y="675324"/>
              <a:ext cx="954780"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1442" name="Shape 1442"/>
            <p:cNvSpPr/>
            <p:nvPr/>
          </p:nvSpPr>
          <p:spPr>
            <a:xfrm>
              <a:off x="3696230" y="433981"/>
              <a:ext cx="1" cy="979958"/>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43" name="Shape 1443"/>
            <p:cNvSpPr/>
            <p:nvPr/>
          </p:nvSpPr>
          <p:spPr>
            <a:xfrm>
              <a:off x="4284266" y="433981"/>
              <a:ext cx="1" cy="979958"/>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44" name="Shape 1444"/>
            <p:cNvSpPr/>
            <p:nvPr/>
          </p:nvSpPr>
          <p:spPr>
            <a:xfrm>
              <a:off x="4872303" y="433981"/>
              <a:ext cx="1" cy="979958"/>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45" name="Shape 1445"/>
            <p:cNvSpPr/>
            <p:nvPr/>
          </p:nvSpPr>
          <p:spPr>
            <a:xfrm>
              <a:off x="4604535" y="1343942"/>
              <a:ext cx="938884"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446" name="Shape 1446"/>
            <p:cNvSpPr/>
            <p:nvPr/>
          </p:nvSpPr>
          <p:spPr>
            <a:xfrm>
              <a:off x="4016500" y="1343942"/>
              <a:ext cx="437263"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1447" name="Shape 1447"/>
            <p:cNvSpPr/>
            <p:nvPr/>
          </p:nvSpPr>
          <p:spPr>
            <a:xfrm>
              <a:off x="3512469" y="1343942"/>
              <a:ext cx="357781"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1448" name="Shape 1448"/>
            <p:cNvSpPr/>
            <p:nvPr/>
          </p:nvSpPr>
          <p:spPr>
            <a:xfrm>
              <a:off x="2924432" y="1343942"/>
              <a:ext cx="42136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1449" name="Shape 1449"/>
            <p:cNvSpPr/>
            <p:nvPr/>
          </p:nvSpPr>
          <p:spPr>
            <a:xfrm>
              <a:off x="0" y="181992"/>
              <a:ext cx="1143771"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1450" name="Shape 1450"/>
            <p:cNvSpPr/>
            <p:nvPr/>
          </p:nvSpPr>
          <p:spPr>
            <a:xfrm>
              <a:off x="1529595" y="201241"/>
              <a:ext cx="1227276" cy="1102453"/>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451" name="Shape 1451"/>
            <p:cNvSpPr/>
            <p:nvPr/>
          </p:nvSpPr>
          <p:spPr>
            <a:xfrm>
              <a:off x="1804664" y="167992"/>
              <a:ext cx="640385" cy="10216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1452" name="Shape 1452"/>
            <p:cNvSpPr/>
            <p:nvPr/>
          </p:nvSpPr>
          <p:spPr>
            <a:xfrm>
              <a:off x="1092068" y="433981"/>
              <a:ext cx="420027" cy="1"/>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453" name="Shape 1453"/>
            <p:cNvSpPr/>
            <p:nvPr/>
          </p:nvSpPr>
          <p:spPr>
            <a:xfrm>
              <a:off x="1092068" y="433981"/>
              <a:ext cx="420027"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54" name="Shape 1454"/>
            <p:cNvSpPr/>
            <p:nvPr/>
          </p:nvSpPr>
          <p:spPr>
            <a:xfrm>
              <a:off x="719294" y="769966"/>
              <a:ext cx="42136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455" name="Shape 1455"/>
            <p:cNvSpPr/>
            <p:nvPr/>
          </p:nvSpPr>
          <p:spPr>
            <a:xfrm flipH="1">
              <a:off x="1260079" y="1021956"/>
              <a:ext cx="252016" cy="1"/>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456" name="Shape 1456"/>
            <p:cNvSpPr/>
            <p:nvPr/>
          </p:nvSpPr>
          <p:spPr>
            <a:xfrm>
              <a:off x="1512094" y="937959"/>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457" name="Shape 1457"/>
            <p:cNvSpPr/>
            <p:nvPr/>
          </p:nvSpPr>
          <p:spPr>
            <a:xfrm flipH="1">
              <a:off x="1512094" y="10219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1459" name="Shape 1459"/>
          <p:cNvSpPr/>
          <p:nvPr/>
        </p:nvSpPr>
        <p:spPr>
          <a:xfrm>
            <a:off x="5491202" y="2210728"/>
            <a:ext cx="1067361" cy="152464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1460" name="Shape 1460"/>
          <p:cNvSpPr>
            <a:spLocks noGrp="1"/>
          </p:cNvSpPr>
          <p:nvPr>
            <p:ph type="body" sz="quarter" idx="1"/>
          </p:nvPr>
        </p:nvSpPr>
        <p:spPr>
          <a:xfrm>
            <a:off x="230641" y="762320"/>
            <a:ext cx="3202082" cy="1334061"/>
          </a:xfrm>
          <a:prstGeom prst="rect">
            <a:avLst/>
          </a:prstGeom>
        </p:spPr>
        <p:txBody>
          <a:bodyPr/>
          <a:lstStyle/>
          <a:p>
            <a:pPr marL="374461" indent="-264684">
              <a:lnSpc>
                <a:spcPct val="90000"/>
              </a:lnSpc>
              <a:spcBef>
                <a:spcPts val="635"/>
              </a:spcBef>
              <a:defRPr sz="2550"/>
            </a:pPr>
            <a:r>
              <a:rPr sz="2392"/>
              <a:t>We have everything except </a:t>
            </a:r>
            <a:r>
              <a:rPr sz="2392" u="sng">
                <a:solidFill>
                  <a:srgbClr val="004479"/>
                </a:solidFill>
                <a:uFill>
                  <a:solidFill>
                    <a:srgbClr val="004479"/>
                  </a:solidFill>
                </a:uFill>
              </a:rPr>
              <a:t>control signals</a:t>
            </a:r>
          </a:p>
        </p:txBody>
      </p:sp>
    </p:spTree>
    <p:extLst>
      <p:ext uri="{BB962C8B-B14F-4D97-AF65-F5344CB8AC3E}">
        <p14:creationId xmlns:p14="http://schemas.microsoft.com/office/powerpoint/2010/main" val="3078325000"/>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Shape 1465"/>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1467" name="Shape 1467"/>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1468" name="Shape 1468"/>
          <p:cNvSpPr>
            <a:spLocks noGrp="1"/>
          </p:cNvSpPr>
          <p:nvPr>
            <p:ph type="title"/>
          </p:nvPr>
        </p:nvSpPr>
        <p:spPr>
          <a:xfrm>
            <a:off x="788812" y="44280"/>
            <a:ext cx="7572616" cy="726142"/>
          </a:xfrm>
          <a:prstGeom prst="rect">
            <a:avLst/>
          </a:prstGeom>
        </p:spPr>
        <p:txBody>
          <a:bodyPr/>
          <a:lstStyle>
            <a:lvl1pPr>
              <a:defRPr sz="4050"/>
            </a:lvl1pPr>
          </a:lstStyle>
          <a:p>
            <a:r>
              <a:t>Meaning of the Control Signals</a:t>
            </a:r>
          </a:p>
        </p:txBody>
      </p:sp>
      <p:sp>
        <p:nvSpPr>
          <p:cNvPr id="1469" name="Shape 1469"/>
          <p:cNvSpPr>
            <a:spLocks noGrp="1"/>
          </p:cNvSpPr>
          <p:nvPr>
            <p:ph type="body" sz="half" idx="1"/>
          </p:nvPr>
        </p:nvSpPr>
        <p:spPr>
          <a:xfrm>
            <a:off x="367093" y="764946"/>
            <a:ext cx="8609961" cy="2489628"/>
          </a:xfrm>
          <a:prstGeom prst="rect">
            <a:avLst/>
          </a:prstGeom>
        </p:spPr>
        <p:txBody>
          <a:bodyPr/>
          <a:lstStyle/>
          <a:p>
            <a:pPr marL="374461" indent="-264684">
              <a:lnSpc>
                <a:spcPct val="80000"/>
              </a:lnSpc>
              <a:spcBef>
                <a:spcPts val="998"/>
              </a:spcBef>
              <a:tabLst>
                <a:tab pos="1590660" algn="l"/>
              </a:tabLst>
              <a:defRPr sz="2775"/>
            </a:pPr>
            <a:r>
              <a:rPr sz="2602" dirty="0" err="1">
                <a:solidFill>
                  <a:schemeClr val="accent1"/>
                </a:solidFill>
                <a:uFill>
                  <a:solidFill>
                    <a:srgbClr val="004479"/>
                  </a:solidFill>
                </a:uFill>
              </a:rPr>
              <a:t>nPC_sel</a:t>
            </a:r>
            <a:r>
              <a:rPr sz="2602" dirty="0">
                <a:solidFill>
                  <a:schemeClr val="accent1"/>
                </a:solidFill>
                <a:uFill>
                  <a:solidFill>
                    <a:srgbClr val="CD665F"/>
                  </a:solidFill>
                </a:uFill>
              </a:rPr>
              <a:t>:</a:t>
            </a:r>
            <a:r>
              <a:rPr sz="2602" dirty="0">
                <a:solidFill>
                  <a:schemeClr val="accent1"/>
                </a:solidFill>
              </a:rPr>
              <a:t> </a:t>
            </a:r>
            <a:r>
              <a:rPr sz="2602" dirty="0"/>
              <a:t>	</a:t>
            </a:r>
            <a:r>
              <a:rPr sz="2602" dirty="0" smtClean="0"/>
              <a:t>“+</a:t>
            </a:r>
            <a:r>
              <a:rPr sz="2602" dirty="0"/>
              <a:t>4</a:t>
            </a:r>
            <a:r>
              <a:rPr sz="2602" dirty="0" smtClean="0"/>
              <a:t>”</a:t>
            </a:r>
            <a:r>
              <a:rPr lang="en-US" sz="2602" dirty="0" smtClean="0"/>
              <a:t>:</a:t>
            </a:r>
            <a:r>
              <a:rPr sz="2602" dirty="0" smtClean="0"/>
              <a:t> </a:t>
            </a:r>
            <a:r>
              <a:rPr lang="en-US" sz="2602" dirty="0" smtClean="0"/>
              <a:t>	</a:t>
            </a:r>
            <a:r>
              <a:rPr sz="2602" dirty="0" smtClean="0">
                <a:solidFill>
                  <a:srgbClr val="FF0000"/>
                </a:solidFill>
              </a:rPr>
              <a:t>0 </a:t>
            </a:r>
            <a:r>
              <a:rPr sz="2602" dirty="0">
                <a:solidFill>
                  <a:srgbClr val="FF0000"/>
                </a:solidFill>
                <a:ea typeface="Symbol"/>
                <a:cs typeface="Symbol"/>
                <a:sym typeface="Symbol"/>
              </a:rPr>
              <a:t>⇒</a:t>
            </a:r>
            <a:r>
              <a:rPr sz="2602" dirty="0">
                <a:solidFill>
                  <a:srgbClr val="FF0000"/>
                </a:solidFill>
              </a:rPr>
              <a:t> PC &lt;– PC + 4 </a:t>
            </a:r>
            <a:br>
              <a:rPr sz="2602" dirty="0">
                <a:solidFill>
                  <a:srgbClr val="FF0000"/>
                </a:solidFill>
              </a:rPr>
            </a:br>
            <a:r>
              <a:rPr sz="2602" dirty="0"/>
              <a:t>		</a:t>
            </a:r>
            <a:r>
              <a:rPr sz="2602" dirty="0" smtClean="0"/>
              <a:t>“</a:t>
            </a:r>
            <a:r>
              <a:rPr sz="2602" dirty="0" err="1"/>
              <a:t>br</a:t>
            </a:r>
            <a:r>
              <a:rPr sz="2602" dirty="0" smtClean="0"/>
              <a:t>”</a:t>
            </a:r>
            <a:r>
              <a:rPr lang="en-US" sz="2602" dirty="0" smtClean="0"/>
              <a:t>:</a:t>
            </a:r>
            <a:r>
              <a:rPr sz="2602" dirty="0" smtClean="0"/>
              <a:t> </a:t>
            </a:r>
            <a:r>
              <a:rPr lang="en-US" sz="2602" dirty="0" smtClean="0"/>
              <a:t>	</a:t>
            </a:r>
            <a:r>
              <a:rPr sz="2602" dirty="0" smtClean="0">
                <a:solidFill>
                  <a:srgbClr val="00B050"/>
                </a:solidFill>
              </a:rPr>
              <a:t>1 </a:t>
            </a:r>
            <a:r>
              <a:rPr sz="2602" dirty="0">
                <a:solidFill>
                  <a:srgbClr val="00B050"/>
                </a:solidFill>
                <a:ea typeface="Symbol"/>
                <a:cs typeface="Symbol"/>
                <a:sym typeface="Symbol"/>
              </a:rPr>
              <a:t>⇒</a:t>
            </a:r>
            <a:r>
              <a:rPr sz="2602" dirty="0">
                <a:solidFill>
                  <a:srgbClr val="00B050"/>
                </a:solidFill>
              </a:rPr>
              <a:t> PC &lt;– PC + 4 + </a:t>
            </a:r>
            <a:r>
              <a:rPr lang="en-US" sz="2602" dirty="0">
                <a:solidFill>
                  <a:srgbClr val="00B050"/>
                </a:solidFill>
              </a:rPr>
              <a:t>{</a:t>
            </a:r>
            <a:r>
              <a:rPr lang="en-US" sz="2602" dirty="0" err="1" smtClean="0">
                <a:solidFill>
                  <a:srgbClr val="00B050"/>
                </a:solidFill>
              </a:rPr>
              <a:t>SignExt</a:t>
            </a:r>
            <a:r>
              <a:rPr lang="en-US" sz="2602" dirty="0" smtClean="0">
                <a:solidFill>
                  <a:srgbClr val="00B050"/>
                </a:solidFill>
              </a:rPr>
              <a:t>(Im16</a:t>
            </a:r>
            <a:r>
              <a:rPr lang="en-US" sz="2602" dirty="0">
                <a:solidFill>
                  <a:srgbClr val="00B050"/>
                </a:solidFill>
              </a:rPr>
              <a:t>) , 00 }</a:t>
            </a:r>
          </a:p>
          <a:p>
            <a:pPr marL="109777" indent="0">
              <a:lnSpc>
                <a:spcPct val="80000"/>
              </a:lnSpc>
              <a:spcBef>
                <a:spcPts val="998"/>
              </a:spcBef>
              <a:buNone/>
              <a:tabLst>
                <a:tab pos="1590660" algn="l"/>
              </a:tabLst>
              <a:defRPr sz="2775"/>
            </a:pPr>
            <a:r>
              <a:rPr sz="2602" dirty="0"/>
              <a:t>		      </a:t>
            </a:r>
            <a:r>
              <a:rPr lang="en-US" sz="2602" dirty="0" smtClean="0"/>
              <a:t>				</a:t>
            </a:r>
          </a:p>
          <a:p>
            <a:pPr marL="374461" indent="-264684">
              <a:lnSpc>
                <a:spcPct val="80000"/>
              </a:lnSpc>
              <a:spcBef>
                <a:spcPts val="998"/>
              </a:spcBef>
              <a:tabLst>
                <a:tab pos="1590660" algn="l"/>
              </a:tabLst>
              <a:defRPr sz="2775"/>
            </a:pPr>
            <a:r>
              <a:rPr sz="2602" dirty="0" smtClean="0"/>
              <a:t>Later in lecture: higher-level connection between mux and branch condition</a:t>
            </a:r>
            <a:endParaRPr sz="2602" dirty="0"/>
          </a:p>
        </p:txBody>
      </p:sp>
      <p:sp>
        <p:nvSpPr>
          <p:cNvPr id="1470" name="Shape 1470"/>
          <p:cNvSpPr/>
          <p:nvPr/>
        </p:nvSpPr>
        <p:spPr>
          <a:xfrm>
            <a:off x="724459" y="1337599"/>
            <a:ext cx="1210402" cy="430893"/>
          </a:xfrm>
          <a:prstGeom prst="rect">
            <a:avLst/>
          </a:prstGeom>
          <a:ln w="12700">
            <a:miter lim="400000"/>
          </a:ln>
          <a:extLst>
            <a:ext uri="{C572A759-6A51-4108-AA02-DFA0A04FC94B}">
              <ma14:wrappingTextBoxFlag xmlns:ma14="http://schemas.microsoft.com/office/mac/drawingml/2011/main" xmlns="" val="1"/>
            </a:ext>
          </a:extLst>
        </p:spPr>
        <p:txBody>
          <a:bodyPr wrap="none" lIns="46104" tIns="46104" rIns="46104" bIns="46104">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2360">
                <a:solidFill>
                  <a:srgbClr val="CD665F"/>
                </a:solidFill>
                <a:uFill>
                  <a:solidFill>
                    <a:srgbClr val="CD665F"/>
                  </a:solidFill>
                </a:uFill>
              </a:rPr>
              <a:t>“n”</a:t>
            </a:r>
            <a:r>
              <a:rPr sz="2360"/>
              <a:t>=</a:t>
            </a:r>
            <a:r>
              <a:rPr sz="2360">
                <a:solidFill>
                  <a:srgbClr val="CD665F"/>
                </a:solidFill>
                <a:uFill>
                  <a:solidFill>
                    <a:srgbClr val="CD665F"/>
                  </a:solidFill>
                </a:uFill>
              </a:rPr>
              <a:t>n</a:t>
            </a:r>
            <a:r>
              <a:rPr sz="2360"/>
              <a:t>ext</a:t>
            </a:r>
          </a:p>
        </p:txBody>
      </p:sp>
      <p:grpSp>
        <p:nvGrpSpPr>
          <p:cNvPr id="1501" name="Group 1501"/>
          <p:cNvGrpSpPr/>
          <p:nvPr/>
        </p:nvGrpSpPr>
        <p:grpSpPr>
          <a:xfrm>
            <a:off x="3032879" y="2781556"/>
            <a:ext cx="4037034" cy="3858749"/>
            <a:chOff x="0" y="0"/>
            <a:chExt cx="4448211" cy="4251768"/>
          </a:xfrm>
        </p:grpSpPr>
        <p:sp>
          <p:nvSpPr>
            <p:cNvPr id="1471" name="Shape 1471"/>
            <p:cNvSpPr/>
            <p:nvPr/>
          </p:nvSpPr>
          <p:spPr>
            <a:xfrm>
              <a:off x="0" y="3859933"/>
              <a:ext cx="922988"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472" name="Shape 1472"/>
            <p:cNvSpPr/>
            <p:nvPr/>
          </p:nvSpPr>
          <p:spPr>
            <a:xfrm>
              <a:off x="2120672" y="2841878"/>
              <a:ext cx="42136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grpSp>
          <p:nvGrpSpPr>
            <p:cNvPr id="1477" name="Group 1477"/>
            <p:cNvGrpSpPr/>
            <p:nvPr/>
          </p:nvGrpSpPr>
          <p:grpSpPr>
            <a:xfrm>
              <a:off x="2209372" y="1385939"/>
              <a:ext cx="373889" cy="1315944"/>
              <a:chOff x="29546" y="0"/>
              <a:chExt cx="373888" cy="1315943"/>
            </a:xfrm>
          </p:grpSpPr>
          <p:sp>
            <p:nvSpPr>
              <p:cNvPr id="1473" name="Shape 1473"/>
              <p:cNvSpPr/>
              <p:nvPr/>
            </p:nvSpPr>
            <p:spPr>
              <a:xfrm>
                <a:off x="91357" y="0"/>
                <a:ext cx="266466" cy="1315943"/>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474" name="Shape 1474"/>
              <p:cNvSpPr/>
              <p:nvPr/>
            </p:nvSpPr>
            <p:spPr>
              <a:xfrm rot="5400000">
                <a:off x="-1470" y="476307"/>
                <a:ext cx="39663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PC</a:t>
                </a:r>
              </a:p>
            </p:txBody>
          </p:sp>
          <p:sp>
            <p:nvSpPr>
              <p:cNvPr id="1475" name="Shape 1475"/>
              <p:cNvSpPr/>
              <p:nvPr/>
            </p:nvSpPr>
            <p:spPr>
              <a:xfrm rot="16200000">
                <a:off x="68721" y="23507"/>
                <a:ext cx="33481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00</a:t>
                </a:r>
              </a:p>
            </p:txBody>
          </p:sp>
          <p:sp>
            <p:nvSpPr>
              <p:cNvPr id="1476" name="Shape 1476"/>
              <p:cNvSpPr/>
              <p:nvPr/>
            </p:nvSpPr>
            <p:spPr>
              <a:xfrm>
                <a:off x="96607" y="6999"/>
                <a:ext cx="257716" cy="251989"/>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sp>
          <p:nvSpPr>
            <p:cNvPr id="1478" name="Shape 1478"/>
            <p:cNvSpPr/>
            <p:nvPr/>
          </p:nvSpPr>
          <p:spPr>
            <a:xfrm>
              <a:off x="410818" y="657972"/>
              <a:ext cx="234142"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4</a:t>
              </a:r>
            </a:p>
          </p:txBody>
        </p:sp>
        <p:sp>
          <p:nvSpPr>
            <p:cNvPr id="1479" name="Shape 1479"/>
            <p:cNvSpPr/>
            <p:nvPr/>
          </p:nvSpPr>
          <p:spPr>
            <a:xfrm>
              <a:off x="1408379" y="489979"/>
              <a:ext cx="1143771"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solidFill>
                    <a:schemeClr val="accent1"/>
                  </a:solidFill>
                </a:rPr>
                <a:t>nPC_sel</a:t>
              </a:r>
              <a:endParaRPr sz="1997" dirty="0">
                <a:solidFill>
                  <a:schemeClr val="accent1"/>
                </a:solidFill>
              </a:endParaRPr>
            </a:p>
          </p:txBody>
        </p:sp>
        <p:sp>
          <p:nvSpPr>
            <p:cNvPr id="1480" name="Shape 1480"/>
            <p:cNvSpPr/>
            <p:nvPr/>
          </p:nvSpPr>
          <p:spPr>
            <a:xfrm>
              <a:off x="1935160" y="941459"/>
              <a:ext cx="1" cy="409483"/>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81" name="Shape 1481"/>
            <p:cNvSpPr/>
            <p:nvPr/>
          </p:nvSpPr>
          <p:spPr>
            <a:xfrm>
              <a:off x="463320" y="2505892"/>
              <a:ext cx="338221" cy="1175949"/>
            </a:xfrm>
            <a:prstGeom prst="rect">
              <a:avLst/>
            </a:prstGeom>
            <a:noFill/>
            <a:ln w="25400" cap="flat">
              <a:solidFill>
                <a:srgbClr val="CD665F"/>
              </a:solidFill>
              <a:prstDash val="solid"/>
              <a:miter lim="400000"/>
            </a:ln>
            <a:effectLst/>
          </p:spPr>
          <p:txBody>
            <a:bodyPr wrap="square" lIns="46104" tIns="46104" rIns="46104" bIns="46104"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482" name="Shape 1482"/>
            <p:cNvSpPr/>
            <p:nvPr/>
          </p:nvSpPr>
          <p:spPr>
            <a:xfrm rot="5400000">
              <a:off x="184396" y="2806032"/>
              <a:ext cx="875299"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PC Ext</a:t>
              </a:r>
            </a:p>
          </p:txBody>
        </p:sp>
        <p:sp>
          <p:nvSpPr>
            <p:cNvPr id="1483" name="Shape 1483"/>
            <p:cNvSpPr/>
            <p:nvPr/>
          </p:nvSpPr>
          <p:spPr>
            <a:xfrm rot="5400000">
              <a:off x="849956" y="1158217"/>
              <a:ext cx="762256"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a:t>Adder</a:t>
              </a:r>
            </a:p>
          </p:txBody>
        </p:sp>
        <p:sp>
          <p:nvSpPr>
            <p:cNvPr id="1484" name="Shape 1484"/>
            <p:cNvSpPr/>
            <p:nvPr/>
          </p:nvSpPr>
          <p:spPr>
            <a:xfrm>
              <a:off x="1028604" y="741967"/>
              <a:ext cx="420027" cy="11759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CD665F"/>
              </a:solidFill>
              <a:prstDash val="solid"/>
              <a:round/>
            </a:ln>
            <a:effectLst/>
          </p:spPr>
          <p:txBody>
            <a:bodyPr wrap="square" lIns="0" tIns="0" rIns="0" bIns="0" numCol="1" anchor="t">
              <a:noAutofit/>
            </a:bodyPr>
            <a:lstStyle/>
            <a:p>
              <a:endParaRPr sz="1634"/>
            </a:p>
          </p:txBody>
        </p:sp>
        <p:sp>
          <p:nvSpPr>
            <p:cNvPr id="1485" name="Shape 1485"/>
            <p:cNvSpPr/>
            <p:nvPr/>
          </p:nvSpPr>
          <p:spPr>
            <a:xfrm rot="5400000">
              <a:off x="849956" y="2501594"/>
              <a:ext cx="762256"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1486" name="Shape 1486"/>
            <p:cNvSpPr/>
            <p:nvPr/>
          </p:nvSpPr>
          <p:spPr>
            <a:xfrm>
              <a:off x="1028604" y="2085909"/>
              <a:ext cx="420027" cy="11759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CD665F"/>
              </a:solidFill>
              <a:prstDash val="solid"/>
              <a:round/>
            </a:ln>
            <a:effectLst/>
          </p:spPr>
          <p:txBody>
            <a:bodyPr wrap="square" lIns="0" tIns="0" rIns="0" bIns="0" numCol="1" anchor="t">
              <a:noAutofit/>
            </a:bodyPr>
            <a:lstStyle/>
            <a:p>
              <a:endParaRPr sz="1634"/>
            </a:p>
          </p:txBody>
        </p:sp>
        <p:sp>
          <p:nvSpPr>
            <p:cNvPr id="1487" name="Shape 1487"/>
            <p:cNvSpPr/>
            <p:nvPr/>
          </p:nvSpPr>
          <p:spPr>
            <a:xfrm rot="5400000">
              <a:off x="1621792" y="1815761"/>
              <a:ext cx="562669"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Mux</a:t>
              </a:r>
            </a:p>
          </p:txBody>
        </p:sp>
        <p:sp>
          <p:nvSpPr>
            <p:cNvPr id="1488" name="Shape 1488"/>
            <p:cNvSpPr/>
            <p:nvPr/>
          </p:nvSpPr>
          <p:spPr>
            <a:xfrm>
              <a:off x="1784651" y="1245946"/>
              <a:ext cx="252017" cy="15959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89"/>
                  </a:lnTo>
                  <a:lnTo>
                    <a:pt x="21600" y="3411"/>
                  </a:lnTo>
                  <a:lnTo>
                    <a:pt x="0" y="0"/>
                  </a:lnTo>
                  <a:close/>
                </a:path>
              </a:pathLst>
            </a:custGeom>
            <a:noFill/>
            <a:ln w="28575" cap="flat">
              <a:solidFill>
                <a:srgbClr val="CD665F"/>
              </a:solidFill>
              <a:prstDash val="solid"/>
              <a:round/>
            </a:ln>
            <a:effectLst/>
          </p:spPr>
          <p:txBody>
            <a:bodyPr wrap="square" lIns="0" tIns="0" rIns="0" bIns="0" numCol="1" anchor="t">
              <a:noAutofit/>
            </a:bodyPr>
            <a:lstStyle/>
            <a:p>
              <a:endParaRPr sz="1634"/>
            </a:p>
          </p:txBody>
        </p:sp>
        <p:sp>
          <p:nvSpPr>
            <p:cNvPr id="1489" name="Shape 1489"/>
            <p:cNvSpPr/>
            <p:nvPr/>
          </p:nvSpPr>
          <p:spPr>
            <a:xfrm>
              <a:off x="2540698" y="83996"/>
              <a:ext cx="168011" cy="20019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90" name="Shape 1490"/>
            <p:cNvSpPr/>
            <p:nvPr/>
          </p:nvSpPr>
          <p:spPr>
            <a:xfrm>
              <a:off x="272557" y="405982"/>
              <a:ext cx="2436152" cy="13439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480" y="2160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91" name="Shape 1491"/>
            <p:cNvSpPr/>
            <p:nvPr/>
          </p:nvSpPr>
          <p:spPr>
            <a:xfrm>
              <a:off x="692583" y="909961"/>
              <a:ext cx="336022"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92" name="Shape 1492"/>
            <p:cNvSpPr/>
            <p:nvPr/>
          </p:nvSpPr>
          <p:spPr>
            <a:xfrm>
              <a:off x="1448630" y="1413938"/>
              <a:ext cx="336022"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93" name="Shape 1493"/>
            <p:cNvSpPr/>
            <p:nvPr/>
          </p:nvSpPr>
          <p:spPr>
            <a:xfrm>
              <a:off x="608578" y="1413938"/>
              <a:ext cx="924058" cy="83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120"/>
                  </a:lnTo>
                  <a:lnTo>
                    <a:pt x="0" y="15120"/>
                  </a:lnTo>
                  <a:lnTo>
                    <a:pt x="0" y="21600"/>
                  </a:lnTo>
                  <a:lnTo>
                    <a:pt x="9818" y="2160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94" name="Shape 1494"/>
            <p:cNvSpPr/>
            <p:nvPr/>
          </p:nvSpPr>
          <p:spPr>
            <a:xfrm>
              <a:off x="776588" y="3093866"/>
              <a:ext cx="252016"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95" name="Shape 1495"/>
            <p:cNvSpPr/>
            <p:nvPr/>
          </p:nvSpPr>
          <p:spPr>
            <a:xfrm>
              <a:off x="188552" y="3093867"/>
              <a:ext cx="252017" cy="75596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96" name="Shape 1496"/>
            <p:cNvSpPr/>
            <p:nvPr/>
          </p:nvSpPr>
          <p:spPr>
            <a:xfrm>
              <a:off x="1448630" y="2673885"/>
              <a:ext cx="336022" cy="1750"/>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497" name="Shape 1497"/>
            <p:cNvSpPr/>
            <p:nvPr/>
          </p:nvSpPr>
          <p:spPr>
            <a:xfrm>
              <a:off x="2036666" y="2085909"/>
              <a:ext cx="252016" cy="1"/>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498" name="Shape 1498"/>
            <p:cNvSpPr/>
            <p:nvPr/>
          </p:nvSpPr>
          <p:spPr>
            <a:xfrm>
              <a:off x="2792714" y="0"/>
              <a:ext cx="1655497" cy="4174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104" tIns="46104" rIns="46104" bIns="46104"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 Address</a:t>
              </a:r>
            </a:p>
          </p:txBody>
        </p:sp>
        <p:sp>
          <p:nvSpPr>
            <p:cNvPr id="1499" name="Shape 1499"/>
            <p:cNvSpPr/>
            <p:nvPr/>
          </p:nvSpPr>
          <p:spPr>
            <a:xfrm>
              <a:off x="1800197" y="1343941"/>
              <a:ext cx="231530" cy="360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104" tIns="46104" rIns="46104" bIns="46104" numCol="1" anchor="t">
              <a:spAutoFit/>
            </a:bodyPr>
            <a:lstStyle>
              <a:lvl1pPr defTabSz="457104">
                <a:lnSpc>
                  <a:spcPct val="93000"/>
                </a:lnSpc>
                <a:buClr>
                  <a:srgbClr val="000000"/>
                </a:buClr>
                <a:defRPr sz="1800">
                  <a:uFill>
                    <a:solidFill>
                      <a:srgbClr val="000000"/>
                    </a:solidFill>
                  </a:uFill>
                  <a:latin typeface="Arial"/>
                  <a:ea typeface="Arial"/>
                  <a:cs typeface="Arial"/>
                  <a:sym typeface="Arial"/>
                </a:defRPr>
              </a:lvl1pPr>
            </a:lstStyle>
            <a:p>
              <a:r>
                <a:rPr sz="1634" dirty="0">
                  <a:solidFill>
                    <a:srgbClr val="FF0000"/>
                  </a:solidFill>
                </a:rPr>
                <a:t>0</a:t>
              </a:r>
            </a:p>
          </p:txBody>
        </p:sp>
        <p:sp>
          <p:nvSpPr>
            <p:cNvPr id="1500" name="Shape 1500"/>
            <p:cNvSpPr/>
            <p:nvPr/>
          </p:nvSpPr>
          <p:spPr>
            <a:xfrm>
              <a:off x="1791447" y="2400897"/>
              <a:ext cx="231530" cy="360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104" tIns="46104" rIns="46104" bIns="46104" numCol="1" anchor="t">
              <a:spAutoFit/>
            </a:bodyPr>
            <a:lstStyle>
              <a:lvl1pPr defTabSz="457104">
                <a:lnSpc>
                  <a:spcPct val="93000"/>
                </a:lnSpc>
                <a:buClr>
                  <a:srgbClr val="000000"/>
                </a:buClr>
                <a:defRPr sz="1800">
                  <a:uFill>
                    <a:solidFill>
                      <a:srgbClr val="000000"/>
                    </a:solidFill>
                  </a:uFill>
                  <a:latin typeface="Arial"/>
                  <a:ea typeface="Arial"/>
                  <a:cs typeface="Arial"/>
                  <a:sym typeface="Arial"/>
                </a:defRPr>
              </a:lvl1pPr>
            </a:lstStyle>
            <a:p>
              <a:r>
                <a:rPr sz="1634" dirty="0">
                  <a:solidFill>
                    <a:srgbClr val="00B050"/>
                  </a:solidFill>
                </a:rPr>
                <a:t>1</a:t>
              </a:r>
            </a:p>
          </p:txBody>
        </p:sp>
      </p:grpSp>
    </p:spTree>
    <p:extLst>
      <p:ext uri="{BB962C8B-B14F-4D97-AF65-F5344CB8AC3E}">
        <p14:creationId xmlns:p14="http://schemas.microsoft.com/office/powerpoint/2010/main" val="114131386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No lab this week</a:t>
            </a:r>
          </a:p>
          <a:p>
            <a:pPr lvl="1"/>
            <a:r>
              <a:rPr lang="en-US" dirty="0"/>
              <a:t>Project #1 grading during lab</a:t>
            </a:r>
          </a:p>
          <a:p>
            <a:r>
              <a:rPr lang="en-US" dirty="0" smtClean="0"/>
              <a:t>HW #7 at zyBooks</a:t>
            </a:r>
          </a:p>
          <a:p>
            <a:pPr lvl="1"/>
            <a:r>
              <a:rPr lang="en-US" dirty="0" smtClean="0"/>
              <a:t>Due Monday(12/10) at 11:59pm</a:t>
            </a:r>
            <a:endParaRPr lang="en-US" dirty="0"/>
          </a:p>
          <a:p>
            <a:r>
              <a:rPr lang="en-US" dirty="0"/>
              <a:t>Project #2 </a:t>
            </a:r>
            <a:endParaRPr lang="en-US" dirty="0" smtClean="0"/>
          </a:p>
          <a:p>
            <a:pPr lvl="1"/>
            <a:r>
              <a:rPr lang="en-US" dirty="0" smtClean="0"/>
              <a:t>Due </a:t>
            </a:r>
            <a:r>
              <a:rPr lang="en-US" dirty="0"/>
              <a:t>Monday (12/3)</a:t>
            </a:r>
          </a:p>
          <a:p>
            <a:pPr lvl="2"/>
            <a:r>
              <a:rPr lang="en-US" dirty="0"/>
              <a:t>Don’t start late, you won’t have time</a:t>
            </a:r>
            <a:r>
              <a:rPr lang="en-US" dirty="0" smtClean="0"/>
              <a:t>!</a:t>
            </a:r>
          </a:p>
          <a:p>
            <a:r>
              <a:rPr lang="en-US" dirty="0"/>
              <a:t>Course evaluation online</a:t>
            </a:r>
          </a:p>
          <a:p>
            <a:pPr lvl="1"/>
            <a:r>
              <a:rPr lang="en-US" dirty="0"/>
              <a:t>Fill out by </a:t>
            </a:r>
            <a:r>
              <a:rPr lang="en-US" dirty="0" smtClean="0"/>
              <a:t>12/6 (Thursday)</a:t>
            </a:r>
            <a:endParaRPr lang="en-US" dirty="0"/>
          </a:p>
          <a:p>
            <a:r>
              <a:rPr lang="en-US" dirty="0"/>
              <a:t>Reading assignment</a:t>
            </a:r>
          </a:p>
          <a:p>
            <a:pPr lvl="1"/>
            <a:r>
              <a:rPr lang="en-US" dirty="0"/>
              <a:t>Chapter </a:t>
            </a:r>
            <a:r>
              <a:rPr lang="en-US" dirty="0" smtClean="0"/>
              <a:t>5.7 </a:t>
            </a:r>
            <a:r>
              <a:rPr lang="en-US" dirty="0"/>
              <a:t>– </a:t>
            </a:r>
            <a:r>
              <a:rPr lang="en-US" dirty="0" smtClean="0"/>
              <a:t>5.11 </a:t>
            </a:r>
            <a:r>
              <a:rPr lang="en-US" dirty="0"/>
              <a:t>of zyBooks (Reading Assignment #6)</a:t>
            </a:r>
          </a:p>
          <a:p>
            <a:pPr lvl="2"/>
            <a:r>
              <a:rPr lang="en-US" dirty="0"/>
              <a:t>Make sure to do the Participation Activities</a:t>
            </a:r>
          </a:p>
          <a:p>
            <a:pPr lvl="2"/>
            <a:r>
              <a:rPr lang="en-US" dirty="0"/>
              <a:t>Due </a:t>
            </a:r>
            <a:r>
              <a:rPr lang="en-US" dirty="0" smtClean="0"/>
              <a:t>Wednesday (12/5</a:t>
            </a:r>
            <a:r>
              <a:rPr lang="en-US" dirty="0" smtClean="0"/>
              <a:t>)</a:t>
            </a:r>
            <a:endParaRPr lang="en-US" dirty="0"/>
          </a:p>
          <a:p>
            <a:pPr lvl="2"/>
            <a:endParaRPr lang="en-US" dirty="0"/>
          </a:p>
        </p:txBody>
      </p:sp>
      <p:sp>
        <p:nvSpPr>
          <p:cNvPr id="3" name="Title 2"/>
          <p:cNvSpPr>
            <a:spLocks noGrp="1"/>
          </p:cNvSpPr>
          <p:nvPr>
            <p:ph type="title"/>
          </p:nvPr>
        </p:nvSpPr>
        <p:spPr/>
        <p:txBody>
          <a:bodyPr>
            <a:normAutofit/>
          </a:bodyPr>
          <a:lstStyle/>
          <a:p>
            <a:r>
              <a:rPr lang="en-US" dirty="0" smtClean="0"/>
              <a:t>Announcement</a:t>
            </a:r>
            <a:endParaRPr lang="en-US" dirty="0"/>
          </a:p>
        </p:txBody>
      </p:sp>
    </p:spTree>
    <p:extLst>
      <p:ext uri="{BB962C8B-B14F-4D97-AF65-F5344CB8AC3E}">
        <p14:creationId xmlns:p14="http://schemas.microsoft.com/office/powerpoint/2010/main" val="575762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 name="Shape 1507"/>
          <p:cNvSpPr>
            <a:spLocks noGrp="1"/>
          </p:cNvSpPr>
          <p:nvPr>
            <p:ph type="title"/>
          </p:nvPr>
        </p:nvSpPr>
        <p:spPr>
          <a:xfrm>
            <a:off x="788812" y="90385"/>
            <a:ext cx="7572616" cy="680038"/>
          </a:xfrm>
          <a:prstGeom prst="rect">
            <a:avLst/>
          </a:prstGeom>
        </p:spPr>
        <p:txBody>
          <a:bodyPr>
            <a:normAutofit fontScale="90000"/>
          </a:bodyPr>
          <a:lstStyle>
            <a:lvl1pPr>
              <a:defRPr sz="4050"/>
            </a:lvl1pPr>
          </a:lstStyle>
          <a:p>
            <a:r>
              <a:t>Meaning of the Control Signals</a:t>
            </a:r>
          </a:p>
        </p:txBody>
      </p:sp>
      <p:sp>
        <p:nvSpPr>
          <p:cNvPr id="1508" name="Shape 1508"/>
          <p:cNvSpPr>
            <a:spLocks noGrp="1"/>
          </p:cNvSpPr>
          <p:nvPr>
            <p:ph type="body" sz="quarter" idx="1"/>
          </p:nvPr>
        </p:nvSpPr>
        <p:spPr>
          <a:xfrm>
            <a:off x="3842" y="838553"/>
            <a:ext cx="4875520" cy="1613648"/>
          </a:xfrm>
          <a:prstGeom prst="rect">
            <a:avLst/>
          </a:prstGeom>
        </p:spPr>
        <p:txBody>
          <a:bodyPr>
            <a:normAutofit/>
          </a:bodyPr>
          <a:lstStyle/>
          <a:p>
            <a:pPr marL="295275" indent="-197574" defTabSz="738619">
              <a:lnSpc>
                <a:spcPct val="80000"/>
              </a:lnSpc>
              <a:spcBef>
                <a:spcPts val="726"/>
              </a:spcBef>
              <a:tabLst>
                <a:tab pos="1406235" algn="l"/>
              </a:tabLst>
              <a:defRPr sz="2469"/>
            </a:pPr>
            <a:r>
              <a:rPr sz="2000" dirty="0" err="1">
                <a:solidFill>
                  <a:srgbClr val="FF0000"/>
                </a:solidFill>
                <a:uFill>
                  <a:solidFill>
                    <a:srgbClr val="004479"/>
                  </a:solidFill>
                </a:uFill>
              </a:rPr>
              <a:t>ExtOp</a:t>
            </a:r>
            <a:r>
              <a:rPr sz="2000" dirty="0">
                <a:solidFill>
                  <a:srgbClr val="004479"/>
                </a:solidFill>
                <a:uFill>
                  <a:solidFill>
                    <a:srgbClr val="004479"/>
                  </a:solidFill>
                </a:uFill>
              </a:rPr>
              <a:t>:</a:t>
            </a:r>
            <a:r>
              <a:rPr sz="2000" dirty="0"/>
              <a:t>	“zero”, “sign”</a:t>
            </a:r>
          </a:p>
          <a:p>
            <a:pPr marL="295275" indent="-197574" defTabSz="738619">
              <a:lnSpc>
                <a:spcPct val="80000"/>
              </a:lnSpc>
              <a:spcBef>
                <a:spcPts val="726"/>
              </a:spcBef>
              <a:tabLst>
                <a:tab pos="1406235" algn="l"/>
              </a:tabLst>
              <a:defRPr sz="2469"/>
            </a:pPr>
            <a:r>
              <a:rPr sz="2000" dirty="0" err="1">
                <a:solidFill>
                  <a:schemeClr val="tx2"/>
                </a:solidFill>
                <a:uFill>
                  <a:solidFill>
                    <a:srgbClr val="004479"/>
                  </a:solidFill>
                </a:uFill>
              </a:rPr>
              <a:t>ALUsrc</a:t>
            </a:r>
            <a:r>
              <a:rPr sz="2000" dirty="0">
                <a:solidFill>
                  <a:srgbClr val="004479"/>
                </a:solidFill>
                <a:uFill>
                  <a:solidFill>
                    <a:srgbClr val="004479"/>
                  </a:solidFill>
                </a:uFill>
              </a:rPr>
              <a:t>:</a:t>
            </a:r>
            <a:r>
              <a:rPr sz="2000" dirty="0"/>
              <a:t>	0 </a:t>
            </a:r>
            <a:r>
              <a:rPr sz="2000" dirty="0">
                <a:ea typeface="Symbol"/>
                <a:cs typeface="Symbol"/>
                <a:sym typeface="Symbol"/>
              </a:rPr>
              <a:t>⇒</a:t>
            </a:r>
            <a:r>
              <a:rPr sz="2000" dirty="0"/>
              <a:t> </a:t>
            </a:r>
            <a:r>
              <a:rPr sz="2000" dirty="0" err="1"/>
              <a:t>regB</a:t>
            </a:r>
            <a:r>
              <a:rPr sz="2000" dirty="0"/>
              <a:t>; </a:t>
            </a:r>
            <a:br>
              <a:rPr sz="2000" dirty="0"/>
            </a:br>
            <a:r>
              <a:rPr sz="2000" dirty="0"/>
              <a:t>	1 </a:t>
            </a:r>
            <a:r>
              <a:rPr sz="2000" dirty="0">
                <a:ea typeface="Symbol"/>
                <a:cs typeface="Symbol"/>
                <a:sym typeface="Symbol"/>
              </a:rPr>
              <a:t>⇒</a:t>
            </a:r>
            <a:r>
              <a:rPr sz="2000" dirty="0"/>
              <a:t> </a:t>
            </a:r>
            <a:r>
              <a:rPr sz="2000" dirty="0" err="1"/>
              <a:t>immed</a:t>
            </a:r>
            <a:endParaRPr sz="2000" dirty="0"/>
          </a:p>
          <a:p>
            <a:pPr marL="295275" indent="-197574" defTabSz="738619">
              <a:lnSpc>
                <a:spcPct val="80000"/>
              </a:lnSpc>
              <a:spcBef>
                <a:spcPts val="726"/>
              </a:spcBef>
              <a:tabLst>
                <a:tab pos="1406235" algn="l"/>
              </a:tabLst>
              <a:defRPr sz="2469"/>
            </a:pPr>
            <a:r>
              <a:rPr sz="2000" dirty="0" err="1">
                <a:solidFill>
                  <a:srgbClr val="00B050"/>
                </a:solidFill>
                <a:uFill>
                  <a:solidFill>
                    <a:srgbClr val="004479"/>
                  </a:solidFill>
                </a:uFill>
              </a:rPr>
              <a:t>ALUctr</a:t>
            </a:r>
            <a:r>
              <a:rPr sz="2000" dirty="0">
                <a:solidFill>
                  <a:srgbClr val="004479"/>
                </a:solidFill>
                <a:uFill>
                  <a:solidFill>
                    <a:srgbClr val="004479"/>
                  </a:solidFill>
                </a:uFill>
              </a:rPr>
              <a:t>:</a:t>
            </a:r>
            <a:r>
              <a:rPr sz="2000" dirty="0"/>
              <a:t>	“ADD”, “SUB”, “OR”</a:t>
            </a:r>
          </a:p>
        </p:txBody>
      </p:sp>
      <p:sp>
        <p:nvSpPr>
          <p:cNvPr id="1509" name="Shape 1509"/>
          <p:cNvSpPr/>
          <p:nvPr/>
        </p:nvSpPr>
        <p:spPr>
          <a:xfrm>
            <a:off x="4271363" y="762320"/>
            <a:ext cx="4887046" cy="1278366"/>
          </a:xfrm>
          <a:prstGeom prst="rect">
            <a:avLst/>
          </a:prstGeom>
          <a:ln w="12700">
            <a:miter lim="400000"/>
          </a:ln>
          <a:extLst>
            <a:ext uri="{C572A759-6A51-4108-AA02-DFA0A04FC94B}">
              <ma14:wrappingTextBoxFlag xmlns:ma14="http://schemas.microsoft.com/office/mac/drawingml/2011/main" xmlns="" val="1"/>
            </a:ext>
          </a:extLst>
        </p:spPr>
        <p:txBody>
          <a:bodyPr lIns="23052" tIns="23052" rIns="23052" bIns="23052">
            <a:spAutoFit/>
          </a:bodyPr>
          <a:lstStyle/>
          <a:p>
            <a:pPr marL="293641" indent="-293641" defTabSz="414868">
              <a:lnSpc>
                <a:spcPct val="75000"/>
              </a:lnSpc>
              <a:spcBef>
                <a:spcPts val="817"/>
              </a:spcBef>
              <a:buClr>
                <a:srgbClr val="000000"/>
              </a:buClr>
              <a:buSzPct val="45000"/>
              <a:buChar char="°"/>
              <a:tabLst>
                <a:tab pos="1590660" algn="l"/>
              </a:tabLst>
              <a:defRPr sz="1800">
                <a:uFill>
                  <a:solidFill>
                    <a:srgbClr val="000000"/>
                  </a:solidFill>
                </a:uFill>
                <a:latin typeface="Arial"/>
                <a:ea typeface="Arial"/>
                <a:cs typeface="Arial"/>
                <a:sym typeface="Arial"/>
              </a:defRPr>
            </a:pPr>
            <a:r>
              <a:rPr sz="2000" dirty="0" err="1">
                <a:solidFill>
                  <a:schemeClr val="accent6"/>
                </a:solidFill>
              </a:rPr>
              <a:t>MemWr</a:t>
            </a:r>
            <a:r>
              <a:rPr sz="2000" dirty="0"/>
              <a:t>:	1 </a:t>
            </a:r>
            <a:r>
              <a:rPr sz="2000" dirty="0">
                <a:ea typeface="Symbol"/>
                <a:cs typeface="Symbol"/>
                <a:sym typeface="Symbol"/>
              </a:rPr>
              <a:t>⇒</a:t>
            </a:r>
            <a:r>
              <a:rPr sz="2000" dirty="0"/>
              <a:t> write memory</a:t>
            </a:r>
          </a:p>
          <a:p>
            <a:pPr marL="293641" indent="-293641" defTabSz="414868">
              <a:lnSpc>
                <a:spcPct val="75000"/>
              </a:lnSpc>
              <a:spcBef>
                <a:spcPts val="817"/>
              </a:spcBef>
              <a:buClr>
                <a:srgbClr val="000000"/>
              </a:buClr>
              <a:buSzPct val="45000"/>
              <a:buChar char="°"/>
              <a:tabLst>
                <a:tab pos="1590660" algn="l"/>
              </a:tabLst>
              <a:defRPr sz="1800">
                <a:uFill>
                  <a:solidFill>
                    <a:srgbClr val="000000"/>
                  </a:solidFill>
                </a:uFill>
                <a:latin typeface="Arial"/>
                <a:ea typeface="Arial"/>
                <a:cs typeface="Arial"/>
                <a:sym typeface="Arial"/>
              </a:defRPr>
            </a:pPr>
            <a:r>
              <a:rPr sz="2000" dirty="0" err="1">
                <a:solidFill>
                  <a:srgbClr val="BC38DB"/>
                </a:solidFill>
              </a:rPr>
              <a:t>MemtoReg</a:t>
            </a:r>
            <a:r>
              <a:rPr sz="2000" dirty="0"/>
              <a:t>: 0 </a:t>
            </a:r>
            <a:r>
              <a:rPr sz="2000" dirty="0">
                <a:ea typeface="Symbol"/>
                <a:cs typeface="Symbol"/>
                <a:sym typeface="Symbol"/>
              </a:rPr>
              <a:t>⇒</a:t>
            </a:r>
            <a:r>
              <a:rPr sz="2000" dirty="0"/>
              <a:t> ALU; 1 </a:t>
            </a:r>
            <a:r>
              <a:rPr sz="2000" dirty="0">
                <a:ea typeface="Symbol"/>
                <a:cs typeface="Symbol"/>
                <a:sym typeface="Symbol"/>
              </a:rPr>
              <a:t>⇒</a:t>
            </a:r>
            <a:r>
              <a:rPr sz="2000" dirty="0"/>
              <a:t> Mem</a:t>
            </a:r>
          </a:p>
          <a:p>
            <a:pPr marL="293641" indent="-293641" defTabSz="414868">
              <a:lnSpc>
                <a:spcPct val="75000"/>
              </a:lnSpc>
              <a:spcBef>
                <a:spcPts val="817"/>
              </a:spcBef>
              <a:buClr>
                <a:srgbClr val="000000"/>
              </a:buClr>
              <a:buSzPct val="45000"/>
              <a:buChar char="°"/>
              <a:tabLst>
                <a:tab pos="1590660" algn="l"/>
              </a:tabLst>
              <a:defRPr sz="1800">
                <a:uFill>
                  <a:solidFill>
                    <a:srgbClr val="000000"/>
                  </a:solidFill>
                </a:uFill>
                <a:latin typeface="Arial"/>
                <a:ea typeface="Arial"/>
                <a:cs typeface="Arial"/>
                <a:sym typeface="Arial"/>
              </a:defRPr>
            </a:pPr>
            <a:r>
              <a:rPr sz="2000" dirty="0" err="1">
                <a:solidFill>
                  <a:schemeClr val="accent5"/>
                </a:solidFill>
              </a:rPr>
              <a:t>RegDst</a:t>
            </a:r>
            <a:r>
              <a:rPr sz="2000" dirty="0"/>
              <a:t>:	0 </a:t>
            </a:r>
            <a:r>
              <a:rPr sz="2000" dirty="0">
                <a:ea typeface="Symbol"/>
                <a:cs typeface="Symbol"/>
                <a:sym typeface="Symbol"/>
              </a:rPr>
              <a:t>⇒</a:t>
            </a:r>
            <a:r>
              <a:rPr sz="2000" dirty="0"/>
              <a:t> “</a:t>
            </a:r>
            <a:r>
              <a:rPr sz="2000" dirty="0" err="1"/>
              <a:t>rt</a:t>
            </a:r>
            <a:r>
              <a:rPr sz="2000" dirty="0"/>
              <a:t>”; 1 </a:t>
            </a:r>
            <a:r>
              <a:rPr sz="2000" dirty="0">
                <a:ea typeface="Symbol"/>
                <a:cs typeface="Symbol"/>
                <a:sym typeface="Symbol"/>
              </a:rPr>
              <a:t>⇒</a:t>
            </a:r>
            <a:r>
              <a:rPr sz="2000" dirty="0"/>
              <a:t> “</a:t>
            </a:r>
            <a:r>
              <a:rPr sz="2000" dirty="0" err="1"/>
              <a:t>rd</a:t>
            </a:r>
            <a:r>
              <a:rPr sz="2000" dirty="0"/>
              <a:t>”</a:t>
            </a:r>
          </a:p>
          <a:p>
            <a:pPr marL="293641" indent="-293641" defTabSz="414868">
              <a:lnSpc>
                <a:spcPct val="75000"/>
              </a:lnSpc>
              <a:spcBef>
                <a:spcPts val="817"/>
              </a:spcBef>
              <a:buClr>
                <a:srgbClr val="000000"/>
              </a:buClr>
              <a:buSzPct val="45000"/>
              <a:buChar char="°"/>
              <a:tabLst>
                <a:tab pos="1590660" algn="l"/>
              </a:tabLst>
              <a:defRPr sz="1800">
                <a:uFill>
                  <a:solidFill>
                    <a:srgbClr val="000000"/>
                  </a:solidFill>
                </a:uFill>
                <a:latin typeface="Arial"/>
                <a:ea typeface="Arial"/>
                <a:cs typeface="Arial"/>
                <a:sym typeface="Arial"/>
              </a:defRPr>
            </a:pPr>
            <a:r>
              <a:rPr sz="2000" dirty="0" err="1">
                <a:solidFill>
                  <a:srgbClr val="006600"/>
                </a:solidFill>
              </a:rPr>
              <a:t>RegWr</a:t>
            </a:r>
            <a:r>
              <a:rPr sz="2000" dirty="0"/>
              <a:t>:	1 </a:t>
            </a:r>
            <a:r>
              <a:rPr sz="2000" dirty="0">
                <a:ea typeface="Symbol"/>
                <a:cs typeface="Symbol"/>
                <a:sym typeface="Symbol"/>
              </a:rPr>
              <a:t>⇒</a:t>
            </a:r>
            <a:r>
              <a:rPr sz="2000" dirty="0"/>
              <a:t> write register</a:t>
            </a:r>
          </a:p>
        </p:txBody>
      </p:sp>
      <p:grpSp>
        <p:nvGrpSpPr>
          <p:cNvPr id="1603" name="Group 1603"/>
          <p:cNvGrpSpPr/>
          <p:nvPr/>
        </p:nvGrpSpPr>
        <p:grpSpPr>
          <a:xfrm>
            <a:off x="1679201" y="2439424"/>
            <a:ext cx="6734822" cy="3964066"/>
            <a:chOff x="0" y="0"/>
            <a:chExt cx="7420773" cy="4367812"/>
          </a:xfrm>
        </p:grpSpPr>
        <p:sp>
          <p:nvSpPr>
            <p:cNvPr id="1510" name="Shape 1510"/>
            <p:cNvSpPr/>
            <p:nvPr/>
          </p:nvSpPr>
          <p:spPr>
            <a:xfrm>
              <a:off x="5124318" y="1847921"/>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511" name="Shape 1511"/>
            <p:cNvSpPr/>
            <p:nvPr/>
          </p:nvSpPr>
          <p:spPr>
            <a:xfrm>
              <a:off x="4146007" y="69997"/>
              <a:ext cx="1155701"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solidFill>
                    <a:srgbClr val="00B050"/>
                  </a:solidFill>
                </a:rPr>
                <a:t>ALUctr</a:t>
              </a:r>
              <a:endParaRPr sz="1997" dirty="0">
                <a:solidFill>
                  <a:srgbClr val="00B050"/>
                </a:solidFill>
              </a:endParaRPr>
            </a:p>
          </p:txBody>
        </p:sp>
        <p:sp>
          <p:nvSpPr>
            <p:cNvPr id="1512" name="Shape 1512"/>
            <p:cNvSpPr/>
            <p:nvPr/>
          </p:nvSpPr>
          <p:spPr>
            <a:xfrm>
              <a:off x="840052" y="2687884"/>
              <a:ext cx="42136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513" name="Shape 1513"/>
            <p:cNvSpPr/>
            <p:nvPr/>
          </p:nvSpPr>
          <p:spPr>
            <a:xfrm>
              <a:off x="239765" y="1690426"/>
              <a:ext cx="733996"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1514" name="Shape 1514"/>
            <p:cNvSpPr/>
            <p:nvPr/>
          </p:nvSpPr>
          <p:spPr>
            <a:xfrm>
              <a:off x="374523" y="923960"/>
              <a:ext cx="949695"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solidFill>
                    <a:srgbClr val="006600"/>
                  </a:solidFill>
                </a:rPr>
                <a:t>RegWr</a:t>
              </a:r>
              <a:endParaRPr sz="1997" dirty="0">
                <a:solidFill>
                  <a:srgbClr val="006600"/>
                </a:solidFill>
              </a:endParaRPr>
            </a:p>
          </p:txBody>
        </p:sp>
        <p:sp>
          <p:nvSpPr>
            <p:cNvPr id="1515" name="Shape 1515"/>
            <p:cNvSpPr/>
            <p:nvPr/>
          </p:nvSpPr>
          <p:spPr>
            <a:xfrm flipH="1">
              <a:off x="581036" y="2042162"/>
              <a:ext cx="98007" cy="14174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16" name="Shape 1516"/>
            <p:cNvSpPr/>
            <p:nvPr/>
          </p:nvSpPr>
          <p:spPr>
            <a:xfrm>
              <a:off x="418277" y="2152407"/>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517" name="Shape 1517"/>
            <p:cNvSpPr/>
            <p:nvPr/>
          </p:nvSpPr>
          <p:spPr>
            <a:xfrm flipH="1">
              <a:off x="3696228" y="1847920"/>
              <a:ext cx="98007" cy="143495"/>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18" name="Shape 1518"/>
            <p:cNvSpPr/>
            <p:nvPr/>
          </p:nvSpPr>
          <p:spPr>
            <a:xfrm>
              <a:off x="3528218" y="1511935"/>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519" name="Shape 1519"/>
            <p:cNvSpPr/>
            <p:nvPr/>
          </p:nvSpPr>
          <p:spPr>
            <a:xfrm>
              <a:off x="2653164" y="1511935"/>
              <a:ext cx="721633"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1520" name="Shape 1520"/>
            <p:cNvSpPr/>
            <p:nvPr/>
          </p:nvSpPr>
          <p:spPr>
            <a:xfrm flipV="1">
              <a:off x="2940181" y="2435894"/>
              <a:ext cx="84006" cy="1679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21" name="Shape 1521"/>
            <p:cNvSpPr/>
            <p:nvPr/>
          </p:nvSpPr>
          <p:spPr>
            <a:xfrm>
              <a:off x="2768672" y="257239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522" name="Shape 1522"/>
            <p:cNvSpPr/>
            <p:nvPr/>
          </p:nvSpPr>
          <p:spPr>
            <a:xfrm>
              <a:off x="2688167" y="2099909"/>
              <a:ext cx="721633"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1523" name="Shape 1523"/>
            <p:cNvSpPr/>
            <p:nvPr/>
          </p:nvSpPr>
          <p:spPr>
            <a:xfrm flipV="1">
              <a:off x="2268140" y="1340442"/>
              <a:ext cx="154011" cy="1714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24" name="Shape 1524"/>
            <p:cNvSpPr/>
            <p:nvPr/>
          </p:nvSpPr>
          <p:spPr>
            <a:xfrm flipV="1">
              <a:off x="1442088" y="1340442"/>
              <a:ext cx="154011" cy="1714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25" name="Shape 1525"/>
            <p:cNvSpPr/>
            <p:nvPr/>
          </p:nvSpPr>
          <p:spPr>
            <a:xfrm>
              <a:off x="1284580" y="117595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526" name="Shape 1526"/>
            <p:cNvSpPr/>
            <p:nvPr/>
          </p:nvSpPr>
          <p:spPr>
            <a:xfrm flipV="1">
              <a:off x="1862115" y="1340442"/>
              <a:ext cx="154011" cy="1714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27" name="Shape 1527"/>
            <p:cNvSpPr/>
            <p:nvPr/>
          </p:nvSpPr>
          <p:spPr>
            <a:xfrm>
              <a:off x="1680104" y="117595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528" name="Shape 1528"/>
            <p:cNvSpPr/>
            <p:nvPr/>
          </p:nvSpPr>
          <p:spPr>
            <a:xfrm>
              <a:off x="1216324" y="1590682"/>
              <a:ext cx="40900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1529" name="Shape 1529"/>
            <p:cNvSpPr/>
            <p:nvPr/>
          </p:nvSpPr>
          <p:spPr>
            <a:xfrm>
              <a:off x="1720357" y="1590682"/>
              <a:ext cx="37191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1530" name="Shape 1530"/>
            <p:cNvSpPr/>
            <p:nvPr/>
          </p:nvSpPr>
          <p:spPr>
            <a:xfrm>
              <a:off x="2140382" y="1590682"/>
              <a:ext cx="37191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1531" name="Shape 1531"/>
            <p:cNvSpPr/>
            <p:nvPr/>
          </p:nvSpPr>
          <p:spPr>
            <a:xfrm>
              <a:off x="1216326" y="2015913"/>
              <a:ext cx="1048393"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1532" name="Shape 1532"/>
            <p:cNvSpPr/>
            <p:nvPr/>
          </p:nvSpPr>
          <p:spPr>
            <a:xfrm>
              <a:off x="1680103" y="923960"/>
              <a:ext cx="391340"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1533" name="Shape 1533"/>
            <p:cNvSpPr/>
            <p:nvPr/>
          </p:nvSpPr>
          <p:spPr>
            <a:xfrm>
              <a:off x="1494593" y="83996"/>
              <a:ext cx="333053"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534" name="Shape 1534"/>
            <p:cNvSpPr/>
            <p:nvPr/>
          </p:nvSpPr>
          <p:spPr>
            <a:xfrm>
              <a:off x="2158717" y="923960"/>
              <a:ext cx="333053"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535" name="Shape 1535"/>
            <p:cNvSpPr/>
            <p:nvPr/>
          </p:nvSpPr>
          <p:spPr>
            <a:xfrm>
              <a:off x="1018563" y="83996"/>
              <a:ext cx="405470"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1536" name="Shape 1536"/>
            <p:cNvSpPr/>
            <p:nvPr/>
          </p:nvSpPr>
          <p:spPr>
            <a:xfrm>
              <a:off x="0" y="83996"/>
              <a:ext cx="1016600"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solidFill>
                    <a:schemeClr val="accent5"/>
                  </a:solidFill>
                </a:rPr>
                <a:t>RegDst</a:t>
              </a:r>
              <a:endParaRPr sz="1997" dirty="0">
                <a:solidFill>
                  <a:schemeClr val="accent5"/>
                </a:solidFill>
              </a:endParaRPr>
            </a:p>
          </p:txBody>
        </p:sp>
        <p:sp>
          <p:nvSpPr>
            <p:cNvPr id="1537" name="Shape 1537"/>
            <p:cNvSpPr/>
            <p:nvPr/>
          </p:nvSpPr>
          <p:spPr>
            <a:xfrm>
              <a:off x="2464153" y="2883874"/>
              <a:ext cx="404725" cy="1147952"/>
            </a:xfrm>
            <a:prstGeom prst="rect">
              <a:avLst/>
            </a:prstGeom>
            <a:noFill/>
            <a:ln w="25400" cap="flat">
              <a:solidFill>
                <a:srgbClr val="000000"/>
              </a:solidFill>
              <a:prstDash val="solid"/>
              <a:miter lim="400000"/>
            </a:ln>
            <a:effectLst/>
          </p:spPr>
          <p:txBody>
            <a:bodyPr wrap="square" lIns="46104" tIns="46104" rIns="46104" bIns="46104"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538" name="Shape 1538"/>
            <p:cNvSpPr/>
            <p:nvPr/>
          </p:nvSpPr>
          <p:spPr>
            <a:xfrm rot="5400000">
              <a:off x="2128175" y="3294971"/>
              <a:ext cx="1104914"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a:t>Extender</a:t>
              </a:r>
            </a:p>
          </p:txBody>
        </p:sp>
        <p:sp>
          <p:nvSpPr>
            <p:cNvPr id="1539" name="Shape 1539"/>
            <p:cNvSpPr/>
            <p:nvPr/>
          </p:nvSpPr>
          <p:spPr>
            <a:xfrm>
              <a:off x="3024188" y="349635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540" name="Shape 1540"/>
            <p:cNvSpPr/>
            <p:nvPr/>
          </p:nvSpPr>
          <p:spPr>
            <a:xfrm flipH="1">
              <a:off x="3192197" y="3384354"/>
              <a:ext cx="98007" cy="143495"/>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41" name="Shape 1541"/>
            <p:cNvSpPr/>
            <p:nvPr/>
          </p:nvSpPr>
          <p:spPr>
            <a:xfrm flipH="1">
              <a:off x="2002124" y="3386104"/>
              <a:ext cx="98007" cy="14174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42" name="Shape 1542"/>
            <p:cNvSpPr/>
            <p:nvPr/>
          </p:nvSpPr>
          <p:spPr>
            <a:xfrm>
              <a:off x="1764109" y="349635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543" name="Shape 1543"/>
            <p:cNvSpPr/>
            <p:nvPr/>
          </p:nvSpPr>
          <p:spPr>
            <a:xfrm>
              <a:off x="756048" y="3191861"/>
              <a:ext cx="922988"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544" name="Shape 1544"/>
            <p:cNvSpPr/>
            <p:nvPr/>
          </p:nvSpPr>
          <p:spPr>
            <a:xfrm>
              <a:off x="3276202" y="3863833"/>
              <a:ext cx="1050159"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solidFill>
                    <a:schemeClr val="tx2"/>
                  </a:solidFill>
                </a:rPr>
                <a:t>ALUSrc</a:t>
              </a:r>
              <a:endParaRPr sz="1997" dirty="0">
                <a:solidFill>
                  <a:schemeClr val="tx2"/>
                </a:solidFill>
              </a:endParaRPr>
            </a:p>
          </p:txBody>
        </p:sp>
        <p:sp>
          <p:nvSpPr>
            <p:cNvPr id="1545" name="Shape 1545"/>
            <p:cNvSpPr/>
            <p:nvPr/>
          </p:nvSpPr>
          <p:spPr>
            <a:xfrm>
              <a:off x="1428088" y="3947830"/>
              <a:ext cx="861169"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solidFill>
                    <a:srgbClr val="FF0000"/>
                  </a:solidFill>
                </a:rPr>
                <a:t>ExtOp</a:t>
              </a:r>
              <a:endParaRPr sz="1997" dirty="0">
                <a:solidFill>
                  <a:srgbClr val="FF0000"/>
                </a:solidFill>
              </a:endParaRPr>
            </a:p>
          </p:txBody>
        </p:sp>
        <p:sp>
          <p:nvSpPr>
            <p:cNvPr id="1546" name="Shape 1546"/>
            <p:cNvSpPr/>
            <p:nvPr/>
          </p:nvSpPr>
          <p:spPr>
            <a:xfrm flipV="1">
              <a:off x="6972431" y="503977"/>
              <a:ext cx="1" cy="1634432"/>
            </a:xfrm>
            <a:prstGeom prst="line">
              <a:avLst/>
            </a:prstGeom>
            <a:noFill/>
            <a:ln w="1905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547" name="Shape 1547"/>
            <p:cNvSpPr/>
            <p:nvPr/>
          </p:nvSpPr>
          <p:spPr>
            <a:xfrm>
              <a:off x="5964371" y="0"/>
              <a:ext cx="1456402"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solidFill>
                    <a:srgbClr val="BC38DB"/>
                  </a:solidFill>
                </a:rPr>
                <a:t>MemtoReg</a:t>
              </a:r>
              <a:endParaRPr sz="1997" dirty="0">
                <a:solidFill>
                  <a:srgbClr val="BC38DB"/>
                </a:solidFill>
              </a:endParaRPr>
            </a:p>
          </p:txBody>
        </p:sp>
        <p:sp>
          <p:nvSpPr>
            <p:cNvPr id="1548" name="Shape 1548"/>
            <p:cNvSpPr/>
            <p:nvPr/>
          </p:nvSpPr>
          <p:spPr>
            <a:xfrm>
              <a:off x="4415524" y="3779837"/>
              <a:ext cx="42136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549" name="Shape 1549"/>
            <p:cNvSpPr/>
            <p:nvPr/>
          </p:nvSpPr>
          <p:spPr>
            <a:xfrm>
              <a:off x="4116255" y="3191861"/>
              <a:ext cx="984807"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1550" name="Shape 1550"/>
            <p:cNvSpPr/>
            <p:nvPr/>
          </p:nvSpPr>
          <p:spPr>
            <a:xfrm flipH="1">
              <a:off x="4755045" y="3102616"/>
              <a:ext cx="98007" cy="14174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51" name="Shape 1551"/>
            <p:cNvSpPr/>
            <p:nvPr/>
          </p:nvSpPr>
          <p:spPr>
            <a:xfrm>
              <a:off x="4788296" y="2855877"/>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552" name="Shape 1552"/>
            <p:cNvSpPr/>
            <p:nvPr/>
          </p:nvSpPr>
          <p:spPr>
            <a:xfrm flipV="1">
              <a:off x="5530342" y="923960"/>
              <a:ext cx="14001" cy="2035164"/>
            </a:xfrm>
            <a:prstGeom prst="line">
              <a:avLst/>
            </a:prstGeom>
            <a:noFill/>
            <a:ln w="1905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553" name="Shape 1553"/>
            <p:cNvSpPr/>
            <p:nvPr/>
          </p:nvSpPr>
          <p:spPr>
            <a:xfrm>
              <a:off x="5040311" y="419982"/>
              <a:ext cx="1059203" cy="391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solidFill>
                    <a:schemeClr val="accent6"/>
                  </a:solidFill>
                </a:rPr>
                <a:t>MemWr</a:t>
              </a:r>
              <a:endParaRPr sz="1997" dirty="0">
                <a:solidFill>
                  <a:schemeClr val="accent6"/>
                </a:solidFill>
              </a:endParaRPr>
            </a:p>
          </p:txBody>
        </p:sp>
        <p:grpSp>
          <p:nvGrpSpPr>
            <p:cNvPr id="1557" name="Group 1557"/>
            <p:cNvGrpSpPr/>
            <p:nvPr/>
          </p:nvGrpSpPr>
          <p:grpSpPr>
            <a:xfrm>
              <a:off x="1008062" y="556476"/>
              <a:ext cx="924059" cy="367486"/>
              <a:chOff x="0" y="0"/>
              <a:chExt cx="924057" cy="367485"/>
            </a:xfrm>
          </p:grpSpPr>
          <p:sp>
            <p:nvSpPr>
              <p:cNvPr id="1554" name="Shape 1554"/>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555" name="Shape 1555"/>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556" name="Shape 1556"/>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558" name="Shape 1558"/>
            <p:cNvSpPr/>
            <p:nvPr/>
          </p:nvSpPr>
          <p:spPr>
            <a:xfrm>
              <a:off x="1008062" y="1595931"/>
              <a:ext cx="1608800" cy="1091954"/>
            </a:xfrm>
            <a:prstGeom prst="rect">
              <a:avLst/>
            </a:prstGeom>
            <a:noFill/>
            <a:ln w="28575" cap="flat">
              <a:solidFill>
                <a:srgbClr val="000000"/>
              </a:solidFill>
              <a:prstDash val="solid"/>
              <a:miter lim="400000"/>
            </a:ln>
            <a:effectLst/>
          </p:spPr>
          <p:txBody>
            <a:bodyPr wrap="square" lIns="46104" tIns="46104" rIns="46104" bIns="46104"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562" name="Group 1562"/>
            <p:cNvGrpSpPr/>
            <p:nvPr/>
          </p:nvGrpSpPr>
          <p:grpSpPr>
            <a:xfrm>
              <a:off x="3612223" y="2267902"/>
              <a:ext cx="336023" cy="1343944"/>
              <a:chOff x="59504" y="0"/>
              <a:chExt cx="336022" cy="1343942"/>
            </a:xfrm>
          </p:grpSpPr>
          <p:sp>
            <p:nvSpPr>
              <p:cNvPr id="1559" name="Shape 1559"/>
              <p:cNvSpPr/>
              <p:nvPr/>
            </p:nvSpPr>
            <p:spPr>
              <a:xfrm>
                <a:off x="100522"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0</a:t>
                </a:r>
              </a:p>
            </p:txBody>
          </p:sp>
          <p:sp>
            <p:nvSpPr>
              <p:cNvPr id="1560" name="Shape 1560"/>
              <p:cNvSpPr/>
              <p:nvPr/>
            </p:nvSpPr>
            <p:spPr>
              <a:xfrm>
                <a:off x="100522"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561" name="Shape 1561"/>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565" name="Group 1565"/>
            <p:cNvGrpSpPr/>
            <p:nvPr/>
          </p:nvGrpSpPr>
          <p:grpSpPr>
            <a:xfrm>
              <a:off x="4545032" y="1595931"/>
              <a:ext cx="495283" cy="1259948"/>
              <a:chOff x="0" y="0"/>
              <a:chExt cx="495281" cy="1259947"/>
            </a:xfrm>
          </p:grpSpPr>
          <p:sp>
            <p:nvSpPr>
              <p:cNvPr id="1563" name="Shape 1563"/>
              <p:cNvSpPr/>
              <p:nvPr/>
            </p:nvSpPr>
            <p:spPr>
              <a:xfrm rot="5400000">
                <a:off x="-4159" y="449789"/>
                <a:ext cx="525576"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1564" name="Shape 1564"/>
              <p:cNvSpPr/>
              <p:nvPr/>
            </p:nvSpPr>
            <p:spPr>
              <a:xfrm>
                <a:off x="0"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566" name="Shape 1566"/>
            <p:cNvSpPr/>
            <p:nvPr/>
          </p:nvSpPr>
          <p:spPr>
            <a:xfrm>
              <a:off x="6843762" y="2152407"/>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567" name="Shape 1567"/>
            <p:cNvSpPr/>
            <p:nvPr/>
          </p:nvSpPr>
          <p:spPr>
            <a:xfrm>
              <a:off x="6843762" y="3244361"/>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568" name="Shape 1568"/>
            <p:cNvSpPr/>
            <p:nvPr/>
          </p:nvSpPr>
          <p:spPr>
            <a:xfrm>
              <a:off x="6804421" y="2015913"/>
              <a:ext cx="336022" cy="17639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sp>
          <p:nvSpPr>
            <p:cNvPr id="1569" name="Shape 1569"/>
            <p:cNvSpPr/>
            <p:nvPr/>
          </p:nvSpPr>
          <p:spPr>
            <a:xfrm>
              <a:off x="5197822" y="2966121"/>
              <a:ext cx="1255278" cy="1244197"/>
            </a:xfrm>
            <a:prstGeom prst="rect">
              <a:avLst/>
            </a:prstGeom>
            <a:noFill/>
            <a:ln w="28575" cap="flat">
              <a:solidFill>
                <a:srgbClr val="000000"/>
              </a:solidFill>
              <a:prstDash val="solid"/>
              <a:miter lim="400000"/>
            </a:ln>
            <a:effectLst/>
          </p:spPr>
          <p:txBody>
            <a:bodyPr wrap="square" lIns="46104" tIns="46104" rIns="46104" bIns="46104"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570" name="Shape 1570"/>
            <p:cNvSpPr/>
            <p:nvPr/>
          </p:nvSpPr>
          <p:spPr>
            <a:xfrm>
              <a:off x="5176818" y="2938746"/>
              <a:ext cx="650346"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err="1"/>
                <a:t>WrEn</a:t>
              </a:r>
              <a:endParaRPr sz="1634" dirty="0"/>
            </a:p>
          </p:txBody>
        </p:sp>
        <p:sp>
          <p:nvSpPr>
            <p:cNvPr id="1571" name="Shape 1571"/>
            <p:cNvSpPr/>
            <p:nvPr/>
          </p:nvSpPr>
          <p:spPr>
            <a:xfrm>
              <a:off x="5850614" y="2938746"/>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err="1"/>
                <a:t>Adr</a:t>
              </a:r>
              <a:endParaRPr sz="1634" dirty="0"/>
            </a:p>
          </p:txBody>
        </p:sp>
        <p:sp>
          <p:nvSpPr>
            <p:cNvPr id="1572" name="Shape 1572"/>
            <p:cNvSpPr/>
            <p:nvPr/>
          </p:nvSpPr>
          <p:spPr>
            <a:xfrm>
              <a:off x="5303012" y="3358105"/>
              <a:ext cx="1048394" cy="6186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dirty="0">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dirty="0">
                  <a:latin typeface="Times"/>
                  <a:ea typeface="Times"/>
                  <a:cs typeface="Times"/>
                  <a:sym typeface="Times"/>
                </a:rPr>
                <a:t>Memory</a:t>
              </a:r>
            </a:p>
          </p:txBody>
        </p:sp>
        <p:sp>
          <p:nvSpPr>
            <p:cNvPr id="1573" name="Shape 1573"/>
            <p:cNvSpPr/>
            <p:nvPr/>
          </p:nvSpPr>
          <p:spPr>
            <a:xfrm>
              <a:off x="5208323" y="3947831"/>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74" name="Shape 1574"/>
            <p:cNvSpPr/>
            <p:nvPr/>
          </p:nvSpPr>
          <p:spPr>
            <a:xfrm flipH="1">
              <a:off x="5208323" y="4031825"/>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75" name="Shape 1575"/>
            <p:cNvSpPr/>
            <p:nvPr/>
          </p:nvSpPr>
          <p:spPr>
            <a:xfrm>
              <a:off x="1260078" y="419981"/>
              <a:ext cx="1" cy="167993"/>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76" name="Shape 1576"/>
            <p:cNvSpPr/>
            <p:nvPr/>
          </p:nvSpPr>
          <p:spPr>
            <a:xfrm>
              <a:off x="1680104" y="419981"/>
              <a:ext cx="1" cy="167993"/>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77" name="Shape 1577"/>
            <p:cNvSpPr/>
            <p:nvPr/>
          </p:nvSpPr>
          <p:spPr>
            <a:xfrm>
              <a:off x="672041" y="503978"/>
              <a:ext cx="336022" cy="2519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78" name="Shape 1578"/>
            <p:cNvSpPr/>
            <p:nvPr/>
          </p:nvSpPr>
          <p:spPr>
            <a:xfrm>
              <a:off x="1176073" y="1343941"/>
              <a:ext cx="1" cy="251990"/>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579" name="Shape 1579"/>
            <p:cNvSpPr/>
            <p:nvPr/>
          </p:nvSpPr>
          <p:spPr>
            <a:xfrm flipH="1">
              <a:off x="1512093" y="923959"/>
              <a:ext cx="1" cy="671972"/>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580" name="Shape 1580"/>
            <p:cNvSpPr/>
            <p:nvPr/>
          </p:nvSpPr>
          <p:spPr>
            <a:xfrm>
              <a:off x="1932119" y="1259945"/>
              <a:ext cx="1" cy="335987"/>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581" name="Shape 1581"/>
            <p:cNvSpPr/>
            <p:nvPr/>
          </p:nvSpPr>
          <p:spPr>
            <a:xfrm>
              <a:off x="2352144" y="1259945"/>
              <a:ext cx="1" cy="335987"/>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582" name="Shape 1582"/>
            <p:cNvSpPr/>
            <p:nvPr/>
          </p:nvSpPr>
          <p:spPr>
            <a:xfrm>
              <a:off x="2124632" y="117595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583" name="Shape 1583"/>
            <p:cNvSpPr/>
            <p:nvPr/>
          </p:nvSpPr>
          <p:spPr>
            <a:xfrm>
              <a:off x="2604161" y="1931915"/>
              <a:ext cx="1932121"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84" name="Shape 1584"/>
            <p:cNvSpPr/>
            <p:nvPr/>
          </p:nvSpPr>
          <p:spPr>
            <a:xfrm>
              <a:off x="4872301" y="461979"/>
              <a:ext cx="1" cy="1343943"/>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85" name="Shape 1585"/>
            <p:cNvSpPr/>
            <p:nvPr/>
          </p:nvSpPr>
          <p:spPr>
            <a:xfrm>
              <a:off x="2604161" y="2519890"/>
              <a:ext cx="1008064"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86" name="Shape 1586"/>
            <p:cNvSpPr/>
            <p:nvPr/>
          </p:nvSpPr>
          <p:spPr>
            <a:xfrm>
              <a:off x="3948245" y="2687884"/>
              <a:ext cx="588037"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87" name="Shape 1587"/>
            <p:cNvSpPr/>
            <p:nvPr/>
          </p:nvSpPr>
          <p:spPr>
            <a:xfrm>
              <a:off x="2856177" y="3443851"/>
              <a:ext cx="756047"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88" name="Shape 1588"/>
            <p:cNvSpPr/>
            <p:nvPr/>
          </p:nvSpPr>
          <p:spPr>
            <a:xfrm>
              <a:off x="1680104" y="3443851"/>
              <a:ext cx="756048"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89" name="Shape 1589"/>
            <p:cNvSpPr/>
            <p:nvPr/>
          </p:nvSpPr>
          <p:spPr>
            <a:xfrm flipH="1">
              <a:off x="1260078" y="2519890"/>
              <a:ext cx="84006" cy="167994"/>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590" name="Shape 1590"/>
            <p:cNvSpPr/>
            <p:nvPr/>
          </p:nvSpPr>
          <p:spPr>
            <a:xfrm>
              <a:off x="1344083" y="2519890"/>
              <a:ext cx="84006" cy="167994"/>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591" name="Shape 1591"/>
            <p:cNvSpPr/>
            <p:nvPr/>
          </p:nvSpPr>
          <p:spPr>
            <a:xfrm>
              <a:off x="1344083" y="2687883"/>
              <a:ext cx="1" cy="251990"/>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592" name="Shape 1592"/>
            <p:cNvSpPr/>
            <p:nvPr/>
          </p:nvSpPr>
          <p:spPr>
            <a:xfrm flipV="1">
              <a:off x="2688165" y="4031825"/>
              <a:ext cx="1" cy="25199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93" name="Shape 1593"/>
            <p:cNvSpPr/>
            <p:nvPr/>
          </p:nvSpPr>
          <p:spPr>
            <a:xfrm flipV="1">
              <a:off x="3780234" y="3527847"/>
              <a:ext cx="1" cy="335987"/>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94" name="Shape 1594"/>
            <p:cNvSpPr/>
            <p:nvPr/>
          </p:nvSpPr>
          <p:spPr>
            <a:xfrm flipH="1">
              <a:off x="4956307" y="4031825"/>
              <a:ext cx="252016" cy="1"/>
            </a:xfrm>
            <a:prstGeom prst="line">
              <a:avLst/>
            </a:prstGeom>
            <a:noFill/>
            <a:ln w="19050" cap="flat">
              <a:solidFill>
                <a:srgbClr val="000000"/>
              </a:solidFill>
              <a:prstDash val="solid"/>
              <a:round/>
            </a:ln>
            <a:effectLst/>
          </p:spPr>
          <p:txBody>
            <a:bodyPr wrap="square" lIns="0" tIns="0" rIns="0" bIns="0" numCol="1" anchor="t">
              <a:noAutofit/>
            </a:bodyPr>
            <a:lstStyle/>
            <a:p>
              <a:endParaRPr sz="1634"/>
            </a:p>
          </p:txBody>
        </p:sp>
        <p:sp>
          <p:nvSpPr>
            <p:cNvPr id="1595" name="Shape 1595"/>
            <p:cNvSpPr/>
            <p:nvPr/>
          </p:nvSpPr>
          <p:spPr>
            <a:xfrm>
              <a:off x="5040310" y="2267902"/>
              <a:ext cx="1764110"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96" name="Shape 1596"/>
            <p:cNvSpPr/>
            <p:nvPr/>
          </p:nvSpPr>
          <p:spPr>
            <a:xfrm>
              <a:off x="6132379" y="2267901"/>
              <a:ext cx="1" cy="671972"/>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97" name="Shape 1597"/>
            <p:cNvSpPr/>
            <p:nvPr/>
          </p:nvSpPr>
          <p:spPr>
            <a:xfrm flipH="1">
              <a:off x="5292327" y="2183904"/>
              <a:ext cx="84006" cy="167994"/>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598" name="Shape 1598"/>
            <p:cNvSpPr/>
            <p:nvPr/>
          </p:nvSpPr>
          <p:spPr>
            <a:xfrm>
              <a:off x="420026" y="2099908"/>
              <a:ext cx="6888427" cy="2267904"/>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599" name="Shape 1599"/>
            <p:cNvSpPr/>
            <p:nvPr/>
          </p:nvSpPr>
          <p:spPr>
            <a:xfrm>
              <a:off x="4620286" y="3191861"/>
              <a:ext cx="588037"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600" name="Shape 1600"/>
            <p:cNvSpPr/>
            <p:nvPr/>
          </p:nvSpPr>
          <p:spPr>
            <a:xfrm>
              <a:off x="6468400" y="3527848"/>
              <a:ext cx="336022" cy="1"/>
            </a:xfrm>
            <a:prstGeom prst="line">
              <a:avLst/>
            </a:prstGeom>
            <a:noFill/>
            <a:ln w="1905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601" name="Shape 1601"/>
            <p:cNvSpPr/>
            <p:nvPr/>
          </p:nvSpPr>
          <p:spPr>
            <a:xfrm flipH="1">
              <a:off x="2352145" y="4283815"/>
              <a:ext cx="336022" cy="1"/>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02" name="Shape 1602"/>
            <p:cNvSpPr/>
            <p:nvPr/>
          </p:nvSpPr>
          <p:spPr>
            <a:xfrm>
              <a:off x="3276203" y="2516391"/>
              <a:ext cx="1344084" cy="6719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noFill/>
            <a:ln w="19050" cap="flat">
              <a:solidFill>
                <a:srgbClr val="000000"/>
              </a:solidFill>
              <a:prstDash val="solid"/>
              <a:round/>
            </a:ln>
            <a:effectLst/>
          </p:spPr>
          <p:txBody>
            <a:bodyPr wrap="square" lIns="0" tIns="0" rIns="0" bIns="0" numCol="1" anchor="t">
              <a:noAutofit/>
            </a:bodyPr>
            <a:lstStyle/>
            <a:p>
              <a:endParaRPr sz="1634"/>
            </a:p>
          </p:txBody>
        </p:sp>
      </p:grpSp>
    </p:spTree>
    <p:extLst>
      <p:ext uri="{BB962C8B-B14F-4D97-AF65-F5344CB8AC3E}">
        <p14:creationId xmlns:p14="http://schemas.microsoft.com/office/powerpoint/2010/main" val="386887180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 name="Shape 1608"/>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1609" name="Shape 1609"/>
          <p:cNvSpPr>
            <a:spLocks noGrp="1"/>
          </p:cNvSpPr>
          <p:nvPr>
            <p:ph type="title"/>
          </p:nvPr>
        </p:nvSpPr>
        <p:spPr>
          <a:xfrm>
            <a:off x="802440" y="228696"/>
            <a:ext cx="7784947" cy="573805"/>
          </a:xfrm>
          <a:prstGeom prst="rect">
            <a:avLst/>
          </a:prstGeom>
        </p:spPr>
        <p:txBody>
          <a:bodyPr>
            <a:normAutofit fontScale="90000"/>
          </a:bodyPr>
          <a:lstStyle/>
          <a:p>
            <a:pPr>
              <a:defRPr sz="4050"/>
            </a:pPr>
            <a:r>
              <a:t>The </a:t>
            </a:r>
            <a:r>
              <a:rPr b="1">
                <a:latin typeface="Courier New"/>
                <a:ea typeface="Courier New"/>
                <a:cs typeface="Courier New"/>
                <a:sym typeface="Courier New"/>
              </a:rPr>
              <a:t>Add</a:t>
            </a:r>
            <a:r>
              <a:t> Instruction</a:t>
            </a:r>
          </a:p>
        </p:txBody>
      </p:sp>
      <p:sp>
        <p:nvSpPr>
          <p:cNvPr id="1610" name="Shape 1610"/>
          <p:cNvSpPr>
            <a:spLocks noGrp="1"/>
          </p:cNvSpPr>
          <p:nvPr>
            <p:ph type="body" idx="1"/>
          </p:nvPr>
        </p:nvSpPr>
        <p:spPr>
          <a:xfrm>
            <a:off x="230642" y="2210729"/>
            <a:ext cx="8356746" cy="3282743"/>
          </a:xfrm>
          <a:prstGeom prst="rect">
            <a:avLst/>
          </a:prstGeom>
        </p:spPr>
        <p:txBody>
          <a:bodyPr>
            <a:normAutofit/>
          </a:bodyPr>
          <a:lstStyle/>
          <a:p>
            <a:pPr marL="332990" indent="-233093" defTabSz="755218">
              <a:spcBef>
                <a:spcPts val="272"/>
              </a:spcBef>
              <a:buSzTx/>
              <a:buNone/>
              <a:defRPr sz="2525"/>
            </a:pPr>
            <a:r>
              <a:rPr sz="3056" dirty="0">
                <a:solidFill>
                  <a:srgbClr val="CD665F"/>
                </a:solidFill>
                <a:uFill>
                  <a:solidFill>
                    <a:srgbClr val="CD665F"/>
                  </a:solidFill>
                </a:uFill>
                <a:latin typeface="Courier"/>
                <a:ea typeface="Courier"/>
                <a:cs typeface="Courier"/>
                <a:sym typeface="Courier"/>
              </a:rPr>
              <a:t>add </a:t>
            </a:r>
            <a:r>
              <a:rPr sz="3056" dirty="0" err="1">
                <a:solidFill>
                  <a:srgbClr val="CD665F"/>
                </a:solidFill>
                <a:uFill>
                  <a:solidFill>
                    <a:srgbClr val="CD665F"/>
                  </a:solidFill>
                </a:uFill>
                <a:latin typeface="Courier"/>
                <a:ea typeface="Courier"/>
                <a:cs typeface="Courier"/>
                <a:sym typeface="Courier"/>
              </a:rPr>
              <a:t>rd</a:t>
            </a:r>
            <a:r>
              <a:rPr sz="3056" dirty="0">
                <a:solidFill>
                  <a:srgbClr val="CD665F"/>
                </a:solidFill>
                <a:uFill>
                  <a:solidFill>
                    <a:srgbClr val="CD665F"/>
                  </a:solidFill>
                </a:uFill>
                <a:latin typeface="Courier"/>
                <a:ea typeface="Courier"/>
                <a:cs typeface="Courier"/>
                <a:sym typeface="Courier"/>
              </a:rPr>
              <a:t>, </a:t>
            </a:r>
            <a:r>
              <a:rPr sz="3056" dirty="0" err="1">
                <a:solidFill>
                  <a:srgbClr val="CD665F"/>
                </a:solidFill>
                <a:uFill>
                  <a:solidFill>
                    <a:srgbClr val="CD665F"/>
                  </a:solidFill>
                </a:uFill>
                <a:latin typeface="Courier"/>
                <a:ea typeface="Courier"/>
                <a:cs typeface="Courier"/>
                <a:sym typeface="Courier"/>
              </a:rPr>
              <a:t>rs</a:t>
            </a:r>
            <a:r>
              <a:rPr sz="3056" dirty="0">
                <a:solidFill>
                  <a:srgbClr val="CD665F"/>
                </a:solidFill>
                <a:uFill>
                  <a:solidFill>
                    <a:srgbClr val="CD665F"/>
                  </a:solidFill>
                </a:uFill>
                <a:latin typeface="Courier"/>
                <a:ea typeface="Courier"/>
                <a:cs typeface="Courier"/>
                <a:sym typeface="Courier"/>
              </a:rPr>
              <a:t>, </a:t>
            </a:r>
            <a:r>
              <a:rPr sz="3056" dirty="0" err="1">
                <a:solidFill>
                  <a:srgbClr val="CD665F"/>
                </a:solidFill>
                <a:uFill>
                  <a:solidFill>
                    <a:srgbClr val="CD665F"/>
                  </a:solidFill>
                </a:uFill>
                <a:latin typeface="Courier"/>
                <a:ea typeface="Courier"/>
                <a:cs typeface="Courier"/>
                <a:sym typeface="Courier"/>
              </a:rPr>
              <a:t>rt</a:t>
            </a:r>
            <a:endParaRPr sz="3056" dirty="0">
              <a:solidFill>
                <a:srgbClr val="CD665F"/>
              </a:solidFill>
              <a:uFill>
                <a:solidFill>
                  <a:srgbClr val="CD665F"/>
                </a:solidFill>
              </a:uFill>
              <a:latin typeface="Courier"/>
              <a:ea typeface="Courier"/>
              <a:cs typeface="Courier"/>
              <a:sym typeface="Courier"/>
            </a:endParaRPr>
          </a:p>
          <a:p>
            <a:pPr marL="649331" lvl="1" indent="-291367" defTabSz="755218">
              <a:spcBef>
                <a:spcPts val="182"/>
              </a:spcBef>
              <a:defRPr sz="2104"/>
            </a:pPr>
            <a:r>
              <a:rPr sz="2674" dirty="0"/>
              <a:t>MEM[PC]		Fetch the instruction </a:t>
            </a:r>
            <a:r>
              <a:rPr sz="2674" dirty="0" smtClean="0"/>
              <a:t>from </a:t>
            </a:r>
            <a:r>
              <a:rPr sz="2674" dirty="0"/>
              <a:t>memory</a:t>
            </a:r>
          </a:p>
          <a:p>
            <a:pPr marL="649331" lvl="1" indent="-291367" defTabSz="755218">
              <a:spcBef>
                <a:spcPts val="182"/>
              </a:spcBef>
              <a:defRPr sz="2104"/>
            </a:pPr>
            <a:r>
              <a:rPr sz="2674" dirty="0"/>
              <a:t>R[</a:t>
            </a:r>
            <a:r>
              <a:rPr sz="2674" dirty="0" err="1"/>
              <a:t>rd</a:t>
            </a:r>
            <a:r>
              <a:rPr sz="2674" dirty="0"/>
              <a:t>] = R[</a:t>
            </a:r>
            <a:r>
              <a:rPr sz="2674" dirty="0" err="1"/>
              <a:t>rs</a:t>
            </a:r>
            <a:r>
              <a:rPr sz="2674" dirty="0"/>
              <a:t>] + R[</a:t>
            </a:r>
            <a:r>
              <a:rPr sz="2674" dirty="0" err="1"/>
              <a:t>rt</a:t>
            </a:r>
            <a:r>
              <a:rPr sz="2674" dirty="0"/>
              <a:t>]	The actual operation</a:t>
            </a:r>
          </a:p>
          <a:p>
            <a:pPr marL="649331" lvl="1" indent="-291367" defTabSz="755218">
              <a:spcBef>
                <a:spcPts val="182"/>
              </a:spcBef>
              <a:defRPr sz="2104"/>
            </a:pPr>
            <a:r>
              <a:rPr sz="2674" dirty="0"/>
              <a:t>PC = PC + 4	Calculate the next </a:t>
            </a:r>
            <a:r>
              <a:rPr sz="2674" dirty="0" smtClean="0"/>
              <a:t>instruction’s  </a:t>
            </a:r>
            <a:r>
              <a:rPr sz="2674" dirty="0"/>
              <a:t>address</a:t>
            </a:r>
          </a:p>
        </p:txBody>
      </p:sp>
      <p:grpSp>
        <p:nvGrpSpPr>
          <p:cNvPr id="1644" name="Group 1644"/>
          <p:cNvGrpSpPr/>
          <p:nvPr/>
        </p:nvGrpSpPr>
        <p:grpSpPr>
          <a:xfrm>
            <a:off x="1506074" y="832201"/>
            <a:ext cx="6209815" cy="913534"/>
            <a:chOff x="0" y="0"/>
            <a:chExt cx="6842294" cy="1006578"/>
          </a:xfrm>
        </p:grpSpPr>
        <p:sp>
          <p:nvSpPr>
            <p:cNvPr id="1611" name="Shape 1611"/>
            <p:cNvSpPr/>
            <p:nvPr/>
          </p:nvSpPr>
          <p:spPr>
            <a:xfrm>
              <a:off x="120757" y="356984"/>
              <a:ext cx="6705116"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614" name="Group 1614"/>
            <p:cNvGrpSpPr/>
            <p:nvPr/>
          </p:nvGrpSpPr>
          <p:grpSpPr>
            <a:xfrm>
              <a:off x="113757" y="335985"/>
              <a:ext cx="1174774" cy="335987"/>
              <a:chOff x="0" y="0"/>
              <a:chExt cx="1174772" cy="335986"/>
            </a:xfrm>
          </p:grpSpPr>
          <p:sp>
            <p:nvSpPr>
              <p:cNvPr id="1612" name="Shape 1612"/>
              <p:cNvSpPr/>
              <p:nvPr/>
            </p:nvSpPr>
            <p:spPr>
              <a:xfrm>
                <a:off x="0" y="13999"/>
                <a:ext cx="117477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13" name="Shape 1613"/>
              <p:cNvSpPr/>
              <p:nvPr/>
            </p:nvSpPr>
            <p:spPr>
              <a:xfrm>
                <a:off x="33777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1617" name="Group 1617"/>
            <p:cNvGrpSpPr/>
            <p:nvPr/>
          </p:nvGrpSpPr>
          <p:grpSpPr>
            <a:xfrm>
              <a:off x="1289830" y="335985"/>
              <a:ext cx="1090768" cy="335987"/>
              <a:chOff x="0" y="0"/>
              <a:chExt cx="1090766" cy="335986"/>
            </a:xfrm>
          </p:grpSpPr>
          <p:sp>
            <p:nvSpPr>
              <p:cNvPr id="1615" name="Shape 1615"/>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16" name="Shape 1616"/>
              <p:cNvSpPr/>
              <p:nvPr/>
            </p:nvSpPr>
            <p:spPr>
              <a:xfrm>
                <a:off x="306268"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1620" name="Group 1620"/>
            <p:cNvGrpSpPr/>
            <p:nvPr/>
          </p:nvGrpSpPr>
          <p:grpSpPr>
            <a:xfrm>
              <a:off x="2381898" y="335985"/>
              <a:ext cx="1090768" cy="335987"/>
              <a:chOff x="0" y="0"/>
              <a:chExt cx="1090766" cy="335986"/>
            </a:xfrm>
          </p:grpSpPr>
          <p:sp>
            <p:nvSpPr>
              <p:cNvPr id="1618" name="Shape 1618"/>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19" name="Shape 1619"/>
              <p:cNvSpPr/>
              <p:nvPr/>
            </p:nvSpPr>
            <p:spPr>
              <a:xfrm>
                <a:off x="306269" y="0"/>
                <a:ext cx="218246"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grpSp>
          <p:nvGrpSpPr>
            <p:cNvPr id="1623" name="Group 1623"/>
            <p:cNvGrpSpPr/>
            <p:nvPr/>
          </p:nvGrpSpPr>
          <p:grpSpPr>
            <a:xfrm>
              <a:off x="3473966" y="335985"/>
              <a:ext cx="1090768" cy="335987"/>
              <a:chOff x="0" y="0"/>
              <a:chExt cx="1090766" cy="335986"/>
            </a:xfrm>
          </p:grpSpPr>
          <p:sp>
            <p:nvSpPr>
              <p:cNvPr id="1621" name="Shape 1621"/>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22" name="Shape 1622"/>
              <p:cNvSpPr/>
              <p:nvPr/>
            </p:nvSpPr>
            <p:spPr>
              <a:xfrm>
                <a:off x="306268" y="0"/>
                <a:ext cx="28359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rd</a:t>
                </a:r>
              </a:p>
            </p:txBody>
          </p:sp>
        </p:grpSp>
        <p:grpSp>
          <p:nvGrpSpPr>
            <p:cNvPr id="1626" name="Group 1626"/>
            <p:cNvGrpSpPr/>
            <p:nvPr/>
          </p:nvGrpSpPr>
          <p:grpSpPr>
            <a:xfrm>
              <a:off x="4566033" y="335985"/>
              <a:ext cx="1090768" cy="335987"/>
              <a:chOff x="0" y="0"/>
              <a:chExt cx="1090766" cy="335986"/>
            </a:xfrm>
          </p:grpSpPr>
          <p:sp>
            <p:nvSpPr>
              <p:cNvPr id="1624" name="Shape 1624"/>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25" name="Shape 1625"/>
              <p:cNvSpPr/>
              <p:nvPr/>
            </p:nvSpPr>
            <p:spPr>
              <a:xfrm>
                <a:off x="138258" y="0"/>
                <a:ext cx="70573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shamt</a:t>
                </a:r>
              </a:p>
            </p:txBody>
          </p:sp>
        </p:grpSp>
        <p:grpSp>
          <p:nvGrpSpPr>
            <p:cNvPr id="1629" name="Group 1629"/>
            <p:cNvGrpSpPr/>
            <p:nvPr/>
          </p:nvGrpSpPr>
          <p:grpSpPr>
            <a:xfrm>
              <a:off x="5658101" y="335985"/>
              <a:ext cx="1174774" cy="335987"/>
              <a:chOff x="0" y="0"/>
              <a:chExt cx="1174772" cy="335986"/>
            </a:xfrm>
          </p:grpSpPr>
          <p:sp>
            <p:nvSpPr>
              <p:cNvPr id="1627" name="Shape 1627"/>
              <p:cNvSpPr/>
              <p:nvPr/>
            </p:nvSpPr>
            <p:spPr>
              <a:xfrm>
                <a:off x="0" y="13999"/>
                <a:ext cx="117477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28" name="Shape 1628"/>
              <p:cNvSpPr/>
              <p:nvPr/>
            </p:nvSpPr>
            <p:spPr>
              <a:xfrm>
                <a:off x="337770" y="0"/>
                <a:ext cx="576798"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funct</a:t>
                </a:r>
              </a:p>
            </p:txBody>
          </p:sp>
        </p:grpSp>
        <p:grpSp>
          <p:nvGrpSpPr>
            <p:cNvPr id="1643" name="Group 1643"/>
            <p:cNvGrpSpPr/>
            <p:nvPr/>
          </p:nvGrpSpPr>
          <p:grpSpPr>
            <a:xfrm>
              <a:off x="0" y="0"/>
              <a:ext cx="6842294" cy="1006578"/>
              <a:chOff x="0" y="0"/>
              <a:chExt cx="6842293" cy="1006577"/>
            </a:xfrm>
          </p:grpSpPr>
          <p:sp>
            <p:nvSpPr>
              <p:cNvPr id="1630" name="Shape 1630"/>
              <p:cNvSpPr/>
              <p:nvPr/>
            </p:nvSpPr>
            <p:spPr>
              <a:xfrm>
                <a:off x="663641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631" name="Shape 1631"/>
              <p:cNvSpPr/>
              <p:nvPr/>
            </p:nvSpPr>
            <p:spPr>
              <a:xfrm>
                <a:off x="5376334"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a:t>
                </a:r>
              </a:p>
            </p:txBody>
          </p:sp>
          <p:sp>
            <p:nvSpPr>
              <p:cNvPr id="1632" name="Shape 1632"/>
              <p:cNvSpPr/>
              <p:nvPr/>
            </p:nvSpPr>
            <p:spPr>
              <a:xfrm>
                <a:off x="4200260" y="0"/>
                <a:ext cx="31765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11</a:t>
                </a:r>
              </a:p>
            </p:txBody>
          </p:sp>
          <p:sp>
            <p:nvSpPr>
              <p:cNvPr id="1633" name="Shape 1633"/>
              <p:cNvSpPr/>
              <p:nvPr/>
            </p:nvSpPr>
            <p:spPr>
              <a:xfrm>
                <a:off x="3108193" y="0"/>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634" name="Shape 1634"/>
              <p:cNvSpPr/>
              <p:nvPr/>
            </p:nvSpPr>
            <p:spPr>
              <a:xfrm>
                <a:off x="2016125" y="0"/>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1635" name="Shape 1635"/>
              <p:cNvSpPr/>
              <p:nvPr/>
            </p:nvSpPr>
            <p:spPr>
              <a:xfrm>
                <a:off x="924057" y="0"/>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1636" name="Shape 1636"/>
              <p:cNvSpPr/>
              <p:nvPr/>
            </p:nvSpPr>
            <p:spPr>
              <a:xfrm>
                <a:off x="0" y="0"/>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sp>
            <p:nvSpPr>
              <p:cNvPr id="1637" name="Shape 1637"/>
              <p:cNvSpPr/>
              <p:nvPr/>
            </p:nvSpPr>
            <p:spPr>
              <a:xfrm>
                <a:off x="420026"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 bits</a:t>
                </a:r>
              </a:p>
            </p:txBody>
          </p:sp>
          <p:sp>
            <p:nvSpPr>
              <p:cNvPr id="1638" name="Shape 1638"/>
              <p:cNvSpPr/>
              <p:nvPr/>
            </p:nvSpPr>
            <p:spPr>
              <a:xfrm>
                <a:off x="5964370"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 bits</a:t>
                </a:r>
              </a:p>
            </p:txBody>
          </p:sp>
          <p:sp>
            <p:nvSpPr>
              <p:cNvPr id="1639" name="Shape 1639"/>
              <p:cNvSpPr/>
              <p:nvPr/>
            </p:nvSpPr>
            <p:spPr>
              <a:xfrm>
                <a:off x="4788297"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sp>
            <p:nvSpPr>
              <p:cNvPr id="1640" name="Shape 1640"/>
              <p:cNvSpPr/>
              <p:nvPr/>
            </p:nvSpPr>
            <p:spPr>
              <a:xfrm>
                <a:off x="3696229"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sp>
            <p:nvSpPr>
              <p:cNvPr id="1641" name="Shape 1641"/>
              <p:cNvSpPr/>
              <p:nvPr/>
            </p:nvSpPr>
            <p:spPr>
              <a:xfrm>
                <a:off x="2604161"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sp>
            <p:nvSpPr>
              <p:cNvPr id="1642" name="Shape 1642"/>
              <p:cNvSpPr/>
              <p:nvPr/>
            </p:nvSpPr>
            <p:spPr>
              <a:xfrm>
                <a:off x="1512093"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grpSp>
      </p:grpSp>
    </p:spTree>
    <p:extLst>
      <p:ext uri="{BB962C8B-B14F-4D97-AF65-F5344CB8AC3E}">
        <p14:creationId xmlns:p14="http://schemas.microsoft.com/office/powerpoint/2010/main" val="4234598178"/>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 name="Shape 1649"/>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1652" name="Shape 1652"/>
          <p:cNvSpPr>
            <a:spLocks noGrp="1"/>
          </p:cNvSpPr>
          <p:nvPr>
            <p:ph type="title"/>
          </p:nvPr>
        </p:nvSpPr>
        <p:spPr>
          <a:xfrm>
            <a:off x="545136" y="67333"/>
            <a:ext cx="8529278" cy="772246"/>
          </a:xfrm>
          <a:prstGeom prst="rect">
            <a:avLst/>
          </a:prstGeom>
        </p:spPr>
        <p:txBody>
          <a:bodyPr/>
          <a:lstStyle/>
          <a:p>
            <a:pPr>
              <a:defRPr sz="4050"/>
            </a:pPr>
            <a:r>
              <a:t>Instruction Fetch Unit start of </a:t>
            </a:r>
            <a:r>
              <a:rPr b="1">
                <a:latin typeface="Courier New"/>
                <a:ea typeface="Courier New"/>
                <a:cs typeface="Courier New"/>
                <a:sym typeface="Courier New"/>
              </a:rPr>
              <a:t>Add</a:t>
            </a:r>
          </a:p>
        </p:txBody>
      </p:sp>
      <p:sp>
        <p:nvSpPr>
          <p:cNvPr id="1653" name="Shape 1653"/>
          <p:cNvSpPr>
            <a:spLocks noGrp="1"/>
          </p:cNvSpPr>
          <p:nvPr>
            <p:ph type="body" sz="half" idx="1"/>
          </p:nvPr>
        </p:nvSpPr>
        <p:spPr>
          <a:xfrm>
            <a:off x="1922" y="811554"/>
            <a:ext cx="8322869" cy="1551641"/>
          </a:xfrm>
          <a:prstGeom prst="rect">
            <a:avLst/>
          </a:prstGeom>
        </p:spPr>
        <p:txBody>
          <a:bodyPr>
            <a:normAutofit/>
          </a:bodyPr>
          <a:lstStyle/>
          <a:p>
            <a:pPr marL="270782" indent="-189548" defTabSz="614132">
              <a:spcBef>
                <a:spcPts val="635"/>
              </a:spcBef>
              <a:defRPr sz="2220"/>
            </a:pPr>
            <a:r>
              <a:rPr sz="2400" dirty="0"/>
              <a:t>Fetch the instruction from Instruction memory: </a:t>
            </a:r>
            <a:endParaRPr lang="en-US" sz="2400" dirty="0"/>
          </a:p>
          <a:p>
            <a:pPr marL="337266" lvl="1" indent="0" defTabSz="614132">
              <a:spcBef>
                <a:spcPts val="635"/>
              </a:spcBef>
              <a:buNone/>
              <a:defRPr sz="2220"/>
            </a:pPr>
            <a:r>
              <a:rPr sz="2400" dirty="0" smtClean="0"/>
              <a:t>Instruction  </a:t>
            </a:r>
            <a:r>
              <a:rPr sz="2400" dirty="0"/>
              <a:t>=  MEM[PC]</a:t>
            </a:r>
          </a:p>
          <a:p>
            <a:pPr marL="460331" lvl="1" indent="-169239" defTabSz="614132">
              <a:lnSpc>
                <a:spcPct val="75000"/>
              </a:lnSpc>
              <a:spcBef>
                <a:spcPts val="545"/>
              </a:spcBef>
              <a:defRPr sz="1850"/>
            </a:pPr>
            <a:r>
              <a:rPr sz="2000" dirty="0"/>
              <a:t>same for </a:t>
            </a:r>
            <a:r>
              <a:rPr sz="2000" dirty="0" smtClean="0"/>
              <a:t>all </a:t>
            </a:r>
            <a:r>
              <a:rPr sz="2000" dirty="0"/>
              <a:t>instructions</a:t>
            </a:r>
          </a:p>
        </p:txBody>
      </p:sp>
      <p:sp>
        <p:nvSpPr>
          <p:cNvPr id="1654" name="Shape 1654"/>
          <p:cNvSpPr/>
          <p:nvPr/>
        </p:nvSpPr>
        <p:spPr>
          <a:xfrm>
            <a:off x="2847414" y="6166940"/>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655" name="Shape 1655"/>
          <p:cNvSpPr/>
          <p:nvPr/>
        </p:nvSpPr>
        <p:spPr>
          <a:xfrm>
            <a:off x="4772057" y="524299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grpSp>
        <p:nvGrpSpPr>
          <p:cNvPr id="1660" name="Group 1660"/>
          <p:cNvGrpSpPr/>
          <p:nvPr/>
        </p:nvGrpSpPr>
        <p:grpSpPr>
          <a:xfrm>
            <a:off x="4852560" y="3921635"/>
            <a:ext cx="339327" cy="1194302"/>
            <a:chOff x="29547" y="0"/>
            <a:chExt cx="373887" cy="1315943"/>
          </a:xfrm>
        </p:grpSpPr>
        <p:sp>
          <p:nvSpPr>
            <p:cNvPr id="1656" name="Shape 1656"/>
            <p:cNvSpPr/>
            <p:nvPr/>
          </p:nvSpPr>
          <p:spPr>
            <a:xfrm>
              <a:off x="91357" y="0"/>
              <a:ext cx="266466" cy="1315943"/>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57" name="Shape 1657"/>
            <p:cNvSpPr/>
            <p:nvPr/>
          </p:nvSpPr>
          <p:spPr>
            <a:xfrm rot="5400000">
              <a:off x="-1469" y="476308"/>
              <a:ext cx="39663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PC</a:t>
              </a:r>
            </a:p>
          </p:txBody>
        </p:sp>
        <p:sp>
          <p:nvSpPr>
            <p:cNvPr id="1658" name="Shape 1658"/>
            <p:cNvSpPr/>
            <p:nvPr/>
          </p:nvSpPr>
          <p:spPr>
            <a:xfrm rot="16200000">
              <a:off x="68721" y="23507"/>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00</a:t>
              </a:r>
            </a:p>
          </p:txBody>
        </p:sp>
        <p:sp>
          <p:nvSpPr>
            <p:cNvPr id="1659" name="Shape 1659"/>
            <p:cNvSpPr/>
            <p:nvPr/>
          </p:nvSpPr>
          <p:spPr>
            <a:xfrm>
              <a:off x="96607" y="6999"/>
              <a:ext cx="257716" cy="251989"/>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sp>
        <p:nvSpPr>
          <p:cNvPr id="1661" name="Shape 1661"/>
          <p:cNvSpPr/>
          <p:nvPr/>
        </p:nvSpPr>
        <p:spPr>
          <a:xfrm>
            <a:off x="3220256" y="3260958"/>
            <a:ext cx="21249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4</a:t>
            </a:r>
          </a:p>
        </p:txBody>
      </p:sp>
      <p:sp>
        <p:nvSpPr>
          <p:cNvPr id="1662" name="Shape 1662"/>
          <p:cNvSpPr/>
          <p:nvPr/>
        </p:nvSpPr>
        <p:spPr>
          <a:xfrm>
            <a:off x="4125606" y="3108493"/>
            <a:ext cx="103804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1663" name="Shape 1663"/>
          <p:cNvSpPr/>
          <p:nvPr/>
        </p:nvSpPr>
        <p:spPr>
          <a:xfrm>
            <a:off x="4603694" y="3518242"/>
            <a:ext cx="1" cy="371630"/>
          </a:xfrm>
          <a:prstGeom prst="line">
            <a:avLst/>
          </a:prstGeom>
          <a:ln w="12700">
            <a:solidFill>
              <a:srgbClr val="000000"/>
            </a:solidFill>
            <a:tailEnd type="triangle"/>
          </a:ln>
        </p:spPr>
        <p:txBody>
          <a:bodyPr lIns="0" tIns="0" rIns="0" bIns="0"/>
          <a:lstStyle/>
          <a:p>
            <a:endParaRPr sz="1634"/>
          </a:p>
        </p:txBody>
      </p:sp>
      <p:sp>
        <p:nvSpPr>
          <p:cNvPr id="1664" name="Shape 1664"/>
          <p:cNvSpPr/>
          <p:nvPr/>
        </p:nvSpPr>
        <p:spPr>
          <a:xfrm>
            <a:off x="3267906" y="4938061"/>
            <a:ext cx="306957" cy="1067249"/>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65" name="Shape 1665"/>
          <p:cNvSpPr/>
          <p:nvPr/>
        </p:nvSpPr>
        <p:spPr>
          <a:xfrm rot="5400000">
            <a:off x="3014766" y="5210459"/>
            <a:ext cx="794389"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PC Ext</a:t>
            </a:r>
          </a:p>
        </p:txBody>
      </p:sp>
      <p:sp>
        <p:nvSpPr>
          <p:cNvPr id="1666" name="Shape 1666"/>
          <p:cNvSpPr/>
          <p:nvPr/>
        </p:nvSpPr>
        <p:spPr>
          <a:xfrm rot="5400000">
            <a:off x="3618803" y="3605198"/>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1667" name="Shape 1667"/>
          <p:cNvSpPr/>
          <p:nvPr/>
        </p:nvSpPr>
        <p:spPr>
          <a:xfrm>
            <a:off x="3780936" y="3337190"/>
            <a:ext cx="381202" cy="106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1668" name="Shape 1668"/>
          <p:cNvSpPr/>
          <p:nvPr/>
        </p:nvSpPr>
        <p:spPr>
          <a:xfrm rot="5400000">
            <a:off x="3618803" y="4824910"/>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1669" name="Shape 1669"/>
          <p:cNvSpPr/>
          <p:nvPr/>
        </p:nvSpPr>
        <p:spPr>
          <a:xfrm>
            <a:off x="3780936" y="4556902"/>
            <a:ext cx="381202" cy="106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1670" name="Shape 1670"/>
          <p:cNvSpPr/>
          <p:nvPr/>
        </p:nvSpPr>
        <p:spPr>
          <a:xfrm rot="5400000">
            <a:off x="4319292" y="4311725"/>
            <a:ext cx="51065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Mux</a:t>
            </a:r>
          </a:p>
        </p:txBody>
      </p:sp>
      <p:sp>
        <p:nvSpPr>
          <p:cNvPr id="1671" name="Shape 1671"/>
          <p:cNvSpPr/>
          <p:nvPr/>
        </p:nvSpPr>
        <p:spPr>
          <a:xfrm>
            <a:off x="4467097" y="3794581"/>
            <a:ext cx="228721" cy="1448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89"/>
                </a:lnTo>
                <a:lnTo>
                  <a:pt x="21600" y="3411"/>
                </a:lnTo>
                <a:lnTo>
                  <a:pt x="0" y="0"/>
                </a:lnTo>
                <a:close/>
              </a:path>
            </a:pathLst>
          </a:custGeom>
          <a:ln w="28575">
            <a:solidFill>
              <a:srgbClr val="000000"/>
            </a:solidFill>
          </a:ln>
        </p:spPr>
        <p:txBody>
          <a:bodyPr lIns="0" tIns="0" rIns="0" bIns="0"/>
          <a:lstStyle/>
          <a:p>
            <a:endParaRPr sz="1634"/>
          </a:p>
        </p:txBody>
      </p:sp>
      <p:sp>
        <p:nvSpPr>
          <p:cNvPr id="1672" name="Shape 1672"/>
          <p:cNvSpPr/>
          <p:nvPr/>
        </p:nvSpPr>
        <p:spPr>
          <a:xfrm>
            <a:off x="5153258" y="2740039"/>
            <a:ext cx="152481" cy="1816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19050">
            <a:solidFill>
              <a:srgbClr val="000000"/>
            </a:solidFill>
            <a:tailEnd type="triangle"/>
          </a:ln>
        </p:spPr>
        <p:txBody>
          <a:bodyPr lIns="0" tIns="0" rIns="0" bIns="0"/>
          <a:lstStyle/>
          <a:p>
            <a:endParaRPr sz="1634"/>
          </a:p>
        </p:txBody>
      </p:sp>
      <p:sp>
        <p:nvSpPr>
          <p:cNvPr id="1673" name="Shape 1673"/>
          <p:cNvSpPr/>
          <p:nvPr/>
        </p:nvSpPr>
        <p:spPr>
          <a:xfrm>
            <a:off x="3094777" y="3032262"/>
            <a:ext cx="2210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480" y="21600"/>
                </a:lnTo>
              </a:path>
            </a:pathLst>
          </a:custGeom>
          <a:ln w="19050">
            <a:solidFill>
              <a:srgbClr val="000000"/>
            </a:solidFill>
            <a:tailEnd type="triangle"/>
          </a:ln>
        </p:spPr>
        <p:txBody>
          <a:bodyPr lIns="0" tIns="0" rIns="0" bIns="0"/>
          <a:lstStyle/>
          <a:p>
            <a:endParaRPr sz="1634"/>
          </a:p>
        </p:txBody>
      </p:sp>
      <p:sp>
        <p:nvSpPr>
          <p:cNvPr id="1674" name="Shape 1674"/>
          <p:cNvSpPr/>
          <p:nvPr/>
        </p:nvSpPr>
        <p:spPr>
          <a:xfrm>
            <a:off x="3475978" y="3489654"/>
            <a:ext cx="304960" cy="1"/>
          </a:xfrm>
          <a:prstGeom prst="line">
            <a:avLst/>
          </a:prstGeom>
          <a:ln w="19050">
            <a:solidFill>
              <a:srgbClr val="000000"/>
            </a:solidFill>
            <a:tailEnd type="triangle"/>
          </a:ln>
        </p:spPr>
        <p:txBody>
          <a:bodyPr lIns="0" tIns="0" rIns="0" bIns="0"/>
          <a:lstStyle/>
          <a:p>
            <a:endParaRPr sz="1634"/>
          </a:p>
        </p:txBody>
      </p:sp>
      <p:sp>
        <p:nvSpPr>
          <p:cNvPr id="1675" name="Shape 1675"/>
          <p:cNvSpPr/>
          <p:nvPr/>
        </p:nvSpPr>
        <p:spPr>
          <a:xfrm>
            <a:off x="4162136" y="3947046"/>
            <a:ext cx="304961" cy="1"/>
          </a:xfrm>
          <a:prstGeom prst="line">
            <a:avLst/>
          </a:prstGeom>
          <a:ln w="19050">
            <a:solidFill>
              <a:srgbClr val="000000"/>
            </a:solidFill>
            <a:tailEnd type="triangle"/>
          </a:ln>
        </p:spPr>
        <p:txBody>
          <a:bodyPr lIns="0" tIns="0" rIns="0" bIns="0"/>
          <a:lstStyle/>
          <a:p>
            <a:endParaRPr sz="1634"/>
          </a:p>
        </p:txBody>
      </p:sp>
      <p:sp>
        <p:nvSpPr>
          <p:cNvPr id="1676" name="Shape 1676"/>
          <p:cNvSpPr/>
          <p:nvPr/>
        </p:nvSpPr>
        <p:spPr>
          <a:xfrm>
            <a:off x="3399737" y="3947047"/>
            <a:ext cx="838641" cy="7623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120"/>
                </a:lnTo>
                <a:lnTo>
                  <a:pt x="0" y="15120"/>
                </a:lnTo>
                <a:lnTo>
                  <a:pt x="0" y="21600"/>
                </a:lnTo>
                <a:lnTo>
                  <a:pt x="9818" y="21600"/>
                </a:lnTo>
              </a:path>
            </a:pathLst>
          </a:custGeom>
          <a:ln w="19050">
            <a:solidFill>
              <a:srgbClr val="000000"/>
            </a:solidFill>
            <a:tailEnd type="triangle"/>
          </a:ln>
        </p:spPr>
        <p:txBody>
          <a:bodyPr lIns="0" tIns="0" rIns="0" bIns="0"/>
          <a:lstStyle/>
          <a:p>
            <a:endParaRPr sz="1634"/>
          </a:p>
        </p:txBody>
      </p:sp>
      <p:sp>
        <p:nvSpPr>
          <p:cNvPr id="1677" name="Shape 1677"/>
          <p:cNvSpPr/>
          <p:nvPr/>
        </p:nvSpPr>
        <p:spPr>
          <a:xfrm>
            <a:off x="3552216" y="5471686"/>
            <a:ext cx="228720" cy="1"/>
          </a:xfrm>
          <a:prstGeom prst="line">
            <a:avLst/>
          </a:prstGeom>
          <a:ln w="19050">
            <a:solidFill>
              <a:srgbClr val="000000"/>
            </a:solidFill>
            <a:tailEnd type="triangle"/>
          </a:ln>
        </p:spPr>
        <p:txBody>
          <a:bodyPr lIns="0" tIns="0" rIns="0" bIns="0"/>
          <a:lstStyle/>
          <a:p>
            <a:endParaRPr sz="1634"/>
          </a:p>
        </p:txBody>
      </p:sp>
      <p:sp>
        <p:nvSpPr>
          <p:cNvPr id="1678" name="Shape 1678"/>
          <p:cNvSpPr/>
          <p:nvPr/>
        </p:nvSpPr>
        <p:spPr>
          <a:xfrm>
            <a:off x="3018538" y="5471686"/>
            <a:ext cx="228721" cy="6860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19050">
            <a:solidFill>
              <a:srgbClr val="000000"/>
            </a:solidFill>
            <a:tailEnd type="triangle"/>
          </a:ln>
        </p:spPr>
        <p:txBody>
          <a:bodyPr lIns="0" tIns="0" rIns="0" bIns="0"/>
          <a:lstStyle/>
          <a:p>
            <a:endParaRPr sz="1634"/>
          </a:p>
        </p:txBody>
      </p:sp>
      <p:sp>
        <p:nvSpPr>
          <p:cNvPr id="1679" name="Shape 1679"/>
          <p:cNvSpPr/>
          <p:nvPr/>
        </p:nvSpPr>
        <p:spPr>
          <a:xfrm>
            <a:off x="4162136" y="5090527"/>
            <a:ext cx="304961" cy="1588"/>
          </a:xfrm>
          <a:prstGeom prst="line">
            <a:avLst/>
          </a:prstGeom>
          <a:ln w="19050">
            <a:solidFill>
              <a:srgbClr val="000000"/>
            </a:solidFill>
            <a:tailEnd type="triangle"/>
          </a:ln>
        </p:spPr>
        <p:txBody>
          <a:bodyPr lIns="0" tIns="0" rIns="0" bIns="0"/>
          <a:lstStyle/>
          <a:p>
            <a:endParaRPr sz="1634"/>
          </a:p>
        </p:txBody>
      </p:sp>
      <p:sp>
        <p:nvSpPr>
          <p:cNvPr id="1680" name="Shape 1680"/>
          <p:cNvSpPr/>
          <p:nvPr/>
        </p:nvSpPr>
        <p:spPr>
          <a:xfrm>
            <a:off x="4695818" y="4556902"/>
            <a:ext cx="228719" cy="1"/>
          </a:xfrm>
          <a:prstGeom prst="line">
            <a:avLst/>
          </a:prstGeom>
          <a:ln w="19050">
            <a:solidFill>
              <a:srgbClr val="000000"/>
            </a:solidFill>
          </a:ln>
        </p:spPr>
        <p:txBody>
          <a:bodyPr lIns="0" tIns="0" rIns="0" bIns="0"/>
          <a:lstStyle/>
          <a:p>
            <a:endParaRPr sz="1634"/>
          </a:p>
        </p:txBody>
      </p:sp>
      <p:sp>
        <p:nvSpPr>
          <p:cNvPr id="1681" name="Shape 1681"/>
          <p:cNvSpPr/>
          <p:nvPr/>
        </p:nvSpPr>
        <p:spPr>
          <a:xfrm>
            <a:off x="5305737" y="3121200"/>
            <a:ext cx="1502469" cy="378892"/>
          </a:xfrm>
          <a:prstGeom prst="rect">
            <a:avLst/>
          </a:prstGeom>
          <a:ln w="12700">
            <a:miter lim="400000"/>
          </a:ln>
          <a:extLst>
            <a:ext uri="{C572A759-6A51-4108-AA02-DFA0A04FC94B}">
              <ma14:wrappingTextBoxFlag xmlns:ma14="http://schemas.microsoft.com/office/mac/drawingml/2011/main" xmlns="" val="1"/>
            </a:ext>
          </a:extLst>
        </p:spPr>
        <p:txBody>
          <a:bodyPr wrap="none" lIns="46104" tIns="46104" rIns="46104" bIns="46104">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 Address</a:t>
            </a:r>
          </a:p>
        </p:txBody>
      </p:sp>
      <p:sp>
        <p:nvSpPr>
          <p:cNvPr id="1682" name="Shape 1682"/>
          <p:cNvSpPr/>
          <p:nvPr/>
        </p:nvSpPr>
        <p:spPr>
          <a:xfrm>
            <a:off x="5153258" y="2816272"/>
            <a:ext cx="152481" cy="17533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57150">
            <a:solidFill>
              <a:srgbClr val="CD665F"/>
            </a:solidFill>
          </a:ln>
        </p:spPr>
        <p:txBody>
          <a:bodyPr lIns="0" tIns="0" rIns="0" bIns="0"/>
          <a:lstStyle/>
          <a:p>
            <a:endParaRPr sz="1634"/>
          </a:p>
        </p:txBody>
      </p:sp>
      <p:sp>
        <p:nvSpPr>
          <p:cNvPr id="1683" name="Shape 1683"/>
          <p:cNvSpPr/>
          <p:nvPr/>
        </p:nvSpPr>
        <p:spPr>
          <a:xfrm>
            <a:off x="3094777" y="3044967"/>
            <a:ext cx="2210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703" y="21600"/>
                </a:lnTo>
              </a:path>
            </a:pathLst>
          </a:custGeom>
          <a:ln w="57150">
            <a:solidFill>
              <a:srgbClr val="CD665F"/>
            </a:solidFill>
          </a:ln>
        </p:spPr>
        <p:txBody>
          <a:bodyPr lIns="0" tIns="0" rIns="0" bIns="0"/>
          <a:lstStyle/>
          <a:p>
            <a:endParaRPr sz="1634"/>
          </a:p>
        </p:txBody>
      </p:sp>
      <p:sp>
        <p:nvSpPr>
          <p:cNvPr id="1684" name="Shape 1684"/>
          <p:cNvSpPr/>
          <p:nvPr/>
        </p:nvSpPr>
        <p:spPr>
          <a:xfrm>
            <a:off x="4719643" y="1790315"/>
            <a:ext cx="1113830" cy="978312"/>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85" name="Shape 1685"/>
          <p:cNvSpPr/>
          <p:nvPr/>
        </p:nvSpPr>
        <p:spPr>
          <a:xfrm>
            <a:off x="4783344" y="1941192"/>
            <a:ext cx="951484" cy="64139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686" name="Shape 1686"/>
          <p:cNvSpPr/>
          <p:nvPr/>
        </p:nvSpPr>
        <p:spPr>
          <a:xfrm>
            <a:off x="5834652" y="2306470"/>
            <a:ext cx="1041948" cy="1"/>
          </a:xfrm>
          <a:prstGeom prst="line">
            <a:avLst/>
          </a:prstGeom>
          <a:ln w="25400">
            <a:solidFill>
              <a:srgbClr val="000000"/>
            </a:solidFill>
            <a:tailEnd type="triangle"/>
          </a:ln>
        </p:spPr>
        <p:txBody>
          <a:bodyPr lIns="0" tIns="0" rIns="0" bIns="0"/>
          <a:lstStyle/>
          <a:p>
            <a:endParaRPr sz="1634"/>
          </a:p>
        </p:txBody>
      </p:sp>
      <p:sp>
        <p:nvSpPr>
          <p:cNvPr id="1687" name="Shape 1687"/>
          <p:cNvSpPr/>
          <p:nvPr/>
        </p:nvSpPr>
        <p:spPr>
          <a:xfrm>
            <a:off x="6868658" y="2150830"/>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1688" name="Shape 1688"/>
          <p:cNvSpPr/>
          <p:nvPr/>
        </p:nvSpPr>
        <p:spPr>
          <a:xfrm>
            <a:off x="5839417" y="2311234"/>
            <a:ext cx="1067361" cy="1"/>
          </a:xfrm>
          <a:prstGeom prst="line">
            <a:avLst/>
          </a:prstGeom>
          <a:ln w="57150">
            <a:solidFill>
              <a:srgbClr val="CD665F"/>
            </a:solidFill>
          </a:ln>
        </p:spPr>
        <p:txBody>
          <a:bodyPr lIns="0" tIns="0" rIns="0" bIns="0"/>
          <a:lstStyle/>
          <a:p>
            <a:endParaRPr sz="1634"/>
          </a:p>
        </p:txBody>
      </p:sp>
    </p:spTree>
    <p:extLst>
      <p:ext uri="{BB962C8B-B14F-4D97-AF65-F5344CB8AC3E}">
        <p14:creationId xmlns:p14="http://schemas.microsoft.com/office/powerpoint/2010/main" val="626223177"/>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3" name="Shape 1693"/>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1694" name="Shape 1694"/>
          <p:cNvSpPr>
            <a:spLocks noGrp="1"/>
          </p:cNvSpPr>
          <p:nvPr>
            <p:ph type="title"/>
          </p:nvPr>
        </p:nvSpPr>
        <p:spPr>
          <a:xfrm>
            <a:off x="480" y="55805"/>
            <a:ext cx="9151685" cy="656986"/>
          </a:xfrm>
          <a:prstGeom prst="rect">
            <a:avLst/>
          </a:prstGeom>
        </p:spPr>
        <p:txBody>
          <a:bodyPr>
            <a:normAutofit fontScale="90000"/>
          </a:bodyPr>
          <a:lstStyle/>
          <a:p>
            <a:pPr>
              <a:defRPr sz="4050"/>
            </a:pPr>
            <a:r>
              <a:t>The Single Cycle Datapath during </a:t>
            </a:r>
            <a:r>
              <a:rPr b="1">
                <a:latin typeface="Courier New"/>
                <a:ea typeface="Courier New"/>
                <a:cs typeface="Courier New"/>
                <a:sym typeface="Courier New"/>
              </a:rPr>
              <a:t>Add</a:t>
            </a:r>
          </a:p>
        </p:txBody>
      </p:sp>
      <p:sp>
        <p:nvSpPr>
          <p:cNvPr id="1695" name="Shape 1695"/>
          <p:cNvSpPr>
            <a:spLocks noGrp="1"/>
          </p:cNvSpPr>
          <p:nvPr>
            <p:ph type="body" sz="quarter" idx="1"/>
          </p:nvPr>
        </p:nvSpPr>
        <p:spPr>
          <a:xfrm>
            <a:off x="230642" y="1337238"/>
            <a:ext cx="8195802" cy="416100"/>
          </a:xfrm>
          <a:prstGeom prst="rect">
            <a:avLst/>
          </a:prstGeom>
        </p:spPr>
        <p:txBody>
          <a:bodyPr>
            <a:normAutofit lnSpcReduction="10000"/>
          </a:bodyPr>
          <a:lstStyle>
            <a:lvl1pPr marL="403176" indent="-282224">
              <a:lnSpc>
                <a:spcPct val="80000"/>
              </a:lnSpc>
              <a:buSzTx/>
              <a:buFont typeface="Lucida Sans Unicode"/>
              <a:buNone/>
              <a:defRPr sz="2775"/>
            </a:lvl1pPr>
          </a:lstStyle>
          <a:p>
            <a:r>
              <a:t>R[rd]  =  R[rs]  +  R[rt]</a:t>
            </a:r>
          </a:p>
        </p:txBody>
      </p:sp>
      <p:grpSp>
        <p:nvGrpSpPr>
          <p:cNvPr id="1722" name="Group 1722"/>
          <p:cNvGrpSpPr/>
          <p:nvPr/>
        </p:nvGrpSpPr>
        <p:grpSpPr>
          <a:xfrm>
            <a:off x="1320237" y="657502"/>
            <a:ext cx="6209814" cy="609858"/>
            <a:chOff x="0" y="0"/>
            <a:chExt cx="6842292" cy="671972"/>
          </a:xfrm>
        </p:grpSpPr>
        <p:sp>
          <p:nvSpPr>
            <p:cNvPr id="1696" name="Shape 1696"/>
            <p:cNvSpPr/>
            <p:nvPr/>
          </p:nvSpPr>
          <p:spPr>
            <a:xfrm>
              <a:off x="120757" y="356984"/>
              <a:ext cx="6705116"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699" name="Group 1699"/>
            <p:cNvGrpSpPr/>
            <p:nvPr/>
          </p:nvGrpSpPr>
          <p:grpSpPr>
            <a:xfrm>
              <a:off x="113757" y="335985"/>
              <a:ext cx="1174774" cy="335987"/>
              <a:chOff x="0" y="0"/>
              <a:chExt cx="1174772" cy="335986"/>
            </a:xfrm>
          </p:grpSpPr>
          <p:sp>
            <p:nvSpPr>
              <p:cNvPr id="1697" name="Shape 1697"/>
              <p:cNvSpPr/>
              <p:nvPr/>
            </p:nvSpPr>
            <p:spPr>
              <a:xfrm>
                <a:off x="0" y="13999"/>
                <a:ext cx="117477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98" name="Shape 1698"/>
              <p:cNvSpPr/>
              <p:nvPr/>
            </p:nvSpPr>
            <p:spPr>
              <a:xfrm>
                <a:off x="33777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1702" name="Group 1702"/>
            <p:cNvGrpSpPr/>
            <p:nvPr/>
          </p:nvGrpSpPr>
          <p:grpSpPr>
            <a:xfrm>
              <a:off x="1289830" y="335985"/>
              <a:ext cx="1090768" cy="335987"/>
              <a:chOff x="0" y="0"/>
              <a:chExt cx="1090766" cy="335986"/>
            </a:xfrm>
          </p:grpSpPr>
          <p:sp>
            <p:nvSpPr>
              <p:cNvPr id="1700" name="Shape 1700"/>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01" name="Shape 1701"/>
              <p:cNvSpPr/>
              <p:nvPr/>
            </p:nvSpPr>
            <p:spPr>
              <a:xfrm>
                <a:off x="306268"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1705" name="Group 1705"/>
            <p:cNvGrpSpPr/>
            <p:nvPr/>
          </p:nvGrpSpPr>
          <p:grpSpPr>
            <a:xfrm>
              <a:off x="2381898" y="335985"/>
              <a:ext cx="1090768" cy="335987"/>
              <a:chOff x="0" y="0"/>
              <a:chExt cx="1090766" cy="335986"/>
            </a:xfrm>
          </p:grpSpPr>
          <p:sp>
            <p:nvSpPr>
              <p:cNvPr id="1703" name="Shape 1703"/>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04" name="Shape 1704"/>
              <p:cNvSpPr/>
              <p:nvPr/>
            </p:nvSpPr>
            <p:spPr>
              <a:xfrm>
                <a:off x="306269" y="0"/>
                <a:ext cx="218246"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grpSp>
          <p:nvGrpSpPr>
            <p:cNvPr id="1708" name="Group 1708"/>
            <p:cNvGrpSpPr/>
            <p:nvPr/>
          </p:nvGrpSpPr>
          <p:grpSpPr>
            <a:xfrm>
              <a:off x="3473966" y="335985"/>
              <a:ext cx="1090768" cy="335987"/>
              <a:chOff x="0" y="0"/>
              <a:chExt cx="1090766" cy="335986"/>
            </a:xfrm>
          </p:grpSpPr>
          <p:sp>
            <p:nvSpPr>
              <p:cNvPr id="1706" name="Shape 1706"/>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07" name="Shape 1707"/>
              <p:cNvSpPr/>
              <p:nvPr/>
            </p:nvSpPr>
            <p:spPr>
              <a:xfrm>
                <a:off x="306268" y="0"/>
                <a:ext cx="28359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rd</a:t>
                </a:r>
              </a:p>
            </p:txBody>
          </p:sp>
        </p:grpSp>
        <p:grpSp>
          <p:nvGrpSpPr>
            <p:cNvPr id="1711" name="Group 1711"/>
            <p:cNvGrpSpPr/>
            <p:nvPr/>
          </p:nvGrpSpPr>
          <p:grpSpPr>
            <a:xfrm>
              <a:off x="4566034" y="335985"/>
              <a:ext cx="1090768" cy="335987"/>
              <a:chOff x="0" y="0"/>
              <a:chExt cx="1090766" cy="335986"/>
            </a:xfrm>
          </p:grpSpPr>
          <p:sp>
            <p:nvSpPr>
              <p:cNvPr id="1709" name="Shape 1709"/>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10" name="Shape 1710"/>
              <p:cNvSpPr/>
              <p:nvPr/>
            </p:nvSpPr>
            <p:spPr>
              <a:xfrm>
                <a:off x="138257" y="0"/>
                <a:ext cx="70573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shamt</a:t>
                </a:r>
              </a:p>
            </p:txBody>
          </p:sp>
        </p:grpSp>
        <p:grpSp>
          <p:nvGrpSpPr>
            <p:cNvPr id="1714" name="Group 1714"/>
            <p:cNvGrpSpPr/>
            <p:nvPr/>
          </p:nvGrpSpPr>
          <p:grpSpPr>
            <a:xfrm>
              <a:off x="5658101" y="335985"/>
              <a:ext cx="1174774" cy="335987"/>
              <a:chOff x="0" y="0"/>
              <a:chExt cx="1174772" cy="335986"/>
            </a:xfrm>
          </p:grpSpPr>
          <p:sp>
            <p:nvSpPr>
              <p:cNvPr id="1712" name="Shape 1712"/>
              <p:cNvSpPr/>
              <p:nvPr/>
            </p:nvSpPr>
            <p:spPr>
              <a:xfrm>
                <a:off x="0" y="13999"/>
                <a:ext cx="117477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13" name="Shape 1713"/>
              <p:cNvSpPr/>
              <p:nvPr/>
            </p:nvSpPr>
            <p:spPr>
              <a:xfrm>
                <a:off x="337770" y="0"/>
                <a:ext cx="576798"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funct</a:t>
                </a:r>
              </a:p>
            </p:txBody>
          </p:sp>
        </p:grpSp>
        <p:sp>
          <p:nvSpPr>
            <p:cNvPr id="1715" name="Shape 1715"/>
            <p:cNvSpPr/>
            <p:nvPr/>
          </p:nvSpPr>
          <p:spPr>
            <a:xfrm>
              <a:off x="6636410"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716" name="Shape 1716"/>
            <p:cNvSpPr/>
            <p:nvPr/>
          </p:nvSpPr>
          <p:spPr>
            <a:xfrm>
              <a:off x="5376333"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a:t>
              </a:r>
            </a:p>
          </p:txBody>
        </p:sp>
        <p:sp>
          <p:nvSpPr>
            <p:cNvPr id="1717" name="Shape 1717"/>
            <p:cNvSpPr/>
            <p:nvPr/>
          </p:nvSpPr>
          <p:spPr>
            <a:xfrm>
              <a:off x="4200260" y="0"/>
              <a:ext cx="31765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11</a:t>
              </a:r>
            </a:p>
          </p:txBody>
        </p:sp>
        <p:sp>
          <p:nvSpPr>
            <p:cNvPr id="1718" name="Shape 1718"/>
            <p:cNvSpPr/>
            <p:nvPr/>
          </p:nvSpPr>
          <p:spPr>
            <a:xfrm>
              <a:off x="310819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719" name="Shape 1719"/>
            <p:cNvSpPr/>
            <p:nvPr/>
          </p:nvSpPr>
          <p:spPr>
            <a:xfrm>
              <a:off x="2016125"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1720" name="Shape 1720"/>
            <p:cNvSpPr/>
            <p:nvPr/>
          </p:nvSpPr>
          <p:spPr>
            <a:xfrm>
              <a:off x="924057"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1721" name="Shape 1721"/>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1723" name="Shape 1723"/>
          <p:cNvSpPr/>
          <p:nvPr/>
        </p:nvSpPr>
        <p:spPr>
          <a:xfrm>
            <a:off x="693976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24" name="Shape 1724"/>
          <p:cNvSpPr/>
          <p:nvPr/>
        </p:nvSpPr>
        <p:spPr>
          <a:xfrm>
            <a:off x="6329842"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997" u="sng">
                <a:latin typeface="Times"/>
                <a:ea typeface="Times"/>
                <a:cs typeface="Times"/>
                <a:sym typeface="Times"/>
              </a:rPr>
              <a:t>ALUctr=</a:t>
            </a:r>
            <a:r>
              <a:rPr sz="1815" u="sng">
                <a:latin typeface="Times"/>
                <a:ea typeface="Times"/>
                <a:cs typeface="Times"/>
                <a:sym typeface="Times"/>
              </a:rPr>
              <a:t>ADD</a:t>
            </a:r>
          </a:p>
        </p:txBody>
      </p:sp>
      <p:sp>
        <p:nvSpPr>
          <p:cNvPr id="1725" name="Shape 1725"/>
          <p:cNvSpPr/>
          <p:nvPr/>
        </p:nvSpPr>
        <p:spPr>
          <a:xfrm>
            <a:off x="3051522"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726" name="Shape 1726"/>
          <p:cNvSpPr/>
          <p:nvPr/>
        </p:nvSpPr>
        <p:spPr>
          <a:xfrm>
            <a:off x="2506725"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1727" name="Shape 1727"/>
          <p:cNvSpPr/>
          <p:nvPr/>
        </p:nvSpPr>
        <p:spPr>
          <a:xfrm>
            <a:off x="2441602" y="3201745"/>
            <a:ext cx="115365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RegWr=1</a:t>
            </a:r>
          </a:p>
        </p:txBody>
      </p:sp>
      <p:sp>
        <p:nvSpPr>
          <p:cNvPr id="1728" name="Shape 1728"/>
          <p:cNvSpPr/>
          <p:nvPr/>
        </p:nvSpPr>
        <p:spPr>
          <a:xfrm flipH="1">
            <a:off x="2816448" y="4216585"/>
            <a:ext cx="88948" cy="128641"/>
          </a:xfrm>
          <a:prstGeom prst="line">
            <a:avLst/>
          </a:prstGeom>
          <a:ln w="12700">
            <a:solidFill>
              <a:srgbClr val="000000"/>
            </a:solidFill>
          </a:ln>
        </p:spPr>
        <p:txBody>
          <a:bodyPr lIns="0" tIns="0" rIns="0" bIns="0"/>
          <a:lstStyle/>
          <a:p>
            <a:endParaRPr sz="1634"/>
          </a:p>
        </p:txBody>
      </p:sp>
      <p:sp>
        <p:nvSpPr>
          <p:cNvPr id="1729" name="Shape 1729"/>
          <p:cNvSpPr/>
          <p:nvPr/>
        </p:nvSpPr>
        <p:spPr>
          <a:xfrm>
            <a:off x="266873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30" name="Shape 1730"/>
          <p:cNvSpPr/>
          <p:nvPr/>
        </p:nvSpPr>
        <p:spPr>
          <a:xfrm flipH="1">
            <a:off x="5643681" y="4040297"/>
            <a:ext cx="88948" cy="130231"/>
          </a:xfrm>
          <a:prstGeom prst="line">
            <a:avLst/>
          </a:prstGeom>
          <a:ln w="12700">
            <a:solidFill>
              <a:srgbClr val="000000"/>
            </a:solidFill>
          </a:ln>
        </p:spPr>
        <p:txBody>
          <a:bodyPr lIns="0" tIns="0" rIns="0" bIns="0"/>
          <a:lstStyle/>
          <a:p>
            <a:endParaRPr sz="1634"/>
          </a:p>
        </p:txBody>
      </p:sp>
      <p:sp>
        <p:nvSpPr>
          <p:cNvPr id="1731" name="Shape 1731"/>
          <p:cNvSpPr/>
          <p:nvPr/>
        </p:nvSpPr>
        <p:spPr>
          <a:xfrm>
            <a:off x="5491204"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32" name="Shape 1732"/>
          <p:cNvSpPr/>
          <p:nvPr/>
        </p:nvSpPr>
        <p:spPr>
          <a:xfrm>
            <a:off x="4697036"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1733" name="Shape 1733"/>
          <p:cNvSpPr/>
          <p:nvPr/>
        </p:nvSpPr>
        <p:spPr>
          <a:xfrm flipV="1">
            <a:off x="4957523" y="4573921"/>
            <a:ext cx="76241" cy="152464"/>
          </a:xfrm>
          <a:prstGeom prst="line">
            <a:avLst/>
          </a:prstGeom>
          <a:ln w="12700">
            <a:solidFill>
              <a:srgbClr val="000000"/>
            </a:solidFill>
          </a:ln>
        </p:spPr>
        <p:txBody>
          <a:bodyPr lIns="0" tIns="0" rIns="0" bIns="0"/>
          <a:lstStyle/>
          <a:p>
            <a:endParaRPr sz="1634"/>
          </a:p>
        </p:txBody>
      </p:sp>
      <p:sp>
        <p:nvSpPr>
          <p:cNvPr id="1734" name="Shape 1734"/>
          <p:cNvSpPr/>
          <p:nvPr/>
        </p:nvSpPr>
        <p:spPr>
          <a:xfrm>
            <a:off x="4801867"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35" name="Shape 1735"/>
          <p:cNvSpPr/>
          <p:nvPr/>
        </p:nvSpPr>
        <p:spPr>
          <a:xfrm>
            <a:off x="4728803"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1736" name="Shape 1736"/>
          <p:cNvSpPr/>
          <p:nvPr/>
        </p:nvSpPr>
        <p:spPr>
          <a:xfrm flipV="1">
            <a:off x="4347602" y="3579728"/>
            <a:ext cx="139775" cy="155642"/>
          </a:xfrm>
          <a:prstGeom prst="line">
            <a:avLst/>
          </a:prstGeom>
          <a:ln w="12700">
            <a:solidFill>
              <a:srgbClr val="000000"/>
            </a:solidFill>
          </a:ln>
        </p:spPr>
        <p:txBody>
          <a:bodyPr lIns="0" tIns="0" rIns="0" bIns="0"/>
          <a:lstStyle/>
          <a:p>
            <a:endParaRPr sz="1634"/>
          </a:p>
        </p:txBody>
      </p:sp>
      <p:sp>
        <p:nvSpPr>
          <p:cNvPr id="1737" name="Shape 1737"/>
          <p:cNvSpPr/>
          <p:nvPr/>
        </p:nvSpPr>
        <p:spPr>
          <a:xfrm flipV="1">
            <a:off x="3597907" y="3579728"/>
            <a:ext cx="139775" cy="155642"/>
          </a:xfrm>
          <a:prstGeom prst="line">
            <a:avLst/>
          </a:prstGeom>
          <a:ln w="12700">
            <a:solidFill>
              <a:srgbClr val="000000"/>
            </a:solidFill>
          </a:ln>
        </p:spPr>
        <p:txBody>
          <a:bodyPr lIns="0" tIns="0" rIns="0" bIns="0"/>
          <a:lstStyle/>
          <a:p>
            <a:endParaRPr sz="1634"/>
          </a:p>
        </p:txBody>
      </p:sp>
      <p:sp>
        <p:nvSpPr>
          <p:cNvPr id="1738" name="Shape 1738"/>
          <p:cNvSpPr/>
          <p:nvPr/>
        </p:nvSpPr>
        <p:spPr>
          <a:xfrm>
            <a:off x="345495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739" name="Shape 1739"/>
          <p:cNvSpPr/>
          <p:nvPr/>
        </p:nvSpPr>
        <p:spPr>
          <a:xfrm flipV="1">
            <a:off x="3979108" y="3579728"/>
            <a:ext cx="139775" cy="155642"/>
          </a:xfrm>
          <a:prstGeom prst="line">
            <a:avLst/>
          </a:prstGeom>
          <a:ln w="12700">
            <a:solidFill>
              <a:srgbClr val="000000"/>
            </a:solidFill>
          </a:ln>
        </p:spPr>
        <p:txBody>
          <a:bodyPr lIns="0" tIns="0" rIns="0" bIns="0"/>
          <a:lstStyle/>
          <a:p>
            <a:endParaRPr sz="1634"/>
          </a:p>
        </p:txBody>
      </p:sp>
      <p:sp>
        <p:nvSpPr>
          <p:cNvPr id="1740" name="Shape 1740"/>
          <p:cNvSpPr/>
          <p:nvPr/>
        </p:nvSpPr>
        <p:spPr>
          <a:xfrm>
            <a:off x="381392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741" name="Shape 1741"/>
          <p:cNvSpPr/>
          <p:nvPr/>
        </p:nvSpPr>
        <p:spPr>
          <a:xfrm>
            <a:off x="3393015"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1742" name="Shape 1742"/>
          <p:cNvSpPr/>
          <p:nvPr/>
        </p:nvSpPr>
        <p:spPr>
          <a:xfrm>
            <a:off x="385045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1743" name="Shape 1743"/>
          <p:cNvSpPr/>
          <p:nvPr/>
        </p:nvSpPr>
        <p:spPr>
          <a:xfrm>
            <a:off x="423165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1744" name="Shape 1744"/>
          <p:cNvSpPr/>
          <p:nvPr/>
        </p:nvSpPr>
        <p:spPr>
          <a:xfrm>
            <a:off x="3393015"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1745" name="Shape 1745"/>
          <p:cNvSpPr/>
          <p:nvPr/>
        </p:nvSpPr>
        <p:spPr>
          <a:xfrm>
            <a:off x="3813922"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1746" name="Shape 1746"/>
          <p:cNvSpPr/>
          <p:nvPr/>
        </p:nvSpPr>
        <p:spPr>
          <a:xfrm>
            <a:off x="3645559"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747" name="Shape 1747"/>
          <p:cNvSpPr/>
          <p:nvPr/>
        </p:nvSpPr>
        <p:spPr>
          <a:xfrm>
            <a:off x="4248294"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748" name="Shape 1748"/>
          <p:cNvSpPr/>
          <p:nvPr/>
        </p:nvSpPr>
        <p:spPr>
          <a:xfrm>
            <a:off x="3213533"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1749" name="Shape 1749"/>
          <p:cNvSpPr/>
          <p:nvPr/>
        </p:nvSpPr>
        <p:spPr>
          <a:xfrm>
            <a:off x="2489251" y="2134496"/>
            <a:ext cx="12143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RegDst=1</a:t>
            </a:r>
          </a:p>
        </p:txBody>
      </p:sp>
      <p:grpSp>
        <p:nvGrpSpPr>
          <p:cNvPr id="1752" name="Group 1752"/>
          <p:cNvGrpSpPr/>
          <p:nvPr/>
        </p:nvGrpSpPr>
        <p:grpSpPr>
          <a:xfrm>
            <a:off x="4525492" y="5002961"/>
            <a:ext cx="367314" cy="1095603"/>
            <a:chOff x="0" y="-49615"/>
            <a:chExt cx="404725" cy="1207190"/>
          </a:xfrm>
        </p:grpSpPr>
        <p:sp>
          <p:nvSpPr>
            <p:cNvPr id="1750" name="Shape 1750"/>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51" name="Shape 1751"/>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1753" name="Shape 1753"/>
          <p:cNvSpPr/>
          <p:nvPr/>
        </p:nvSpPr>
        <p:spPr>
          <a:xfrm>
            <a:off x="503376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54" name="Shape 1754"/>
          <p:cNvSpPr/>
          <p:nvPr/>
        </p:nvSpPr>
        <p:spPr>
          <a:xfrm flipH="1">
            <a:off x="5186242" y="5434708"/>
            <a:ext cx="88948" cy="130230"/>
          </a:xfrm>
          <a:prstGeom prst="line">
            <a:avLst/>
          </a:prstGeom>
          <a:ln w="12700">
            <a:solidFill>
              <a:srgbClr val="000000"/>
            </a:solidFill>
          </a:ln>
        </p:spPr>
        <p:txBody>
          <a:bodyPr lIns="0" tIns="0" rIns="0" bIns="0"/>
          <a:lstStyle/>
          <a:p>
            <a:endParaRPr sz="1634"/>
          </a:p>
        </p:txBody>
      </p:sp>
      <p:sp>
        <p:nvSpPr>
          <p:cNvPr id="1755" name="Shape 1755"/>
          <p:cNvSpPr/>
          <p:nvPr/>
        </p:nvSpPr>
        <p:spPr>
          <a:xfrm flipH="1">
            <a:off x="4106175" y="5436297"/>
            <a:ext cx="88948" cy="128641"/>
          </a:xfrm>
          <a:prstGeom prst="line">
            <a:avLst/>
          </a:prstGeom>
          <a:ln w="12700">
            <a:solidFill>
              <a:srgbClr val="000000"/>
            </a:solidFill>
          </a:ln>
        </p:spPr>
        <p:txBody>
          <a:bodyPr lIns="0" tIns="0" rIns="0" bIns="0"/>
          <a:lstStyle/>
          <a:p>
            <a:endParaRPr sz="1634"/>
          </a:p>
        </p:txBody>
      </p:sp>
      <p:sp>
        <p:nvSpPr>
          <p:cNvPr id="1756" name="Shape 1756"/>
          <p:cNvSpPr/>
          <p:nvPr/>
        </p:nvSpPr>
        <p:spPr>
          <a:xfrm>
            <a:off x="389016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757" name="Shape 1757"/>
          <p:cNvSpPr/>
          <p:nvPr/>
        </p:nvSpPr>
        <p:spPr>
          <a:xfrm>
            <a:off x="297528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758" name="Shape 1758"/>
          <p:cNvSpPr/>
          <p:nvPr/>
        </p:nvSpPr>
        <p:spPr>
          <a:xfrm>
            <a:off x="5110002" y="5946097"/>
            <a:ext cx="124483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ALUSrc=0</a:t>
            </a:r>
          </a:p>
        </p:txBody>
      </p:sp>
      <p:sp>
        <p:nvSpPr>
          <p:cNvPr id="1759" name="Shape 1759"/>
          <p:cNvSpPr/>
          <p:nvPr/>
        </p:nvSpPr>
        <p:spPr>
          <a:xfrm>
            <a:off x="3585203" y="6022329"/>
            <a:ext cx="105888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ExtOp=x</a:t>
            </a:r>
          </a:p>
        </p:txBody>
      </p:sp>
      <p:sp>
        <p:nvSpPr>
          <p:cNvPr id="1760" name="Shape 1760"/>
          <p:cNvSpPr/>
          <p:nvPr/>
        </p:nvSpPr>
        <p:spPr>
          <a:xfrm flipV="1">
            <a:off x="8617043" y="3659137"/>
            <a:ext cx="1" cy="644796"/>
          </a:xfrm>
          <a:prstGeom prst="line">
            <a:avLst/>
          </a:prstGeom>
          <a:ln w="19050">
            <a:solidFill>
              <a:srgbClr val="000000"/>
            </a:solidFill>
            <a:headEnd type="triangle"/>
          </a:ln>
        </p:spPr>
        <p:txBody>
          <a:bodyPr lIns="0" tIns="0" rIns="0" bIns="0"/>
          <a:lstStyle/>
          <a:p>
            <a:endParaRPr sz="1634"/>
          </a:p>
        </p:txBody>
      </p:sp>
      <p:sp>
        <p:nvSpPr>
          <p:cNvPr id="1761" name="Shape 1761"/>
          <p:cNvSpPr/>
          <p:nvPr/>
        </p:nvSpPr>
        <p:spPr>
          <a:xfrm>
            <a:off x="7473442" y="3277977"/>
            <a:ext cx="1613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MemtoReg=0</a:t>
            </a:r>
          </a:p>
        </p:txBody>
      </p:sp>
      <p:sp>
        <p:nvSpPr>
          <p:cNvPr id="1762" name="Shape 1762"/>
          <p:cNvSpPr/>
          <p:nvPr/>
        </p:nvSpPr>
        <p:spPr>
          <a:xfrm>
            <a:off x="6296489"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763" name="Shape 1763"/>
          <p:cNvSpPr/>
          <p:nvPr/>
        </p:nvSpPr>
        <p:spPr>
          <a:xfrm>
            <a:off x="6024882"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1764" name="Shape 1764"/>
          <p:cNvSpPr/>
          <p:nvPr/>
        </p:nvSpPr>
        <p:spPr>
          <a:xfrm flipH="1">
            <a:off x="6158302" y="5191719"/>
            <a:ext cx="88948" cy="128641"/>
          </a:xfrm>
          <a:prstGeom prst="line">
            <a:avLst/>
          </a:prstGeom>
          <a:ln w="12700">
            <a:solidFill>
              <a:srgbClr val="000000"/>
            </a:solidFill>
          </a:ln>
        </p:spPr>
        <p:txBody>
          <a:bodyPr lIns="0" tIns="0" rIns="0" bIns="0"/>
          <a:lstStyle/>
          <a:p>
            <a:endParaRPr sz="1634"/>
          </a:p>
        </p:txBody>
      </p:sp>
      <p:sp>
        <p:nvSpPr>
          <p:cNvPr id="1765" name="Shape 1765"/>
          <p:cNvSpPr/>
          <p:nvPr/>
        </p:nvSpPr>
        <p:spPr>
          <a:xfrm>
            <a:off x="618848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66" name="Shape 1766"/>
          <p:cNvSpPr/>
          <p:nvPr/>
        </p:nvSpPr>
        <p:spPr>
          <a:xfrm flipV="1">
            <a:off x="7308257" y="4040297"/>
            <a:ext cx="12707" cy="1008488"/>
          </a:xfrm>
          <a:prstGeom prst="line">
            <a:avLst/>
          </a:prstGeom>
          <a:ln w="19050">
            <a:solidFill>
              <a:srgbClr val="000000"/>
            </a:solidFill>
            <a:headEnd type="triangle"/>
          </a:ln>
        </p:spPr>
        <p:txBody>
          <a:bodyPr lIns="0" tIns="0" rIns="0" bIns="0"/>
          <a:lstStyle/>
          <a:p>
            <a:endParaRPr sz="1634"/>
          </a:p>
        </p:txBody>
      </p:sp>
      <p:sp>
        <p:nvSpPr>
          <p:cNvPr id="1767" name="Shape 1767"/>
          <p:cNvSpPr/>
          <p:nvPr/>
        </p:nvSpPr>
        <p:spPr>
          <a:xfrm>
            <a:off x="7016004" y="3659137"/>
            <a:ext cx="125304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MemWr=0</a:t>
            </a:r>
          </a:p>
        </p:txBody>
      </p:sp>
      <p:sp>
        <p:nvSpPr>
          <p:cNvPr id="1768" name="Shape 1768"/>
          <p:cNvSpPr/>
          <p:nvPr/>
        </p:nvSpPr>
        <p:spPr>
          <a:xfrm>
            <a:off x="5567442"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1772" name="Group 1772"/>
          <p:cNvGrpSpPr/>
          <p:nvPr/>
        </p:nvGrpSpPr>
        <p:grpSpPr>
          <a:xfrm>
            <a:off x="3204002" y="2868230"/>
            <a:ext cx="838642" cy="333517"/>
            <a:chOff x="0" y="0"/>
            <a:chExt cx="924057" cy="367485"/>
          </a:xfrm>
        </p:grpSpPr>
        <p:sp>
          <p:nvSpPr>
            <p:cNvPr id="1769" name="Shape 1769"/>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770" name="Shape 1770"/>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771" name="Shape 1771"/>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773" name="Shape 1773"/>
          <p:cNvSpPr/>
          <p:nvPr/>
        </p:nvSpPr>
        <p:spPr>
          <a:xfrm>
            <a:off x="3204002"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777" name="Group 1777"/>
          <p:cNvGrpSpPr/>
          <p:nvPr/>
        </p:nvGrpSpPr>
        <p:grpSpPr>
          <a:xfrm>
            <a:off x="5513439" y="4421457"/>
            <a:ext cx="358966" cy="1219714"/>
            <a:chOff x="0" y="0"/>
            <a:chExt cx="395526" cy="1343942"/>
          </a:xfrm>
        </p:grpSpPr>
        <p:sp>
          <p:nvSpPr>
            <p:cNvPr id="1774" name="Shape 1774"/>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775" name="Shape 1775"/>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776" name="Shape 1776"/>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781" name="Group 1781"/>
          <p:cNvGrpSpPr/>
          <p:nvPr/>
        </p:nvGrpSpPr>
        <p:grpSpPr>
          <a:xfrm>
            <a:off x="6377494" y="3811600"/>
            <a:ext cx="486032" cy="1143482"/>
            <a:chOff x="0" y="0"/>
            <a:chExt cx="535534" cy="1259947"/>
          </a:xfrm>
        </p:grpSpPr>
        <p:sp>
          <p:nvSpPr>
            <p:cNvPr id="1778" name="Shape 1778"/>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1779" name="Shape 1779"/>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1780" name="Shape 1780"/>
            <p:cNvSpPr/>
            <p:nvPr/>
          </p:nvSpPr>
          <p:spPr>
            <a:xfrm>
              <a:off x="40252" y="0"/>
              <a:ext cx="495282"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785" name="Group 1785"/>
          <p:cNvGrpSpPr/>
          <p:nvPr/>
        </p:nvGrpSpPr>
        <p:grpSpPr>
          <a:xfrm>
            <a:off x="8410560" y="4192760"/>
            <a:ext cx="358966" cy="1600874"/>
            <a:chOff x="0" y="0"/>
            <a:chExt cx="395525" cy="1763924"/>
          </a:xfrm>
        </p:grpSpPr>
        <p:sp>
          <p:nvSpPr>
            <p:cNvPr id="1782" name="Shape 1782"/>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783" name="Shape 1783"/>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784" name="Shape 1784"/>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792" name="Group 1792"/>
          <p:cNvGrpSpPr/>
          <p:nvPr/>
        </p:nvGrpSpPr>
        <p:grpSpPr>
          <a:xfrm>
            <a:off x="6987415" y="5002726"/>
            <a:ext cx="1158304" cy="1181599"/>
            <a:chOff x="0" y="0"/>
            <a:chExt cx="1276278" cy="1301945"/>
          </a:xfrm>
        </p:grpSpPr>
        <p:sp>
          <p:nvSpPr>
            <p:cNvPr id="1786" name="Shape 1786"/>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87" name="Shape 1787"/>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1788" name="Shape 1788"/>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1789" name="Shape 1789"/>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790" name="Shape 1790"/>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91" name="Shape 1791"/>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1793" name="Shape 1793"/>
          <p:cNvSpPr/>
          <p:nvPr/>
        </p:nvSpPr>
        <p:spPr>
          <a:xfrm>
            <a:off x="3432722" y="2744352"/>
            <a:ext cx="1" cy="152466"/>
          </a:xfrm>
          <a:prstGeom prst="line">
            <a:avLst/>
          </a:prstGeom>
          <a:ln w="12700">
            <a:solidFill>
              <a:srgbClr val="000000"/>
            </a:solidFill>
          </a:ln>
        </p:spPr>
        <p:txBody>
          <a:bodyPr lIns="0" tIns="0" rIns="0" bIns="0"/>
          <a:lstStyle/>
          <a:p>
            <a:endParaRPr sz="1634"/>
          </a:p>
        </p:txBody>
      </p:sp>
      <p:sp>
        <p:nvSpPr>
          <p:cNvPr id="1794" name="Shape 1794"/>
          <p:cNvSpPr/>
          <p:nvPr/>
        </p:nvSpPr>
        <p:spPr>
          <a:xfrm>
            <a:off x="3813921" y="2744352"/>
            <a:ext cx="1" cy="152466"/>
          </a:xfrm>
          <a:prstGeom prst="line">
            <a:avLst/>
          </a:prstGeom>
          <a:ln w="12700">
            <a:solidFill>
              <a:srgbClr val="000000"/>
            </a:solidFill>
          </a:ln>
        </p:spPr>
        <p:txBody>
          <a:bodyPr lIns="0" tIns="0" rIns="0" bIns="0"/>
          <a:lstStyle/>
          <a:p>
            <a:endParaRPr sz="1634"/>
          </a:p>
        </p:txBody>
      </p:sp>
      <p:sp>
        <p:nvSpPr>
          <p:cNvPr id="1795" name="Shape 1795"/>
          <p:cNvSpPr/>
          <p:nvPr/>
        </p:nvSpPr>
        <p:spPr>
          <a:xfrm>
            <a:off x="2899041"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1796" name="Shape 1796"/>
          <p:cNvSpPr/>
          <p:nvPr/>
        </p:nvSpPr>
        <p:spPr>
          <a:xfrm>
            <a:off x="3356482" y="3582904"/>
            <a:ext cx="1" cy="228697"/>
          </a:xfrm>
          <a:prstGeom prst="line">
            <a:avLst/>
          </a:prstGeom>
          <a:ln w="19050">
            <a:solidFill>
              <a:srgbClr val="000000"/>
            </a:solidFill>
          </a:ln>
        </p:spPr>
        <p:txBody>
          <a:bodyPr lIns="0" tIns="0" rIns="0" bIns="0"/>
          <a:lstStyle/>
          <a:p>
            <a:endParaRPr sz="1634"/>
          </a:p>
        </p:txBody>
      </p:sp>
      <p:sp>
        <p:nvSpPr>
          <p:cNvPr id="1797" name="Shape 1797"/>
          <p:cNvSpPr/>
          <p:nvPr/>
        </p:nvSpPr>
        <p:spPr>
          <a:xfrm>
            <a:off x="3661442" y="3201743"/>
            <a:ext cx="1" cy="609857"/>
          </a:xfrm>
          <a:prstGeom prst="line">
            <a:avLst/>
          </a:prstGeom>
          <a:ln w="19050">
            <a:solidFill>
              <a:srgbClr val="000000"/>
            </a:solidFill>
          </a:ln>
        </p:spPr>
        <p:txBody>
          <a:bodyPr lIns="0" tIns="0" rIns="0" bIns="0"/>
          <a:lstStyle/>
          <a:p>
            <a:endParaRPr sz="1634"/>
          </a:p>
        </p:txBody>
      </p:sp>
      <p:sp>
        <p:nvSpPr>
          <p:cNvPr id="1798" name="Shape 1798"/>
          <p:cNvSpPr/>
          <p:nvPr/>
        </p:nvSpPr>
        <p:spPr>
          <a:xfrm>
            <a:off x="4042642" y="3506673"/>
            <a:ext cx="1" cy="304929"/>
          </a:xfrm>
          <a:prstGeom prst="line">
            <a:avLst/>
          </a:prstGeom>
          <a:ln w="19050">
            <a:solidFill>
              <a:srgbClr val="000000"/>
            </a:solidFill>
          </a:ln>
        </p:spPr>
        <p:txBody>
          <a:bodyPr lIns="0" tIns="0" rIns="0" bIns="0"/>
          <a:lstStyle/>
          <a:p>
            <a:endParaRPr sz="1634"/>
          </a:p>
        </p:txBody>
      </p:sp>
      <p:sp>
        <p:nvSpPr>
          <p:cNvPr id="1799" name="Shape 1799"/>
          <p:cNvSpPr/>
          <p:nvPr/>
        </p:nvSpPr>
        <p:spPr>
          <a:xfrm>
            <a:off x="4423843" y="3506673"/>
            <a:ext cx="1" cy="304929"/>
          </a:xfrm>
          <a:prstGeom prst="line">
            <a:avLst/>
          </a:prstGeom>
          <a:ln w="19050">
            <a:solidFill>
              <a:srgbClr val="000000"/>
            </a:solidFill>
          </a:ln>
        </p:spPr>
        <p:txBody>
          <a:bodyPr lIns="0" tIns="0" rIns="0" bIns="0"/>
          <a:lstStyle/>
          <a:p>
            <a:endParaRPr sz="1634"/>
          </a:p>
        </p:txBody>
      </p:sp>
      <p:sp>
        <p:nvSpPr>
          <p:cNvPr id="1800" name="Shape 1800"/>
          <p:cNvSpPr/>
          <p:nvPr/>
        </p:nvSpPr>
        <p:spPr>
          <a:xfrm>
            <a:off x="421735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801" name="Shape 1801"/>
          <p:cNvSpPr/>
          <p:nvPr/>
        </p:nvSpPr>
        <p:spPr>
          <a:xfrm>
            <a:off x="4652562" y="4116528"/>
            <a:ext cx="1753521" cy="1"/>
          </a:xfrm>
          <a:prstGeom prst="line">
            <a:avLst/>
          </a:prstGeom>
          <a:ln w="19050">
            <a:solidFill>
              <a:srgbClr val="000000"/>
            </a:solidFill>
            <a:tailEnd type="triangle"/>
          </a:ln>
        </p:spPr>
        <p:txBody>
          <a:bodyPr lIns="0" tIns="0" rIns="0" bIns="0"/>
          <a:lstStyle/>
          <a:p>
            <a:endParaRPr sz="1634"/>
          </a:p>
        </p:txBody>
      </p:sp>
      <p:sp>
        <p:nvSpPr>
          <p:cNvPr id="1802" name="Shape 1802"/>
          <p:cNvSpPr/>
          <p:nvPr/>
        </p:nvSpPr>
        <p:spPr>
          <a:xfrm>
            <a:off x="6711042" y="3506673"/>
            <a:ext cx="1" cy="495509"/>
          </a:xfrm>
          <a:prstGeom prst="line">
            <a:avLst/>
          </a:prstGeom>
          <a:ln w="19050">
            <a:solidFill>
              <a:srgbClr val="000000"/>
            </a:solidFill>
            <a:tailEnd type="triangle"/>
          </a:ln>
        </p:spPr>
        <p:txBody>
          <a:bodyPr lIns="0" tIns="0" rIns="0" bIns="0"/>
          <a:lstStyle/>
          <a:p>
            <a:endParaRPr sz="1634"/>
          </a:p>
        </p:txBody>
      </p:sp>
      <p:sp>
        <p:nvSpPr>
          <p:cNvPr id="1803" name="Shape 1803"/>
          <p:cNvSpPr/>
          <p:nvPr/>
        </p:nvSpPr>
        <p:spPr>
          <a:xfrm>
            <a:off x="4652561" y="4650153"/>
            <a:ext cx="914882" cy="1"/>
          </a:xfrm>
          <a:prstGeom prst="line">
            <a:avLst/>
          </a:prstGeom>
          <a:ln w="19050">
            <a:solidFill>
              <a:srgbClr val="000000"/>
            </a:solidFill>
            <a:tailEnd type="triangle"/>
          </a:ln>
        </p:spPr>
        <p:txBody>
          <a:bodyPr lIns="0" tIns="0" rIns="0" bIns="0"/>
          <a:lstStyle/>
          <a:p>
            <a:endParaRPr sz="1634"/>
          </a:p>
        </p:txBody>
      </p:sp>
      <p:sp>
        <p:nvSpPr>
          <p:cNvPr id="1804" name="Shape 1804"/>
          <p:cNvSpPr/>
          <p:nvPr/>
        </p:nvSpPr>
        <p:spPr>
          <a:xfrm>
            <a:off x="5872403" y="4802618"/>
            <a:ext cx="533681" cy="1"/>
          </a:xfrm>
          <a:prstGeom prst="line">
            <a:avLst/>
          </a:prstGeom>
          <a:ln w="19050">
            <a:solidFill>
              <a:srgbClr val="000000"/>
            </a:solidFill>
            <a:tailEnd type="triangle"/>
          </a:ln>
        </p:spPr>
        <p:txBody>
          <a:bodyPr lIns="0" tIns="0" rIns="0" bIns="0"/>
          <a:lstStyle/>
          <a:p>
            <a:endParaRPr sz="1634"/>
          </a:p>
        </p:txBody>
      </p:sp>
      <p:sp>
        <p:nvSpPr>
          <p:cNvPr id="1805" name="Shape 1805"/>
          <p:cNvSpPr/>
          <p:nvPr/>
        </p:nvSpPr>
        <p:spPr>
          <a:xfrm>
            <a:off x="5186242"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1806" name="Shape 1806"/>
          <p:cNvSpPr/>
          <p:nvPr/>
        </p:nvSpPr>
        <p:spPr>
          <a:xfrm>
            <a:off x="4881283" y="5488706"/>
            <a:ext cx="686160" cy="1"/>
          </a:xfrm>
          <a:prstGeom prst="line">
            <a:avLst/>
          </a:prstGeom>
          <a:ln w="19050">
            <a:solidFill>
              <a:srgbClr val="000000"/>
            </a:solidFill>
            <a:tailEnd type="triangle"/>
          </a:ln>
        </p:spPr>
        <p:txBody>
          <a:bodyPr lIns="0" tIns="0" rIns="0" bIns="0"/>
          <a:lstStyle/>
          <a:p>
            <a:endParaRPr sz="1634"/>
          </a:p>
        </p:txBody>
      </p:sp>
      <p:sp>
        <p:nvSpPr>
          <p:cNvPr id="1807" name="Shape 1807"/>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1808" name="Shape 1808"/>
          <p:cNvSpPr/>
          <p:nvPr/>
        </p:nvSpPr>
        <p:spPr>
          <a:xfrm flipH="1">
            <a:off x="3432721" y="4650152"/>
            <a:ext cx="76241" cy="152465"/>
          </a:xfrm>
          <a:prstGeom prst="line">
            <a:avLst/>
          </a:prstGeom>
          <a:ln w="19050">
            <a:solidFill>
              <a:srgbClr val="000000"/>
            </a:solidFill>
          </a:ln>
        </p:spPr>
        <p:txBody>
          <a:bodyPr lIns="0" tIns="0" rIns="0" bIns="0"/>
          <a:lstStyle/>
          <a:p>
            <a:endParaRPr sz="1634"/>
          </a:p>
        </p:txBody>
      </p:sp>
      <p:sp>
        <p:nvSpPr>
          <p:cNvPr id="1809" name="Shape 1809"/>
          <p:cNvSpPr/>
          <p:nvPr/>
        </p:nvSpPr>
        <p:spPr>
          <a:xfrm>
            <a:off x="3508962" y="4650152"/>
            <a:ext cx="76241" cy="152465"/>
          </a:xfrm>
          <a:prstGeom prst="line">
            <a:avLst/>
          </a:prstGeom>
          <a:ln w="19050">
            <a:solidFill>
              <a:srgbClr val="000000"/>
            </a:solidFill>
          </a:ln>
        </p:spPr>
        <p:txBody>
          <a:bodyPr lIns="0" tIns="0" rIns="0" bIns="0"/>
          <a:lstStyle/>
          <a:p>
            <a:endParaRPr sz="1634"/>
          </a:p>
        </p:txBody>
      </p:sp>
      <p:sp>
        <p:nvSpPr>
          <p:cNvPr id="1810" name="Shape 1810"/>
          <p:cNvSpPr/>
          <p:nvPr/>
        </p:nvSpPr>
        <p:spPr>
          <a:xfrm>
            <a:off x="3508962" y="4802617"/>
            <a:ext cx="1" cy="228697"/>
          </a:xfrm>
          <a:prstGeom prst="line">
            <a:avLst/>
          </a:prstGeom>
          <a:ln w="19050">
            <a:solidFill>
              <a:srgbClr val="000000"/>
            </a:solidFill>
          </a:ln>
        </p:spPr>
        <p:txBody>
          <a:bodyPr lIns="0" tIns="0" rIns="0" bIns="0"/>
          <a:lstStyle/>
          <a:p>
            <a:endParaRPr sz="1634"/>
          </a:p>
        </p:txBody>
      </p:sp>
      <p:sp>
        <p:nvSpPr>
          <p:cNvPr id="1811" name="Shape 1811"/>
          <p:cNvSpPr/>
          <p:nvPr/>
        </p:nvSpPr>
        <p:spPr>
          <a:xfrm flipV="1">
            <a:off x="4728803" y="6098561"/>
            <a:ext cx="1" cy="228698"/>
          </a:xfrm>
          <a:prstGeom prst="line">
            <a:avLst/>
          </a:prstGeom>
          <a:ln w="19050">
            <a:solidFill>
              <a:srgbClr val="000000"/>
            </a:solidFill>
            <a:tailEnd type="triangle"/>
          </a:ln>
        </p:spPr>
        <p:txBody>
          <a:bodyPr lIns="0" tIns="0" rIns="0" bIns="0"/>
          <a:lstStyle/>
          <a:p>
            <a:endParaRPr sz="1634"/>
          </a:p>
        </p:txBody>
      </p:sp>
      <p:sp>
        <p:nvSpPr>
          <p:cNvPr id="1812" name="Shape 1812"/>
          <p:cNvSpPr/>
          <p:nvPr/>
        </p:nvSpPr>
        <p:spPr>
          <a:xfrm flipV="1">
            <a:off x="5719923" y="5564936"/>
            <a:ext cx="1" cy="381161"/>
          </a:xfrm>
          <a:prstGeom prst="line">
            <a:avLst/>
          </a:prstGeom>
          <a:ln w="19050">
            <a:solidFill>
              <a:srgbClr val="000000"/>
            </a:solidFill>
            <a:tailEnd type="triangle"/>
          </a:ln>
        </p:spPr>
        <p:txBody>
          <a:bodyPr lIns="0" tIns="0" rIns="0" bIns="0"/>
          <a:lstStyle/>
          <a:p>
            <a:endParaRPr sz="1634"/>
          </a:p>
        </p:txBody>
      </p:sp>
      <p:sp>
        <p:nvSpPr>
          <p:cNvPr id="1813" name="Shape 1813"/>
          <p:cNvSpPr/>
          <p:nvPr/>
        </p:nvSpPr>
        <p:spPr>
          <a:xfrm flipH="1">
            <a:off x="6787283" y="6022330"/>
            <a:ext cx="228720" cy="1"/>
          </a:xfrm>
          <a:prstGeom prst="line">
            <a:avLst/>
          </a:prstGeom>
          <a:ln w="19050">
            <a:solidFill>
              <a:srgbClr val="000000"/>
            </a:solidFill>
          </a:ln>
        </p:spPr>
        <p:txBody>
          <a:bodyPr lIns="0" tIns="0" rIns="0" bIns="0"/>
          <a:lstStyle/>
          <a:p>
            <a:endParaRPr sz="1634"/>
          </a:p>
        </p:txBody>
      </p:sp>
      <p:sp>
        <p:nvSpPr>
          <p:cNvPr id="1814" name="Shape 1814"/>
          <p:cNvSpPr/>
          <p:nvPr/>
        </p:nvSpPr>
        <p:spPr>
          <a:xfrm>
            <a:off x="6863523" y="4421458"/>
            <a:ext cx="1601042" cy="1"/>
          </a:xfrm>
          <a:prstGeom prst="line">
            <a:avLst/>
          </a:prstGeom>
          <a:ln w="19050">
            <a:solidFill>
              <a:srgbClr val="000000"/>
            </a:solidFill>
            <a:tailEnd type="triangle"/>
          </a:ln>
        </p:spPr>
        <p:txBody>
          <a:bodyPr lIns="0" tIns="0" rIns="0" bIns="0"/>
          <a:lstStyle/>
          <a:p>
            <a:endParaRPr sz="1634"/>
          </a:p>
        </p:txBody>
      </p:sp>
      <p:sp>
        <p:nvSpPr>
          <p:cNvPr id="1815" name="Shape 1815"/>
          <p:cNvSpPr/>
          <p:nvPr/>
        </p:nvSpPr>
        <p:spPr>
          <a:xfrm>
            <a:off x="7854643" y="4421457"/>
            <a:ext cx="1" cy="609857"/>
          </a:xfrm>
          <a:prstGeom prst="line">
            <a:avLst/>
          </a:prstGeom>
          <a:ln w="19050">
            <a:solidFill>
              <a:srgbClr val="000000"/>
            </a:solidFill>
            <a:tailEnd type="triangle"/>
          </a:ln>
        </p:spPr>
        <p:txBody>
          <a:bodyPr lIns="0" tIns="0" rIns="0" bIns="0"/>
          <a:lstStyle/>
          <a:p>
            <a:endParaRPr sz="1634"/>
          </a:p>
        </p:txBody>
      </p:sp>
      <p:sp>
        <p:nvSpPr>
          <p:cNvPr id="1816" name="Shape 1816"/>
          <p:cNvSpPr/>
          <p:nvPr/>
        </p:nvSpPr>
        <p:spPr>
          <a:xfrm flipH="1">
            <a:off x="7092242" y="4345225"/>
            <a:ext cx="76241" cy="152465"/>
          </a:xfrm>
          <a:prstGeom prst="line">
            <a:avLst/>
          </a:prstGeom>
          <a:ln w="12700">
            <a:solidFill>
              <a:srgbClr val="000000"/>
            </a:solidFill>
          </a:ln>
        </p:spPr>
        <p:txBody>
          <a:bodyPr lIns="0" tIns="0" rIns="0" bIns="0"/>
          <a:lstStyle/>
          <a:p>
            <a:endParaRPr sz="1634"/>
          </a:p>
        </p:txBody>
      </p:sp>
      <p:sp>
        <p:nvSpPr>
          <p:cNvPr id="1817" name="Shape 1817"/>
          <p:cNvSpPr/>
          <p:nvPr/>
        </p:nvSpPr>
        <p:spPr>
          <a:xfrm>
            <a:off x="2670322" y="4268994"/>
            <a:ext cx="6251682"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1818" name="Shape 1818"/>
          <p:cNvSpPr/>
          <p:nvPr/>
        </p:nvSpPr>
        <p:spPr>
          <a:xfrm>
            <a:off x="8159603" y="5564937"/>
            <a:ext cx="304962" cy="1"/>
          </a:xfrm>
          <a:prstGeom prst="line">
            <a:avLst/>
          </a:prstGeom>
          <a:ln w="19050">
            <a:solidFill>
              <a:srgbClr val="000000"/>
            </a:solidFill>
            <a:tailEnd type="triangle"/>
          </a:ln>
        </p:spPr>
        <p:txBody>
          <a:bodyPr lIns="0" tIns="0" rIns="0" bIns="0"/>
          <a:lstStyle/>
          <a:p>
            <a:endParaRPr sz="1634"/>
          </a:p>
        </p:txBody>
      </p:sp>
      <p:sp>
        <p:nvSpPr>
          <p:cNvPr id="1819" name="Shape 1819"/>
          <p:cNvSpPr/>
          <p:nvPr/>
        </p:nvSpPr>
        <p:spPr>
          <a:xfrm>
            <a:off x="5993114" y="1969328"/>
            <a:ext cx="2490508" cy="1"/>
          </a:xfrm>
          <a:prstGeom prst="line">
            <a:avLst/>
          </a:prstGeom>
          <a:ln w="25400">
            <a:solidFill>
              <a:srgbClr val="000000"/>
            </a:solidFill>
            <a:tailEnd type="triangle"/>
          </a:ln>
        </p:spPr>
        <p:txBody>
          <a:bodyPr lIns="0" tIns="0" rIns="0" bIns="0"/>
          <a:lstStyle/>
          <a:p>
            <a:endParaRPr sz="1634"/>
          </a:p>
        </p:txBody>
      </p:sp>
      <p:sp>
        <p:nvSpPr>
          <p:cNvPr id="1820" name="Shape 1820"/>
          <p:cNvSpPr/>
          <p:nvPr/>
        </p:nvSpPr>
        <p:spPr>
          <a:xfrm>
            <a:off x="6253602"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1821" name="Shape 1821"/>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1822" name="Shape 1822"/>
          <p:cNvSpPr/>
          <p:nvPr/>
        </p:nvSpPr>
        <p:spPr>
          <a:xfrm rot="5400000">
            <a:off x="5970142"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1823" name="Shape 1823"/>
          <p:cNvSpPr/>
          <p:nvPr/>
        </p:nvSpPr>
        <p:spPr>
          <a:xfrm rot="5400000">
            <a:off x="6503822"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1824" name="Shape 1824"/>
          <p:cNvSpPr/>
          <p:nvPr/>
        </p:nvSpPr>
        <p:spPr>
          <a:xfrm rot="5400000">
            <a:off x="704699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1825" name="Shape 1825"/>
          <p:cNvSpPr/>
          <p:nvPr/>
        </p:nvSpPr>
        <p:spPr>
          <a:xfrm rot="5400000">
            <a:off x="7591689"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1826" name="Shape 1826"/>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1827" name="Shape 1827"/>
          <p:cNvSpPr/>
          <p:nvPr/>
        </p:nvSpPr>
        <p:spPr>
          <a:xfrm>
            <a:off x="7397203" y="1982033"/>
            <a:ext cx="1" cy="889375"/>
          </a:xfrm>
          <a:prstGeom prst="line">
            <a:avLst/>
          </a:prstGeom>
          <a:ln w="25400">
            <a:solidFill>
              <a:srgbClr val="000000"/>
            </a:solidFill>
            <a:tailEnd type="triangle"/>
          </a:ln>
        </p:spPr>
        <p:txBody>
          <a:bodyPr lIns="0" tIns="0" rIns="0" bIns="0"/>
          <a:lstStyle/>
          <a:p>
            <a:endParaRPr sz="1634"/>
          </a:p>
        </p:txBody>
      </p:sp>
      <p:sp>
        <p:nvSpPr>
          <p:cNvPr id="1828" name="Shape 1828"/>
          <p:cNvSpPr/>
          <p:nvPr/>
        </p:nvSpPr>
        <p:spPr>
          <a:xfrm>
            <a:off x="7930884" y="1982033"/>
            <a:ext cx="1" cy="889375"/>
          </a:xfrm>
          <a:prstGeom prst="line">
            <a:avLst/>
          </a:prstGeom>
          <a:ln w="25400">
            <a:solidFill>
              <a:srgbClr val="000000"/>
            </a:solidFill>
            <a:tailEnd type="triangle"/>
          </a:ln>
        </p:spPr>
        <p:txBody>
          <a:bodyPr lIns="0" tIns="0" rIns="0" bIns="0"/>
          <a:lstStyle/>
          <a:p>
            <a:endParaRPr sz="1634"/>
          </a:p>
        </p:txBody>
      </p:sp>
      <p:sp>
        <p:nvSpPr>
          <p:cNvPr id="1829" name="Shape 1829"/>
          <p:cNvSpPr/>
          <p:nvPr/>
        </p:nvSpPr>
        <p:spPr>
          <a:xfrm>
            <a:off x="768786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830" name="Shape 1830"/>
          <p:cNvSpPr/>
          <p:nvPr/>
        </p:nvSpPr>
        <p:spPr>
          <a:xfrm>
            <a:off x="715418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1831" name="Shape 1831"/>
          <p:cNvSpPr/>
          <p:nvPr/>
        </p:nvSpPr>
        <p:spPr>
          <a:xfrm>
            <a:off x="6696749"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1832" name="Shape 1832"/>
          <p:cNvSpPr/>
          <p:nvPr/>
        </p:nvSpPr>
        <p:spPr>
          <a:xfrm>
            <a:off x="6163068"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1833" name="Shape 1833"/>
          <p:cNvSpPr/>
          <p:nvPr/>
        </p:nvSpPr>
        <p:spPr>
          <a:xfrm>
            <a:off x="3057875" y="1753335"/>
            <a:ext cx="147887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nPC_sel=+4</a:t>
            </a:r>
          </a:p>
        </p:txBody>
      </p:sp>
      <p:sp>
        <p:nvSpPr>
          <p:cNvPr id="1834" name="Shape 1834"/>
          <p:cNvSpPr/>
          <p:nvPr/>
        </p:nvSpPr>
        <p:spPr>
          <a:xfrm>
            <a:off x="4897166"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35" name="Shape 1835"/>
          <p:cNvSpPr/>
          <p:nvPr/>
        </p:nvSpPr>
        <p:spPr>
          <a:xfrm>
            <a:off x="5147603"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1836" name="Shape 1836"/>
          <p:cNvSpPr/>
          <p:nvPr/>
        </p:nvSpPr>
        <p:spPr>
          <a:xfrm>
            <a:off x="4500082" y="1982033"/>
            <a:ext cx="381201" cy="1"/>
          </a:xfrm>
          <a:prstGeom prst="line">
            <a:avLst/>
          </a:prstGeom>
          <a:ln w="12700">
            <a:solidFill>
              <a:srgbClr val="000000"/>
            </a:solidFill>
          </a:ln>
        </p:spPr>
        <p:txBody>
          <a:bodyPr lIns="0" tIns="0" rIns="0" bIns="0"/>
          <a:lstStyle/>
          <a:p>
            <a:endParaRPr sz="1634"/>
          </a:p>
        </p:txBody>
      </p:sp>
      <p:sp>
        <p:nvSpPr>
          <p:cNvPr id="1837" name="Shape 1837"/>
          <p:cNvSpPr/>
          <p:nvPr/>
        </p:nvSpPr>
        <p:spPr>
          <a:xfrm>
            <a:off x="4500082" y="1982033"/>
            <a:ext cx="381201" cy="1"/>
          </a:xfrm>
          <a:prstGeom prst="line">
            <a:avLst/>
          </a:prstGeom>
          <a:ln w="19050">
            <a:solidFill>
              <a:srgbClr val="000000"/>
            </a:solidFill>
            <a:tailEnd type="triangle"/>
          </a:ln>
        </p:spPr>
        <p:txBody>
          <a:bodyPr lIns="0" tIns="0" rIns="0" bIns="0"/>
          <a:lstStyle/>
          <a:p>
            <a:endParaRPr sz="1634"/>
          </a:p>
        </p:txBody>
      </p:sp>
      <p:sp>
        <p:nvSpPr>
          <p:cNvPr id="1838" name="Shape 1838"/>
          <p:cNvSpPr/>
          <p:nvPr/>
        </p:nvSpPr>
        <p:spPr>
          <a:xfrm>
            <a:off x="4161767"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839" name="Shape 1839"/>
          <p:cNvSpPr/>
          <p:nvPr/>
        </p:nvSpPr>
        <p:spPr>
          <a:xfrm flipH="1">
            <a:off x="4652563" y="2515657"/>
            <a:ext cx="228720" cy="1"/>
          </a:xfrm>
          <a:prstGeom prst="line">
            <a:avLst/>
          </a:prstGeom>
          <a:ln w="19050">
            <a:solidFill>
              <a:srgbClr val="000000"/>
            </a:solidFill>
          </a:ln>
        </p:spPr>
        <p:txBody>
          <a:bodyPr lIns="0" tIns="0" rIns="0" bIns="0"/>
          <a:lstStyle/>
          <a:p>
            <a:endParaRPr sz="1634"/>
          </a:p>
        </p:txBody>
      </p:sp>
      <p:sp>
        <p:nvSpPr>
          <p:cNvPr id="1840" name="Shape 1840"/>
          <p:cNvSpPr/>
          <p:nvPr/>
        </p:nvSpPr>
        <p:spPr>
          <a:xfrm>
            <a:off x="4881282" y="2439424"/>
            <a:ext cx="152481" cy="76233"/>
          </a:xfrm>
          <a:prstGeom prst="line">
            <a:avLst/>
          </a:prstGeom>
          <a:ln w="12700">
            <a:solidFill>
              <a:srgbClr val="000000"/>
            </a:solidFill>
          </a:ln>
        </p:spPr>
        <p:txBody>
          <a:bodyPr lIns="0" tIns="0" rIns="0" bIns="0"/>
          <a:lstStyle/>
          <a:p>
            <a:endParaRPr sz="1634"/>
          </a:p>
        </p:txBody>
      </p:sp>
      <p:sp>
        <p:nvSpPr>
          <p:cNvPr id="1841" name="Shape 1841"/>
          <p:cNvSpPr/>
          <p:nvPr/>
        </p:nvSpPr>
        <p:spPr>
          <a:xfrm flipH="1">
            <a:off x="4881282" y="2515657"/>
            <a:ext cx="152481" cy="76233"/>
          </a:xfrm>
          <a:prstGeom prst="line">
            <a:avLst/>
          </a:prstGeom>
          <a:ln w="12700">
            <a:solidFill>
              <a:srgbClr val="000000"/>
            </a:solidFill>
          </a:ln>
        </p:spPr>
        <p:txBody>
          <a:bodyPr lIns="0" tIns="0" rIns="0" bIns="0"/>
          <a:lstStyle/>
          <a:p>
            <a:endParaRPr sz="1634"/>
          </a:p>
        </p:txBody>
      </p:sp>
      <p:sp>
        <p:nvSpPr>
          <p:cNvPr id="1842" name="Shape 1842"/>
          <p:cNvSpPr/>
          <p:nvPr/>
        </p:nvSpPr>
        <p:spPr>
          <a:xfrm>
            <a:off x="5491202"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1843" name="Shape 1843"/>
          <p:cNvSpPr/>
          <p:nvPr/>
        </p:nvSpPr>
        <p:spPr>
          <a:xfrm>
            <a:off x="5796162" y="1982033"/>
            <a:ext cx="1601041" cy="838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57150">
            <a:solidFill>
              <a:srgbClr val="CD665F"/>
            </a:solidFill>
          </a:ln>
        </p:spPr>
        <p:txBody>
          <a:bodyPr lIns="0" tIns="0" rIns="0" bIns="0"/>
          <a:lstStyle/>
          <a:p>
            <a:endParaRPr sz="1634"/>
          </a:p>
        </p:txBody>
      </p:sp>
      <p:sp>
        <p:nvSpPr>
          <p:cNvPr id="1844" name="Shape 1844"/>
          <p:cNvSpPr/>
          <p:nvPr/>
        </p:nvSpPr>
        <p:spPr>
          <a:xfrm>
            <a:off x="6863523" y="1982033"/>
            <a:ext cx="1" cy="838553"/>
          </a:xfrm>
          <a:prstGeom prst="line">
            <a:avLst/>
          </a:prstGeom>
          <a:ln w="57150">
            <a:solidFill>
              <a:srgbClr val="CD665F"/>
            </a:solidFill>
          </a:ln>
        </p:spPr>
        <p:txBody>
          <a:bodyPr lIns="0" tIns="0" rIns="0" bIns="0"/>
          <a:lstStyle/>
          <a:p>
            <a:endParaRPr sz="1634"/>
          </a:p>
        </p:txBody>
      </p:sp>
      <p:sp>
        <p:nvSpPr>
          <p:cNvPr id="1845" name="Shape 1845"/>
          <p:cNvSpPr/>
          <p:nvPr/>
        </p:nvSpPr>
        <p:spPr>
          <a:xfrm>
            <a:off x="6329842" y="1982033"/>
            <a:ext cx="1" cy="838553"/>
          </a:xfrm>
          <a:prstGeom prst="line">
            <a:avLst/>
          </a:prstGeom>
          <a:ln w="57150">
            <a:solidFill>
              <a:srgbClr val="CD665F"/>
            </a:solidFill>
          </a:ln>
        </p:spPr>
        <p:txBody>
          <a:bodyPr lIns="0" tIns="0" rIns="0" bIns="0"/>
          <a:lstStyle/>
          <a:p>
            <a:endParaRPr sz="1634"/>
          </a:p>
        </p:txBody>
      </p:sp>
      <p:sp>
        <p:nvSpPr>
          <p:cNvPr id="1846" name="Shape 1846"/>
          <p:cNvSpPr/>
          <p:nvPr/>
        </p:nvSpPr>
        <p:spPr>
          <a:xfrm>
            <a:off x="3432722" y="2744352"/>
            <a:ext cx="1" cy="152466"/>
          </a:xfrm>
          <a:prstGeom prst="line">
            <a:avLst/>
          </a:prstGeom>
          <a:ln w="57150">
            <a:solidFill>
              <a:srgbClr val="CD665F"/>
            </a:solidFill>
          </a:ln>
        </p:spPr>
        <p:txBody>
          <a:bodyPr lIns="0" tIns="0" rIns="0" bIns="0"/>
          <a:lstStyle/>
          <a:p>
            <a:endParaRPr sz="1634"/>
          </a:p>
        </p:txBody>
      </p:sp>
      <p:sp>
        <p:nvSpPr>
          <p:cNvPr id="1847" name="Shape 1847"/>
          <p:cNvSpPr/>
          <p:nvPr/>
        </p:nvSpPr>
        <p:spPr>
          <a:xfrm>
            <a:off x="3661442" y="3201743"/>
            <a:ext cx="1" cy="609857"/>
          </a:xfrm>
          <a:prstGeom prst="line">
            <a:avLst/>
          </a:prstGeom>
          <a:ln w="57150">
            <a:solidFill>
              <a:srgbClr val="CD665F"/>
            </a:solidFill>
          </a:ln>
        </p:spPr>
        <p:txBody>
          <a:bodyPr lIns="0" tIns="0" rIns="0" bIns="0"/>
          <a:lstStyle/>
          <a:p>
            <a:endParaRPr sz="1634"/>
          </a:p>
        </p:txBody>
      </p:sp>
      <p:sp>
        <p:nvSpPr>
          <p:cNvPr id="1848" name="Shape 1848"/>
          <p:cNvSpPr/>
          <p:nvPr/>
        </p:nvSpPr>
        <p:spPr>
          <a:xfrm>
            <a:off x="4042642" y="3506673"/>
            <a:ext cx="1" cy="304929"/>
          </a:xfrm>
          <a:prstGeom prst="line">
            <a:avLst/>
          </a:prstGeom>
          <a:ln w="57150">
            <a:solidFill>
              <a:srgbClr val="CD665F"/>
            </a:solidFill>
          </a:ln>
        </p:spPr>
        <p:txBody>
          <a:bodyPr lIns="0" tIns="0" rIns="0" bIns="0"/>
          <a:lstStyle/>
          <a:p>
            <a:endParaRPr sz="1634"/>
          </a:p>
        </p:txBody>
      </p:sp>
      <p:sp>
        <p:nvSpPr>
          <p:cNvPr id="1849" name="Shape 1849"/>
          <p:cNvSpPr/>
          <p:nvPr/>
        </p:nvSpPr>
        <p:spPr>
          <a:xfrm>
            <a:off x="4423843" y="3506673"/>
            <a:ext cx="1" cy="304929"/>
          </a:xfrm>
          <a:prstGeom prst="line">
            <a:avLst/>
          </a:prstGeom>
          <a:ln w="57150">
            <a:solidFill>
              <a:srgbClr val="CD665F"/>
            </a:solidFill>
          </a:ln>
        </p:spPr>
        <p:txBody>
          <a:bodyPr lIns="0" tIns="0" rIns="0" bIns="0"/>
          <a:lstStyle/>
          <a:p>
            <a:endParaRPr sz="1634"/>
          </a:p>
        </p:txBody>
      </p:sp>
      <p:sp>
        <p:nvSpPr>
          <p:cNvPr id="1850" name="Shape 1850"/>
          <p:cNvSpPr/>
          <p:nvPr/>
        </p:nvSpPr>
        <p:spPr>
          <a:xfrm>
            <a:off x="4652562" y="4116528"/>
            <a:ext cx="1753521" cy="1"/>
          </a:xfrm>
          <a:prstGeom prst="line">
            <a:avLst/>
          </a:prstGeom>
          <a:ln w="57150">
            <a:solidFill>
              <a:srgbClr val="CD665F"/>
            </a:solidFill>
          </a:ln>
        </p:spPr>
        <p:txBody>
          <a:bodyPr lIns="0" tIns="0" rIns="0" bIns="0"/>
          <a:lstStyle/>
          <a:p>
            <a:endParaRPr sz="1634"/>
          </a:p>
        </p:txBody>
      </p:sp>
      <p:sp>
        <p:nvSpPr>
          <p:cNvPr id="1851" name="Shape 1851"/>
          <p:cNvSpPr/>
          <p:nvPr/>
        </p:nvSpPr>
        <p:spPr>
          <a:xfrm>
            <a:off x="4652562" y="4650152"/>
            <a:ext cx="1753522" cy="1524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270" y="0"/>
                </a:lnTo>
                <a:lnTo>
                  <a:pt x="15026" y="21600"/>
                </a:lnTo>
                <a:lnTo>
                  <a:pt x="21600" y="21600"/>
                </a:lnTo>
              </a:path>
            </a:pathLst>
          </a:custGeom>
          <a:ln w="57150">
            <a:solidFill>
              <a:srgbClr val="CD665F"/>
            </a:solidFill>
          </a:ln>
        </p:spPr>
        <p:txBody>
          <a:bodyPr lIns="0" tIns="0" rIns="0" bIns="0"/>
          <a:lstStyle/>
          <a:p>
            <a:endParaRPr sz="1634"/>
          </a:p>
        </p:txBody>
      </p:sp>
      <p:sp>
        <p:nvSpPr>
          <p:cNvPr id="1852" name="Shape 1852"/>
          <p:cNvSpPr/>
          <p:nvPr/>
        </p:nvSpPr>
        <p:spPr>
          <a:xfrm>
            <a:off x="6863523" y="4421458"/>
            <a:ext cx="1601042" cy="1"/>
          </a:xfrm>
          <a:prstGeom prst="line">
            <a:avLst/>
          </a:prstGeom>
          <a:ln w="57150">
            <a:solidFill>
              <a:srgbClr val="CD665F"/>
            </a:solidFill>
          </a:ln>
        </p:spPr>
        <p:txBody>
          <a:bodyPr lIns="0" tIns="0" rIns="0" bIns="0"/>
          <a:lstStyle/>
          <a:p>
            <a:endParaRPr sz="1634"/>
          </a:p>
        </p:txBody>
      </p:sp>
      <p:sp>
        <p:nvSpPr>
          <p:cNvPr id="1853" name="Shape 1853"/>
          <p:cNvSpPr/>
          <p:nvPr/>
        </p:nvSpPr>
        <p:spPr>
          <a:xfrm>
            <a:off x="2670322" y="4268994"/>
            <a:ext cx="6251682" cy="2210728"/>
          </a:xfrm>
          <a:custGeom>
            <a:avLst/>
            <a:gdLst/>
            <a:ahLst/>
            <a:cxnLst>
              <a:cxn ang="0">
                <a:pos x="wd2" y="hd2"/>
              </a:cxn>
              <a:cxn ang="5400000">
                <a:pos x="wd2" y="hd2"/>
              </a:cxn>
              <a:cxn ang="10800000">
                <a:pos x="wd2" y="hd2"/>
              </a:cxn>
              <a:cxn ang="16200000">
                <a:pos x="wd2" y="hd2"/>
              </a:cxn>
            </a:cxnLst>
            <a:rect l="0" t="0" r="r" b="b"/>
            <a:pathLst>
              <a:path w="21600" h="21600" extrusionOk="0">
                <a:moveTo>
                  <a:pt x="20020" y="1490"/>
                </a:moveTo>
                <a:lnTo>
                  <a:pt x="21073" y="7448"/>
                </a:lnTo>
                <a:lnTo>
                  <a:pt x="21600" y="7448"/>
                </a:lnTo>
                <a:lnTo>
                  <a:pt x="21600" y="21600"/>
                </a:lnTo>
                <a:lnTo>
                  <a:pt x="0" y="21600"/>
                </a:lnTo>
                <a:lnTo>
                  <a:pt x="0" y="0"/>
                </a:lnTo>
                <a:lnTo>
                  <a:pt x="1844" y="0"/>
                </a:lnTo>
              </a:path>
            </a:pathLst>
          </a:custGeom>
          <a:ln w="57150">
            <a:solidFill>
              <a:srgbClr val="CD665F"/>
            </a:solidFill>
          </a:ln>
        </p:spPr>
        <p:txBody>
          <a:bodyPr lIns="0" tIns="0" rIns="0" bIns="0"/>
          <a:lstStyle/>
          <a:p>
            <a:endParaRPr sz="1634"/>
          </a:p>
        </p:txBody>
      </p:sp>
    </p:spTree>
    <p:extLst>
      <p:ext uri="{BB962C8B-B14F-4D97-AF65-F5344CB8AC3E}">
        <p14:creationId xmlns:p14="http://schemas.microsoft.com/office/powerpoint/2010/main" val="38584109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 grpId="0" animBg="1"/>
      <p:bldP spid="1844" grpId="0" animBg="1"/>
      <p:bldP spid="1845" grpId="0" animBg="1"/>
      <p:bldP spid="1846" grpId="0" animBg="1"/>
      <p:bldP spid="1847" grpId="0" animBg="1"/>
      <p:bldP spid="1848" grpId="0" animBg="1"/>
      <p:bldP spid="1849" grpId="0" animBg="1"/>
      <p:bldP spid="1850" grpId="0" animBg="1"/>
      <p:bldP spid="1851" grpId="0" animBg="1"/>
      <p:bldP spid="1852" grpId="0" animBg="1"/>
      <p:bldP spid="18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8" name="Shape 1858"/>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1861" name="Shape 1861"/>
          <p:cNvSpPr>
            <a:spLocks noGrp="1"/>
          </p:cNvSpPr>
          <p:nvPr>
            <p:ph type="title"/>
          </p:nvPr>
        </p:nvSpPr>
        <p:spPr>
          <a:xfrm>
            <a:off x="485294" y="44279"/>
            <a:ext cx="8171971" cy="645460"/>
          </a:xfrm>
          <a:prstGeom prst="rect">
            <a:avLst/>
          </a:prstGeom>
        </p:spPr>
        <p:txBody>
          <a:bodyPr>
            <a:normAutofit fontScale="90000"/>
          </a:bodyPr>
          <a:lstStyle/>
          <a:p>
            <a:pPr>
              <a:defRPr sz="4050"/>
            </a:pPr>
            <a:r>
              <a:t>Instruction Fetch Unit end of </a:t>
            </a:r>
            <a:r>
              <a:rPr b="1">
                <a:latin typeface="Courier"/>
                <a:ea typeface="Courier"/>
                <a:cs typeface="Courier"/>
                <a:sym typeface="Courier"/>
              </a:rPr>
              <a:t>Add</a:t>
            </a:r>
          </a:p>
        </p:txBody>
      </p:sp>
      <p:sp>
        <p:nvSpPr>
          <p:cNvPr id="1862" name="Shape 1862"/>
          <p:cNvSpPr>
            <a:spLocks noGrp="1"/>
          </p:cNvSpPr>
          <p:nvPr>
            <p:ph type="body" sz="quarter" idx="1"/>
          </p:nvPr>
        </p:nvSpPr>
        <p:spPr>
          <a:xfrm>
            <a:off x="1921" y="791796"/>
            <a:ext cx="8691363" cy="1186363"/>
          </a:xfrm>
          <a:prstGeom prst="rect">
            <a:avLst/>
          </a:prstGeom>
        </p:spPr>
        <p:txBody>
          <a:bodyPr/>
          <a:lstStyle>
            <a:lvl2pPr>
              <a:lnSpc>
                <a:spcPct val="75000"/>
              </a:lnSpc>
              <a:spcBef>
                <a:spcPts val="900"/>
              </a:spcBef>
            </a:lvl2pPr>
          </a:lstStyle>
          <a:p>
            <a:r>
              <a:t>PC  =  PC + 4</a:t>
            </a:r>
          </a:p>
          <a:p>
            <a:pPr lvl="1"/>
            <a:r>
              <a:t>This is the same for all instructions except: Branch and Jump</a:t>
            </a:r>
          </a:p>
        </p:txBody>
      </p:sp>
      <p:sp>
        <p:nvSpPr>
          <p:cNvPr id="1863" name="Shape 1863"/>
          <p:cNvSpPr/>
          <p:nvPr/>
        </p:nvSpPr>
        <p:spPr>
          <a:xfrm>
            <a:off x="3032879" y="6166940"/>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864" name="Shape 1864"/>
          <p:cNvSpPr/>
          <p:nvPr/>
        </p:nvSpPr>
        <p:spPr>
          <a:xfrm>
            <a:off x="4957523" y="524299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grpSp>
        <p:nvGrpSpPr>
          <p:cNvPr id="1869" name="Group 1869"/>
          <p:cNvGrpSpPr/>
          <p:nvPr/>
        </p:nvGrpSpPr>
        <p:grpSpPr>
          <a:xfrm>
            <a:off x="5038025" y="3921635"/>
            <a:ext cx="339327" cy="1194302"/>
            <a:chOff x="29547" y="0"/>
            <a:chExt cx="373887" cy="1315943"/>
          </a:xfrm>
        </p:grpSpPr>
        <p:sp>
          <p:nvSpPr>
            <p:cNvPr id="1865" name="Shape 1865"/>
            <p:cNvSpPr/>
            <p:nvPr/>
          </p:nvSpPr>
          <p:spPr>
            <a:xfrm>
              <a:off x="91357" y="0"/>
              <a:ext cx="266466" cy="1315943"/>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66" name="Shape 1866"/>
            <p:cNvSpPr/>
            <p:nvPr/>
          </p:nvSpPr>
          <p:spPr>
            <a:xfrm rot="5400000">
              <a:off x="-1469" y="476308"/>
              <a:ext cx="39663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PC</a:t>
              </a:r>
            </a:p>
          </p:txBody>
        </p:sp>
        <p:sp>
          <p:nvSpPr>
            <p:cNvPr id="1867" name="Shape 1867"/>
            <p:cNvSpPr/>
            <p:nvPr/>
          </p:nvSpPr>
          <p:spPr>
            <a:xfrm rot="16200000">
              <a:off x="68721" y="23507"/>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00</a:t>
              </a:r>
            </a:p>
          </p:txBody>
        </p:sp>
        <p:sp>
          <p:nvSpPr>
            <p:cNvPr id="1868" name="Shape 1868"/>
            <p:cNvSpPr/>
            <p:nvPr/>
          </p:nvSpPr>
          <p:spPr>
            <a:xfrm>
              <a:off x="96607" y="6999"/>
              <a:ext cx="257716" cy="251989"/>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sp>
        <p:nvSpPr>
          <p:cNvPr id="1870" name="Shape 1870"/>
          <p:cNvSpPr/>
          <p:nvPr/>
        </p:nvSpPr>
        <p:spPr>
          <a:xfrm>
            <a:off x="3405721" y="3260958"/>
            <a:ext cx="21249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4</a:t>
            </a:r>
          </a:p>
        </p:txBody>
      </p:sp>
      <p:sp>
        <p:nvSpPr>
          <p:cNvPr id="1871" name="Shape 1871"/>
          <p:cNvSpPr/>
          <p:nvPr/>
        </p:nvSpPr>
        <p:spPr>
          <a:xfrm>
            <a:off x="4042641" y="3108493"/>
            <a:ext cx="1204757" cy="327466"/>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800" dirty="0" err="1" smtClean="0">
                <a:solidFill>
                  <a:srgbClr val="FF0000"/>
                </a:solidFill>
              </a:rPr>
              <a:t>nPC_sel</a:t>
            </a:r>
            <a:r>
              <a:rPr sz="1800" dirty="0" smtClean="0">
                <a:solidFill>
                  <a:srgbClr val="FF0000"/>
                </a:solidFill>
              </a:rPr>
              <a:t>=</a:t>
            </a:r>
            <a:r>
              <a:rPr lang="en-US" sz="1800" dirty="0" smtClean="0">
                <a:solidFill>
                  <a:srgbClr val="FF0000"/>
                </a:solidFill>
              </a:rPr>
              <a:t>0</a:t>
            </a:r>
            <a:endParaRPr sz="1800" dirty="0">
              <a:solidFill>
                <a:srgbClr val="FF0000"/>
              </a:solidFill>
            </a:endParaRPr>
          </a:p>
        </p:txBody>
      </p:sp>
      <p:sp>
        <p:nvSpPr>
          <p:cNvPr id="1872" name="Shape 1872"/>
          <p:cNvSpPr/>
          <p:nvPr/>
        </p:nvSpPr>
        <p:spPr>
          <a:xfrm>
            <a:off x="4789159" y="3518242"/>
            <a:ext cx="1" cy="371630"/>
          </a:xfrm>
          <a:prstGeom prst="line">
            <a:avLst/>
          </a:prstGeom>
          <a:ln w="12700">
            <a:solidFill>
              <a:srgbClr val="000000"/>
            </a:solidFill>
            <a:tailEnd type="triangle"/>
          </a:ln>
        </p:spPr>
        <p:txBody>
          <a:bodyPr lIns="0" tIns="0" rIns="0" bIns="0"/>
          <a:lstStyle/>
          <a:p>
            <a:endParaRPr sz="1634"/>
          </a:p>
        </p:txBody>
      </p:sp>
      <p:sp>
        <p:nvSpPr>
          <p:cNvPr id="1873" name="Shape 1873"/>
          <p:cNvSpPr/>
          <p:nvPr/>
        </p:nvSpPr>
        <p:spPr>
          <a:xfrm>
            <a:off x="3453371" y="4938061"/>
            <a:ext cx="306957" cy="1067249"/>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74" name="Shape 1874"/>
          <p:cNvSpPr/>
          <p:nvPr/>
        </p:nvSpPr>
        <p:spPr>
          <a:xfrm rot="5400000">
            <a:off x="3200231" y="5210459"/>
            <a:ext cx="794389"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PC Ext</a:t>
            </a:r>
          </a:p>
        </p:txBody>
      </p:sp>
      <p:sp>
        <p:nvSpPr>
          <p:cNvPr id="1875" name="Shape 1875"/>
          <p:cNvSpPr/>
          <p:nvPr/>
        </p:nvSpPr>
        <p:spPr>
          <a:xfrm rot="5400000">
            <a:off x="3804268" y="3605198"/>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1876" name="Shape 1876"/>
          <p:cNvSpPr/>
          <p:nvPr/>
        </p:nvSpPr>
        <p:spPr>
          <a:xfrm>
            <a:off x="3966402" y="3337190"/>
            <a:ext cx="381201" cy="106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1877" name="Shape 1877"/>
          <p:cNvSpPr/>
          <p:nvPr/>
        </p:nvSpPr>
        <p:spPr>
          <a:xfrm rot="5400000">
            <a:off x="3804268" y="4824910"/>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1878" name="Shape 1878"/>
          <p:cNvSpPr/>
          <p:nvPr/>
        </p:nvSpPr>
        <p:spPr>
          <a:xfrm>
            <a:off x="3966402" y="4556902"/>
            <a:ext cx="381201" cy="106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1879" name="Shape 1879"/>
          <p:cNvSpPr/>
          <p:nvPr/>
        </p:nvSpPr>
        <p:spPr>
          <a:xfrm rot="5400000">
            <a:off x="4504757" y="4311725"/>
            <a:ext cx="51065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Mux</a:t>
            </a:r>
          </a:p>
        </p:txBody>
      </p:sp>
      <p:sp>
        <p:nvSpPr>
          <p:cNvPr id="1880" name="Shape 1880"/>
          <p:cNvSpPr/>
          <p:nvPr/>
        </p:nvSpPr>
        <p:spPr>
          <a:xfrm>
            <a:off x="4652562" y="3794581"/>
            <a:ext cx="228721" cy="1448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89"/>
                </a:lnTo>
                <a:lnTo>
                  <a:pt x="21600" y="3411"/>
                </a:lnTo>
                <a:lnTo>
                  <a:pt x="0" y="0"/>
                </a:lnTo>
                <a:close/>
              </a:path>
            </a:pathLst>
          </a:custGeom>
          <a:ln w="28575">
            <a:solidFill>
              <a:srgbClr val="000000"/>
            </a:solidFill>
          </a:ln>
        </p:spPr>
        <p:txBody>
          <a:bodyPr lIns="0" tIns="0" rIns="0" bIns="0"/>
          <a:lstStyle/>
          <a:p>
            <a:endParaRPr sz="1634"/>
          </a:p>
        </p:txBody>
      </p:sp>
      <p:sp>
        <p:nvSpPr>
          <p:cNvPr id="1881" name="Shape 1881"/>
          <p:cNvSpPr/>
          <p:nvPr/>
        </p:nvSpPr>
        <p:spPr>
          <a:xfrm>
            <a:off x="5338723" y="2740039"/>
            <a:ext cx="152481" cy="1816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19050">
            <a:solidFill>
              <a:srgbClr val="000000"/>
            </a:solidFill>
            <a:tailEnd type="triangle"/>
          </a:ln>
        </p:spPr>
        <p:txBody>
          <a:bodyPr lIns="0" tIns="0" rIns="0" bIns="0"/>
          <a:lstStyle/>
          <a:p>
            <a:endParaRPr sz="1634"/>
          </a:p>
        </p:txBody>
      </p:sp>
      <p:sp>
        <p:nvSpPr>
          <p:cNvPr id="1882" name="Shape 1882"/>
          <p:cNvSpPr/>
          <p:nvPr/>
        </p:nvSpPr>
        <p:spPr>
          <a:xfrm>
            <a:off x="3280242" y="3032262"/>
            <a:ext cx="2210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480" y="21600"/>
                </a:lnTo>
              </a:path>
            </a:pathLst>
          </a:custGeom>
          <a:ln w="19050">
            <a:solidFill>
              <a:srgbClr val="000000"/>
            </a:solidFill>
            <a:tailEnd type="triangle"/>
          </a:ln>
        </p:spPr>
        <p:txBody>
          <a:bodyPr lIns="0" tIns="0" rIns="0" bIns="0"/>
          <a:lstStyle/>
          <a:p>
            <a:endParaRPr sz="1634"/>
          </a:p>
        </p:txBody>
      </p:sp>
      <p:sp>
        <p:nvSpPr>
          <p:cNvPr id="1883" name="Shape 1883"/>
          <p:cNvSpPr/>
          <p:nvPr/>
        </p:nvSpPr>
        <p:spPr>
          <a:xfrm>
            <a:off x="3661443" y="3489654"/>
            <a:ext cx="304960" cy="1"/>
          </a:xfrm>
          <a:prstGeom prst="line">
            <a:avLst/>
          </a:prstGeom>
          <a:ln w="19050">
            <a:solidFill>
              <a:srgbClr val="000000"/>
            </a:solidFill>
            <a:tailEnd type="triangle"/>
          </a:ln>
        </p:spPr>
        <p:txBody>
          <a:bodyPr lIns="0" tIns="0" rIns="0" bIns="0"/>
          <a:lstStyle/>
          <a:p>
            <a:endParaRPr sz="1634"/>
          </a:p>
        </p:txBody>
      </p:sp>
      <p:sp>
        <p:nvSpPr>
          <p:cNvPr id="1884" name="Shape 1884"/>
          <p:cNvSpPr/>
          <p:nvPr/>
        </p:nvSpPr>
        <p:spPr>
          <a:xfrm>
            <a:off x="4347601" y="3947046"/>
            <a:ext cx="304961" cy="1"/>
          </a:xfrm>
          <a:prstGeom prst="line">
            <a:avLst/>
          </a:prstGeom>
          <a:ln w="19050">
            <a:solidFill>
              <a:srgbClr val="000000"/>
            </a:solidFill>
            <a:tailEnd type="triangle"/>
          </a:ln>
        </p:spPr>
        <p:txBody>
          <a:bodyPr lIns="0" tIns="0" rIns="0" bIns="0"/>
          <a:lstStyle/>
          <a:p>
            <a:endParaRPr sz="1634"/>
          </a:p>
        </p:txBody>
      </p:sp>
      <p:sp>
        <p:nvSpPr>
          <p:cNvPr id="1885" name="Shape 1885"/>
          <p:cNvSpPr/>
          <p:nvPr/>
        </p:nvSpPr>
        <p:spPr>
          <a:xfrm>
            <a:off x="3585202" y="3947047"/>
            <a:ext cx="838641" cy="7623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120"/>
                </a:lnTo>
                <a:lnTo>
                  <a:pt x="0" y="15120"/>
                </a:lnTo>
                <a:lnTo>
                  <a:pt x="0" y="21600"/>
                </a:lnTo>
                <a:lnTo>
                  <a:pt x="9818" y="21600"/>
                </a:lnTo>
              </a:path>
            </a:pathLst>
          </a:custGeom>
          <a:ln w="19050">
            <a:solidFill>
              <a:srgbClr val="000000"/>
            </a:solidFill>
            <a:tailEnd type="triangle"/>
          </a:ln>
        </p:spPr>
        <p:txBody>
          <a:bodyPr lIns="0" tIns="0" rIns="0" bIns="0"/>
          <a:lstStyle/>
          <a:p>
            <a:endParaRPr sz="1634"/>
          </a:p>
        </p:txBody>
      </p:sp>
      <p:sp>
        <p:nvSpPr>
          <p:cNvPr id="1886" name="Shape 1886"/>
          <p:cNvSpPr/>
          <p:nvPr/>
        </p:nvSpPr>
        <p:spPr>
          <a:xfrm>
            <a:off x="3737681" y="5471686"/>
            <a:ext cx="228720" cy="1"/>
          </a:xfrm>
          <a:prstGeom prst="line">
            <a:avLst/>
          </a:prstGeom>
          <a:ln w="19050">
            <a:solidFill>
              <a:srgbClr val="000000"/>
            </a:solidFill>
            <a:tailEnd type="triangle"/>
          </a:ln>
        </p:spPr>
        <p:txBody>
          <a:bodyPr lIns="0" tIns="0" rIns="0" bIns="0"/>
          <a:lstStyle/>
          <a:p>
            <a:endParaRPr sz="1634"/>
          </a:p>
        </p:txBody>
      </p:sp>
      <p:sp>
        <p:nvSpPr>
          <p:cNvPr id="1887" name="Shape 1887"/>
          <p:cNvSpPr/>
          <p:nvPr/>
        </p:nvSpPr>
        <p:spPr>
          <a:xfrm>
            <a:off x="3204003" y="5471686"/>
            <a:ext cx="228721" cy="6860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19050">
            <a:solidFill>
              <a:srgbClr val="000000"/>
            </a:solidFill>
            <a:tailEnd type="triangle"/>
          </a:ln>
        </p:spPr>
        <p:txBody>
          <a:bodyPr lIns="0" tIns="0" rIns="0" bIns="0"/>
          <a:lstStyle/>
          <a:p>
            <a:endParaRPr sz="1634"/>
          </a:p>
        </p:txBody>
      </p:sp>
      <p:sp>
        <p:nvSpPr>
          <p:cNvPr id="1888" name="Shape 1888"/>
          <p:cNvSpPr/>
          <p:nvPr/>
        </p:nvSpPr>
        <p:spPr>
          <a:xfrm>
            <a:off x="4347601" y="5090527"/>
            <a:ext cx="304961" cy="1588"/>
          </a:xfrm>
          <a:prstGeom prst="line">
            <a:avLst/>
          </a:prstGeom>
          <a:ln w="19050">
            <a:solidFill>
              <a:srgbClr val="000000"/>
            </a:solidFill>
            <a:tailEnd type="triangle"/>
          </a:ln>
        </p:spPr>
        <p:txBody>
          <a:bodyPr lIns="0" tIns="0" rIns="0" bIns="0"/>
          <a:lstStyle/>
          <a:p>
            <a:endParaRPr sz="1634"/>
          </a:p>
        </p:txBody>
      </p:sp>
      <p:sp>
        <p:nvSpPr>
          <p:cNvPr id="1889" name="Shape 1889"/>
          <p:cNvSpPr/>
          <p:nvPr/>
        </p:nvSpPr>
        <p:spPr>
          <a:xfrm>
            <a:off x="4881283" y="4556902"/>
            <a:ext cx="228719" cy="1"/>
          </a:xfrm>
          <a:prstGeom prst="line">
            <a:avLst/>
          </a:prstGeom>
          <a:ln w="19050">
            <a:solidFill>
              <a:srgbClr val="000000"/>
            </a:solidFill>
          </a:ln>
        </p:spPr>
        <p:txBody>
          <a:bodyPr lIns="0" tIns="0" rIns="0" bIns="0"/>
          <a:lstStyle/>
          <a:p>
            <a:endParaRPr sz="1634"/>
          </a:p>
        </p:txBody>
      </p:sp>
      <p:sp>
        <p:nvSpPr>
          <p:cNvPr id="1890" name="Shape 1890"/>
          <p:cNvSpPr/>
          <p:nvPr/>
        </p:nvSpPr>
        <p:spPr>
          <a:xfrm>
            <a:off x="5491203" y="3121200"/>
            <a:ext cx="1502469" cy="378892"/>
          </a:xfrm>
          <a:prstGeom prst="rect">
            <a:avLst/>
          </a:prstGeom>
          <a:ln w="12700">
            <a:miter lim="400000"/>
          </a:ln>
          <a:extLst>
            <a:ext uri="{C572A759-6A51-4108-AA02-DFA0A04FC94B}">
              <ma14:wrappingTextBoxFlag xmlns:ma14="http://schemas.microsoft.com/office/mac/drawingml/2011/main" xmlns="" val="1"/>
            </a:ext>
          </a:extLst>
        </p:spPr>
        <p:txBody>
          <a:bodyPr wrap="none" lIns="46104" tIns="46104" rIns="46104" bIns="46104">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 Address</a:t>
            </a:r>
          </a:p>
        </p:txBody>
      </p:sp>
      <p:sp>
        <p:nvSpPr>
          <p:cNvPr id="1891" name="Shape 1891"/>
          <p:cNvSpPr/>
          <p:nvPr/>
        </p:nvSpPr>
        <p:spPr>
          <a:xfrm>
            <a:off x="5338723" y="2816272"/>
            <a:ext cx="152481" cy="17533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57150">
            <a:solidFill>
              <a:srgbClr val="CD665F"/>
            </a:solidFill>
          </a:ln>
        </p:spPr>
        <p:txBody>
          <a:bodyPr lIns="0" tIns="0" rIns="0" bIns="0"/>
          <a:lstStyle/>
          <a:p>
            <a:endParaRPr sz="1634"/>
          </a:p>
        </p:txBody>
      </p:sp>
      <p:sp>
        <p:nvSpPr>
          <p:cNvPr id="1892" name="Shape 1892"/>
          <p:cNvSpPr/>
          <p:nvPr/>
        </p:nvSpPr>
        <p:spPr>
          <a:xfrm>
            <a:off x="3280242" y="3044967"/>
            <a:ext cx="2210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703" y="21600"/>
                </a:lnTo>
              </a:path>
            </a:pathLst>
          </a:custGeom>
          <a:ln w="57150">
            <a:solidFill>
              <a:srgbClr val="CD665F"/>
            </a:solidFill>
          </a:ln>
        </p:spPr>
        <p:txBody>
          <a:bodyPr lIns="0" tIns="0" rIns="0" bIns="0"/>
          <a:lstStyle/>
          <a:p>
            <a:endParaRPr sz="1634"/>
          </a:p>
        </p:txBody>
      </p:sp>
      <p:sp>
        <p:nvSpPr>
          <p:cNvPr id="1893" name="Shape 1893"/>
          <p:cNvSpPr/>
          <p:nvPr/>
        </p:nvSpPr>
        <p:spPr>
          <a:xfrm>
            <a:off x="4905108" y="1790315"/>
            <a:ext cx="1113830" cy="978312"/>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94" name="Shape 1894"/>
          <p:cNvSpPr/>
          <p:nvPr/>
        </p:nvSpPr>
        <p:spPr>
          <a:xfrm>
            <a:off x="4968809" y="1941192"/>
            <a:ext cx="951484" cy="64139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895" name="Shape 1895"/>
          <p:cNvSpPr/>
          <p:nvPr/>
        </p:nvSpPr>
        <p:spPr>
          <a:xfrm>
            <a:off x="6020117" y="2306470"/>
            <a:ext cx="1041948" cy="1"/>
          </a:xfrm>
          <a:prstGeom prst="line">
            <a:avLst/>
          </a:prstGeom>
          <a:ln w="25400">
            <a:solidFill>
              <a:srgbClr val="000000"/>
            </a:solidFill>
            <a:tailEnd type="triangle"/>
          </a:ln>
        </p:spPr>
        <p:txBody>
          <a:bodyPr lIns="0" tIns="0" rIns="0" bIns="0"/>
          <a:lstStyle/>
          <a:p>
            <a:endParaRPr sz="1634"/>
          </a:p>
        </p:txBody>
      </p:sp>
      <p:sp>
        <p:nvSpPr>
          <p:cNvPr id="1896" name="Shape 1896"/>
          <p:cNvSpPr/>
          <p:nvPr/>
        </p:nvSpPr>
        <p:spPr>
          <a:xfrm>
            <a:off x="6024881" y="2311234"/>
            <a:ext cx="1067361" cy="1"/>
          </a:xfrm>
          <a:prstGeom prst="line">
            <a:avLst/>
          </a:prstGeom>
          <a:ln w="57150">
            <a:solidFill>
              <a:srgbClr val="CD665F"/>
            </a:solidFill>
          </a:ln>
        </p:spPr>
        <p:txBody>
          <a:bodyPr lIns="0" tIns="0" rIns="0" bIns="0"/>
          <a:lstStyle/>
          <a:p>
            <a:endParaRPr sz="1634"/>
          </a:p>
        </p:txBody>
      </p:sp>
      <p:sp>
        <p:nvSpPr>
          <p:cNvPr id="1897" name="Shape 1897"/>
          <p:cNvSpPr/>
          <p:nvPr/>
        </p:nvSpPr>
        <p:spPr>
          <a:xfrm>
            <a:off x="4347601" y="3959751"/>
            <a:ext cx="304961" cy="1"/>
          </a:xfrm>
          <a:prstGeom prst="line">
            <a:avLst/>
          </a:prstGeom>
          <a:ln w="57150">
            <a:solidFill>
              <a:srgbClr val="CD665F"/>
            </a:solidFill>
          </a:ln>
        </p:spPr>
        <p:txBody>
          <a:bodyPr lIns="0" tIns="0" rIns="0" bIns="0"/>
          <a:lstStyle/>
          <a:p>
            <a:endParaRPr sz="1634"/>
          </a:p>
        </p:txBody>
      </p:sp>
      <p:sp>
        <p:nvSpPr>
          <p:cNvPr id="1898" name="Shape 1898"/>
          <p:cNvSpPr/>
          <p:nvPr/>
        </p:nvSpPr>
        <p:spPr>
          <a:xfrm>
            <a:off x="4881283" y="4569608"/>
            <a:ext cx="228719" cy="1"/>
          </a:xfrm>
          <a:prstGeom prst="line">
            <a:avLst/>
          </a:prstGeom>
          <a:ln w="57150">
            <a:solidFill>
              <a:srgbClr val="CD665F"/>
            </a:solidFill>
          </a:ln>
        </p:spPr>
        <p:txBody>
          <a:bodyPr lIns="0" tIns="0" rIns="0" bIns="0"/>
          <a:lstStyle/>
          <a:p>
            <a:endParaRPr sz="1634"/>
          </a:p>
        </p:txBody>
      </p:sp>
      <p:sp>
        <p:nvSpPr>
          <p:cNvPr id="2" name="TextBox 1"/>
          <p:cNvSpPr txBox="1"/>
          <p:nvPr/>
        </p:nvSpPr>
        <p:spPr>
          <a:xfrm>
            <a:off x="5780280" y="3775167"/>
            <a:ext cx="1696939" cy="369332"/>
          </a:xfrm>
          <a:prstGeom prst="rect">
            <a:avLst/>
          </a:prstGeom>
          <a:noFill/>
        </p:spPr>
        <p:txBody>
          <a:bodyPr wrap="none" rtlCol="0">
            <a:spAutoFit/>
          </a:bodyPr>
          <a:lstStyle/>
          <a:p>
            <a:r>
              <a:rPr lang="en-US" dirty="0" smtClean="0">
                <a:solidFill>
                  <a:srgbClr val="FF0000"/>
                </a:solidFill>
              </a:rPr>
              <a:t>Next PC address</a:t>
            </a:r>
            <a:endParaRPr lang="en-US" dirty="0">
              <a:solidFill>
                <a:srgbClr val="FF0000"/>
              </a:solidFill>
            </a:endParaRPr>
          </a:p>
        </p:txBody>
      </p:sp>
      <p:sp>
        <p:nvSpPr>
          <p:cNvPr id="3" name="TextBox 2"/>
          <p:cNvSpPr txBox="1"/>
          <p:nvPr/>
        </p:nvSpPr>
        <p:spPr>
          <a:xfrm>
            <a:off x="6324600" y="1903558"/>
            <a:ext cx="1678152" cy="369332"/>
          </a:xfrm>
          <a:prstGeom prst="rect">
            <a:avLst/>
          </a:prstGeom>
          <a:noFill/>
        </p:spPr>
        <p:txBody>
          <a:bodyPr wrap="none" rtlCol="0">
            <a:spAutoFit/>
          </a:bodyPr>
          <a:lstStyle/>
          <a:p>
            <a:r>
              <a:rPr lang="en-US" dirty="0" smtClean="0">
                <a:solidFill>
                  <a:srgbClr val="FF0000"/>
                </a:solidFill>
              </a:rPr>
              <a:t>New instruction</a:t>
            </a:r>
            <a:endParaRPr lang="en-US" dirty="0">
              <a:solidFill>
                <a:srgbClr val="FF0000"/>
              </a:solidFill>
            </a:endParaRPr>
          </a:p>
        </p:txBody>
      </p:sp>
      <p:cxnSp>
        <p:nvCxnSpPr>
          <p:cNvPr id="5" name="Straight Arrow Connector 4"/>
          <p:cNvCxnSpPr/>
          <p:nvPr/>
        </p:nvCxnSpPr>
        <p:spPr>
          <a:xfrm flipH="1">
            <a:off x="5562600" y="4221187"/>
            <a:ext cx="914400" cy="1045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Shape 1499"/>
          <p:cNvSpPr/>
          <p:nvPr/>
        </p:nvSpPr>
        <p:spPr>
          <a:xfrm>
            <a:off x="4656141" y="3886200"/>
            <a:ext cx="210128" cy="3269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104" tIns="46104" rIns="46104" bIns="46104" numCol="1" anchor="t">
            <a:spAutoFit/>
          </a:bodyPr>
          <a:lstStyle>
            <a:lvl1pPr defTabSz="457104">
              <a:lnSpc>
                <a:spcPct val="93000"/>
              </a:lnSpc>
              <a:buClr>
                <a:srgbClr val="000000"/>
              </a:buClr>
              <a:defRPr sz="1800">
                <a:uFill>
                  <a:solidFill>
                    <a:srgbClr val="000000"/>
                  </a:solidFill>
                </a:uFill>
                <a:latin typeface="Arial"/>
                <a:ea typeface="Arial"/>
                <a:cs typeface="Arial"/>
                <a:sym typeface="Arial"/>
              </a:defRPr>
            </a:lvl1pPr>
          </a:lstStyle>
          <a:p>
            <a:r>
              <a:rPr sz="1634" dirty="0">
                <a:solidFill>
                  <a:srgbClr val="FF0000"/>
                </a:solidFill>
              </a:rPr>
              <a:t>0</a:t>
            </a:r>
          </a:p>
        </p:txBody>
      </p:sp>
      <p:sp>
        <p:nvSpPr>
          <p:cNvPr id="45" name="Shape 1500"/>
          <p:cNvSpPr/>
          <p:nvPr/>
        </p:nvSpPr>
        <p:spPr>
          <a:xfrm>
            <a:off x="4648200" y="4845454"/>
            <a:ext cx="210128" cy="3269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104" tIns="46104" rIns="46104" bIns="46104" numCol="1" anchor="t">
            <a:spAutoFit/>
          </a:bodyPr>
          <a:lstStyle>
            <a:lvl1pPr defTabSz="457104">
              <a:lnSpc>
                <a:spcPct val="93000"/>
              </a:lnSpc>
              <a:buClr>
                <a:srgbClr val="000000"/>
              </a:buClr>
              <a:defRPr sz="1800">
                <a:uFill>
                  <a:solidFill>
                    <a:srgbClr val="000000"/>
                  </a:solidFill>
                </a:uFill>
                <a:latin typeface="Arial"/>
                <a:ea typeface="Arial"/>
                <a:cs typeface="Arial"/>
                <a:sym typeface="Arial"/>
              </a:defRPr>
            </a:lvl1pPr>
          </a:lstStyle>
          <a:p>
            <a:r>
              <a:rPr sz="1634" dirty="0">
                <a:solidFill>
                  <a:srgbClr val="00B050"/>
                </a:solidFill>
              </a:rPr>
              <a:t>1</a:t>
            </a:r>
          </a:p>
        </p:txBody>
      </p:sp>
    </p:spTree>
    <p:extLst>
      <p:ext uri="{BB962C8B-B14F-4D97-AF65-F5344CB8AC3E}">
        <p14:creationId xmlns:p14="http://schemas.microsoft.com/office/powerpoint/2010/main" val="21038330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1" grpId="0" animBg="1"/>
      <p:bldP spid="1896" grpId="0" animBg="1"/>
      <p:bldP spid="1897" grpId="0" animBg="1"/>
      <p:bldP spid="1898" grpId="0" animBg="1"/>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 name="Shape 1902"/>
          <p:cNvSpPr/>
          <p:nvPr/>
        </p:nvSpPr>
        <p:spPr>
          <a:xfrm>
            <a:off x="501457" y="5947432"/>
            <a:ext cx="4943219" cy="921465"/>
          </a:xfrm>
          <a:custGeom>
            <a:avLst/>
            <a:gdLst/>
            <a:ahLst/>
            <a:cxnLst>
              <a:cxn ang="0">
                <a:pos x="wd2" y="hd2"/>
              </a:cxn>
              <a:cxn ang="5400000">
                <a:pos x="wd2" y="hd2"/>
              </a:cxn>
              <a:cxn ang="10800000">
                <a:pos x="wd2" y="hd2"/>
              </a:cxn>
              <a:cxn ang="16200000">
                <a:pos x="wd2" y="hd2"/>
              </a:cxn>
            </a:cxnLst>
            <a:rect l="0" t="0" r="r" b="b"/>
            <a:pathLst>
              <a:path w="21600" h="21600" extrusionOk="0">
                <a:moveTo>
                  <a:pt x="0" y="128"/>
                </a:moveTo>
                <a:lnTo>
                  <a:pt x="21600" y="21600"/>
                </a:lnTo>
                <a:lnTo>
                  <a:pt x="16039" y="21600"/>
                </a:lnTo>
                <a:lnTo>
                  <a:pt x="3" y="0"/>
                </a:lnTo>
              </a:path>
            </a:pathLst>
          </a:custGeom>
          <a:solidFill>
            <a:srgbClr val="ABBFD2">
              <a:alpha val="40000"/>
            </a:srgbClr>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1903" name="Shape 1903"/>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1905" name="Shape 1905"/>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grpSp>
        <p:nvGrpSpPr>
          <p:cNvPr id="1924" name="Group 1924"/>
          <p:cNvGrpSpPr/>
          <p:nvPr/>
        </p:nvGrpSpPr>
        <p:grpSpPr>
          <a:xfrm>
            <a:off x="1745911" y="603504"/>
            <a:ext cx="5857204" cy="609858"/>
            <a:chOff x="0" y="0"/>
            <a:chExt cx="6453770" cy="671972"/>
          </a:xfrm>
        </p:grpSpPr>
        <p:sp>
          <p:nvSpPr>
            <p:cNvPr id="1907" name="Shape 1907"/>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910" name="Group 1910"/>
            <p:cNvGrpSpPr/>
            <p:nvPr/>
          </p:nvGrpSpPr>
          <p:grpSpPr>
            <a:xfrm>
              <a:off x="113757" y="335985"/>
              <a:ext cx="1104769" cy="335987"/>
              <a:chOff x="0" y="0"/>
              <a:chExt cx="1104768" cy="335986"/>
            </a:xfrm>
          </p:grpSpPr>
          <p:sp>
            <p:nvSpPr>
              <p:cNvPr id="1908" name="Shape 1908"/>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09" name="Shape 1909"/>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1913" name="Group 1913"/>
            <p:cNvGrpSpPr/>
            <p:nvPr/>
          </p:nvGrpSpPr>
          <p:grpSpPr>
            <a:xfrm>
              <a:off x="1219825" y="335985"/>
              <a:ext cx="1027764" cy="335987"/>
              <a:chOff x="0" y="0"/>
              <a:chExt cx="1027762" cy="335986"/>
            </a:xfrm>
          </p:grpSpPr>
          <p:sp>
            <p:nvSpPr>
              <p:cNvPr id="1911" name="Shape 1911"/>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12" name="Shape 1912"/>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1916" name="Group 1916"/>
            <p:cNvGrpSpPr/>
            <p:nvPr/>
          </p:nvGrpSpPr>
          <p:grpSpPr>
            <a:xfrm>
              <a:off x="2248889" y="335985"/>
              <a:ext cx="1026014" cy="335987"/>
              <a:chOff x="0" y="0"/>
              <a:chExt cx="1026012" cy="335986"/>
            </a:xfrm>
          </p:grpSpPr>
          <p:sp>
            <p:nvSpPr>
              <p:cNvPr id="1914" name="Shape 1914"/>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15" name="Shape 1915"/>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1917" name="Shape 1917"/>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18" name="Shape 1918"/>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1919" name="Shape 1919"/>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920" name="Shape 1920"/>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921" name="Shape 1921"/>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1922" name="Shape 1922"/>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1923" name="Shape 1923"/>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1925" name="Shape 1925"/>
          <p:cNvSpPr>
            <a:spLocks noGrp="1"/>
          </p:cNvSpPr>
          <p:nvPr>
            <p:ph type="body" sz="quarter" idx="1"/>
          </p:nvPr>
        </p:nvSpPr>
        <p:spPr>
          <a:xfrm>
            <a:off x="459361" y="1295945"/>
            <a:ext cx="8195803" cy="416100"/>
          </a:xfrm>
          <a:prstGeom prst="rect">
            <a:avLst/>
          </a:prstGeom>
        </p:spPr>
        <p:txBody>
          <a:bodyPr>
            <a:normAutofit lnSpcReduction="10000"/>
          </a:bodyPr>
          <a:lstStyle>
            <a:lvl1pPr>
              <a:lnSpc>
                <a:spcPct val="80000"/>
              </a:lnSpc>
              <a:defRPr sz="2775"/>
            </a:lvl1pPr>
          </a:lstStyle>
          <a:p>
            <a:r>
              <a:t>R[rt]  =  R[rs]  OR  ZeroExt[Imm16]</a:t>
            </a:r>
          </a:p>
        </p:txBody>
      </p:sp>
      <p:sp>
        <p:nvSpPr>
          <p:cNvPr id="1926" name="Shape 1926"/>
          <p:cNvSpPr/>
          <p:nvPr/>
        </p:nvSpPr>
        <p:spPr>
          <a:xfrm>
            <a:off x="5980067"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27" name="Shape 1927"/>
          <p:cNvSpPr/>
          <p:nvPr/>
        </p:nvSpPr>
        <p:spPr>
          <a:xfrm>
            <a:off x="5370146"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1928" name="Shape 1928"/>
          <p:cNvSpPr/>
          <p:nvPr/>
        </p:nvSpPr>
        <p:spPr>
          <a:xfrm>
            <a:off x="2091825"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929" name="Shape 1929"/>
          <p:cNvSpPr/>
          <p:nvPr/>
        </p:nvSpPr>
        <p:spPr>
          <a:xfrm>
            <a:off x="1547027"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1930" name="Shape 1930"/>
          <p:cNvSpPr/>
          <p:nvPr/>
        </p:nvSpPr>
        <p:spPr>
          <a:xfrm>
            <a:off x="1481905" y="3201745"/>
            <a:ext cx="10109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1931" name="Shape 1931"/>
          <p:cNvSpPr/>
          <p:nvPr/>
        </p:nvSpPr>
        <p:spPr>
          <a:xfrm flipH="1">
            <a:off x="1856752" y="4216585"/>
            <a:ext cx="88948" cy="128641"/>
          </a:xfrm>
          <a:prstGeom prst="line">
            <a:avLst/>
          </a:prstGeom>
          <a:ln w="12700">
            <a:solidFill>
              <a:srgbClr val="000000"/>
            </a:solidFill>
          </a:ln>
        </p:spPr>
        <p:txBody>
          <a:bodyPr lIns="0" tIns="0" rIns="0" bIns="0"/>
          <a:lstStyle/>
          <a:p>
            <a:endParaRPr sz="1634"/>
          </a:p>
        </p:txBody>
      </p:sp>
      <p:sp>
        <p:nvSpPr>
          <p:cNvPr id="1932" name="Shape 1932"/>
          <p:cNvSpPr/>
          <p:nvPr/>
        </p:nvSpPr>
        <p:spPr>
          <a:xfrm>
            <a:off x="1709038"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33" name="Shape 1933"/>
          <p:cNvSpPr/>
          <p:nvPr/>
        </p:nvSpPr>
        <p:spPr>
          <a:xfrm flipH="1">
            <a:off x="4683985" y="4040297"/>
            <a:ext cx="88948" cy="130231"/>
          </a:xfrm>
          <a:prstGeom prst="line">
            <a:avLst/>
          </a:prstGeom>
          <a:ln w="12700">
            <a:solidFill>
              <a:srgbClr val="000000"/>
            </a:solidFill>
          </a:ln>
        </p:spPr>
        <p:txBody>
          <a:bodyPr lIns="0" tIns="0" rIns="0" bIns="0"/>
          <a:lstStyle/>
          <a:p>
            <a:endParaRPr sz="1634"/>
          </a:p>
        </p:txBody>
      </p:sp>
      <p:sp>
        <p:nvSpPr>
          <p:cNvPr id="1934" name="Shape 1934"/>
          <p:cNvSpPr/>
          <p:nvPr/>
        </p:nvSpPr>
        <p:spPr>
          <a:xfrm>
            <a:off x="4531507"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35" name="Shape 1935"/>
          <p:cNvSpPr/>
          <p:nvPr/>
        </p:nvSpPr>
        <p:spPr>
          <a:xfrm>
            <a:off x="3737339"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1936" name="Shape 1936"/>
          <p:cNvSpPr/>
          <p:nvPr/>
        </p:nvSpPr>
        <p:spPr>
          <a:xfrm flipV="1">
            <a:off x="3997825" y="4573921"/>
            <a:ext cx="76241" cy="152464"/>
          </a:xfrm>
          <a:prstGeom prst="line">
            <a:avLst/>
          </a:prstGeom>
          <a:ln w="12700">
            <a:solidFill>
              <a:srgbClr val="000000"/>
            </a:solidFill>
          </a:ln>
        </p:spPr>
        <p:txBody>
          <a:bodyPr lIns="0" tIns="0" rIns="0" bIns="0"/>
          <a:lstStyle/>
          <a:p>
            <a:endParaRPr sz="1634"/>
          </a:p>
        </p:txBody>
      </p:sp>
      <p:sp>
        <p:nvSpPr>
          <p:cNvPr id="1937" name="Shape 1937"/>
          <p:cNvSpPr/>
          <p:nvPr/>
        </p:nvSpPr>
        <p:spPr>
          <a:xfrm>
            <a:off x="3842170"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38" name="Shape 1938"/>
          <p:cNvSpPr/>
          <p:nvPr/>
        </p:nvSpPr>
        <p:spPr>
          <a:xfrm>
            <a:off x="3769106"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1939" name="Shape 1939"/>
          <p:cNvSpPr/>
          <p:nvPr/>
        </p:nvSpPr>
        <p:spPr>
          <a:xfrm flipV="1">
            <a:off x="3387905" y="3579728"/>
            <a:ext cx="139775" cy="155642"/>
          </a:xfrm>
          <a:prstGeom prst="line">
            <a:avLst/>
          </a:prstGeom>
          <a:ln w="12700">
            <a:solidFill>
              <a:srgbClr val="000000"/>
            </a:solidFill>
          </a:ln>
        </p:spPr>
        <p:txBody>
          <a:bodyPr lIns="0" tIns="0" rIns="0" bIns="0"/>
          <a:lstStyle/>
          <a:p>
            <a:endParaRPr sz="1634"/>
          </a:p>
        </p:txBody>
      </p:sp>
      <p:sp>
        <p:nvSpPr>
          <p:cNvPr id="1940" name="Shape 1940"/>
          <p:cNvSpPr/>
          <p:nvPr/>
        </p:nvSpPr>
        <p:spPr>
          <a:xfrm flipV="1">
            <a:off x="2638211" y="3579728"/>
            <a:ext cx="139775" cy="155642"/>
          </a:xfrm>
          <a:prstGeom prst="line">
            <a:avLst/>
          </a:prstGeom>
          <a:ln w="12700">
            <a:solidFill>
              <a:srgbClr val="000000"/>
            </a:solidFill>
          </a:ln>
        </p:spPr>
        <p:txBody>
          <a:bodyPr lIns="0" tIns="0" rIns="0" bIns="0"/>
          <a:lstStyle/>
          <a:p>
            <a:endParaRPr sz="1634"/>
          </a:p>
        </p:txBody>
      </p:sp>
      <p:sp>
        <p:nvSpPr>
          <p:cNvPr id="1941" name="Shape 1941"/>
          <p:cNvSpPr/>
          <p:nvPr/>
        </p:nvSpPr>
        <p:spPr>
          <a:xfrm>
            <a:off x="2495261"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942" name="Shape 1942"/>
          <p:cNvSpPr/>
          <p:nvPr/>
        </p:nvSpPr>
        <p:spPr>
          <a:xfrm flipV="1">
            <a:off x="3019412" y="3579728"/>
            <a:ext cx="139775" cy="155642"/>
          </a:xfrm>
          <a:prstGeom prst="line">
            <a:avLst/>
          </a:prstGeom>
          <a:ln w="12700">
            <a:solidFill>
              <a:srgbClr val="000000"/>
            </a:solidFill>
          </a:ln>
        </p:spPr>
        <p:txBody>
          <a:bodyPr lIns="0" tIns="0" rIns="0" bIns="0"/>
          <a:lstStyle/>
          <a:p>
            <a:endParaRPr sz="1634"/>
          </a:p>
        </p:txBody>
      </p:sp>
      <p:sp>
        <p:nvSpPr>
          <p:cNvPr id="1943" name="Shape 1943"/>
          <p:cNvSpPr/>
          <p:nvPr/>
        </p:nvSpPr>
        <p:spPr>
          <a:xfrm>
            <a:off x="2854225"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944" name="Shape 1944"/>
          <p:cNvSpPr/>
          <p:nvPr/>
        </p:nvSpPr>
        <p:spPr>
          <a:xfrm>
            <a:off x="2433317"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1945" name="Shape 1945"/>
          <p:cNvSpPr/>
          <p:nvPr/>
        </p:nvSpPr>
        <p:spPr>
          <a:xfrm>
            <a:off x="2890758"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1946" name="Shape 1946"/>
          <p:cNvSpPr/>
          <p:nvPr/>
        </p:nvSpPr>
        <p:spPr>
          <a:xfrm>
            <a:off x="3271957"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1947" name="Shape 1947"/>
          <p:cNvSpPr/>
          <p:nvPr/>
        </p:nvSpPr>
        <p:spPr>
          <a:xfrm>
            <a:off x="2433318"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1948" name="Shape 1948"/>
          <p:cNvSpPr/>
          <p:nvPr/>
        </p:nvSpPr>
        <p:spPr>
          <a:xfrm>
            <a:off x="2854225"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1949" name="Shape 1949"/>
          <p:cNvSpPr/>
          <p:nvPr/>
        </p:nvSpPr>
        <p:spPr>
          <a:xfrm>
            <a:off x="2685862"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950" name="Shape 1950"/>
          <p:cNvSpPr/>
          <p:nvPr/>
        </p:nvSpPr>
        <p:spPr>
          <a:xfrm>
            <a:off x="3288597"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951" name="Shape 1951"/>
          <p:cNvSpPr/>
          <p:nvPr/>
        </p:nvSpPr>
        <p:spPr>
          <a:xfrm>
            <a:off x="2253836"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1952" name="Shape 1952"/>
          <p:cNvSpPr/>
          <p:nvPr/>
        </p:nvSpPr>
        <p:spPr>
          <a:xfrm>
            <a:off x="1529554" y="2134496"/>
            <a:ext cx="1071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grpSp>
        <p:nvGrpSpPr>
          <p:cNvPr id="1955" name="Group 1955"/>
          <p:cNvGrpSpPr/>
          <p:nvPr/>
        </p:nvGrpSpPr>
        <p:grpSpPr>
          <a:xfrm>
            <a:off x="3565795" y="5002961"/>
            <a:ext cx="367314" cy="1095603"/>
            <a:chOff x="0" y="-49615"/>
            <a:chExt cx="404725" cy="1207190"/>
          </a:xfrm>
        </p:grpSpPr>
        <p:sp>
          <p:nvSpPr>
            <p:cNvPr id="1953" name="Shape 1953"/>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54" name="Shape 1954"/>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1956" name="Shape 1956"/>
          <p:cNvSpPr/>
          <p:nvPr/>
        </p:nvSpPr>
        <p:spPr>
          <a:xfrm>
            <a:off x="4074066"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57" name="Shape 1957"/>
          <p:cNvSpPr/>
          <p:nvPr/>
        </p:nvSpPr>
        <p:spPr>
          <a:xfrm flipH="1">
            <a:off x="4226545" y="5434708"/>
            <a:ext cx="88948" cy="130230"/>
          </a:xfrm>
          <a:prstGeom prst="line">
            <a:avLst/>
          </a:prstGeom>
          <a:ln w="12700">
            <a:solidFill>
              <a:srgbClr val="000000"/>
            </a:solidFill>
          </a:ln>
        </p:spPr>
        <p:txBody>
          <a:bodyPr lIns="0" tIns="0" rIns="0" bIns="0"/>
          <a:lstStyle/>
          <a:p>
            <a:endParaRPr sz="1634"/>
          </a:p>
        </p:txBody>
      </p:sp>
      <p:sp>
        <p:nvSpPr>
          <p:cNvPr id="1958" name="Shape 1958"/>
          <p:cNvSpPr/>
          <p:nvPr/>
        </p:nvSpPr>
        <p:spPr>
          <a:xfrm flipH="1">
            <a:off x="3146478" y="5436297"/>
            <a:ext cx="88948" cy="128641"/>
          </a:xfrm>
          <a:prstGeom prst="line">
            <a:avLst/>
          </a:prstGeom>
          <a:ln w="12700">
            <a:solidFill>
              <a:srgbClr val="000000"/>
            </a:solidFill>
          </a:ln>
        </p:spPr>
        <p:txBody>
          <a:bodyPr lIns="0" tIns="0" rIns="0" bIns="0"/>
          <a:lstStyle/>
          <a:p>
            <a:endParaRPr sz="1634"/>
          </a:p>
        </p:txBody>
      </p:sp>
      <p:sp>
        <p:nvSpPr>
          <p:cNvPr id="1959" name="Shape 1959"/>
          <p:cNvSpPr/>
          <p:nvPr/>
        </p:nvSpPr>
        <p:spPr>
          <a:xfrm>
            <a:off x="2930466"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960" name="Shape 1960"/>
          <p:cNvSpPr/>
          <p:nvPr/>
        </p:nvSpPr>
        <p:spPr>
          <a:xfrm>
            <a:off x="2015585"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961" name="Shape 1961"/>
          <p:cNvSpPr/>
          <p:nvPr/>
        </p:nvSpPr>
        <p:spPr>
          <a:xfrm>
            <a:off x="4150306" y="5946097"/>
            <a:ext cx="11021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r>
              <a:rPr sz="1997" dirty="0"/>
              <a:t>=</a:t>
            </a:r>
          </a:p>
        </p:txBody>
      </p:sp>
      <p:sp>
        <p:nvSpPr>
          <p:cNvPr id="1962" name="Shape 1962"/>
          <p:cNvSpPr/>
          <p:nvPr/>
        </p:nvSpPr>
        <p:spPr>
          <a:xfrm>
            <a:off x="2625506" y="6022329"/>
            <a:ext cx="9306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1963" name="Shape 1963"/>
          <p:cNvSpPr/>
          <p:nvPr/>
        </p:nvSpPr>
        <p:spPr>
          <a:xfrm flipV="1">
            <a:off x="7657346" y="3659137"/>
            <a:ext cx="1" cy="644796"/>
          </a:xfrm>
          <a:prstGeom prst="line">
            <a:avLst/>
          </a:prstGeom>
          <a:ln w="19050">
            <a:solidFill>
              <a:srgbClr val="000000"/>
            </a:solidFill>
            <a:headEnd type="triangle"/>
          </a:ln>
        </p:spPr>
        <p:txBody>
          <a:bodyPr lIns="0" tIns="0" rIns="0" bIns="0"/>
          <a:lstStyle/>
          <a:p>
            <a:endParaRPr sz="1634"/>
          </a:p>
        </p:txBody>
      </p:sp>
      <p:sp>
        <p:nvSpPr>
          <p:cNvPr id="1964" name="Shape 1964"/>
          <p:cNvSpPr/>
          <p:nvPr/>
        </p:nvSpPr>
        <p:spPr>
          <a:xfrm>
            <a:off x="6513746" y="3277977"/>
            <a:ext cx="147085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1965" name="Shape 1965"/>
          <p:cNvSpPr/>
          <p:nvPr/>
        </p:nvSpPr>
        <p:spPr>
          <a:xfrm>
            <a:off x="5336791"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966" name="Shape 1966"/>
          <p:cNvSpPr/>
          <p:nvPr/>
        </p:nvSpPr>
        <p:spPr>
          <a:xfrm>
            <a:off x="5065185"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1967" name="Shape 1967"/>
          <p:cNvSpPr/>
          <p:nvPr/>
        </p:nvSpPr>
        <p:spPr>
          <a:xfrm flipH="1">
            <a:off x="5198606" y="5191719"/>
            <a:ext cx="88948" cy="128641"/>
          </a:xfrm>
          <a:prstGeom prst="line">
            <a:avLst/>
          </a:prstGeom>
          <a:ln w="12700">
            <a:solidFill>
              <a:srgbClr val="000000"/>
            </a:solidFill>
          </a:ln>
        </p:spPr>
        <p:txBody>
          <a:bodyPr lIns="0" tIns="0" rIns="0" bIns="0"/>
          <a:lstStyle/>
          <a:p>
            <a:endParaRPr sz="1634"/>
          </a:p>
        </p:txBody>
      </p:sp>
      <p:sp>
        <p:nvSpPr>
          <p:cNvPr id="1968" name="Shape 1968"/>
          <p:cNvSpPr/>
          <p:nvPr/>
        </p:nvSpPr>
        <p:spPr>
          <a:xfrm>
            <a:off x="5228785"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69" name="Shape 1969"/>
          <p:cNvSpPr/>
          <p:nvPr/>
        </p:nvSpPr>
        <p:spPr>
          <a:xfrm flipV="1">
            <a:off x="6348559" y="4040297"/>
            <a:ext cx="12708" cy="1008488"/>
          </a:xfrm>
          <a:prstGeom prst="line">
            <a:avLst/>
          </a:prstGeom>
          <a:ln w="19050">
            <a:solidFill>
              <a:srgbClr val="000000"/>
            </a:solidFill>
            <a:headEnd type="triangle"/>
          </a:ln>
        </p:spPr>
        <p:txBody>
          <a:bodyPr lIns="0" tIns="0" rIns="0" bIns="0"/>
          <a:lstStyle/>
          <a:p>
            <a:endParaRPr sz="1634"/>
          </a:p>
        </p:txBody>
      </p:sp>
      <p:sp>
        <p:nvSpPr>
          <p:cNvPr id="1970" name="Shape 1970"/>
          <p:cNvSpPr/>
          <p:nvPr/>
        </p:nvSpPr>
        <p:spPr>
          <a:xfrm>
            <a:off x="6056307" y="3659137"/>
            <a:ext cx="111037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sp>
        <p:nvSpPr>
          <p:cNvPr id="1971" name="Shape 1971"/>
          <p:cNvSpPr/>
          <p:nvPr/>
        </p:nvSpPr>
        <p:spPr>
          <a:xfrm>
            <a:off x="4607745"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1975" name="Group 1975"/>
          <p:cNvGrpSpPr/>
          <p:nvPr/>
        </p:nvGrpSpPr>
        <p:grpSpPr>
          <a:xfrm>
            <a:off x="2244305" y="2868230"/>
            <a:ext cx="838642" cy="333517"/>
            <a:chOff x="0" y="0"/>
            <a:chExt cx="924057" cy="367485"/>
          </a:xfrm>
        </p:grpSpPr>
        <p:sp>
          <p:nvSpPr>
            <p:cNvPr id="1972" name="Shape 1972"/>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973" name="Shape 1973"/>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974" name="Shape 1974"/>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976" name="Shape 1976"/>
          <p:cNvSpPr/>
          <p:nvPr/>
        </p:nvSpPr>
        <p:spPr>
          <a:xfrm>
            <a:off x="2244304"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980" name="Group 1980"/>
          <p:cNvGrpSpPr/>
          <p:nvPr/>
        </p:nvGrpSpPr>
        <p:grpSpPr>
          <a:xfrm>
            <a:off x="4553742" y="4421457"/>
            <a:ext cx="358966" cy="1219714"/>
            <a:chOff x="0" y="0"/>
            <a:chExt cx="395526" cy="1343942"/>
          </a:xfrm>
        </p:grpSpPr>
        <p:sp>
          <p:nvSpPr>
            <p:cNvPr id="1977" name="Shape 1977"/>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978" name="Shape 1978"/>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979" name="Shape 1979"/>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984" name="Group 1984"/>
          <p:cNvGrpSpPr/>
          <p:nvPr/>
        </p:nvGrpSpPr>
        <p:grpSpPr>
          <a:xfrm>
            <a:off x="5417797" y="3811600"/>
            <a:ext cx="486031" cy="1143482"/>
            <a:chOff x="0" y="0"/>
            <a:chExt cx="535533" cy="1259947"/>
          </a:xfrm>
        </p:grpSpPr>
        <p:sp>
          <p:nvSpPr>
            <p:cNvPr id="1981" name="Shape 1981"/>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1982" name="Shape 1982"/>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1983" name="Shape 1983"/>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988" name="Group 1988"/>
          <p:cNvGrpSpPr/>
          <p:nvPr/>
        </p:nvGrpSpPr>
        <p:grpSpPr>
          <a:xfrm>
            <a:off x="7450863" y="4192760"/>
            <a:ext cx="358966" cy="1600874"/>
            <a:chOff x="0" y="0"/>
            <a:chExt cx="395525" cy="1763924"/>
          </a:xfrm>
        </p:grpSpPr>
        <p:sp>
          <p:nvSpPr>
            <p:cNvPr id="1985" name="Shape 1985"/>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986" name="Shape 1986"/>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987" name="Shape 1987"/>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995" name="Group 1995"/>
          <p:cNvGrpSpPr/>
          <p:nvPr/>
        </p:nvGrpSpPr>
        <p:grpSpPr>
          <a:xfrm>
            <a:off x="6027718" y="5002726"/>
            <a:ext cx="1158304" cy="1181599"/>
            <a:chOff x="0" y="0"/>
            <a:chExt cx="1276278" cy="1301945"/>
          </a:xfrm>
        </p:grpSpPr>
        <p:sp>
          <p:nvSpPr>
            <p:cNvPr id="1989" name="Shape 1989"/>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90" name="Shape 1990"/>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1991" name="Shape 1991"/>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1992" name="Shape 1992"/>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993" name="Shape 1993"/>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994" name="Shape 1994"/>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1996" name="Shape 1996"/>
          <p:cNvSpPr/>
          <p:nvPr/>
        </p:nvSpPr>
        <p:spPr>
          <a:xfrm>
            <a:off x="2473025" y="2744352"/>
            <a:ext cx="1" cy="152466"/>
          </a:xfrm>
          <a:prstGeom prst="line">
            <a:avLst/>
          </a:prstGeom>
          <a:ln w="12700">
            <a:solidFill>
              <a:srgbClr val="000000"/>
            </a:solidFill>
          </a:ln>
        </p:spPr>
        <p:txBody>
          <a:bodyPr lIns="0" tIns="0" rIns="0" bIns="0"/>
          <a:lstStyle/>
          <a:p>
            <a:endParaRPr sz="1634"/>
          </a:p>
        </p:txBody>
      </p:sp>
      <p:sp>
        <p:nvSpPr>
          <p:cNvPr id="1997" name="Shape 1997"/>
          <p:cNvSpPr/>
          <p:nvPr/>
        </p:nvSpPr>
        <p:spPr>
          <a:xfrm>
            <a:off x="2854226" y="2744352"/>
            <a:ext cx="1" cy="152466"/>
          </a:xfrm>
          <a:prstGeom prst="line">
            <a:avLst/>
          </a:prstGeom>
          <a:ln w="12700">
            <a:solidFill>
              <a:srgbClr val="000000"/>
            </a:solidFill>
          </a:ln>
        </p:spPr>
        <p:txBody>
          <a:bodyPr lIns="0" tIns="0" rIns="0" bIns="0"/>
          <a:lstStyle/>
          <a:p>
            <a:endParaRPr sz="1634"/>
          </a:p>
        </p:txBody>
      </p:sp>
      <p:sp>
        <p:nvSpPr>
          <p:cNvPr id="1998" name="Shape 1998"/>
          <p:cNvSpPr/>
          <p:nvPr/>
        </p:nvSpPr>
        <p:spPr>
          <a:xfrm>
            <a:off x="1939344" y="2515657"/>
            <a:ext cx="304962"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1999" name="Shape 1999"/>
          <p:cNvSpPr/>
          <p:nvPr/>
        </p:nvSpPr>
        <p:spPr>
          <a:xfrm>
            <a:off x="2396785" y="3582904"/>
            <a:ext cx="1" cy="228697"/>
          </a:xfrm>
          <a:prstGeom prst="line">
            <a:avLst/>
          </a:prstGeom>
          <a:ln w="19050">
            <a:solidFill>
              <a:srgbClr val="000000"/>
            </a:solidFill>
          </a:ln>
        </p:spPr>
        <p:txBody>
          <a:bodyPr lIns="0" tIns="0" rIns="0" bIns="0"/>
          <a:lstStyle/>
          <a:p>
            <a:endParaRPr sz="1634"/>
          </a:p>
        </p:txBody>
      </p:sp>
      <p:sp>
        <p:nvSpPr>
          <p:cNvPr id="2000" name="Shape 2000"/>
          <p:cNvSpPr/>
          <p:nvPr/>
        </p:nvSpPr>
        <p:spPr>
          <a:xfrm>
            <a:off x="2701745" y="3201743"/>
            <a:ext cx="1" cy="609857"/>
          </a:xfrm>
          <a:prstGeom prst="line">
            <a:avLst/>
          </a:prstGeom>
          <a:ln w="19050">
            <a:solidFill>
              <a:srgbClr val="000000"/>
            </a:solidFill>
          </a:ln>
        </p:spPr>
        <p:txBody>
          <a:bodyPr lIns="0" tIns="0" rIns="0" bIns="0"/>
          <a:lstStyle/>
          <a:p>
            <a:endParaRPr sz="1634"/>
          </a:p>
        </p:txBody>
      </p:sp>
      <p:sp>
        <p:nvSpPr>
          <p:cNvPr id="2001" name="Shape 2001"/>
          <p:cNvSpPr/>
          <p:nvPr/>
        </p:nvSpPr>
        <p:spPr>
          <a:xfrm>
            <a:off x="3082945" y="3506673"/>
            <a:ext cx="1" cy="304929"/>
          </a:xfrm>
          <a:prstGeom prst="line">
            <a:avLst/>
          </a:prstGeom>
          <a:ln w="19050">
            <a:solidFill>
              <a:srgbClr val="000000"/>
            </a:solidFill>
          </a:ln>
        </p:spPr>
        <p:txBody>
          <a:bodyPr lIns="0" tIns="0" rIns="0" bIns="0"/>
          <a:lstStyle/>
          <a:p>
            <a:endParaRPr sz="1634"/>
          </a:p>
        </p:txBody>
      </p:sp>
      <p:sp>
        <p:nvSpPr>
          <p:cNvPr id="2002" name="Shape 2002"/>
          <p:cNvSpPr/>
          <p:nvPr/>
        </p:nvSpPr>
        <p:spPr>
          <a:xfrm>
            <a:off x="3464145" y="3506673"/>
            <a:ext cx="1" cy="304929"/>
          </a:xfrm>
          <a:prstGeom prst="line">
            <a:avLst/>
          </a:prstGeom>
          <a:ln w="19050">
            <a:solidFill>
              <a:srgbClr val="000000"/>
            </a:solidFill>
          </a:ln>
        </p:spPr>
        <p:txBody>
          <a:bodyPr lIns="0" tIns="0" rIns="0" bIns="0"/>
          <a:lstStyle/>
          <a:p>
            <a:endParaRPr sz="1634"/>
          </a:p>
        </p:txBody>
      </p:sp>
      <p:sp>
        <p:nvSpPr>
          <p:cNvPr id="2003" name="Shape 2003"/>
          <p:cNvSpPr/>
          <p:nvPr/>
        </p:nvSpPr>
        <p:spPr>
          <a:xfrm>
            <a:off x="32576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004" name="Shape 2004"/>
          <p:cNvSpPr/>
          <p:nvPr/>
        </p:nvSpPr>
        <p:spPr>
          <a:xfrm>
            <a:off x="3692865" y="4116528"/>
            <a:ext cx="1753522" cy="1"/>
          </a:xfrm>
          <a:prstGeom prst="line">
            <a:avLst/>
          </a:prstGeom>
          <a:ln w="19050">
            <a:solidFill>
              <a:srgbClr val="000000"/>
            </a:solidFill>
            <a:tailEnd type="triangle"/>
          </a:ln>
        </p:spPr>
        <p:txBody>
          <a:bodyPr lIns="0" tIns="0" rIns="0" bIns="0"/>
          <a:lstStyle/>
          <a:p>
            <a:endParaRPr sz="1634"/>
          </a:p>
        </p:txBody>
      </p:sp>
      <p:sp>
        <p:nvSpPr>
          <p:cNvPr id="2005" name="Shape 2005"/>
          <p:cNvSpPr/>
          <p:nvPr/>
        </p:nvSpPr>
        <p:spPr>
          <a:xfrm>
            <a:off x="5751346" y="3506673"/>
            <a:ext cx="1" cy="495509"/>
          </a:xfrm>
          <a:prstGeom prst="line">
            <a:avLst/>
          </a:prstGeom>
          <a:ln w="19050">
            <a:solidFill>
              <a:srgbClr val="000000"/>
            </a:solidFill>
            <a:tailEnd type="triangle"/>
          </a:ln>
        </p:spPr>
        <p:txBody>
          <a:bodyPr lIns="0" tIns="0" rIns="0" bIns="0"/>
          <a:lstStyle/>
          <a:p>
            <a:endParaRPr sz="1634"/>
          </a:p>
        </p:txBody>
      </p:sp>
      <p:sp>
        <p:nvSpPr>
          <p:cNvPr id="2006" name="Shape 2006"/>
          <p:cNvSpPr/>
          <p:nvPr/>
        </p:nvSpPr>
        <p:spPr>
          <a:xfrm>
            <a:off x="3692865" y="4650153"/>
            <a:ext cx="914882" cy="1"/>
          </a:xfrm>
          <a:prstGeom prst="line">
            <a:avLst/>
          </a:prstGeom>
          <a:ln w="19050">
            <a:solidFill>
              <a:srgbClr val="000000"/>
            </a:solidFill>
            <a:tailEnd type="triangle"/>
          </a:ln>
        </p:spPr>
        <p:txBody>
          <a:bodyPr lIns="0" tIns="0" rIns="0" bIns="0"/>
          <a:lstStyle/>
          <a:p>
            <a:endParaRPr sz="1634"/>
          </a:p>
        </p:txBody>
      </p:sp>
      <p:sp>
        <p:nvSpPr>
          <p:cNvPr id="2007" name="Shape 2007"/>
          <p:cNvSpPr/>
          <p:nvPr/>
        </p:nvSpPr>
        <p:spPr>
          <a:xfrm>
            <a:off x="4912707" y="4802618"/>
            <a:ext cx="533681" cy="1"/>
          </a:xfrm>
          <a:prstGeom prst="line">
            <a:avLst/>
          </a:prstGeom>
          <a:ln w="19050">
            <a:solidFill>
              <a:srgbClr val="000000"/>
            </a:solidFill>
            <a:tailEnd type="triangle"/>
          </a:ln>
        </p:spPr>
        <p:txBody>
          <a:bodyPr lIns="0" tIns="0" rIns="0" bIns="0"/>
          <a:lstStyle/>
          <a:p>
            <a:endParaRPr sz="1634"/>
          </a:p>
        </p:txBody>
      </p:sp>
      <p:sp>
        <p:nvSpPr>
          <p:cNvPr id="2008" name="Shape 2008"/>
          <p:cNvSpPr/>
          <p:nvPr/>
        </p:nvSpPr>
        <p:spPr>
          <a:xfrm>
            <a:off x="4226545"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009" name="Shape 2009"/>
          <p:cNvSpPr/>
          <p:nvPr/>
        </p:nvSpPr>
        <p:spPr>
          <a:xfrm>
            <a:off x="3921585" y="5488706"/>
            <a:ext cx="686161" cy="1"/>
          </a:xfrm>
          <a:prstGeom prst="line">
            <a:avLst/>
          </a:prstGeom>
          <a:ln w="19050">
            <a:solidFill>
              <a:srgbClr val="000000"/>
            </a:solidFill>
            <a:tailEnd type="triangle"/>
          </a:ln>
        </p:spPr>
        <p:txBody>
          <a:bodyPr lIns="0" tIns="0" rIns="0" bIns="0"/>
          <a:lstStyle/>
          <a:p>
            <a:endParaRPr sz="1634"/>
          </a:p>
        </p:txBody>
      </p:sp>
      <p:sp>
        <p:nvSpPr>
          <p:cNvPr id="2010" name="Shape 2010"/>
          <p:cNvSpPr/>
          <p:nvPr/>
        </p:nvSpPr>
        <p:spPr>
          <a:xfrm>
            <a:off x="2854226" y="5488706"/>
            <a:ext cx="686160" cy="1"/>
          </a:xfrm>
          <a:prstGeom prst="line">
            <a:avLst/>
          </a:prstGeom>
          <a:ln w="19050">
            <a:solidFill>
              <a:srgbClr val="000000"/>
            </a:solidFill>
            <a:tailEnd type="triangle"/>
          </a:ln>
        </p:spPr>
        <p:txBody>
          <a:bodyPr lIns="0" tIns="0" rIns="0" bIns="0"/>
          <a:lstStyle/>
          <a:p>
            <a:endParaRPr sz="1634"/>
          </a:p>
        </p:txBody>
      </p:sp>
      <p:sp>
        <p:nvSpPr>
          <p:cNvPr id="2011" name="Shape 2011"/>
          <p:cNvSpPr/>
          <p:nvPr/>
        </p:nvSpPr>
        <p:spPr>
          <a:xfrm flipH="1">
            <a:off x="2473024" y="4650152"/>
            <a:ext cx="76241" cy="152465"/>
          </a:xfrm>
          <a:prstGeom prst="line">
            <a:avLst/>
          </a:prstGeom>
          <a:ln w="19050">
            <a:solidFill>
              <a:srgbClr val="000000"/>
            </a:solidFill>
          </a:ln>
        </p:spPr>
        <p:txBody>
          <a:bodyPr lIns="0" tIns="0" rIns="0" bIns="0"/>
          <a:lstStyle/>
          <a:p>
            <a:endParaRPr sz="1634"/>
          </a:p>
        </p:txBody>
      </p:sp>
      <p:sp>
        <p:nvSpPr>
          <p:cNvPr id="2012" name="Shape 2012"/>
          <p:cNvSpPr/>
          <p:nvPr/>
        </p:nvSpPr>
        <p:spPr>
          <a:xfrm>
            <a:off x="2549264" y="4650152"/>
            <a:ext cx="76241" cy="152465"/>
          </a:xfrm>
          <a:prstGeom prst="line">
            <a:avLst/>
          </a:prstGeom>
          <a:ln w="19050">
            <a:solidFill>
              <a:srgbClr val="000000"/>
            </a:solidFill>
          </a:ln>
        </p:spPr>
        <p:txBody>
          <a:bodyPr lIns="0" tIns="0" rIns="0" bIns="0"/>
          <a:lstStyle/>
          <a:p>
            <a:endParaRPr sz="1634"/>
          </a:p>
        </p:txBody>
      </p:sp>
      <p:sp>
        <p:nvSpPr>
          <p:cNvPr id="2013" name="Shape 2013"/>
          <p:cNvSpPr/>
          <p:nvPr/>
        </p:nvSpPr>
        <p:spPr>
          <a:xfrm>
            <a:off x="2549265" y="4802617"/>
            <a:ext cx="1" cy="228697"/>
          </a:xfrm>
          <a:prstGeom prst="line">
            <a:avLst/>
          </a:prstGeom>
          <a:ln w="19050">
            <a:solidFill>
              <a:srgbClr val="000000"/>
            </a:solidFill>
          </a:ln>
        </p:spPr>
        <p:txBody>
          <a:bodyPr lIns="0" tIns="0" rIns="0" bIns="0"/>
          <a:lstStyle/>
          <a:p>
            <a:endParaRPr sz="1634"/>
          </a:p>
        </p:txBody>
      </p:sp>
      <p:sp>
        <p:nvSpPr>
          <p:cNvPr id="2014" name="Shape 2014"/>
          <p:cNvSpPr/>
          <p:nvPr/>
        </p:nvSpPr>
        <p:spPr>
          <a:xfrm flipV="1">
            <a:off x="3769106" y="6098561"/>
            <a:ext cx="1" cy="228698"/>
          </a:xfrm>
          <a:prstGeom prst="line">
            <a:avLst/>
          </a:prstGeom>
          <a:ln w="19050">
            <a:solidFill>
              <a:srgbClr val="000000"/>
            </a:solidFill>
            <a:tailEnd type="triangle"/>
          </a:ln>
        </p:spPr>
        <p:txBody>
          <a:bodyPr lIns="0" tIns="0" rIns="0" bIns="0"/>
          <a:lstStyle/>
          <a:p>
            <a:endParaRPr sz="1634"/>
          </a:p>
        </p:txBody>
      </p:sp>
      <p:sp>
        <p:nvSpPr>
          <p:cNvPr id="2015" name="Shape 2015"/>
          <p:cNvSpPr/>
          <p:nvPr/>
        </p:nvSpPr>
        <p:spPr>
          <a:xfrm flipV="1">
            <a:off x="4760226" y="5564936"/>
            <a:ext cx="1" cy="381161"/>
          </a:xfrm>
          <a:prstGeom prst="line">
            <a:avLst/>
          </a:prstGeom>
          <a:ln w="19050">
            <a:solidFill>
              <a:srgbClr val="000000"/>
            </a:solidFill>
            <a:tailEnd type="triangle"/>
          </a:ln>
        </p:spPr>
        <p:txBody>
          <a:bodyPr lIns="0" tIns="0" rIns="0" bIns="0"/>
          <a:lstStyle/>
          <a:p>
            <a:endParaRPr sz="1634"/>
          </a:p>
        </p:txBody>
      </p:sp>
      <p:sp>
        <p:nvSpPr>
          <p:cNvPr id="2016" name="Shape 2016"/>
          <p:cNvSpPr/>
          <p:nvPr/>
        </p:nvSpPr>
        <p:spPr>
          <a:xfrm flipH="1">
            <a:off x="5827587" y="6022330"/>
            <a:ext cx="228720" cy="1"/>
          </a:xfrm>
          <a:prstGeom prst="line">
            <a:avLst/>
          </a:prstGeom>
          <a:ln w="19050">
            <a:solidFill>
              <a:srgbClr val="000000"/>
            </a:solidFill>
          </a:ln>
        </p:spPr>
        <p:txBody>
          <a:bodyPr lIns="0" tIns="0" rIns="0" bIns="0"/>
          <a:lstStyle/>
          <a:p>
            <a:endParaRPr sz="1634"/>
          </a:p>
        </p:txBody>
      </p:sp>
      <p:sp>
        <p:nvSpPr>
          <p:cNvPr id="2017" name="Shape 2017"/>
          <p:cNvSpPr/>
          <p:nvPr/>
        </p:nvSpPr>
        <p:spPr>
          <a:xfrm>
            <a:off x="5903826" y="4421458"/>
            <a:ext cx="1601042" cy="1"/>
          </a:xfrm>
          <a:prstGeom prst="line">
            <a:avLst/>
          </a:prstGeom>
          <a:ln w="19050">
            <a:solidFill>
              <a:srgbClr val="000000"/>
            </a:solidFill>
            <a:tailEnd type="triangle"/>
          </a:ln>
        </p:spPr>
        <p:txBody>
          <a:bodyPr lIns="0" tIns="0" rIns="0" bIns="0"/>
          <a:lstStyle/>
          <a:p>
            <a:endParaRPr sz="1634"/>
          </a:p>
        </p:txBody>
      </p:sp>
      <p:sp>
        <p:nvSpPr>
          <p:cNvPr id="2018" name="Shape 2018"/>
          <p:cNvSpPr/>
          <p:nvPr/>
        </p:nvSpPr>
        <p:spPr>
          <a:xfrm>
            <a:off x="6894946" y="4421457"/>
            <a:ext cx="1" cy="609857"/>
          </a:xfrm>
          <a:prstGeom prst="line">
            <a:avLst/>
          </a:prstGeom>
          <a:ln w="19050">
            <a:solidFill>
              <a:srgbClr val="000000"/>
            </a:solidFill>
            <a:tailEnd type="triangle"/>
          </a:ln>
        </p:spPr>
        <p:txBody>
          <a:bodyPr lIns="0" tIns="0" rIns="0" bIns="0"/>
          <a:lstStyle/>
          <a:p>
            <a:endParaRPr sz="1634"/>
          </a:p>
        </p:txBody>
      </p:sp>
      <p:sp>
        <p:nvSpPr>
          <p:cNvPr id="2019" name="Shape 2019"/>
          <p:cNvSpPr/>
          <p:nvPr/>
        </p:nvSpPr>
        <p:spPr>
          <a:xfrm flipH="1">
            <a:off x="6132546" y="4345225"/>
            <a:ext cx="76241" cy="152465"/>
          </a:xfrm>
          <a:prstGeom prst="line">
            <a:avLst/>
          </a:prstGeom>
          <a:ln w="12700">
            <a:solidFill>
              <a:srgbClr val="000000"/>
            </a:solidFill>
          </a:ln>
        </p:spPr>
        <p:txBody>
          <a:bodyPr lIns="0" tIns="0" rIns="0" bIns="0"/>
          <a:lstStyle/>
          <a:p>
            <a:endParaRPr sz="1634"/>
          </a:p>
        </p:txBody>
      </p:sp>
      <p:sp>
        <p:nvSpPr>
          <p:cNvPr id="2020" name="Shape 2020"/>
          <p:cNvSpPr/>
          <p:nvPr/>
        </p:nvSpPr>
        <p:spPr>
          <a:xfrm>
            <a:off x="1710624"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021" name="Shape 2021"/>
          <p:cNvSpPr/>
          <p:nvPr/>
        </p:nvSpPr>
        <p:spPr>
          <a:xfrm>
            <a:off x="7199907" y="5564937"/>
            <a:ext cx="304961" cy="1"/>
          </a:xfrm>
          <a:prstGeom prst="line">
            <a:avLst/>
          </a:prstGeom>
          <a:ln w="19050">
            <a:solidFill>
              <a:srgbClr val="000000"/>
            </a:solidFill>
            <a:tailEnd type="triangle"/>
          </a:ln>
        </p:spPr>
        <p:txBody>
          <a:bodyPr lIns="0" tIns="0" rIns="0" bIns="0"/>
          <a:lstStyle/>
          <a:p>
            <a:endParaRPr sz="1634"/>
          </a:p>
        </p:txBody>
      </p:sp>
      <p:sp>
        <p:nvSpPr>
          <p:cNvPr id="2022" name="Shape 2022"/>
          <p:cNvSpPr/>
          <p:nvPr/>
        </p:nvSpPr>
        <p:spPr>
          <a:xfrm>
            <a:off x="5033419" y="1969328"/>
            <a:ext cx="2490508" cy="1"/>
          </a:xfrm>
          <a:prstGeom prst="line">
            <a:avLst/>
          </a:prstGeom>
          <a:ln w="25400">
            <a:solidFill>
              <a:srgbClr val="000000"/>
            </a:solidFill>
            <a:tailEnd type="triangle"/>
          </a:ln>
        </p:spPr>
        <p:txBody>
          <a:bodyPr lIns="0" tIns="0" rIns="0" bIns="0"/>
          <a:lstStyle/>
          <a:p>
            <a:endParaRPr sz="1634"/>
          </a:p>
        </p:txBody>
      </p:sp>
      <p:sp>
        <p:nvSpPr>
          <p:cNvPr id="2023" name="Shape 2023"/>
          <p:cNvSpPr/>
          <p:nvPr/>
        </p:nvSpPr>
        <p:spPr>
          <a:xfrm>
            <a:off x="5293905"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024" name="Shape 2024"/>
          <p:cNvSpPr/>
          <p:nvPr/>
        </p:nvSpPr>
        <p:spPr>
          <a:xfrm>
            <a:off x="5370146" y="1982033"/>
            <a:ext cx="1" cy="889375"/>
          </a:xfrm>
          <a:prstGeom prst="line">
            <a:avLst/>
          </a:prstGeom>
          <a:ln w="25400">
            <a:solidFill>
              <a:srgbClr val="000000"/>
            </a:solidFill>
            <a:tailEnd type="triangle"/>
          </a:ln>
        </p:spPr>
        <p:txBody>
          <a:bodyPr lIns="0" tIns="0" rIns="0" bIns="0"/>
          <a:lstStyle/>
          <a:p>
            <a:endParaRPr sz="1634"/>
          </a:p>
        </p:txBody>
      </p:sp>
      <p:sp>
        <p:nvSpPr>
          <p:cNvPr id="2025" name="Shape 2025"/>
          <p:cNvSpPr/>
          <p:nvPr/>
        </p:nvSpPr>
        <p:spPr>
          <a:xfrm rot="5400000">
            <a:off x="5010445"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026" name="Shape 2026"/>
          <p:cNvSpPr/>
          <p:nvPr/>
        </p:nvSpPr>
        <p:spPr>
          <a:xfrm rot="5400000">
            <a:off x="5544125"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027" name="Shape 2027"/>
          <p:cNvSpPr/>
          <p:nvPr/>
        </p:nvSpPr>
        <p:spPr>
          <a:xfrm rot="5400000">
            <a:off x="6087293"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028" name="Shape 2028"/>
          <p:cNvSpPr/>
          <p:nvPr/>
        </p:nvSpPr>
        <p:spPr>
          <a:xfrm rot="5400000">
            <a:off x="6631992"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029" name="Shape 2029"/>
          <p:cNvSpPr/>
          <p:nvPr/>
        </p:nvSpPr>
        <p:spPr>
          <a:xfrm>
            <a:off x="5903826" y="1982033"/>
            <a:ext cx="1" cy="889375"/>
          </a:xfrm>
          <a:prstGeom prst="line">
            <a:avLst/>
          </a:prstGeom>
          <a:ln w="25400">
            <a:solidFill>
              <a:srgbClr val="000000"/>
            </a:solidFill>
            <a:tailEnd type="triangle"/>
          </a:ln>
        </p:spPr>
        <p:txBody>
          <a:bodyPr lIns="0" tIns="0" rIns="0" bIns="0"/>
          <a:lstStyle/>
          <a:p>
            <a:endParaRPr sz="1634"/>
          </a:p>
        </p:txBody>
      </p:sp>
      <p:sp>
        <p:nvSpPr>
          <p:cNvPr id="2030" name="Shape 2030"/>
          <p:cNvSpPr/>
          <p:nvPr/>
        </p:nvSpPr>
        <p:spPr>
          <a:xfrm>
            <a:off x="6437506" y="1982033"/>
            <a:ext cx="1" cy="889375"/>
          </a:xfrm>
          <a:prstGeom prst="line">
            <a:avLst/>
          </a:prstGeom>
          <a:ln w="25400">
            <a:solidFill>
              <a:srgbClr val="000000"/>
            </a:solidFill>
            <a:tailEnd type="triangle"/>
          </a:ln>
        </p:spPr>
        <p:txBody>
          <a:bodyPr lIns="0" tIns="0" rIns="0" bIns="0"/>
          <a:lstStyle/>
          <a:p>
            <a:endParaRPr sz="1634"/>
          </a:p>
        </p:txBody>
      </p:sp>
      <p:sp>
        <p:nvSpPr>
          <p:cNvPr id="2031" name="Shape 2031"/>
          <p:cNvSpPr/>
          <p:nvPr/>
        </p:nvSpPr>
        <p:spPr>
          <a:xfrm>
            <a:off x="6971187" y="1982033"/>
            <a:ext cx="1" cy="889375"/>
          </a:xfrm>
          <a:prstGeom prst="line">
            <a:avLst/>
          </a:prstGeom>
          <a:ln w="25400">
            <a:solidFill>
              <a:srgbClr val="000000"/>
            </a:solidFill>
            <a:tailEnd type="triangle"/>
          </a:ln>
        </p:spPr>
        <p:txBody>
          <a:bodyPr lIns="0" tIns="0" rIns="0" bIns="0"/>
          <a:lstStyle/>
          <a:p>
            <a:endParaRPr sz="1634"/>
          </a:p>
        </p:txBody>
      </p:sp>
      <p:sp>
        <p:nvSpPr>
          <p:cNvPr id="2032" name="Shape 2032"/>
          <p:cNvSpPr/>
          <p:nvPr/>
        </p:nvSpPr>
        <p:spPr>
          <a:xfrm>
            <a:off x="6728172"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033" name="Shape 2033"/>
          <p:cNvSpPr/>
          <p:nvPr/>
        </p:nvSpPr>
        <p:spPr>
          <a:xfrm>
            <a:off x="6194492"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034" name="Shape 2034"/>
          <p:cNvSpPr/>
          <p:nvPr/>
        </p:nvSpPr>
        <p:spPr>
          <a:xfrm>
            <a:off x="5737052"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035" name="Shape 2035"/>
          <p:cNvSpPr/>
          <p:nvPr/>
        </p:nvSpPr>
        <p:spPr>
          <a:xfrm>
            <a:off x="5203372"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036" name="Shape 2036"/>
          <p:cNvSpPr/>
          <p:nvPr/>
        </p:nvSpPr>
        <p:spPr>
          <a:xfrm>
            <a:off x="2098178" y="1753335"/>
            <a:ext cx="118712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2037" name="Shape 2037"/>
          <p:cNvSpPr/>
          <p:nvPr/>
        </p:nvSpPr>
        <p:spPr>
          <a:xfrm>
            <a:off x="3937469"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38" name="Shape 2038"/>
          <p:cNvSpPr/>
          <p:nvPr/>
        </p:nvSpPr>
        <p:spPr>
          <a:xfrm>
            <a:off x="4187906"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039" name="Shape 2039"/>
          <p:cNvSpPr/>
          <p:nvPr/>
        </p:nvSpPr>
        <p:spPr>
          <a:xfrm>
            <a:off x="3540386" y="1982033"/>
            <a:ext cx="381201" cy="1"/>
          </a:xfrm>
          <a:prstGeom prst="line">
            <a:avLst/>
          </a:prstGeom>
          <a:ln w="12700">
            <a:solidFill>
              <a:srgbClr val="000000"/>
            </a:solidFill>
          </a:ln>
        </p:spPr>
        <p:txBody>
          <a:bodyPr lIns="0" tIns="0" rIns="0" bIns="0"/>
          <a:lstStyle/>
          <a:p>
            <a:endParaRPr sz="1634"/>
          </a:p>
        </p:txBody>
      </p:sp>
      <p:sp>
        <p:nvSpPr>
          <p:cNvPr id="2040" name="Shape 2040"/>
          <p:cNvSpPr/>
          <p:nvPr/>
        </p:nvSpPr>
        <p:spPr>
          <a:xfrm>
            <a:off x="3540386" y="1982033"/>
            <a:ext cx="381201" cy="1"/>
          </a:xfrm>
          <a:prstGeom prst="line">
            <a:avLst/>
          </a:prstGeom>
          <a:ln w="19050">
            <a:solidFill>
              <a:srgbClr val="000000"/>
            </a:solidFill>
            <a:tailEnd type="triangle"/>
          </a:ln>
        </p:spPr>
        <p:txBody>
          <a:bodyPr lIns="0" tIns="0" rIns="0" bIns="0"/>
          <a:lstStyle/>
          <a:p>
            <a:endParaRPr sz="1634"/>
          </a:p>
        </p:txBody>
      </p:sp>
      <p:sp>
        <p:nvSpPr>
          <p:cNvPr id="2041" name="Shape 2041"/>
          <p:cNvSpPr/>
          <p:nvPr/>
        </p:nvSpPr>
        <p:spPr>
          <a:xfrm>
            <a:off x="3202072"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042" name="Shape 2042"/>
          <p:cNvSpPr/>
          <p:nvPr/>
        </p:nvSpPr>
        <p:spPr>
          <a:xfrm flipH="1">
            <a:off x="3692866" y="2515657"/>
            <a:ext cx="228720" cy="1"/>
          </a:xfrm>
          <a:prstGeom prst="line">
            <a:avLst/>
          </a:prstGeom>
          <a:ln w="19050">
            <a:solidFill>
              <a:srgbClr val="000000"/>
            </a:solidFill>
          </a:ln>
        </p:spPr>
        <p:txBody>
          <a:bodyPr lIns="0" tIns="0" rIns="0" bIns="0"/>
          <a:lstStyle/>
          <a:p>
            <a:endParaRPr sz="1634"/>
          </a:p>
        </p:txBody>
      </p:sp>
      <p:sp>
        <p:nvSpPr>
          <p:cNvPr id="2043" name="Shape 2043"/>
          <p:cNvSpPr/>
          <p:nvPr/>
        </p:nvSpPr>
        <p:spPr>
          <a:xfrm>
            <a:off x="3921585" y="2439424"/>
            <a:ext cx="152481" cy="76233"/>
          </a:xfrm>
          <a:prstGeom prst="line">
            <a:avLst/>
          </a:prstGeom>
          <a:ln w="12700">
            <a:solidFill>
              <a:srgbClr val="000000"/>
            </a:solidFill>
          </a:ln>
        </p:spPr>
        <p:txBody>
          <a:bodyPr lIns="0" tIns="0" rIns="0" bIns="0"/>
          <a:lstStyle/>
          <a:p>
            <a:endParaRPr sz="1634"/>
          </a:p>
        </p:txBody>
      </p:sp>
      <p:sp>
        <p:nvSpPr>
          <p:cNvPr id="2044" name="Shape 2044"/>
          <p:cNvSpPr/>
          <p:nvPr/>
        </p:nvSpPr>
        <p:spPr>
          <a:xfrm flipH="1">
            <a:off x="3921585" y="2515657"/>
            <a:ext cx="152481" cy="76233"/>
          </a:xfrm>
          <a:prstGeom prst="line">
            <a:avLst/>
          </a:prstGeom>
          <a:ln w="12700">
            <a:solidFill>
              <a:srgbClr val="000000"/>
            </a:solidFill>
          </a:ln>
        </p:spPr>
        <p:txBody>
          <a:bodyPr lIns="0" tIns="0" rIns="0" bIns="0"/>
          <a:lstStyle/>
          <a:p>
            <a:endParaRPr sz="1634"/>
          </a:p>
        </p:txBody>
      </p:sp>
      <p:sp>
        <p:nvSpPr>
          <p:cNvPr id="2045" name="Shape 2045"/>
          <p:cNvSpPr/>
          <p:nvPr/>
        </p:nvSpPr>
        <p:spPr>
          <a:xfrm>
            <a:off x="4531506" y="2820586"/>
            <a:ext cx="1067360"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046" name="Shape 2046"/>
          <p:cNvSpPr/>
          <p:nvPr/>
        </p:nvSpPr>
        <p:spPr>
          <a:xfrm>
            <a:off x="725806" y="-20426"/>
            <a:ext cx="7538038" cy="691564"/>
          </a:xfrm>
          <a:prstGeom prst="rect">
            <a:avLst/>
          </a:prstGeom>
          <a:ln w="12700"/>
          <a:extLst>
            <a:ext uri="{C572A759-6A51-4108-AA02-DFA0A04FC94B}">
              <ma14:wrappingTextBoxFlag xmlns:ma14="http://schemas.microsoft.com/office/mac/drawingml/2011/main" xmlns="" val="1"/>
            </a:ext>
          </a:extLst>
        </p:spPr>
        <p:txBody>
          <a:bodyPr lIns="46104" tIns="46104" rIns="46104" bIns="46104" anchor="ctr"/>
          <a:lstStyle>
            <a:lvl1pPr defTabSz="914400">
              <a:buClr>
                <a:srgbClr val="011279"/>
              </a:buClr>
              <a:buFont typeface="Lucida Sans Unicode"/>
              <a:defRPr sz="4050">
                <a:solidFill>
                  <a:srgbClr val="011279"/>
                </a:solidFill>
                <a:effectLst>
                  <a:outerShdw blurRad="38100" dist="25400" dir="5400000" rotWithShape="0">
                    <a:srgbClr val="000000">
                      <a:alpha val="25000"/>
                    </a:srgbClr>
                  </a:outerShdw>
                </a:effectLst>
                <a:uFill>
                  <a:solidFill>
                    <a:srgbClr val="011279"/>
                  </a:solidFill>
                </a:uFill>
                <a:latin typeface="+mn-lt"/>
                <a:ea typeface="+mn-ea"/>
                <a:cs typeface="+mn-cs"/>
                <a:sym typeface="Lucida Sans Unicode"/>
              </a:defRPr>
            </a:lvl1pPr>
          </a:lstStyle>
          <a:p>
            <a:r>
              <a:rPr sz="3676"/>
              <a:t>Single Cycle Datapath for Ori</a:t>
            </a:r>
          </a:p>
        </p:txBody>
      </p:sp>
    </p:spTree>
    <p:extLst>
      <p:ext uri="{BB962C8B-B14F-4D97-AF65-F5344CB8AC3E}">
        <p14:creationId xmlns:p14="http://schemas.microsoft.com/office/powerpoint/2010/main" val="2193150322"/>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hape 2053"/>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2054" name="Shape 2054"/>
          <p:cNvSpPr>
            <a:spLocks noGrp="1"/>
          </p:cNvSpPr>
          <p:nvPr>
            <p:ph type="body" sz="quarter" idx="1"/>
          </p:nvPr>
        </p:nvSpPr>
        <p:spPr>
          <a:xfrm>
            <a:off x="459361" y="1295945"/>
            <a:ext cx="8195803" cy="416100"/>
          </a:xfrm>
          <a:prstGeom prst="rect">
            <a:avLst/>
          </a:prstGeom>
        </p:spPr>
        <p:txBody>
          <a:bodyPr>
            <a:normAutofit lnSpcReduction="10000"/>
          </a:bodyPr>
          <a:lstStyle>
            <a:lvl1pPr>
              <a:lnSpc>
                <a:spcPct val="80000"/>
              </a:lnSpc>
              <a:defRPr sz="2775"/>
            </a:lvl1pPr>
          </a:lstStyle>
          <a:p>
            <a:r>
              <a:t>R[rt]  =  R[rs]  OR  ZeroExt[Imm16]</a:t>
            </a:r>
          </a:p>
        </p:txBody>
      </p:sp>
      <p:grpSp>
        <p:nvGrpSpPr>
          <p:cNvPr id="2072" name="Group 2072"/>
          <p:cNvGrpSpPr/>
          <p:nvPr/>
        </p:nvGrpSpPr>
        <p:grpSpPr>
          <a:xfrm>
            <a:off x="1745911" y="603504"/>
            <a:ext cx="5857204" cy="609858"/>
            <a:chOff x="0" y="0"/>
            <a:chExt cx="6453770" cy="671972"/>
          </a:xfrm>
        </p:grpSpPr>
        <p:sp>
          <p:nvSpPr>
            <p:cNvPr id="2055" name="Shape 2055"/>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058" name="Group 2058"/>
            <p:cNvGrpSpPr/>
            <p:nvPr/>
          </p:nvGrpSpPr>
          <p:grpSpPr>
            <a:xfrm>
              <a:off x="113757" y="335985"/>
              <a:ext cx="1104769" cy="335987"/>
              <a:chOff x="0" y="0"/>
              <a:chExt cx="1104768" cy="335986"/>
            </a:xfrm>
          </p:grpSpPr>
          <p:sp>
            <p:nvSpPr>
              <p:cNvPr id="2056" name="Shape 2056"/>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57" name="Shape 2057"/>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061" name="Group 2061"/>
            <p:cNvGrpSpPr/>
            <p:nvPr/>
          </p:nvGrpSpPr>
          <p:grpSpPr>
            <a:xfrm>
              <a:off x="1219825" y="335985"/>
              <a:ext cx="1027764" cy="335987"/>
              <a:chOff x="0" y="0"/>
              <a:chExt cx="1027762" cy="335986"/>
            </a:xfrm>
          </p:grpSpPr>
          <p:sp>
            <p:nvSpPr>
              <p:cNvPr id="2059" name="Shape 2059"/>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60" name="Shape 2060"/>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064" name="Group 2064"/>
            <p:cNvGrpSpPr/>
            <p:nvPr/>
          </p:nvGrpSpPr>
          <p:grpSpPr>
            <a:xfrm>
              <a:off x="2248889" y="335985"/>
              <a:ext cx="1026014" cy="335987"/>
              <a:chOff x="0" y="0"/>
              <a:chExt cx="1026012" cy="335986"/>
            </a:xfrm>
          </p:grpSpPr>
          <p:sp>
            <p:nvSpPr>
              <p:cNvPr id="2062" name="Shape 2062"/>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63" name="Shape 2063"/>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065" name="Shape 2065"/>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66" name="Shape 2066"/>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067" name="Shape 2067"/>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068" name="Shape 2068"/>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069" name="Shape 2069"/>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070" name="Shape 2070"/>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071" name="Shape 2071"/>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073" name="Shape 2073"/>
          <p:cNvSpPr/>
          <p:nvPr/>
        </p:nvSpPr>
        <p:spPr>
          <a:xfrm>
            <a:off x="5974057"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074" name="Shape 2074"/>
          <p:cNvSpPr/>
          <p:nvPr/>
        </p:nvSpPr>
        <p:spPr>
          <a:xfrm>
            <a:off x="5364136"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997" u="sng">
                <a:latin typeface="Times"/>
                <a:ea typeface="Times"/>
                <a:cs typeface="Times"/>
                <a:sym typeface="Times"/>
              </a:rPr>
              <a:t>ALUctr=</a:t>
            </a:r>
            <a:r>
              <a:rPr sz="1815" u="sng">
                <a:latin typeface="Times"/>
                <a:ea typeface="Times"/>
                <a:cs typeface="Times"/>
                <a:sym typeface="Times"/>
              </a:rPr>
              <a:t>OR</a:t>
            </a:r>
          </a:p>
        </p:txBody>
      </p:sp>
      <p:sp>
        <p:nvSpPr>
          <p:cNvPr id="2075" name="Shape 2075"/>
          <p:cNvSpPr/>
          <p:nvPr/>
        </p:nvSpPr>
        <p:spPr>
          <a:xfrm>
            <a:off x="2085815"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076" name="Shape 2076"/>
          <p:cNvSpPr/>
          <p:nvPr/>
        </p:nvSpPr>
        <p:spPr>
          <a:xfrm>
            <a:off x="1541017"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077" name="Shape 2077"/>
          <p:cNvSpPr/>
          <p:nvPr/>
        </p:nvSpPr>
        <p:spPr>
          <a:xfrm>
            <a:off x="1475895" y="3201745"/>
            <a:ext cx="115365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RegWr=1</a:t>
            </a:r>
          </a:p>
        </p:txBody>
      </p:sp>
      <p:sp>
        <p:nvSpPr>
          <p:cNvPr id="2078" name="Shape 2078"/>
          <p:cNvSpPr/>
          <p:nvPr/>
        </p:nvSpPr>
        <p:spPr>
          <a:xfrm flipH="1">
            <a:off x="1850741" y="4216585"/>
            <a:ext cx="88948" cy="128641"/>
          </a:xfrm>
          <a:prstGeom prst="line">
            <a:avLst/>
          </a:prstGeom>
          <a:ln w="12700">
            <a:solidFill>
              <a:srgbClr val="000000"/>
            </a:solidFill>
          </a:ln>
        </p:spPr>
        <p:txBody>
          <a:bodyPr lIns="0" tIns="0" rIns="0" bIns="0"/>
          <a:lstStyle/>
          <a:p>
            <a:endParaRPr sz="1634"/>
          </a:p>
        </p:txBody>
      </p:sp>
      <p:sp>
        <p:nvSpPr>
          <p:cNvPr id="2079" name="Shape 2079"/>
          <p:cNvSpPr/>
          <p:nvPr/>
        </p:nvSpPr>
        <p:spPr>
          <a:xfrm>
            <a:off x="1703027"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080" name="Shape 2080"/>
          <p:cNvSpPr/>
          <p:nvPr/>
        </p:nvSpPr>
        <p:spPr>
          <a:xfrm flipH="1">
            <a:off x="4677975" y="4040297"/>
            <a:ext cx="88948" cy="130231"/>
          </a:xfrm>
          <a:prstGeom prst="line">
            <a:avLst/>
          </a:prstGeom>
          <a:ln w="12700">
            <a:solidFill>
              <a:srgbClr val="000000"/>
            </a:solidFill>
          </a:ln>
        </p:spPr>
        <p:txBody>
          <a:bodyPr lIns="0" tIns="0" rIns="0" bIns="0"/>
          <a:lstStyle/>
          <a:p>
            <a:endParaRPr sz="1634"/>
          </a:p>
        </p:txBody>
      </p:sp>
      <p:sp>
        <p:nvSpPr>
          <p:cNvPr id="2081" name="Shape 2081"/>
          <p:cNvSpPr/>
          <p:nvPr/>
        </p:nvSpPr>
        <p:spPr>
          <a:xfrm>
            <a:off x="4525497"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082" name="Shape 2082"/>
          <p:cNvSpPr/>
          <p:nvPr/>
        </p:nvSpPr>
        <p:spPr>
          <a:xfrm>
            <a:off x="3731328"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083" name="Shape 2083"/>
          <p:cNvSpPr/>
          <p:nvPr/>
        </p:nvSpPr>
        <p:spPr>
          <a:xfrm flipV="1">
            <a:off x="3991816" y="4573921"/>
            <a:ext cx="76241" cy="152464"/>
          </a:xfrm>
          <a:prstGeom prst="line">
            <a:avLst/>
          </a:prstGeom>
          <a:ln w="12700">
            <a:solidFill>
              <a:srgbClr val="000000"/>
            </a:solidFill>
          </a:ln>
        </p:spPr>
        <p:txBody>
          <a:bodyPr lIns="0" tIns="0" rIns="0" bIns="0"/>
          <a:lstStyle/>
          <a:p>
            <a:endParaRPr sz="1634"/>
          </a:p>
        </p:txBody>
      </p:sp>
      <p:sp>
        <p:nvSpPr>
          <p:cNvPr id="2084" name="Shape 2084"/>
          <p:cNvSpPr/>
          <p:nvPr/>
        </p:nvSpPr>
        <p:spPr>
          <a:xfrm>
            <a:off x="3836160"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085" name="Shape 2085"/>
          <p:cNvSpPr/>
          <p:nvPr/>
        </p:nvSpPr>
        <p:spPr>
          <a:xfrm>
            <a:off x="3763096"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086" name="Shape 2086"/>
          <p:cNvSpPr/>
          <p:nvPr/>
        </p:nvSpPr>
        <p:spPr>
          <a:xfrm flipV="1">
            <a:off x="3381895" y="3579728"/>
            <a:ext cx="139775" cy="155642"/>
          </a:xfrm>
          <a:prstGeom prst="line">
            <a:avLst/>
          </a:prstGeom>
          <a:ln w="12700">
            <a:solidFill>
              <a:srgbClr val="000000"/>
            </a:solidFill>
          </a:ln>
        </p:spPr>
        <p:txBody>
          <a:bodyPr lIns="0" tIns="0" rIns="0" bIns="0"/>
          <a:lstStyle/>
          <a:p>
            <a:endParaRPr sz="1634"/>
          </a:p>
        </p:txBody>
      </p:sp>
      <p:sp>
        <p:nvSpPr>
          <p:cNvPr id="2087" name="Shape 2087"/>
          <p:cNvSpPr/>
          <p:nvPr/>
        </p:nvSpPr>
        <p:spPr>
          <a:xfrm flipV="1">
            <a:off x="2632201" y="3579728"/>
            <a:ext cx="139775" cy="155642"/>
          </a:xfrm>
          <a:prstGeom prst="line">
            <a:avLst/>
          </a:prstGeom>
          <a:ln w="12700">
            <a:solidFill>
              <a:srgbClr val="000000"/>
            </a:solidFill>
          </a:ln>
        </p:spPr>
        <p:txBody>
          <a:bodyPr lIns="0" tIns="0" rIns="0" bIns="0"/>
          <a:lstStyle/>
          <a:p>
            <a:endParaRPr sz="1634"/>
          </a:p>
        </p:txBody>
      </p:sp>
      <p:sp>
        <p:nvSpPr>
          <p:cNvPr id="2088" name="Shape 2088"/>
          <p:cNvSpPr/>
          <p:nvPr/>
        </p:nvSpPr>
        <p:spPr>
          <a:xfrm>
            <a:off x="248925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089" name="Shape 2089"/>
          <p:cNvSpPr/>
          <p:nvPr/>
        </p:nvSpPr>
        <p:spPr>
          <a:xfrm flipV="1">
            <a:off x="3013401" y="3579728"/>
            <a:ext cx="139775" cy="155642"/>
          </a:xfrm>
          <a:prstGeom prst="line">
            <a:avLst/>
          </a:prstGeom>
          <a:ln w="12700">
            <a:solidFill>
              <a:srgbClr val="000000"/>
            </a:solidFill>
          </a:ln>
        </p:spPr>
        <p:txBody>
          <a:bodyPr lIns="0" tIns="0" rIns="0" bIns="0"/>
          <a:lstStyle/>
          <a:p>
            <a:endParaRPr sz="1634"/>
          </a:p>
        </p:txBody>
      </p:sp>
      <p:sp>
        <p:nvSpPr>
          <p:cNvPr id="2090" name="Shape 2090"/>
          <p:cNvSpPr/>
          <p:nvPr/>
        </p:nvSpPr>
        <p:spPr>
          <a:xfrm>
            <a:off x="2848215"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091" name="Shape 2091"/>
          <p:cNvSpPr/>
          <p:nvPr/>
        </p:nvSpPr>
        <p:spPr>
          <a:xfrm>
            <a:off x="2427307"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092" name="Shape 2092"/>
          <p:cNvSpPr/>
          <p:nvPr/>
        </p:nvSpPr>
        <p:spPr>
          <a:xfrm>
            <a:off x="2884747"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093" name="Shape 2093"/>
          <p:cNvSpPr/>
          <p:nvPr/>
        </p:nvSpPr>
        <p:spPr>
          <a:xfrm>
            <a:off x="3265947"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094" name="Shape 2094"/>
          <p:cNvSpPr/>
          <p:nvPr/>
        </p:nvSpPr>
        <p:spPr>
          <a:xfrm>
            <a:off x="2427308"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095" name="Shape 2095"/>
          <p:cNvSpPr/>
          <p:nvPr/>
        </p:nvSpPr>
        <p:spPr>
          <a:xfrm>
            <a:off x="2848215"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096" name="Shape 2096"/>
          <p:cNvSpPr/>
          <p:nvPr/>
        </p:nvSpPr>
        <p:spPr>
          <a:xfrm>
            <a:off x="2679853"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097" name="Shape 2097"/>
          <p:cNvSpPr/>
          <p:nvPr/>
        </p:nvSpPr>
        <p:spPr>
          <a:xfrm>
            <a:off x="3282587"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098" name="Shape 2098"/>
          <p:cNvSpPr/>
          <p:nvPr/>
        </p:nvSpPr>
        <p:spPr>
          <a:xfrm>
            <a:off x="2247825"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099" name="Shape 2099"/>
          <p:cNvSpPr/>
          <p:nvPr/>
        </p:nvSpPr>
        <p:spPr>
          <a:xfrm>
            <a:off x="1523545" y="2134496"/>
            <a:ext cx="12143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RegDst=0</a:t>
            </a:r>
          </a:p>
        </p:txBody>
      </p:sp>
      <p:grpSp>
        <p:nvGrpSpPr>
          <p:cNvPr id="2102" name="Group 2102"/>
          <p:cNvGrpSpPr/>
          <p:nvPr/>
        </p:nvGrpSpPr>
        <p:grpSpPr>
          <a:xfrm>
            <a:off x="3559785" y="5002961"/>
            <a:ext cx="367314" cy="1095603"/>
            <a:chOff x="0" y="-49615"/>
            <a:chExt cx="404725" cy="1207190"/>
          </a:xfrm>
        </p:grpSpPr>
        <p:sp>
          <p:nvSpPr>
            <p:cNvPr id="2100" name="Shape 2100"/>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101" name="Shape 2101"/>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103" name="Shape 2103"/>
          <p:cNvSpPr/>
          <p:nvPr/>
        </p:nvSpPr>
        <p:spPr>
          <a:xfrm>
            <a:off x="4068056"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104" name="Shape 2104"/>
          <p:cNvSpPr/>
          <p:nvPr/>
        </p:nvSpPr>
        <p:spPr>
          <a:xfrm flipH="1">
            <a:off x="4220535" y="5434708"/>
            <a:ext cx="88948" cy="130230"/>
          </a:xfrm>
          <a:prstGeom prst="line">
            <a:avLst/>
          </a:prstGeom>
          <a:ln w="12700">
            <a:solidFill>
              <a:srgbClr val="000000"/>
            </a:solidFill>
          </a:ln>
        </p:spPr>
        <p:txBody>
          <a:bodyPr lIns="0" tIns="0" rIns="0" bIns="0"/>
          <a:lstStyle/>
          <a:p>
            <a:endParaRPr sz="1634"/>
          </a:p>
        </p:txBody>
      </p:sp>
      <p:sp>
        <p:nvSpPr>
          <p:cNvPr id="2105" name="Shape 2105"/>
          <p:cNvSpPr/>
          <p:nvPr/>
        </p:nvSpPr>
        <p:spPr>
          <a:xfrm flipH="1">
            <a:off x="3140468" y="5436297"/>
            <a:ext cx="88948" cy="128641"/>
          </a:xfrm>
          <a:prstGeom prst="line">
            <a:avLst/>
          </a:prstGeom>
          <a:ln w="12700">
            <a:solidFill>
              <a:srgbClr val="000000"/>
            </a:solidFill>
          </a:ln>
        </p:spPr>
        <p:txBody>
          <a:bodyPr lIns="0" tIns="0" rIns="0" bIns="0"/>
          <a:lstStyle/>
          <a:p>
            <a:endParaRPr sz="1634"/>
          </a:p>
        </p:txBody>
      </p:sp>
      <p:sp>
        <p:nvSpPr>
          <p:cNvPr id="2106" name="Shape 2106"/>
          <p:cNvSpPr/>
          <p:nvPr/>
        </p:nvSpPr>
        <p:spPr>
          <a:xfrm>
            <a:off x="2924456"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107" name="Shape 2107"/>
          <p:cNvSpPr/>
          <p:nvPr/>
        </p:nvSpPr>
        <p:spPr>
          <a:xfrm>
            <a:off x="2009576"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108" name="Shape 2108"/>
          <p:cNvSpPr/>
          <p:nvPr/>
        </p:nvSpPr>
        <p:spPr>
          <a:xfrm>
            <a:off x="4144295" y="5946097"/>
            <a:ext cx="124483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ALUSrc=1</a:t>
            </a:r>
          </a:p>
        </p:txBody>
      </p:sp>
      <p:sp>
        <p:nvSpPr>
          <p:cNvPr id="2109" name="Shape 2109"/>
          <p:cNvSpPr/>
          <p:nvPr/>
        </p:nvSpPr>
        <p:spPr>
          <a:xfrm>
            <a:off x="2314535" y="6022329"/>
            <a:ext cx="142917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ExtOp=zero</a:t>
            </a:r>
          </a:p>
        </p:txBody>
      </p:sp>
      <p:sp>
        <p:nvSpPr>
          <p:cNvPr id="2110" name="Shape 2110"/>
          <p:cNvSpPr/>
          <p:nvPr/>
        </p:nvSpPr>
        <p:spPr>
          <a:xfrm flipV="1">
            <a:off x="7651337" y="3659137"/>
            <a:ext cx="1" cy="644796"/>
          </a:xfrm>
          <a:prstGeom prst="line">
            <a:avLst/>
          </a:prstGeom>
          <a:ln w="19050">
            <a:solidFill>
              <a:srgbClr val="000000"/>
            </a:solidFill>
            <a:headEnd type="triangle"/>
          </a:ln>
        </p:spPr>
        <p:txBody>
          <a:bodyPr lIns="0" tIns="0" rIns="0" bIns="0"/>
          <a:lstStyle/>
          <a:p>
            <a:endParaRPr sz="1634"/>
          </a:p>
        </p:txBody>
      </p:sp>
      <p:sp>
        <p:nvSpPr>
          <p:cNvPr id="2111" name="Shape 2111"/>
          <p:cNvSpPr/>
          <p:nvPr/>
        </p:nvSpPr>
        <p:spPr>
          <a:xfrm>
            <a:off x="6507735" y="3277977"/>
            <a:ext cx="1613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MemtoReg=0</a:t>
            </a:r>
          </a:p>
        </p:txBody>
      </p:sp>
      <p:sp>
        <p:nvSpPr>
          <p:cNvPr id="2112" name="Shape 2112"/>
          <p:cNvSpPr/>
          <p:nvPr/>
        </p:nvSpPr>
        <p:spPr>
          <a:xfrm>
            <a:off x="5330781"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113" name="Shape 2113"/>
          <p:cNvSpPr/>
          <p:nvPr/>
        </p:nvSpPr>
        <p:spPr>
          <a:xfrm>
            <a:off x="5059175"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114" name="Shape 2114"/>
          <p:cNvSpPr/>
          <p:nvPr/>
        </p:nvSpPr>
        <p:spPr>
          <a:xfrm flipH="1">
            <a:off x="5192596" y="5191719"/>
            <a:ext cx="88948" cy="128641"/>
          </a:xfrm>
          <a:prstGeom prst="line">
            <a:avLst/>
          </a:prstGeom>
          <a:ln w="12700">
            <a:solidFill>
              <a:srgbClr val="000000"/>
            </a:solidFill>
          </a:ln>
        </p:spPr>
        <p:txBody>
          <a:bodyPr lIns="0" tIns="0" rIns="0" bIns="0"/>
          <a:lstStyle/>
          <a:p>
            <a:endParaRPr sz="1634"/>
          </a:p>
        </p:txBody>
      </p:sp>
      <p:sp>
        <p:nvSpPr>
          <p:cNvPr id="2115" name="Shape 2115"/>
          <p:cNvSpPr/>
          <p:nvPr/>
        </p:nvSpPr>
        <p:spPr>
          <a:xfrm>
            <a:off x="5222776"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116" name="Shape 2116"/>
          <p:cNvSpPr/>
          <p:nvPr/>
        </p:nvSpPr>
        <p:spPr>
          <a:xfrm flipV="1">
            <a:off x="6342550" y="4040297"/>
            <a:ext cx="12707" cy="1008488"/>
          </a:xfrm>
          <a:prstGeom prst="line">
            <a:avLst/>
          </a:prstGeom>
          <a:ln w="19050">
            <a:solidFill>
              <a:srgbClr val="000000"/>
            </a:solidFill>
            <a:headEnd type="triangle"/>
          </a:ln>
        </p:spPr>
        <p:txBody>
          <a:bodyPr lIns="0" tIns="0" rIns="0" bIns="0"/>
          <a:lstStyle/>
          <a:p>
            <a:endParaRPr sz="1634"/>
          </a:p>
        </p:txBody>
      </p:sp>
      <p:sp>
        <p:nvSpPr>
          <p:cNvPr id="2117" name="Shape 2117"/>
          <p:cNvSpPr/>
          <p:nvPr/>
        </p:nvSpPr>
        <p:spPr>
          <a:xfrm>
            <a:off x="6050297" y="3659137"/>
            <a:ext cx="125304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MemWr=0</a:t>
            </a:r>
          </a:p>
        </p:txBody>
      </p:sp>
      <p:sp>
        <p:nvSpPr>
          <p:cNvPr id="2118" name="Shape 2118"/>
          <p:cNvSpPr/>
          <p:nvPr/>
        </p:nvSpPr>
        <p:spPr>
          <a:xfrm>
            <a:off x="4601735"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2122" name="Group 2122"/>
          <p:cNvGrpSpPr/>
          <p:nvPr/>
        </p:nvGrpSpPr>
        <p:grpSpPr>
          <a:xfrm>
            <a:off x="2238296" y="2868230"/>
            <a:ext cx="838642" cy="333517"/>
            <a:chOff x="0" y="0"/>
            <a:chExt cx="924057" cy="367485"/>
          </a:xfrm>
        </p:grpSpPr>
        <p:sp>
          <p:nvSpPr>
            <p:cNvPr id="2119" name="Shape 2119"/>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120" name="Shape 2120"/>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121" name="Shape 2121"/>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123" name="Shape 2123"/>
          <p:cNvSpPr/>
          <p:nvPr/>
        </p:nvSpPr>
        <p:spPr>
          <a:xfrm>
            <a:off x="2238294"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127" name="Group 2127"/>
          <p:cNvGrpSpPr/>
          <p:nvPr/>
        </p:nvGrpSpPr>
        <p:grpSpPr>
          <a:xfrm>
            <a:off x="4547732" y="4421457"/>
            <a:ext cx="358966" cy="1219714"/>
            <a:chOff x="0" y="0"/>
            <a:chExt cx="395526" cy="1343942"/>
          </a:xfrm>
        </p:grpSpPr>
        <p:sp>
          <p:nvSpPr>
            <p:cNvPr id="2124" name="Shape 2124"/>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125" name="Shape 2125"/>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126" name="Shape 2126"/>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131" name="Group 2131"/>
          <p:cNvGrpSpPr/>
          <p:nvPr/>
        </p:nvGrpSpPr>
        <p:grpSpPr>
          <a:xfrm>
            <a:off x="5411786" y="3811600"/>
            <a:ext cx="486032" cy="1143482"/>
            <a:chOff x="0" y="0"/>
            <a:chExt cx="535533" cy="1259947"/>
          </a:xfrm>
        </p:grpSpPr>
        <p:sp>
          <p:nvSpPr>
            <p:cNvPr id="2128" name="Shape 2128"/>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129" name="Shape 2129"/>
            <p:cNvSpPr/>
            <p:nvPr/>
          </p:nvSpPr>
          <p:spPr>
            <a:xfrm rot="5400000">
              <a:off x="36091" y="449789"/>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130" name="Shape 2130"/>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135" name="Group 2135"/>
          <p:cNvGrpSpPr/>
          <p:nvPr/>
        </p:nvGrpSpPr>
        <p:grpSpPr>
          <a:xfrm>
            <a:off x="7444853" y="4192760"/>
            <a:ext cx="358966" cy="1600874"/>
            <a:chOff x="0" y="0"/>
            <a:chExt cx="395525" cy="1763924"/>
          </a:xfrm>
        </p:grpSpPr>
        <p:sp>
          <p:nvSpPr>
            <p:cNvPr id="2132" name="Shape 2132"/>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133" name="Shape 2133"/>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134" name="Shape 2134"/>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142" name="Group 2142"/>
          <p:cNvGrpSpPr/>
          <p:nvPr/>
        </p:nvGrpSpPr>
        <p:grpSpPr>
          <a:xfrm>
            <a:off x="6021706" y="5002726"/>
            <a:ext cx="1158305" cy="1181599"/>
            <a:chOff x="0" y="0"/>
            <a:chExt cx="1276278" cy="1301945"/>
          </a:xfrm>
        </p:grpSpPr>
        <p:sp>
          <p:nvSpPr>
            <p:cNvPr id="2136" name="Shape 2136"/>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137" name="Shape 2137"/>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138" name="Shape 2138"/>
            <p:cNvSpPr/>
            <p:nvPr/>
          </p:nvSpPr>
          <p:spPr>
            <a:xfrm>
              <a:off x="673791" y="0"/>
              <a:ext cx="43726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139" name="Shape 2139"/>
            <p:cNvSpPr/>
            <p:nvPr/>
          </p:nvSpPr>
          <p:spPr>
            <a:xfrm>
              <a:off x="125318" y="449731"/>
              <a:ext cx="1048392"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140" name="Shape 2140"/>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141" name="Shape 2141"/>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143" name="Shape 2143"/>
          <p:cNvSpPr/>
          <p:nvPr/>
        </p:nvSpPr>
        <p:spPr>
          <a:xfrm>
            <a:off x="2467015" y="2744352"/>
            <a:ext cx="1" cy="152466"/>
          </a:xfrm>
          <a:prstGeom prst="line">
            <a:avLst/>
          </a:prstGeom>
          <a:ln w="12700">
            <a:solidFill>
              <a:srgbClr val="000000"/>
            </a:solidFill>
          </a:ln>
        </p:spPr>
        <p:txBody>
          <a:bodyPr lIns="0" tIns="0" rIns="0" bIns="0"/>
          <a:lstStyle/>
          <a:p>
            <a:endParaRPr sz="1634"/>
          </a:p>
        </p:txBody>
      </p:sp>
      <p:sp>
        <p:nvSpPr>
          <p:cNvPr id="2144" name="Shape 2144"/>
          <p:cNvSpPr/>
          <p:nvPr/>
        </p:nvSpPr>
        <p:spPr>
          <a:xfrm>
            <a:off x="2848214" y="2744352"/>
            <a:ext cx="1" cy="152466"/>
          </a:xfrm>
          <a:prstGeom prst="line">
            <a:avLst/>
          </a:prstGeom>
          <a:ln w="12700">
            <a:solidFill>
              <a:srgbClr val="000000"/>
            </a:solidFill>
          </a:ln>
        </p:spPr>
        <p:txBody>
          <a:bodyPr lIns="0" tIns="0" rIns="0" bIns="0"/>
          <a:lstStyle/>
          <a:p>
            <a:endParaRPr sz="1634"/>
          </a:p>
        </p:txBody>
      </p:sp>
      <p:sp>
        <p:nvSpPr>
          <p:cNvPr id="2145" name="Shape 2145"/>
          <p:cNvSpPr/>
          <p:nvPr/>
        </p:nvSpPr>
        <p:spPr>
          <a:xfrm>
            <a:off x="1933334"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146" name="Shape 2146"/>
          <p:cNvSpPr/>
          <p:nvPr/>
        </p:nvSpPr>
        <p:spPr>
          <a:xfrm>
            <a:off x="2390774" y="3582904"/>
            <a:ext cx="1" cy="228697"/>
          </a:xfrm>
          <a:prstGeom prst="line">
            <a:avLst/>
          </a:prstGeom>
          <a:ln w="19050">
            <a:solidFill>
              <a:srgbClr val="000000"/>
            </a:solidFill>
          </a:ln>
        </p:spPr>
        <p:txBody>
          <a:bodyPr lIns="0" tIns="0" rIns="0" bIns="0"/>
          <a:lstStyle/>
          <a:p>
            <a:endParaRPr sz="1634"/>
          </a:p>
        </p:txBody>
      </p:sp>
      <p:sp>
        <p:nvSpPr>
          <p:cNvPr id="2147" name="Shape 2147"/>
          <p:cNvSpPr/>
          <p:nvPr/>
        </p:nvSpPr>
        <p:spPr>
          <a:xfrm>
            <a:off x="2695735" y="3201743"/>
            <a:ext cx="1" cy="609857"/>
          </a:xfrm>
          <a:prstGeom prst="line">
            <a:avLst/>
          </a:prstGeom>
          <a:ln w="19050">
            <a:solidFill>
              <a:srgbClr val="000000"/>
            </a:solidFill>
          </a:ln>
        </p:spPr>
        <p:txBody>
          <a:bodyPr lIns="0" tIns="0" rIns="0" bIns="0"/>
          <a:lstStyle/>
          <a:p>
            <a:endParaRPr sz="1634"/>
          </a:p>
        </p:txBody>
      </p:sp>
      <p:sp>
        <p:nvSpPr>
          <p:cNvPr id="2148" name="Shape 2148"/>
          <p:cNvSpPr/>
          <p:nvPr/>
        </p:nvSpPr>
        <p:spPr>
          <a:xfrm>
            <a:off x="3076935" y="3506673"/>
            <a:ext cx="1" cy="304929"/>
          </a:xfrm>
          <a:prstGeom prst="line">
            <a:avLst/>
          </a:prstGeom>
          <a:ln w="19050">
            <a:solidFill>
              <a:srgbClr val="000000"/>
            </a:solidFill>
          </a:ln>
        </p:spPr>
        <p:txBody>
          <a:bodyPr lIns="0" tIns="0" rIns="0" bIns="0"/>
          <a:lstStyle/>
          <a:p>
            <a:endParaRPr sz="1634"/>
          </a:p>
        </p:txBody>
      </p:sp>
      <p:sp>
        <p:nvSpPr>
          <p:cNvPr id="2149" name="Shape 2149"/>
          <p:cNvSpPr/>
          <p:nvPr/>
        </p:nvSpPr>
        <p:spPr>
          <a:xfrm>
            <a:off x="3458135" y="3506673"/>
            <a:ext cx="1" cy="304929"/>
          </a:xfrm>
          <a:prstGeom prst="line">
            <a:avLst/>
          </a:prstGeom>
          <a:ln w="19050">
            <a:solidFill>
              <a:srgbClr val="000000"/>
            </a:solidFill>
          </a:ln>
        </p:spPr>
        <p:txBody>
          <a:bodyPr lIns="0" tIns="0" rIns="0" bIns="0"/>
          <a:lstStyle/>
          <a:p>
            <a:endParaRPr sz="1634"/>
          </a:p>
        </p:txBody>
      </p:sp>
      <p:sp>
        <p:nvSpPr>
          <p:cNvPr id="2150" name="Shape 2150"/>
          <p:cNvSpPr/>
          <p:nvPr/>
        </p:nvSpPr>
        <p:spPr>
          <a:xfrm>
            <a:off x="325165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151" name="Shape 2151"/>
          <p:cNvSpPr/>
          <p:nvPr/>
        </p:nvSpPr>
        <p:spPr>
          <a:xfrm>
            <a:off x="3686856" y="4116528"/>
            <a:ext cx="1753522" cy="1"/>
          </a:xfrm>
          <a:prstGeom prst="line">
            <a:avLst/>
          </a:prstGeom>
          <a:ln w="19050">
            <a:solidFill>
              <a:srgbClr val="000000"/>
            </a:solidFill>
            <a:tailEnd type="triangle"/>
          </a:ln>
        </p:spPr>
        <p:txBody>
          <a:bodyPr lIns="0" tIns="0" rIns="0" bIns="0"/>
          <a:lstStyle/>
          <a:p>
            <a:endParaRPr sz="1634"/>
          </a:p>
        </p:txBody>
      </p:sp>
      <p:sp>
        <p:nvSpPr>
          <p:cNvPr id="2152" name="Shape 2152"/>
          <p:cNvSpPr/>
          <p:nvPr/>
        </p:nvSpPr>
        <p:spPr>
          <a:xfrm>
            <a:off x="5745335" y="3506673"/>
            <a:ext cx="1" cy="495509"/>
          </a:xfrm>
          <a:prstGeom prst="line">
            <a:avLst/>
          </a:prstGeom>
          <a:ln w="19050">
            <a:solidFill>
              <a:srgbClr val="000000"/>
            </a:solidFill>
            <a:tailEnd type="triangle"/>
          </a:ln>
        </p:spPr>
        <p:txBody>
          <a:bodyPr lIns="0" tIns="0" rIns="0" bIns="0"/>
          <a:lstStyle/>
          <a:p>
            <a:endParaRPr sz="1634"/>
          </a:p>
        </p:txBody>
      </p:sp>
      <p:sp>
        <p:nvSpPr>
          <p:cNvPr id="2153" name="Shape 2153"/>
          <p:cNvSpPr/>
          <p:nvPr/>
        </p:nvSpPr>
        <p:spPr>
          <a:xfrm>
            <a:off x="3686854" y="4650153"/>
            <a:ext cx="914882" cy="1"/>
          </a:xfrm>
          <a:prstGeom prst="line">
            <a:avLst/>
          </a:prstGeom>
          <a:ln w="19050">
            <a:solidFill>
              <a:srgbClr val="000000"/>
            </a:solidFill>
            <a:tailEnd type="triangle"/>
          </a:ln>
        </p:spPr>
        <p:txBody>
          <a:bodyPr lIns="0" tIns="0" rIns="0" bIns="0"/>
          <a:lstStyle/>
          <a:p>
            <a:endParaRPr sz="1634"/>
          </a:p>
        </p:txBody>
      </p:sp>
      <p:sp>
        <p:nvSpPr>
          <p:cNvPr id="2154" name="Shape 2154"/>
          <p:cNvSpPr/>
          <p:nvPr/>
        </p:nvSpPr>
        <p:spPr>
          <a:xfrm>
            <a:off x="4906696" y="4802618"/>
            <a:ext cx="533681" cy="1"/>
          </a:xfrm>
          <a:prstGeom prst="line">
            <a:avLst/>
          </a:prstGeom>
          <a:ln w="19050">
            <a:solidFill>
              <a:srgbClr val="000000"/>
            </a:solidFill>
            <a:tailEnd type="triangle"/>
          </a:ln>
        </p:spPr>
        <p:txBody>
          <a:bodyPr lIns="0" tIns="0" rIns="0" bIns="0"/>
          <a:lstStyle/>
          <a:p>
            <a:endParaRPr sz="1634"/>
          </a:p>
        </p:txBody>
      </p:sp>
      <p:sp>
        <p:nvSpPr>
          <p:cNvPr id="2155" name="Shape 2155"/>
          <p:cNvSpPr/>
          <p:nvPr/>
        </p:nvSpPr>
        <p:spPr>
          <a:xfrm>
            <a:off x="4220535"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156" name="Shape 2156"/>
          <p:cNvSpPr/>
          <p:nvPr/>
        </p:nvSpPr>
        <p:spPr>
          <a:xfrm>
            <a:off x="3915576" y="5488706"/>
            <a:ext cx="686160" cy="1"/>
          </a:xfrm>
          <a:prstGeom prst="line">
            <a:avLst/>
          </a:prstGeom>
          <a:ln w="19050">
            <a:solidFill>
              <a:srgbClr val="000000"/>
            </a:solidFill>
            <a:tailEnd type="triangle"/>
          </a:ln>
        </p:spPr>
        <p:txBody>
          <a:bodyPr lIns="0" tIns="0" rIns="0" bIns="0"/>
          <a:lstStyle/>
          <a:p>
            <a:endParaRPr sz="1634"/>
          </a:p>
        </p:txBody>
      </p:sp>
      <p:sp>
        <p:nvSpPr>
          <p:cNvPr id="2157" name="Shape 2157"/>
          <p:cNvSpPr/>
          <p:nvPr/>
        </p:nvSpPr>
        <p:spPr>
          <a:xfrm>
            <a:off x="2848215" y="5488706"/>
            <a:ext cx="686161" cy="1"/>
          </a:xfrm>
          <a:prstGeom prst="line">
            <a:avLst/>
          </a:prstGeom>
          <a:ln w="19050">
            <a:solidFill>
              <a:srgbClr val="000000"/>
            </a:solidFill>
            <a:tailEnd type="triangle"/>
          </a:ln>
        </p:spPr>
        <p:txBody>
          <a:bodyPr lIns="0" tIns="0" rIns="0" bIns="0"/>
          <a:lstStyle/>
          <a:p>
            <a:endParaRPr sz="1634"/>
          </a:p>
        </p:txBody>
      </p:sp>
      <p:sp>
        <p:nvSpPr>
          <p:cNvPr id="2158" name="Shape 2158"/>
          <p:cNvSpPr/>
          <p:nvPr/>
        </p:nvSpPr>
        <p:spPr>
          <a:xfrm flipH="1">
            <a:off x="2467015" y="4650152"/>
            <a:ext cx="76241" cy="152465"/>
          </a:xfrm>
          <a:prstGeom prst="line">
            <a:avLst/>
          </a:prstGeom>
          <a:ln w="19050">
            <a:solidFill>
              <a:srgbClr val="000000"/>
            </a:solidFill>
          </a:ln>
        </p:spPr>
        <p:txBody>
          <a:bodyPr lIns="0" tIns="0" rIns="0" bIns="0"/>
          <a:lstStyle/>
          <a:p>
            <a:endParaRPr sz="1634"/>
          </a:p>
        </p:txBody>
      </p:sp>
      <p:sp>
        <p:nvSpPr>
          <p:cNvPr id="2159" name="Shape 2159"/>
          <p:cNvSpPr/>
          <p:nvPr/>
        </p:nvSpPr>
        <p:spPr>
          <a:xfrm>
            <a:off x="2543256" y="4650152"/>
            <a:ext cx="76240" cy="152465"/>
          </a:xfrm>
          <a:prstGeom prst="line">
            <a:avLst/>
          </a:prstGeom>
          <a:ln w="19050">
            <a:solidFill>
              <a:srgbClr val="000000"/>
            </a:solidFill>
          </a:ln>
        </p:spPr>
        <p:txBody>
          <a:bodyPr lIns="0" tIns="0" rIns="0" bIns="0"/>
          <a:lstStyle/>
          <a:p>
            <a:endParaRPr sz="1634"/>
          </a:p>
        </p:txBody>
      </p:sp>
      <p:sp>
        <p:nvSpPr>
          <p:cNvPr id="2160" name="Shape 2160"/>
          <p:cNvSpPr/>
          <p:nvPr/>
        </p:nvSpPr>
        <p:spPr>
          <a:xfrm>
            <a:off x="2543256" y="4802617"/>
            <a:ext cx="1" cy="228697"/>
          </a:xfrm>
          <a:prstGeom prst="line">
            <a:avLst/>
          </a:prstGeom>
          <a:ln w="19050">
            <a:solidFill>
              <a:srgbClr val="000000"/>
            </a:solidFill>
          </a:ln>
        </p:spPr>
        <p:txBody>
          <a:bodyPr lIns="0" tIns="0" rIns="0" bIns="0"/>
          <a:lstStyle/>
          <a:p>
            <a:endParaRPr sz="1634"/>
          </a:p>
        </p:txBody>
      </p:sp>
      <p:sp>
        <p:nvSpPr>
          <p:cNvPr id="2161" name="Shape 2161"/>
          <p:cNvSpPr/>
          <p:nvPr/>
        </p:nvSpPr>
        <p:spPr>
          <a:xfrm flipV="1">
            <a:off x="3763096" y="6098561"/>
            <a:ext cx="1" cy="228698"/>
          </a:xfrm>
          <a:prstGeom prst="line">
            <a:avLst/>
          </a:prstGeom>
          <a:ln w="19050">
            <a:solidFill>
              <a:srgbClr val="000000"/>
            </a:solidFill>
            <a:tailEnd type="triangle"/>
          </a:ln>
        </p:spPr>
        <p:txBody>
          <a:bodyPr lIns="0" tIns="0" rIns="0" bIns="0"/>
          <a:lstStyle/>
          <a:p>
            <a:endParaRPr sz="1634"/>
          </a:p>
        </p:txBody>
      </p:sp>
      <p:sp>
        <p:nvSpPr>
          <p:cNvPr id="2162" name="Shape 2162"/>
          <p:cNvSpPr/>
          <p:nvPr/>
        </p:nvSpPr>
        <p:spPr>
          <a:xfrm flipV="1">
            <a:off x="4754215" y="5564936"/>
            <a:ext cx="1" cy="381161"/>
          </a:xfrm>
          <a:prstGeom prst="line">
            <a:avLst/>
          </a:prstGeom>
          <a:ln w="19050">
            <a:solidFill>
              <a:srgbClr val="000000"/>
            </a:solidFill>
            <a:tailEnd type="triangle"/>
          </a:ln>
        </p:spPr>
        <p:txBody>
          <a:bodyPr lIns="0" tIns="0" rIns="0" bIns="0"/>
          <a:lstStyle/>
          <a:p>
            <a:endParaRPr sz="1634"/>
          </a:p>
        </p:txBody>
      </p:sp>
      <p:sp>
        <p:nvSpPr>
          <p:cNvPr id="2163" name="Shape 2163"/>
          <p:cNvSpPr/>
          <p:nvPr/>
        </p:nvSpPr>
        <p:spPr>
          <a:xfrm flipH="1">
            <a:off x="5821577" y="6022330"/>
            <a:ext cx="228720" cy="1"/>
          </a:xfrm>
          <a:prstGeom prst="line">
            <a:avLst/>
          </a:prstGeom>
          <a:ln w="19050">
            <a:solidFill>
              <a:srgbClr val="000000"/>
            </a:solidFill>
          </a:ln>
        </p:spPr>
        <p:txBody>
          <a:bodyPr lIns="0" tIns="0" rIns="0" bIns="0"/>
          <a:lstStyle/>
          <a:p>
            <a:endParaRPr sz="1634"/>
          </a:p>
        </p:txBody>
      </p:sp>
      <p:sp>
        <p:nvSpPr>
          <p:cNvPr id="2164" name="Shape 2164"/>
          <p:cNvSpPr/>
          <p:nvPr/>
        </p:nvSpPr>
        <p:spPr>
          <a:xfrm>
            <a:off x="5897815" y="4421458"/>
            <a:ext cx="1601041" cy="1"/>
          </a:xfrm>
          <a:prstGeom prst="line">
            <a:avLst/>
          </a:prstGeom>
          <a:ln w="19050">
            <a:solidFill>
              <a:srgbClr val="000000"/>
            </a:solidFill>
            <a:tailEnd type="triangle"/>
          </a:ln>
        </p:spPr>
        <p:txBody>
          <a:bodyPr lIns="0" tIns="0" rIns="0" bIns="0"/>
          <a:lstStyle/>
          <a:p>
            <a:endParaRPr sz="1634"/>
          </a:p>
        </p:txBody>
      </p:sp>
      <p:sp>
        <p:nvSpPr>
          <p:cNvPr id="2165" name="Shape 2165"/>
          <p:cNvSpPr/>
          <p:nvPr/>
        </p:nvSpPr>
        <p:spPr>
          <a:xfrm>
            <a:off x="6888935" y="4421457"/>
            <a:ext cx="1" cy="609857"/>
          </a:xfrm>
          <a:prstGeom prst="line">
            <a:avLst/>
          </a:prstGeom>
          <a:ln w="19050">
            <a:solidFill>
              <a:srgbClr val="000000"/>
            </a:solidFill>
            <a:tailEnd type="triangle"/>
          </a:ln>
        </p:spPr>
        <p:txBody>
          <a:bodyPr lIns="0" tIns="0" rIns="0" bIns="0"/>
          <a:lstStyle/>
          <a:p>
            <a:endParaRPr sz="1634"/>
          </a:p>
        </p:txBody>
      </p:sp>
      <p:sp>
        <p:nvSpPr>
          <p:cNvPr id="2166" name="Shape 2166"/>
          <p:cNvSpPr/>
          <p:nvPr/>
        </p:nvSpPr>
        <p:spPr>
          <a:xfrm flipH="1">
            <a:off x="6126536" y="4345225"/>
            <a:ext cx="76241" cy="152465"/>
          </a:xfrm>
          <a:prstGeom prst="line">
            <a:avLst/>
          </a:prstGeom>
          <a:ln w="12700">
            <a:solidFill>
              <a:srgbClr val="000000"/>
            </a:solidFill>
          </a:ln>
        </p:spPr>
        <p:txBody>
          <a:bodyPr lIns="0" tIns="0" rIns="0" bIns="0"/>
          <a:lstStyle/>
          <a:p>
            <a:endParaRPr sz="1634"/>
          </a:p>
        </p:txBody>
      </p:sp>
      <p:sp>
        <p:nvSpPr>
          <p:cNvPr id="2167" name="Shape 2167"/>
          <p:cNvSpPr/>
          <p:nvPr/>
        </p:nvSpPr>
        <p:spPr>
          <a:xfrm>
            <a:off x="1704615" y="4268994"/>
            <a:ext cx="6251682"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168" name="Shape 2168"/>
          <p:cNvSpPr/>
          <p:nvPr/>
        </p:nvSpPr>
        <p:spPr>
          <a:xfrm>
            <a:off x="7193896" y="5564937"/>
            <a:ext cx="304962" cy="1"/>
          </a:xfrm>
          <a:prstGeom prst="line">
            <a:avLst/>
          </a:prstGeom>
          <a:ln w="19050">
            <a:solidFill>
              <a:srgbClr val="000000"/>
            </a:solidFill>
            <a:tailEnd type="triangle"/>
          </a:ln>
        </p:spPr>
        <p:txBody>
          <a:bodyPr lIns="0" tIns="0" rIns="0" bIns="0"/>
          <a:lstStyle/>
          <a:p>
            <a:endParaRPr sz="1634"/>
          </a:p>
        </p:txBody>
      </p:sp>
      <p:sp>
        <p:nvSpPr>
          <p:cNvPr id="2169" name="Shape 2169"/>
          <p:cNvSpPr/>
          <p:nvPr/>
        </p:nvSpPr>
        <p:spPr>
          <a:xfrm>
            <a:off x="5027408" y="1969328"/>
            <a:ext cx="2490509" cy="1"/>
          </a:xfrm>
          <a:prstGeom prst="line">
            <a:avLst/>
          </a:prstGeom>
          <a:ln w="25400">
            <a:solidFill>
              <a:srgbClr val="000000"/>
            </a:solidFill>
            <a:tailEnd type="triangle"/>
          </a:ln>
        </p:spPr>
        <p:txBody>
          <a:bodyPr lIns="0" tIns="0" rIns="0" bIns="0"/>
          <a:lstStyle/>
          <a:p>
            <a:endParaRPr sz="1634"/>
          </a:p>
        </p:txBody>
      </p:sp>
      <p:sp>
        <p:nvSpPr>
          <p:cNvPr id="2170" name="Shape 2170"/>
          <p:cNvSpPr/>
          <p:nvPr/>
        </p:nvSpPr>
        <p:spPr>
          <a:xfrm>
            <a:off x="5287896"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171" name="Shape 2171"/>
          <p:cNvSpPr/>
          <p:nvPr/>
        </p:nvSpPr>
        <p:spPr>
          <a:xfrm>
            <a:off x="5364136" y="1982033"/>
            <a:ext cx="1" cy="889375"/>
          </a:xfrm>
          <a:prstGeom prst="line">
            <a:avLst/>
          </a:prstGeom>
          <a:ln w="25400">
            <a:solidFill>
              <a:srgbClr val="000000"/>
            </a:solidFill>
            <a:tailEnd type="triangle"/>
          </a:ln>
        </p:spPr>
        <p:txBody>
          <a:bodyPr lIns="0" tIns="0" rIns="0" bIns="0"/>
          <a:lstStyle/>
          <a:p>
            <a:endParaRPr sz="1634"/>
          </a:p>
        </p:txBody>
      </p:sp>
      <p:sp>
        <p:nvSpPr>
          <p:cNvPr id="2172" name="Shape 2172"/>
          <p:cNvSpPr/>
          <p:nvPr/>
        </p:nvSpPr>
        <p:spPr>
          <a:xfrm rot="5400000">
            <a:off x="5004435"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173" name="Shape 2173"/>
          <p:cNvSpPr/>
          <p:nvPr/>
        </p:nvSpPr>
        <p:spPr>
          <a:xfrm rot="5400000">
            <a:off x="5538115"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174" name="Shape 2174"/>
          <p:cNvSpPr/>
          <p:nvPr/>
        </p:nvSpPr>
        <p:spPr>
          <a:xfrm rot="5400000">
            <a:off x="6081283"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175" name="Shape 2175"/>
          <p:cNvSpPr/>
          <p:nvPr/>
        </p:nvSpPr>
        <p:spPr>
          <a:xfrm rot="5400000">
            <a:off x="6625982"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176" name="Shape 2176"/>
          <p:cNvSpPr/>
          <p:nvPr/>
        </p:nvSpPr>
        <p:spPr>
          <a:xfrm>
            <a:off x="5897817" y="1982033"/>
            <a:ext cx="1" cy="889375"/>
          </a:xfrm>
          <a:prstGeom prst="line">
            <a:avLst/>
          </a:prstGeom>
          <a:ln w="25400">
            <a:solidFill>
              <a:srgbClr val="000000"/>
            </a:solidFill>
            <a:tailEnd type="triangle"/>
          </a:ln>
        </p:spPr>
        <p:txBody>
          <a:bodyPr lIns="0" tIns="0" rIns="0" bIns="0"/>
          <a:lstStyle/>
          <a:p>
            <a:endParaRPr sz="1634"/>
          </a:p>
        </p:txBody>
      </p:sp>
      <p:sp>
        <p:nvSpPr>
          <p:cNvPr id="2177" name="Shape 2177"/>
          <p:cNvSpPr/>
          <p:nvPr/>
        </p:nvSpPr>
        <p:spPr>
          <a:xfrm>
            <a:off x="6431495" y="1982033"/>
            <a:ext cx="1" cy="889375"/>
          </a:xfrm>
          <a:prstGeom prst="line">
            <a:avLst/>
          </a:prstGeom>
          <a:ln w="25400">
            <a:solidFill>
              <a:srgbClr val="000000"/>
            </a:solidFill>
            <a:tailEnd type="triangle"/>
          </a:ln>
        </p:spPr>
        <p:txBody>
          <a:bodyPr lIns="0" tIns="0" rIns="0" bIns="0"/>
          <a:lstStyle/>
          <a:p>
            <a:endParaRPr sz="1634"/>
          </a:p>
        </p:txBody>
      </p:sp>
      <p:sp>
        <p:nvSpPr>
          <p:cNvPr id="2178" name="Shape 2178"/>
          <p:cNvSpPr/>
          <p:nvPr/>
        </p:nvSpPr>
        <p:spPr>
          <a:xfrm>
            <a:off x="6965176" y="1982033"/>
            <a:ext cx="1" cy="889375"/>
          </a:xfrm>
          <a:prstGeom prst="line">
            <a:avLst/>
          </a:prstGeom>
          <a:ln w="25400">
            <a:solidFill>
              <a:srgbClr val="000000"/>
            </a:solidFill>
            <a:tailEnd type="triangle"/>
          </a:ln>
        </p:spPr>
        <p:txBody>
          <a:bodyPr lIns="0" tIns="0" rIns="0" bIns="0"/>
          <a:lstStyle/>
          <a:p>
            <a:endParaRPr sz="1634"/>
          </a:p>
        </p:txBody>
      </p:sp>
      <p:sp>
        <p:nvSpPr>
          <p:cNvPr id="2179" name="Shape 2179"/>
          <p:cNvSpPr/>
          <p:nvPr/>
        </p:nvSpPr>
        <p:spPr>
          <a:xfrm>
            <a:off x="6722161"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180" name="Shape 2180"/>
          <p:cNvSpPr/>
          <p:nvPr/>
        </p:nvSpPr>
        <p:spPr>
          <a:xfrm>
            <a:off x="6188482"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181" name="Shape 2181"/>
          <p:cNvSpPr/>
          <p:nvPr/>
        </p:nvSpPr>
        <p:spPr>
          <a:xfrm>
            <a:off x="5731043"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182" name="Shape 2182"/>
          <p:cNvSpPr/>
          <p:nvPr/>
        </p:nvSpPr>
        <p:spPr>
          <a:xfrm>
            <a:off x="5197362"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183" name="Shape 2183"/>
          <p:cNvSpPr/>
          <p:nvPr/>
        </p:nvSpPr>
        <p:spPr>
          <a:xfrm>
            <a:off x="2092169" y="1753335"/>
            <a:ext cx="147887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nPC_sel=+4</a:t>
            </a:r>
          </a:p>
        </p:txBody>
      </p:sp>
      <p:sp>
        <p:nvSpPr>
          <p:cNvPr id="2184" name="Shape 2184"/>
          <p:cNvSpPr/>
          <p:nvPr/>
        </p:nvSpPr>
        <p:spPr>
          <a:xfrm>
            <a:off x="3931459"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185" name="Shape 2185"/>
          <p:cNvSpPr/>
          <p:nvPr/>
        </p:nvSpPr>
        <p:spPr>
          <a:xfrm>
            <a:off x="4181896"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186" name="Shape 2186"/>
          <p:cNvSpPr/>
          <p:nvPr/>
        </p:nvSpPr>
        <p:spPr>
          <a:xfrm>
            <a:off x="3534375" y="1982033"/>
            <a:ext cx="381201" cy="1"/>
          </a:xfrm>
          <a:prstGeom prst="line">
            <a:avLst/>
          </a:prstGeom>
          <a:ln w="12700">
            <a:solidFill>
              <a:srgbClr val="000000"/>
            </a:solidFill>
          </a:ln>
        </p:spPr>
        <p:txBody>
          <a:bodyPr lIns="0" tIns="0" rIns="0" bIns="0"/>
          <a:lstStyle/>
          <a:p>
            <a:endParaRPr sz="1634"/>
          </a:p>
        </p:txBody>
      </p:sp>
      <p:sp>
        <p:nvSpPr>
          <p:cNvPr id="2187" name="Shape 2187"/>
          <p:cNvSpPr/>
          <p:nvPr/>
        </p:nvSpPr>
        <p:spPr>
          <a:xfrm>
            <a:off x="3534375" y="1982033"/>
            <a:ext cx="381201" cy="1"/>
          </a:xfrm>
          <a:prstGeom prst="line">
            <a:avLst/>
          </a:prstGeom>
          <a:ln w="19050">
            <a:solidFill>
              <a:srgbClr val="000000"/>
            </a:solidFill>
            <a:tailEnd type="triangle"/>
          </a:ln>
        </p:spPr>
        <p:txBody>
          <a:bodyPr lIns="0" tIns="0" rIns="0" bIns="0"/>
          <a:lstStyle/>
          <a:p>
            <a:endParaRPr sz="1634"/>
          </a:p>
        </p:txBody>
      </p:sp>
      <p:sp>
        <p:nvSpPr>
          <p:cNvPr id="2188" name="Shape 2188"/>
          <p:cNvSpPr/>
          <p:nvPr/>
        </p:nvSpPr>
        <p:spPr>
          <a:xfrm>
            <a:off x="3196060"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189" name="Shape 2189"/>
          <p:cNvSpPr/>
          <p:nvPr/>
        </p:nvSpPr>
        <p:spPr>
          <a:xfrm flipH="1">
            <a:off x="3686856" y="2515657"/>
            <a:ext cx="228720" cy="1"/>
          </a:xfrm>
          <a:prstGeom prst="line">
            <a:avLst/>
          </a:prstGeom>
          <a:ln w="19050">
            <a:solidFill>
              <a:srgbClr val="000000"/>
            </a:solidFill>
          </a:ln>
        </p:spPr>
        <p:txBody>
          <a:bodyPr lIns="0" tIns="0" rIns="0" bIns="0"/>
          <a:lstStyle/>
          <a:p>
            <a:endParaRPr sz="1634"/>
          </a:p>
        </p:txBody>
      </p:sp>
      <p:sp>
        <p:nvSpPr>
          <p:cNvPr id="2190" name="Shape 2190"/>
          <p:cNvSpPr/>
          <p:nvPr/>
        </p:nvSpPr>
        <p:spPr>
          <a:xfrm>
            <a:off x="3915576" y="2439424"/>
            <a:ext cx="152481" cy="76233"/>
          </a:xfrm>
          <a:prstGeom prst="line">
            <a:avLst/>
          </a:prstGeom>
          <a:ln w="12700">
            <a:solidFill>
              <a:srgbClr val="000000"/>
            </a:solidFill>
          </a:ln>
        </p:spPr>
        <p:txBody>
          <a:bodyPr lIns="0" tIns="0" rIns="0" bIns="0"/>
          <a:lstStyle/>
          <a:p>
            <a:endParaRPr sz="1634"/>
          </a:p>
        </p:txBody>
      </p:sp>
      <p:sp>
        <p:nvSpPr>
          <p:cNvPr id="2191" name="Shape 2191"/>
          <p:cNvSpPr/>
          <p:nvPr/>
        </p:nvSpPr>
        <p:spPr>
          <a:xfrm flipH="1">
            <a:off x="3915576" y="2515657"/>
            <a:ext cx="152481" cy="76233"/>
          </a:xfrm>
          <a:prstGeom prst="line">
            <a:avLst/>
          </a:prstGeom>
          <a:ln w="12700">
            <a:solidFill>
              <a:srgbClr val="000000"/>
            </a:solidFill>
          </a:ln>
        </p:spPr>
        <p:txBody>
          <a:bodyPr lIns="0" tIns="0" rIns="0" bIns="0"/>
          <a:lstStyle/>
          <a:p>
            <a:endParaRPr sz="1634"/>
          </a:p>
        </p:txBody>
      </p:sp>
      <p:sp>
        <p:nvSpPr>
          <p:cNvPr id="2192" name="Shape 2192"/>
          <p:cNvSpPr/>
          <p:nvPr/>
        </p:nvSpPr>
        <p:spPr>
          <a:xfrm>
            <a:off x="4525495"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193" name="Shape 2193"/>
          <p:cNvSpPr/>
          <p:nvPr/>
        </p:nvSpPr>
        <p:spPr>
          <a:xfrm>
            <a:off x="1298002" y="1982033"/>
            <a:ext cx="1626455" cy="787733"/>
          </a:xfrm>
          <a:prstGeom prst="ellipse">
            <a:avLst/>
          </a:prstGeom>
          <a:ln w="50800">
            <a:solidFill>
              <a:srgbClr val="38D142"/>
            </a:solidFill>
          </a:ln>
        </p:spPr>
        <p:txBody>
          <a:bodyPr lIns="0" tIns="0" rIns="0" bIns="0"/>
          <a:lstStyle/>
          <a:p>
            <a:endParaRPr sz="1634"/>
          </a:p>
        </p:txBody>
      </p:sp>
      <p:sp>
        <p:nvSpPr>
          <p:cNvPr id="2194" name="Shape 2194"/>
          <p:cNvSpPr/>
          <p:nvPr/>
        </p:nvSpPr>
        <p:spPr>
          <a:xfrm>
            <a:off x="2162056" y="5844455"/>
            <a:ext cx="1626455" cy="787733"/>
          </a:xfrm>
          <a:prstGeom prst="ellipse">
            <a:avLst/>
          </a:prstGeom>
          <a:ln w="50800">
            <a:solidFill>
              <a:srgbClr val="38D142"/>
            </a:solidFill>
          </a:ln>
        </p:spPr>
        <p:txBody>
          <a:bodyPr lIns="0" tIns="0" rIns="0" bIns="0"/>
          <a:lstStyle/>
          <a:p>
            <a:endParaRPr sz="1634"/>
          </a:p>
        </p:txBody>
      </p:sp>
      <p:sp>
        <p:nvSpPr>
          <p:cNvPr id="2195" name="Shape 2195"/>
          <p:cNvSpPr/>
          <p:nvPr/>
        </p:nvSpPr>
        <p:spPr>
          <a:xfrm>
            <a:off x="3991817" y="5793633"/>
            <a:ext cx="1626455" cy="787733"/>
          </a:xfrm>
          <a:prstGeom prst="ellipse">
            <a:avLst/>
          </a:prstGeom>
          <a:ln w="50800">
            <a:solidFill>
              <a:srgbClr val="38D142"/>
            </a:solidFill>
          </a:ln>
        </p:spPr>
        <p:txBody>
          <a:bodyPr lIns="0" tIns="0" rIns="0" bIns="0"/>
          <a:lstStyle/>
          <a:p>
            <a:endParaRPr sz="1634"/>
          </a:p>
        </p:txBody>
      </p:sp>
      <p:sp>
        <p:nvSpPr>
          <p:cNvPr id="2196" name="Shape 2196"/>
          <p:cNvSpPr/>
          <p:nvPr/>
        </p:nvSpPr>
        <p:spPr>
          <a:xfrm>
            <a:off x="5211656" y="2896817"/>
            <a:ext cx="1626455" cy="787733"/>
          </a:xfrm>
          <a:prstGeom prst="ellipse">
            <a:avLst/>
          </a:prstGeom>
          <a:ln w="50800">
            <a:solidFill>
              <a:srgbClr val="38D142"/>
            </a:solidFill>
          </a:ln>
        </p:spPr>
        <p:txBody>
          <a:bodyPr lIns="0" tIns="0" rIns="0" bIns="0"/>
          <a:lstStyle/>
          <a:p>
            <a:endParaRPr sz="1634"/>
          </a:p>
        </p:txBody>
      </p:sp>
      <p:sp>
        <p:nvSpPr>
          <p:cNvPr id="2197" name="Shape 2197"/>
          <p:cNvSpPr/>
          <p:nvPr/>
        </p:nvSpPr>
        <p:spPr>
          <a:xfrm>
            <a:off x="2848214" y="2744352"/>
            <a:ext cx="1" cy="152466"/>
          </a:xfrm>
          <a:prstGeom prst="line">
            <a:avLst/>
          </a:prstGeom>
          <a:ln w="57150">
            <a:solidFill>
              <a:srgbClr val="CD665F"/>
            </a:solidFill>
          </a:ln>
        </p:spPr>
        <p:txBody>
          <a:bodyPr lIns="0" tIns="0" rIns="0" bIns="0"/>
          <a:lstStyle/>
          <a:p>
            <a:endParaRPr sz="1634"/>
          </a:p>
        </p:txBody>
      </p:sp>
      <p:sp>
        <p:nvSpPr>
          <p:cNvPr id="2198" name="Shape 2198"/>
          <p:cNvSpPr/>
          <p:nvPr/>
        </p:nvSpPr>
        <p:spPr>
          <a:xfrm>
            <a:off x="2695735" y="3201743"/>
            <a:ext cx="1" cy="609857"/>
          </a:xfrm>
          <a:prstGeom prst="line">
            <a:avLst/>
          </a:prstGeom>
          <a:ln w="57150">
            <a:solidFill>
              <a:srgbClr val="CD665F"/>
            </a:solidFill>
          </a:ln>
        </p:spPr>
        <p:txBody>
          <a:bodyPr lIns="0" tIns="0" rIns="0" bIns="0"/>
          <a:lstStyle/>
          <a:p>
            <a:endParaRPr sz="1634"/>
          </a:p>
        </p:txBody>
      </p:sp>
      <p:sp>
        <p:nvSpPr>
          <p:cNvPr id="2199" name="Shape 2199"/>
          <p:cNvSpPr/>
          <p:nvPr/>
        </p:nvSpPr>
        <p:spPr>
          <a:xfrm>
            <a:off x="3076935" y="3506673"/>
            <a:ext cx="1" cy="304929"/>
          </a:xfrm>
          <a:prstGeom prst="line">
            <a:avLst/>
          </a:prstGeom>
          <a:ln w="57150">
            <a:solidFill>
              <a:srgbClr val="CD665F"/>
            </a:solidFill>
          </a:ln>
        </p:spPr>
        <p:txBody>
          <a:bodyPr lIns="0" tIns="0" rIns="0" bIns="0"/>
          <a:lstStyle/>
          <a:p>
            <a:endParaRPr sz="1634"/>
          </a:p>
        </p:txBody>
      </p:sp>
      <p:sp>
        <p:nvSpPr>
          <p:cNvPr id="2200" name="Shape 2200"/>
          <p:cNvSpPr/>
          <p:nvPr/>
        </p:nvSpPr>
        <p:spPr>
          <a:xfrm>
            <a:off x="3686856" y="4116528"/>
            <a:ext cx="1753522" cy="1"/>
          </a:xfrm>
          <a:prstGeom prst="line">
            <a:avLst/>
          </a:prstGeom>
          <a:ln w="57150">
            <a:solidFill>
              <a:srgbClr val="CD665F"/>
            </a:solidFill>
          </a:ln>
        </p:spPr>
        <p:txBody>
          <a:bodyPr lIns="0" tIns="0" rIns="0" bIns="0"/>
          <a:lstStyle/>
          <a:p>
            <a:endParaRPr sz="1634"/>
          </a:p>
        </p:txBody>
      </p:sp>
      <p:sp>
        <p:nvSpPr>
          <p:cNvPr id="2201" name="Shape 2201"/>
          <p:cNvSpPr/>
          <p:nvPr/>
        </p:nvSpPr>
        <p:spPr>
          <a:xfrm>
            <a:off x="3915576" y="5488706"/>
            <a:ext cx="686160" cy="1"/>
          </a:xfrm>
          <a:prstGeom prst="line">
            <a:avLst/>
          </a:prstGeom>
          <a:ln w="57150">
            <a:solidFill>
              <a:srgbClr val="CD665F"/>
            </a:solidFill>
          </a:ln>
        </p:spPr>
        <p:txBody>
          <a:bodyPr lIns="0" tIns="0" rIns="0" bIns="0"/>
          <a:lstStyle/>
          <a:p>
            <a:endParaRPr sz="1634"/>
          </a:p>
        </p:txBody>
      </p:sp>
      <p:sp>
        <p:nvSpPr>
          <p:cNvPr id="2202" name="Shape 2202"/>
          <p:cNvSpPr/>
          <p:nvPr/>
        </p:nvSpPr>
        <p:spPr>
          <a:xfrm flipV="1">
            <a:off x="4601735" y="4802617"/>
            <a:ext cx="304961" cy="686090"/>
          </a:xfrm>
          <a:prstGeom prst="line">
            <a:avLst/>
          </a:prstGeom>
          <a:ln w="57150">
            <a:solidFill>
              <a:srgbClr val="CD665F"/>
            </a:solidFill>
          </a:ln>
        </p:spPr>
        <p:txBody>
          <a:bodyPr lIns="0" tIns="0" rIns="0" bIns="0"/>
          <a:lstStyle/>
          <a:p>
            <a:endParaRPr sz="1634"/>
          </a:p>
        </p:txBody>
      </p:sp>
      <p:sp>
        <p:nvSpPr>
          <p:cNvPr id="2203" name="Shape 2203"/>
          <p:cNvSpPr/>
          <p:nvPr/>
        </p:nvSpPr>
        <p:spPr>
          <a:xfrm>
            <a:off x="4906696" y="4802618"/>
            <a:ext cx="533681" cy="1"/>
          </a:xfrm>
          <a:prstGeom prst="line">
            <a:avLst/>
          </a:prstGeom>
          <a:ln w="57150">
            <a:solidFill>
              <a:srgbClr val="CD665F"/>
            </a:solidFill>
          </a:ln>
        </p:spPr>
        <p:txBody>
          <a:bodyPr lIns="0" tIns="0" rIns="0" bIns="0"/>
          <a:lstStyle/>
          <a:p>
            <a:endParaRPr sz="1634"/>
          </a:p>
        </p:txBody>
      </p:sp>
      <p:sp>
        <p:nvSpPr>
          <p:cNvPr id="2204" name="Shape 2204"/>
          <p:cNvSpPr/>
          <p:nvPr/>
        </p:nvSpPr>
        <p:spPr>
          <a:xfrm>
            <a:off x="5897815" y="4421458"/>
            <a:ext cx="1601041" cy="1"/>
          </a:xfrm>
          <a:prstGeom prst="line">
            <a:avLst/>
          </a:prstGeom>
          <a:ln w="57150">
            <a:solidFill>
              <a:srgbClr val="CD665F"/>
            </a:solidFill>
          </a:ln>
        </p:spPr>
        <p:txBody>
          <a:bodyPr lIns="0" tIns="0" rIns="0" bIns="0"/>
          <a:lstStyle/>
          <a:p>
            <a:endParaRPr sz="1634"/>
          </a:p>
        </p:txBody>
      </p:sp>
      <p:sp>
        <p:nvSpPr>
          <p:cNvPr id="2205" name="Shape 2205"/>
          <p:cNvSpPr/>
          <p:nvPr/>
        </p:nvSpPr>
        <p:spPr>
          <a:xfrm>
            <a:off x="7498856" y="4421457"/>
            <a:ext cx="304961" cy="609857"/>
          </a:xfrm>
          <a:prstGeom prst="line">
            <a:avLst/>
          </a:prstGeom>
          <a:ln w="57150">
            <a:solidFill>
              <a:srgbClr val="CD665F"/>
            </a:solidFill>
          </a:ln>
        </p:spPr>
        <p:txBody>
          <a:bodyPr lIns="0" tIns="0" rIns="0" bIns="0"/>
          <a:lstStyle/>
          <a:p>
            <a:endParaRPr sz="1634"/>
          </a:p>
        </p:txBody>
      </p:sp>
      <p:sp>
        <p:nvSpPr>
          <p:cNvPr id="2206" name="Shape 2206"/>
          <p:cNvSpPr/>
          <p:nvPr/>
        </p:nvSpPr>
        <p:spPr>
          <a:xfrm>
            <a:off x="1704615" y="4268994"/>
            <a:ext cx="6251682"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448"/>
                </a:moveTo>
                <a:lnTo>
                  <a:pt x="21600" y="7448"/>
                </a:lnTo>
                <a:lnTo>
                  <a:pt x="21600" y="21600"/>
                </a:lnTo>
                <a:lnTo>
                  <a:pt x="0" y="21600"/>
                </a:lnTo>
                <a:lnTo>
                  <a:pt x="0" y="0"/>
                </a:lnTo>
                <a:lnTo>
                  <a:pt x="1580" y="0"/>
                </a:lnTo>
              </a:path>
            </a:pathLst>
          </a:custGeom>
          <a:ln w="57150">
            <a:solidFill>
              <a:srgbClr val="CD665F"/>
            </a:solidFill>
          </a:ln>
        </p:spPr>
        <p:txBody>
          <a:bodyPr lIns="0" tIns="0" rIns="0" bIns="0"/>
          <a:lstStyle/>
          <a:p>
            <a:endParaRPr sz="1634"/>
          </a:p>
        </p:txBody>
      </p:sp>
      <p:sp>
        <p:nvSpPr>
          <p:cNvPr id="2207" name="Shape 2207"/>
          <p:cNvSpPr/>
          <p:nvPr/>
        </p:nvSpPr>
        <p:spPr>
          <a:xfrm>
            <a:off x="2848215" y="5488706"/>
            <a:ext cx="686161" cy="1"/>
          </a:xfrm>
          <a:prstGeom prst="line">
            <a:avLst/>
          </a:prstGeom>
          <a:ln w="57150">
            <a:solidFill>
              <a:srgbClr val="CD665F"/>
            </a:solidFill>
          </a:ln>
        </p:spPr>
        <p:txBody>
          <a:bodyPr lIns="0" tIns="0" rIns="0" bIns="0"/>
          <a:lstStyle/>
          <a:p>
            <a:endParaRPr sz="1634"/>
          </a:p>
        </p:txBody>
      </p:sp>
      <p:sp>
        <p:nvSpPr>
          <p:cNvPr id="2208" name="Shape 2208"/>
          <p:cNvSpPr>
            <a:spLocks noGrp="1"/>
          </p:cNvSpPr>
          <p:nvPr>
            <p:ph type="title"/>
          </p:nvPr>
        </p:nvSpPr>
        <p:spPr>
          <a:xfrm>
            <a:off x="725806" y="-20426"/>
            <a:ext cx="7538038" cy="691564"/>
          </a:xfrm>
          <a:prstGeom prst="rect">
            <a:avLst/>
          </a:prstGeom>
        </p:spPr>
        <p:txBody>
          <a:bodyPr>
            <a:normAutofit fontScale="90000"/>
          </a:bodyPr>
          <a:lstStyle>
            <a:lvl1pPr>
              <a:defRPr sz="4050"/>
            </a:lvl1pPr>
          </a:lstStyle>
          <a:p>
            <a:r>
              <a:t>Single Cycle Datapath for Ori</a:t>
            </a:r>
          </a:p>
        </p:txBody>
      </p:sp>
    </p:spTree>
    <p:extLst>
      <p:ext uri="{BB962C8B-B14F-4D97-AF65-F5344CB8AC3E}">
        <p14:creationId xmlns:p14="http://schemas.microsoft.com/office/powerpoint/2010/main" val="44382533"/>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5" name="Shape 2215"/>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2216" name="Shape 2216"/>
          <p:cNvSpPr>
            <a:spLocks noGrp="1"/>
          </p:cNvSpPr>
          <p:nvPr>
            <p:ph type="body" sz="quarter" idx="1"/>
          </p:nvPr>
        </p:nvSpPr>
        <p:spPr>
          <a:xfrm>
            <a:off x="421239" y="1295945"/>
            <a:ext cx="8424525" cy="371631"/>
          </a:xfrm>
          <a:prstGeom prst="rect">
            <a:avLst/>
          </a:prstGeom>
        </p:spPr>
        <p:txBody>
          <a:bodyPr/>
          <a:lstStyle>
            <a:lvl1pPr marL="412584" indent="-291631">
              <a:lnSpc>
                <a:spcPct val="80000"/>
              </a:lnSpc>
              <a:defRPr sz="2402"/>
            </a:lvl1pPr>
          </a:lstStyle>
          <a:p>
            <a:pPr>
              <a:defRPr sz="2325"/>
            </a:pPr>
            <a:r>
              <a:rPr sz="2180"/>
              <a:t>R[rt]  =  Data Memory {R[rs] + SignExt[imm16]}</a:t>
            </a:r>
          </a:p>
        </p:txBody>
      </p:sp>
      <p:grpSp>
        <p:nvGrpSpPr>
          <p:cNvPr id="2234" name="Group 2234"/>
          <p:cNvGrpSpPr/>
          <p:nvPr/>
        </p:nvGrpSpPr>
        <p:grpSpPr>
          <a:xfrm>
            <a:off x="1745911" y="603504"/>
            <a:ext cx="5857204" cy="609858"/>
            <a:chOff x="0" y="0"/>
            <a:chExt cx="6453770" cy="671972"/>
          </a:xfrm>
        </p:grpSpPr>
        <p:sp>
          <p:nvSpPr>
            <p:cNvPr id="2217" name="Shape 2217"/>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220" name="Group 2220"/>
            <p:cNvGrpSpPr/>
            <p:nvPr/>
          </p:nvGrpSpPr>
          <p:grpSpPr>
            <a:xfrm>
              <a:off x="113757" y="335985"/>
              <a:ext cx="1104769" cy="335987"/>
              <a:chOff x="0" y="0"/>
              <a:chExt cx="1104768" cy="335986"/>
            </a:xfrm>
          </p:grpSpPr>
          <p:sp>
            <p:nvSpPr>
              <p:cNvPr id="2218" name="Shape 2218"/>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19" name="Shape 2219"/>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223" name="Group 2223"/>
            <p:cNvGrpSpPr/>
            <p:nvPr/>
          </p:nvGrpSpPr>
          <p:grpSpPr>
            <a:xfrm>
              <a:off x="1219825" y="335985"/>
              <a:ext cx="1027764" cy="335987"/>
              <a:chOff x="0" y="0"/>
              <a:chExt cx="1027762" cy="335986"/>
            </a:xfrm>
          </p:grpSpPr>
          <p:sp>
            <p:nvSpPr>
              <p:cNvPr id="2221" name="Shape 2221"/>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22" name="Shape 2222"/>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226" name="Group 2226"/>
            <p:cNvGrpSpPr/>
            <p:nvPr/>
          </p:nvGrpSpPr>
          <p:grpSpPr>
            <a:xfrm>
              <a:off x="2248889" y="335985"/>
              <a:ext cx="1026014" cy="335987"/>
              <a:chOff x="0" y="0"/>
              <a:chExt cx="1026012" cy="335986"/>
            </a:xfrm>
          </p:grpSpPr>
          <p:sp>
            <p:nvSpPr>
              <p:cNvPr id="2224" name="Shape 2224"/>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25" name="Shape 2225"/>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227" name="Shape 2227"/>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28" name="Shape 2228"/>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229" name="Shape 2229"/>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230" name="Shape 2230"/>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231" name="Shape 2231"/>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232" name="Shape 2232"/>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233" name="Shape 2233"/>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235" name="Shape 2235"/>
          <p:cNvSpPr/>
          <p:nvPr/>
        </p:nvSpPr>
        <p:spPr>
          <a:xfrm>
            <a:off x="587240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36" name="Shape 2236"/>
          <p:cNvSpPr/>
          <p:nvPr/>
        </p:nvSpPr>
        <p:spPr>
          <a:xfrm>
            <a:off x="5262481"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2237" name="Shape 2237"/>
          <p:cNvSpPr/>
          <p:nvPr/>
        </p:nvSpPr>
        <p:spPr>
          <a:xfrm>
            <a:off x="1984161"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238" name="Shape 2238"/>
          <p:cNvSpPr/>
          <p:nvPr/>
        </p:nvSpPr>
        <p:spPr>
          <a:xfrm>
            <a:off x="1439364"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239" name="Shape 2239"/>
          <p:cNvSpPr/>
          <p:nvPr/>
        </p:nvSpPr>
        <p:spPr>
          <a:xfrm>
            <a:off x="1374242" y="3201745"/>
            <a:ext cx="10109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2240" name="Shape 2240"/>
          <p:cNvSpPr/>
          <p:nvPr/>
        </p:nvSpPr>
        <p:spPr>
          <a:xfrm flipH="1">
            <a:off x="1749087" y="4216585"/>
            <a:ext cx="88948" cy="128641"/>
          </a:xfrm>
          <a:prstGeom prst="line">
            <a:avLst/>
          </a:prstGeom>
          <a:ln w="12700">
            <a:solidFill>
              <a:srgbClr val="000000"/>
            </a:solidFill>
          </a:ln>
        </p:spPr>
        <p:txBody>
          <a:bodyPr lIns="0" tIns="0" rIns="0" bIns="0"/>
          <a:lstStyle/>
          <a:p>
            <a:endParaRPr sz="1634"/>
          </a:p>
        </p:txBody>
      </p:sp>
      <p:sp>
        <p:nvSpPr>
          <p:cNvPr id="2241" name="Shape 2241"/>
          <p:cNvSpPr/>
          <p:nvPr/>
        </p:nvSpPr>
        <p:spPr>
          <a:xfrm>
            <a:off x="160137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42" name="Shape 2242"/>
          <p:cNvSpPr/>
          <p:nvPr/>
        </p:nvSpPr>
        <p:spPr>
          <a:xfrm flipH="1">
            <a:off x="4576322" y="4040297"/>
            <a:ext cx="88948" cy="130231"/>
          </a:xfrm>
          <a:prstGeom prst="line">
            <a:avLst/>
          </a:prstGeom>
          <a:ln w="12700">
            <a:solidFill>
              <a:srgbClr val="000000"/>
            </a:solidFill>
          </a:ln>
        </p:spPr>
        <p:txBody>
          <a:bodyPr lIns="0" tIns="0" rIns="0" bIns="0"/>
          <a:lstStyle/>
          <a:p>
            <a:endParaRPr sz="1634"/>
          </a:p>
        </p:txBody>
      </p:sp>
      <p:sp>
        <p:nvSpPr>
          <p:cNvPr id="2243" name="Shape 2243"/>
          <p:cNvSpPr/>
          <p:nvPr/>
        </p:nvSpPr>
        <p:spPr>
          <a:xfrm>
            <a:off x="4423842"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44" name="Shape 2244"/>
          <p:cNvSpPr/>
          <p:nvPr/>
        </p:nvSpPr>
        <p:spPr>
          <a:xfrm>
            <a:off x="3629675"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245" name="Shape 2245"/>
          <p:cNvSpPr/>
          <p:nvPr/>
        </p:nvSpPr>
        <p:spPr>
          <a:xfrm flipV="1">
            <a:off x="3890163" y="4573921"/>
            <a:ext cx="76240" cy="152464"/>
          </a:xfrm>
          <a:prstGeom prst="line">
            <a:avLst/>
          </a:prstGeom>
          <a:ln w="12700">
            <a:solidFill>
              <a:srgbClr val="000000"/>
            </a:solidFill>
          </a:ln>
        </p:spPr>
        <p:txBody>
          <a:bodyPr lIns="0" tIns="0" rIns="0" bIns="0"/>
          <a:lstStyle/>
          <a:p>
            <a:endParaRPr sz="1634"/>
          </a:p>
        </p:txBody>
      </p:sp>
      <p:sp>
        <p:nvSpPr>
          <p:cNvPr id="2246" name="Shape 2246"/>
          <p:cNvSpPr/>
          <p:nvPr/>
        </p:nvSpPr>
        <p:spPr>
          <a:xfrm>
            <a:off x="3734506"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47" name="Shape 2247"/>
          <p:cNvSpPr/>
          <p:nvPr/>
        </p:nvSpPr>
        <p:spPr>
          <a:xfrm>
            <a:off x="3661442"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248" name="Shape 2248"/>
          <p:cNvSpPr/>
          <p:nvPr/>
        </p:nvSpPr>
        <p:spPr>
          <a:xfrm flipV="1">
            <a:off x="3280242" y="3579728"/>
            <a:ext cx="139775" cy="155642"/>
          </a:xfrm>
          <a:prstGeom prst="line">
            <a:avLst/>
          </a:prstGeom>
          <a:ln w="12700">
            <a:solidFill>
              <a:srgbClr val="000000"/>
            </a:solidFill>
          </a:ln>
        </p:spPr>
        <p:txBody>
          <a:bodyPr lIns="0" tIns="0" rIns="0" bIns="0"/>
          <a:lstStyle/>
          <a:p>
            <a:endParaRPr sz="1634"/>
          </a:p>
        </p:txBody>
      </p:sp>
      <p:sp>
        <p:nvSpPr>
          <p:cNvPr id="2249" name="Shape 2249"/>
          <p:cNvSpPr/>
          <p:nvPr/>
        </p:nvSpPr>
        <p:spPr>
          <a:xfrm flipV="1">
            <a:off x="2530548" y="3579728"/>
            <a:ext cx="139775" cy="155642"/>
          </a:xfrm>
          <a:prstGeom prst="line">
            <a:avLst/>
          </a:prstGeom>
          <a:ln w="12700">
            <a:solidFill>
              <a:srgbClr val="000000"/>
            </a:solidFill>
          </a:ln>
        </p:spPr>
        <p:txBody>
          <a:bodyPr lIns="0" tIns="0" rIns="0" bIns="0"/>
          <a:lstStyle/>
          <a:p>
            <a:endParaRPr sz="1634"/>
          </a:p>
        </p:txBody>
      </p:sp>
      <p:sp>
        <p:nvSpPr>
          <p:cNvPr id="2250" name="Shape 2250"/>
          <p:cNvSpPr/>
          <p:nvPr/>
        </p:nvSpPr>
        <p:spPr>
          <a:xfrm>
            <a:off x="2387598"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251" name="Shape 2251"/>
          <p:cNvSpPr/>
          <p:nvPr/>
        </p:nvSpPr>
        <p:spPr>
          <a:xfrm flipV="1">
            <a:off x="2911749" y="3579728"/>
            <a:ext cx="139775" cy="155642"/>
          </a:xfrm>
          <a:prstGeom prst="line">
            <a:avLst/>
          </a:prstGeom>
          <a:ln w="12700">
            <a:solidFill>
              <a:srgbClr val="000000"/>
            </a:solidFill>
          </a:ln>
        </p:spPr>
        <p:txBody>
          <a:bodyPr lIns="0" tIns="0" rIns="0" bIns="0"/>
          <a:lstStyle/>
          <a:p>
            <a:endParaRPr sz="1634"/>
          </a:p>
        </p:txBody>
      </p:sp>
      <p:sp>
        <p:nvSpPr>
          <p:cNvPr id="2252" name="Shape 2252"/>
          <p:cNvSpPr/>
          <p:nvPr/>
        </p:nvSpPr>
        <p:spPr>
          <a:xfrm>
            <a:off x="27465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253" name="Shape 2253"/>
          <p:cNvSpPr/>
          <p:nvPr/>
        </p:nvSpPr>
        <p:spPr>
          <a:xfrm>
            <a:off x="2325654"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254" name="Shape 2254"/>
          <p:cNvSpPr/>
          <p:nvPr/>
        </p:nvSpPr>
        <p:spPr>
          <a:xfrm>
            <a:off x="278309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255" name="Shape 2255"/>
          <p:cNvSpPr/>
          <p:nvPr/>
        </p:nvSpPr>
        <p:spPr>
          <a:xfrm>
            <a:off x="3164294"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256" name="Shape 2256"/>
          <p:cNvSpPr/>
          <p:nvPr/>
        </p:nvSpPr>
        <p:spPr>
          <a:xfrm>
            <a:off x="2325654"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257" name="Shape 2257"/>
          <p:cNvSpPr/>
          <p:nvPr/>
        </p:nvSpPr>
        <p:spPr>
          <a:xfrm>
            <a:off x="2746563"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258" name="Shape 2258"/>
          <p:cNvSpPr/>
          <p:nvPr/>
        </p:nvSpPr>
        <p:spPr>
          <a:xfrm>
            <a:off x="2578198"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259" name="Shape 2259"/>
          <p:cNvSpPr/>
          <p:nvPr/>
        </p:nvSpPr>
        <p:spPr>
          <a:xfrm>
            <a:off x="3180935"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260" name="Shape 2260"/>
          <p:cNvSpPr/>
          <p:nvPr/>
        </p:nvSpPr>
        <p:spPr>
          <a:xfrm>
            <a:off x="2146172"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261" name="Shape 2261"/>
          <p:cNvSpPr/>
          <p:nvPr/>
        </p:nvSpPr>
        <p:spPr>
          <a:xfrm>
            <a:off x="1421892" y="2134496"/>
            <a:ext cx="1071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grpSp>
        <p:nvGrpSpPr>
          <p:cNvPr id="2264" name="Group 2264"/>
          <p:cNvGrpSpPr/>
          <p:nvPr/>
        </p:nvGrpSpPr>
        <p:grpSpPr>
          <a:xfrm>
            <a:off x="3458132" y="5002961"/>
            <a:ext cx="367314" cy="1095603"/>
            <a:chOff x="0" y="-49615"/>
            <a:chExt cx="404725" cy="1207190"/>
          </a:xfrm>
        </p:grpSpPr>
        <p:sp>
          <p:nvSpPr>
            <p:cNvPr id="2262" name="Shape 2262"/>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63" name="Shape 2263"/>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265" name="Shape 2265"/>
          <p:cNvSpPr/>
          <p:nvPr/>
        </p:nvSpPr>
        <p:spPr>
          <a:xfrm>
            <a:off x="396640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66" name="Shape 2266"/>
          <p:cNvSpPr/>
          <p:nvPr/>
        </p:nvSpPr>
        <p:spPr>
          <a:xfrm flipH="1">
            <a:off x="4118881" y="5434708"/>
            <a:ext cx="88948" cy="130230"/>
          </a:xfrm>
          <a:prstGeom prst="line">
            <a:avLst/>
          </a:prstGeom>
          <a:ln w="12700">
            <a:solidFill>
              <a:srgbClr val="000000"/>
            </a:solidFill>
          </a:ln>
        </p:spPr>
        <p:txBody>
          <a:bodyPr lIns="0" tIns="0" rIns="0" bIns="0"/>
          <a:lstStyle/>
          <a:p>
            <a:endParaRPr sz="1634"/>
          </a:p>
        </p:txBody>
      </p:sp>
      <p:sp>
        <p:nvSpPr>
          <p:cNvPr id="2267" name="Shape 2267"/>
          <p:cNvSpPr/>
          <p:nvPr/>
        </p:nvSpPr>
        <p:spPr>
          <a:xfrm flipH="1">
            <a:off x="3038816" y="5436297"/>
            <a:ext cx="88948" cy="128641"/>
          </a:xfrm>
          <a:prstGeom prst="line">
            <a:avLst/>
          </a:prstGeom>
          <a:ln w="12700">
            <a:solidFill>
              <a:srgbClr val="000000"/>
            </a:solidFill>
          </a:ln>
        </p:spPr>
        <p:txBody>
          <a:bodyPr lIns="0" tIns="0" rIns="0" bIns="0"/>
          <a:lstStyle/>
          <a:p>
            <a:endParaRPr sz="1634"/>
          </a:p>
        </p:txBody>
      </p:sp>
      <p:sp>
        <p:nvSpPr>
          <p:cNvPr id="2268" name="Shape 2268"/>
          <p:cNvSpPr/>
          <p:nvPr/>
        </p:nvSpPr>
        <p:spPr>
          <a:xfrm>
            <a:off x="2822802"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269" name="Shape 2269"/>
          <p:cNvSpPr/>
          <p:nvPr/>
        </p:nvSpPr>
        <p:spPr>
          <a:xfrm>
            <a:off x="190792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270" name="Shape 2270"/>
          <p:cNvSpPr/>
          <p:nvPr/>
        </p:nvSpPr>
        <p:spPr>
          <a:xfrm>
            <a:off x="4042643" y="5946097"/>
            <a:ext cx="11021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r>
              <a:rPr sz="1997" dirty="0"/>
              <a:t>=</a:t>
            </a:r>
          </a:p>
        </p:txBody>
      </p:sp>
      <p:sp>
        <p:nvSpPr>
          <p:cNvPr id="2271" name="Shape 2271"/>
          <p:cNvSpPr/>
          <p:nvPr/>
        </p:nvSpPr>
        <p:spPr>
          <a:xfrm>
            <a:off x="2517843" y="6022329"/>
            <a:ext cx="9306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2272" name="Shape 2272"/>
          <p:cNvSpPr/>
          <p:nvPr/>
        </p:nvSpPr>
        <p:spPr>
          <a:xfrm flipV="1">
            <a:off x="7549684" y="3659137"/>
            <a:ext cx="1" cy="644796"/>
          </a:xfrm>
          <a:prstGeom prst="line">
            <a:avLst/>
          </a:prstGeom>
          <a:ln w="19050">
            <a:solidFill>
              <a:srgbClr val="000000"/>
            </a:solidFill>
            <a:headEnd type="triangle"/>
          </a:ln>
        </p:spPr>
        <p:txBody>
          <a:bodyPr lIns="0" tIns="0" rIns="0" bIns="0"/>
          <a:lstStyle/>
          <a:p>
            <a:endParaRPr sz="1634"/>
          </a:p>
        </p:txBody>
      </p:sp>
      <p:sp>
        <p:nvSpPr>
          <p:cNvPr id="2273" name="Shape 2273"/>
          <p:cNvSpPr/>
          <p:nvPr/>
        </p:nvSpPr>
        <p:spPr>
          <a:xfrm>
            <a:off x="6406084" y="3277977"/>
            <a:ext cx="147085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2274" name="Shape 2274"/>
          <p:cNvSpPr/>
          <p:nvPr/>
        </p:nvSpPr>
        <p:spPr>
          <a:xfrm>
            <a:off x="5229128"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275" name="Shape 2275"/>
          <p:cNvSpPr/>
          <p:nvPr/>
        </p:nvSpPr>
        <p:spPr>
          <a:xfrm>
            <a:off x="4957523"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276" name="Shape 2276"/>
          <p:cNvSpPr/>
          <p:nvPr/>
        </p:nvSpPr>
        <p:spPr>
          <a:xfrm flipH="1">
            <a:off x="5090943" y="5191719"/>
            <a:ext cx="88948" cy="128641"/>
          </a:xfrm>
          <a:prstGeom prst="line">
            <a:avLst/>
          </a:prstGeom>
          <a:ln w="12700">
            <a:solidFill>
              <a:srgbClr val="000000"/>
            </a:solidFill>
          </a:ln>
        </p:spPr>
        <p:txBody>
          <a:bodyPr lIns="0" tIns="0" rIns="0" bIns="0"/>
          <a:lstStyle/>
          <a:p>
            <a:endParaRPr sz="1634"/>
          </a:p>
        </p:txBody>
      </p:sp>
      <p:sp>
        <p:nvSpPr>
          <p:cNvPr id="2277" name="Shape 2277"/>
          <p:cNvSpPr/>
          <p:nvPr/>
        </p:nvSpPr>
        <p:spPr>
          <a:xfrm>
            <a:off x="512112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78" name="Shape 2278"/>
          <p:cNvSpPr/>
          <p:nvPr/>
        </p:nvSpPr>
        <p:spPr>
          <a:xfrm flipV="1">
            <a:off x="6240896" y="4040297"/>
            <a:ext cx="12707" cy="1008488"/>
          </a:xfrm>
          <a:prstGeom prst="line">
            <a:avLst/>
          </a:prstGeom>
          <a:ln w="19050">
            <a:solidFill>
              <a:srgbClr val="000000"/>
            </a:solidFill>
            <a:headEnd type="triangle"/>
          </a:ln>
        </p:spPr>
        <p:txBody>
          <a:bodyPr lIns="0" tIns="0" rIns="0" bIns="0"/>
          <a:lstStyle/>
          <a:p>
            <a:endParaRPr sz="1634"/>
          </a:p>
        </p:txBody>
      </p:sp>
      <p:sp>
        <p:nvSpPr>
          <p:cNvPr id="2279" name="Shape 2279"/>
          <p:cNvSpPr/>
          <p:nvPr/>
        </p:nvSpPr>
        <p:spPr>
          <a:xfrm>
            <a:off x="5948644" y="3659137"/>
            <a:ext cx="111037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sp>
        <p:nvSpPr>
          <p:cNvPr id="2280" name="Shape 2280"/>
          <p:cNvSpPr/>
          <p:nvPr/>
        </p:nvSpPr>
        <p:spPr>
          <a:xfrm>
            <a:off x="4500083"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2284" name="Group 2284"/>
          <p:cNvGrpSpPr/>
          <p:nvPr/>
        </p:nvGrpSpPr>
        <p:grpSpPr>
          <a:xfrm>
            <a:off x="2136641" y="2868230"/>
            <a:ext cx="838642" cy="333517"/>
            <a:chOff x="0" y="0"/>
            <a:chExt cx="924057" cy="367485"/>
          </a:xfrm>
        </p:grpSpPr>
        <p:sp>
          <p:nvSpPr>
            <p:cNvPr id="2281" name="Shape 2281"/>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282" name="Shape 2282"/>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283" name="Shape 2283"/>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285" name="Shape 2285"/>
          <p:cNvSpPr/>
          <p:nvPr/>
        </p:nvSpPr>
        <p:spPr>
          <a:xfrm>
            <a:off x="2136641"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289" name="Group 2289"/>
          <p:cNvGrpSpPr/>
          <p:nvPr/>
        </p:nvGrpSpPr>
        <p:grpSpPr>
          <a:xfrm>
            <a:off x="4446079" y="4421457"/>
            <a:ext cx="358966" cy="1219714"/>
            <a:chOff x="0" y="0"/>
            <a:chExt cx="395526" cy="1343942"/>
          </a:xfrm>
        </p:grpSpPr>
        <p:sp>
          <p:nvSpPr>
            <p:cNvPr id="2286" name="Shape 2286"/>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287" name="Shape 2287"/>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288" name="Shape 2288"/>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293" name="Group 2293"/>
          <p:cNvGrpSpPr/>
          <p:nvPr/>
        </p:nvGrpSpPr>
        <p:grpSpPr>
          <a:xfrm>
            <a:off x="5310133" y="3811600"/>
            <a:ext cx="486031" cy="1143482"/>
            <a:chOff x="0" y="0"/>
            <a:chExt cx="535533" cy="1259947"/>
          </a:xfrm>
        </p:grpSpPr>
        <p:sp>
          <p:nvSpPr>
            <p:cNvPr id="2290" name="Shape 2290"/>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291" name="Shape 2291"/>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292" name="Shape 2292"/>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297" name="Group 2297"/>
          <p:cNvGrpSpPr/>
          <p:nvPr/>
        </p:nvGrpSpPr>
        <p:grpSpPr>
          <a:xfrm>
            <a:off x="7343200" y="4192760"/>
            <a:ext cx="358965" cy="1600874"/>
            <a:chOff x="0" y="0"/>
            <a:chExt cx="395525" cy="1763924"/>
          </a:xfrm>
        </p:grpSpPr>
        <p:sp>
          <p:nvSpPr>
            <p:cNvPr id="2294" name="Shape 2294"/>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295" name="Shape 2295"/>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296" name="Shape 2296"/>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304" name="Group 2304"/>
          <p:cNvGrpSpPr/>
          <p:nvPr/>
        </p:nvGrpSpPr>
        <p:grpSpPr>
          <a:xfrm>
            <a:off x="5920054" y="5002726"/>
            <a:ext cx="1158304" cy="1181599"/>
            <a:chOff x="0" y="0"/>
            <a:chExt cx="1276278" cy="1301945"/>
          </a:xfrm>
        </p:grpSpPr>
        <p:sp>
          <p:nvSpPr>
            <p:cNvPr id="2298" name="Shape 2298"/>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99" name="Shape 2299"/>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300" name="Shape 2300"/>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301" name="Shape 2301"/>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302" name="Shape 2302"/>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303" name="Shape 2303"/>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305" name="Shape 2305"/>
          <p:cNvSpPr/>
          <p:nvPr/>
        </p:nvSpPr>
        <p:spPr>
          <a:xfrm>
            <a:off x="2365361" y="2744352"/>
            <a:ext cx="1" cy="152466"/>
          </a:xfrm>
          <a:prstGeom prst="line">
            <a:avLst/>
          </a:prstGeom>
          <a:ln w="12700">
            <a:solidFill>
              <a:srgbClr val="000000"/>
            </a:solidFill>
          </a:ln>
        </p:spPr>
        <p:txBody>
          <a:bodyPr lIns="0" tIns="0" rIns="0" bIns="0"/>
          <a:lstStyle/>
          <a:p>
            <a:endParaRPr sz="1634"/>
          </a:p>
        </p:txBody>
      </p:sp>
      <p:sp>
        <p:nvSpPr>
          <p:cNvPr id="2306" name="Shape 2306"/>
          <p:cNvSpPr/>
          <p:nvPr/>
        </p:nvSpPr>
        <p:spPr>
          <a:xfrm>
            <a:off x="2746562" y="2744352"/>
            <a:ext cx="1" cy="152466"/>
          </a:xfrm>
          <a:prstGeom prst="line">
            <a:avLst/>
          </a:prstGeom>
          <a:ln w="12700">
            <a:solidFill>
              <a:srgbClr val="000000"/>
            </a:solidFill>
          </a:ln>
        </p:spPr>
        <p:txBody>
          <a:bodyPr lIns="0" tIns="0" rIns="0" bIns="0"/>
          <a:lstStyle/>
          <a:p>
            <a:endParaRPr sz="1634"/>
          </a:p>
        </p:txBody>
      </p:sp>
      <p:sp>
        <p:nvSpPr>
          <p:cNvPr id="2307" name="Shape 2307"/>
          <p:cNvSpPr/>
          <p:nvPr/>
        </p:nvSpPr>
        <p:spPr>
          <a:xfrm>
            <a:off x="1831682"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308" name="Shape 2308"/>
          <p:cNvSpPr/>
          <p:nvPr/>
        </p:nvSpPr>
        <p:spPr>
          <a:xfrm>
            <a:off x="2289122" y="3582904"/>
            <a:ext cx="1" cy="228697"/>
          </a:xfrm>
          <a:prstGeom prst="line">
            <a:avLst/>
          </a:prstGeom>
          <a:ln w="19050">
            <a:solidFill>
              <a:srgbClr val="000000"/>
            </a:solidFill>
          </a:ln>
        </p:spPr>
        <p:txBody>
          <a:bodyPr lIns="0" tIns="0" rIns="0" bIns="0"/>
          <a:lstStyle/>
          <a:p>
            <a:endParaRPr sz="1634"/>
          </a:p>
        </p:txBody>
      </p:sp>
      <p:sp>
        <p:nvSpPr>
          <p:cNvPr id="2309" name="Shape 2309"/>
          <p:cNvSpPr/>
          <p:nvPr/>
        </p:nvSpPr>
        <p:spPr>
          <a:xfrm>
            <a:off x="2594082" y="3201743"/>
            <a:ext cx="1" cy="609857"/>
          </a:xfrm>
          <a:prstGeom prst="line">
            <a:avLst/>
          </a:prstGeom>
          <a:ln w="19050">
            <a:solidFill>
              <a:srgbClr val="000000"/>
            </a:solidFill>
          </a:ln>
        </p:spPr>
        <p:txBody>
          <a:bodyPr lIns="0" tIns="0" rIns="0" bIns="0"/>
          <a:lstStyle/>
          <a:p>
            <a:endParaRPr sz="1634"/>
          </a:p>
        </p:txBody>
      </p:sp>
      <p:sp>
        <p:nvSpPr>
          <p:cNvPr id="2310" name="Shape 2310"/>
          <p:cNvSpPr/>
          <p:nvPr/>
        </p:nvSpPr>
        <p:spPr>
          <a:xfrm>
            <a:off x="2975282" y="3506673"/>
            <a:ext cx="1" cy="304929"/>
          </a:xfrm>
          <a:prstGeom prst="line">
            <a:avLst/>
          </a:prstGeom>
          <a:ln w="19050">
            <a:solidFill>
              <a:srgbClr val="000000"/>
            </a:solidFill>
          </a:ln>
        </p:spPr>
        <p:txBody>
          <a:bodyPr lIns="0" tIns="0" rIns="0" bIns="0"/>
          <a:lstStyle/>
          <a:p>
            <a:endParaRPr sz="1634"/>
          </a:p>
        </p:txBody>
      </p:sp>
      <p:sp>
        <p:nvSpPr>
          <p:cNvPr id="2311" name="Shape 2311"/>
          <p:cNvSpPr/>
          <p:nvPr/>
        </p:nvSpPr>
        <p:spPr>
          <a:xfrm>
            <a:off x="3356481" y="3506673"/>
            <a:ext cx="1" cy="304929"/>
          </a:xfrm>
          <a:prstGeom prst="line">
            <a:avLst/>
          </a:prstGeom>
          <a:ln w="19050">
            <a:solidFill>
              <a:srgbClr val="000000"/>
            </a:solidFill>
          </a:ln>
        </p:spPr>
        <p:txBody>
          <a:bodyPr lIns="0" tIns="0" rIns="0" bIns="0"/>
          <a:lstStyle/>
          <a:p>
            <a:endParaRPr sz="1634"/>
          </a:p>
        </p:txBody>
      </p:sp>
      <p:sp>
        <p:nvSpPr>
          <p:cNvPr id="2312" name="Shape 2312"/>
          <p:cNvSpPr/>
          <p:nvPr/>
        </p:nvSpPr>
        <p:spPr>
          <a:xfrm>
            <a:off x="314999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313" name="Shape 2313"/>
          <p:cNvSpPr/>
          <p:nvPr/>
        </p:nvSpPr>
        <p:spPr>
          <a:xfrm>
            <a:off x="3585202" y="4116528"/>
            <a:ext cx="1753522" cy="1"/>
          </a:xfrm>
          <a:prstGeom prst="line">
            <a:avLst/>
          </a:prstGeom>
          <a:ln w="19050">
            <a:solidFill>
              <a:srgbClr val="000000"/>
            </a:solidFill>
            <a:tailEnd type="triangle"/>
          </a:ln>
        </p:spPr>
        <p:txBody>
          <a:bodyPr lIns="0" tIns="0" rIns="0" bIns="0"/>
          <a:lstStyle/>
          <a:p>
            <a:endParaRPr sz="1634"/>
          </a:p>
        </p:txBody>
      </p:sp>
      <p:sp>
        <p:nvSpPr>
          <p:cNvPr id="2314" name="Shape 2314"/>
          <p:cNvSpPr/>
          <p:nvPr/>
        </p:nvSpPr>
        <p:spPr>
          <a:xfrm>
            <a:off x="5643682" y="3506673"/>
            <a:ext cx="1" cy="495509"/>
          </a:xfrm>
          <a:prstGeom prst="line">
            <a:avLst/>
          </a:prstGeom>
          <a:ln w="19050">
            <a:solidFill>
              <a:srgbClr val="000000"/>
            </a:solidFill>
            <a:tailEnd type="triangle"/>
          </a:ln>
        </p:spPr>
        <p:txBody>
          <a:bodyPr lIns="0" tIns="0" rIns="0" bIns="0"/>
          <a:lstStyle/>
          <a:p>
            <a:endParaRPr sz="1634"/>
          </a:p>
        </p:txBody>
      </p:sp>
      <p:sp>
        <p:nvSpPr>
          <p:cNvPr id="2315" name="Shape 2315"/>
          <p:cNvSpPr/>
          <p:nvPr/>
        </p:nvSpPr>
        <p:spPr>
          <a:xfrm>
            <a:off x="3585202" y="4650153"/>
            <a:ext cx="914881" cy="1"/>
          </a:xfrm>
          <a:prstGeom prst="line">
            <a:avLst/>
          </a:prstGeom>
          <a:ln w="19050">
            <a:solidFill>
              <a:srgbClr val="000000"/>
            </a:solidFill>
            <a:tailEnd type="triangle"/>
          </a:ln>
        </p:spPr>
        <p:txBody>
          <a:bodyPr lIns="0" tIns="0" rIns="0" bIns="0"/>
          <a:lstStyle/>
          <a:p>
            <a:endParaRPr sz="1634"/>
          </a:p>
        </p:txBody>
      </p:sp>
      <p:sp>
        <p:nvSpPr>
          <p:cNvPr id="2316" name="Shape 2316"/>
          <p:cNvSpPr/>
          <p:nvPr/>
        </p:nvSpPr>
        <p:spPr>
          <a:xfrm>
            <a:off x="4805042" y="4802618"/>
            <a:ext cx="533681" cy="1"/>
          </a:xfrm>
          <a:prstGeom prst="line">
            <a:avLst/>
          </a:prstGeom>
          <a:ln w="19050">
            <a:solidFill>
              <a:srgbClr val="000000"/>
            </a:solidFill>
            <a:tailEnd type="triangle"/>
          </a:ln>
        </p:spPr>
        <p:txBody>
          <a:bodyPr lIns="0" tIns="0" rIns="0" bIns="0"/>
          <a:lstStyle/>
          <a:p>
            <a:endParaRPr sz="1634"/>
          </a:p>
        </p:txBody>
      </p:sp>
      <p:sp>
        <p:nvSpPr>
          <p:cNvPr id="2317" name="Shape 2317"/>
          <p:cNvSpPr/>
          <p:nvPr/>
        </p:nvSpPr>
        <p:spPr>
          <a:xfrm>
            <a:off x="4118881"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318" name="Shape 2318"/>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2319" name="Shape 2319"/>
          <p:cNvSpPr/>
          <p:nvPr/>
        </p:nvSpPr>
        <p:spPr>
          <a:xfrm>
            <a:off x="2746562" y="5488706"/>
            <a:ext cx="686160" cy="1"/>
          </a:xfrm>
          <a:prstGeom prst="line">
            <a:avLst/>
          </a:prstGeom>
          <a:ln w="19050">
            <a:solidFill>
              <a:srgbClr val="000000"/>
            </a:solidFill>
            <a:tailEnd type="triangle"/>
          </a:ln>
        </p:spPr>
        <p:txBody>
          <a:bodyPr lIns="0" tIns="0" rIns="0" bIns="0"/>
          <a:lstStyle/>
          <a:p>
            <a:endParaRPr sz="1634"/>
          </a:p>
        </p:txBody>
      </p:sp>
      <p:sp>
        <p:nvSpPr>
          <p:cNvPr id="2320" name="Shape 2320"/>
          <p:cNvSpPr/>
          <p:nvPr/>
        </p:nvSpPr>
        <p:spPr>
          <a:xfrm flipH="1">
            <a:off x="2365361" y="4650152"/>
            <a:ext cx="76241" cy="152465"/>
          </a:xfrm>
          <a:prstGeom prst="line">
            <a:avLst/>
          </a:prstGeom>
          <a:ln w="19050">
            <a:solidFill>
              <a:srgbClr val="000000"/>
            </a:solidFill>
          </a:ln>
        </p:spPr>
        <p:txBody>
          <a:bodyPr lIns="0" tIns="0" rIns="0" bIns="0"/>
          <a:lstStyle/>
          <a:p>
            <a:endParaRPr sz="1634"/>
          </a:p>
        </p:txBody>
      </p:sp>
      <p:sp>
        <p:nvSpPr>
          <p:cNvPr id="2321" name="Shape 2321"/>
          <p:cNvSpPr/>
          <p:nvPr/>
        </p:nvSpPr>
        <p:spPr>
          <a:xfrm>
            <a:off x="2441601" y="4650152"/>
            <a:ext cx="76241" cy="152465"/>
          </a:xfrm>
          <a:prstGeom prst="line">
            <a:avLst/>
          </a:prstGeom>
          <a:ln w="19050">
            <a:solidFill>
              <a:srgbClr val="000000"/>
            </a:solidFill>
          </a:ln>
        </p:spPr>
        <p:txBody>
          <a:bodyPr lIns="0" tIns="0" rIns="0" bIns="0"/>
          <a:lstStyle/>
          <a:p>
            <a:endParaRPr sz="1634"/>
          </a:p>
        </p:txBody>
      </p:sp>
      <p:sp>
        <p:nvSpPr>
          <p:cNvPr id="2322" name="Shape 2322"/>
          <p:cNvSpPr/>
          <p:nvPr/>
        </p:nvSpPr>
        <p:spPr>
          <a:xfrm>
            <a:off x="2441601" y="4802617"/>
            <a:ext cx="1" cy="228697"/>
          </a:xfrm>
          <a:prstGeom prst="line">
            <a:avLst/>
          </a:prstGeom>
          <a:ln w="19050">
            <a:solidFill>
              <a:srgbClr val="000000"/>
            </a:solidFill>
          </a:ln>
        </p:spPr>
        <p:txBody>
          <a:bodyPr lIns="0" tIns="0" rIns="0" bIns="0"/>
          <a:lstStyle/>
          <a:p>
            <a:endParaRPr sz="1634"/>
          </a:p>
        </p:txBody>
      </p:sp>
      <p:sp>
        <p:nvSpPr>
          <p:cNvPr id="2323" name="Shape 2323"/>
          <p:cNvSpPr/>
          <p:nvPr/>
        </p:nvSpPr>
        <p:spPr>
          <a:xfrm flipV="1">
            <a:off x="3661442" y="6098561"/>
            <a:ext cx="0" cy="228698"/>
          </a:xfrm>
          <a:prstGeom prst="line">
            <a:avLst/>
          </a:prstGeom>
          <a:ln w="19050">
            <a:solidFill>
              <a:srgbClr val="000000"/>
            </a:solidFill>
            <a:tailEnd type="triangle"/>
          </a:ln>
        </p:spPr>
        <p:txBody>
          <a:bodyPr lIns="0" tIns="0" rIns="0" bIns="0"/>
          <a:lstStyle/>
          <a:p>
            <a:endParaRPr sz="1634"/>
          </a:p>
        </p:txBody>
      </p:sp>
      <p:sp>
        <p:nvSpPr>
          <p:cNvPr id="2324" name="Shape 2324"/>
          <p:cNvSpPr/>
          <p:nvPr/>
        </p:nvSpPr>
        <p:spPr>
          <a:xfrm flipV="1">
            <a:off x="4652562" y="5564936"/>
            <a:ext cx="1" cy="381161"/>
          </a:xfrm>
          <a:prstGeom prst="line">
            <a:avLst/>
          </a:prstGeom>
          <a:ln w="19050">
            <a:solidFill>
              <a:srgbClr val="000000"/>
            </a:solidFill>
            <a:tailEnd type="triangle"/>
          </a:ln>
        </p:spPr>
        <p:txBody>
          <a:bodyPr lIns="0" tIns="0" rIns="0" bIns="0"/>
          <a:lstStyle/>
          <a:p>
            <a:endParaRPr sz="1634"/>
          </a:p>
        </p:txBody>
      </p:sp>
      <p:sp>
        <p:nvSpPr>
          <p:cNvPr id="2325" name="Shape 2325"/>
          <p:cNvSpPr/>
          <p:nvPr/>
        </p:nvSpPr>
        <p:spPr>
          <a:xfrm flipH="1">
            <a:off x="5719922" y="6022330"/>
            <a:ext cx="228720" cy="1"/>
          </a:xfrm>
          <a:prstGeom prst="line">
            <a:avLst/>
          </a:prstGeom>
          <a:ln w="19050">
            <a:solidFill>
              <a:srgbClr val="000000"/>
            </a:solidFill>
          </a:ln>
        </p:spPr>
        <p:txBody>
          <a:bodyPr lIns="0" tIns="0" rIns="0" bIns="0"/>
          <a:lstStyle/>
          <a:p>
            <a:endParaRPr sz="1634"/>
          </a:p>
        </p:txBody>
      </p:sp>
      <p:sp>
        <p:nvSpPr>
          <p:cNvPr id="2326" name="Shape 2326"/>
          <p:cNvSpPr/>
          <p:nvPr/>
        </p:nvSpPr>
        <p:spPr>
          <a:xfrm>
            <a:off x="5796162" y="4421458"/>
            <a:ext cx="1601041" cy="1"/>
          </a:xfrm>
          <a:prstGeom prst="line">
            <a:avLst/>
          </a:prstGeom>
          <a:ln w="19050">
            <a:solidFill>
              <a:srgbClr val="000000"/>
            </a:solidFill>
            <a:tailEnd type="triangle"/>
          </a:ln>
        </p:spPr>
        <p:txBody>
          <a:bodyPr lIns="0" tIns="0" rIns="0" bIns="0"/>
          <a:lstStyle/>
          <a:p>
            <a:endParaRPr sz="1634"/>
          </a:p>
        </p:txBody>
      </p:sp>
      <p:sp>
        <p:nvSpPr>
          <p:cNvPr id="2327" name="Shape 2327"/>
          <p:cNvSpPr/>
          <p:nvPr/>
        </p:nvSpPr>
        <p:spPr>
          <a:xfrm>
            <a:off x="6787283" y="4421457"/>
            <a:ext cx="1" cy="609857"/>
          </a:xfrm>
          <a:prstGeom prst="line">
            <a:avLst/>
          </a:prstGeom>
          <a:ln w="19050">
            <a:solidFill>
              <a:srgbClr val="000000"/>
            </a:solidFill>
            <a:tailEnd type="triangle"/>
          </a:ln>
        </p:spPr>
        <p:txBody>
          <a:bodyPr lIns="0" tIns="0" rIns="0" bIns="0"/>
          <a:lstStyle/>
          <a:p>
            <a:endParaRPr sz="1634"/>
          </a:p>
        </p:txBody>
      </p:sp>
      <p:sp>
        <p:nvSpPr>
          <p:cNvPr id="2328" name="Shape 2328"/>
          <p:cNvSpPr/>
          <p:nvPr/>
        </p:nvSpPr>
        <p:spPr>
          <a:xfrm flipH="1">
            <a:off x="6024882" y="4345225"/>
            <a:ext cx="76241" cy="152465"/>
          </a:xfrm>
          <a:prstGeom prst="line">
            <a:avLst/>
          </a:prstGeom>
          <a:ln w="12700">
            <a:solidFill>
              <a:srgbClr val="000000"/>
            </a:solidFill>
          </a:ln>
        </p:spPr>
        <p:txBody>
          <a:bodyPr lIns="0" tIns="0" rIns="0" bIns="0"/>
          <a:lstStyle/>
          <a:p>
            <a:endParaRPr sz="1634"/>
          </a:p>
        </p:txBody>
      </p:sp>
      <p:sp>
        <p:nvSpPr>
          <p:cNvPr id="2329" name="Shape 2329"/>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330" name="Shape 2330"/>
          <p:cNvSpPr/>
          <p:nvPr/>
        </p:nvSpPr>
        <p:spPr>
          <a:xfrm>
            <a:off x="7092243" y="5564937"/>
            <a:ext cx="304961" cy="1"/>
          </a:xfrm>
          <a:prstGeom prst="line">
            <a:avLst/>
          </a:prstGeom>
          <a:ln w="19050">
            <a:solidFill>
              <a:srgbClr val="000000"/>
            </a:solidFill>
            <a:tailEnd type="triangle"/>
          </a:ln>
        </p:spPr>
        <p:txBody>
          <a:bodyPr lIns="0" tIns="0" rIns="0" bIns="0"/>
          <a:lstStyle/>
          <a:p>
            <a:endParaRPr sz="1634"/>
          </a:p>
        </p:txBody>
      </p:sp>
      <p:sp>
        <p:nvSpPr>
          <p:cNvPr id="2331" name="Shape 2331"/>
          <p:cNvSpPr/>
          <p:nvPr/>
        </p:nvSpPr>
        <p:spPr>
          <a:xfrm>
            <a:off x="4925755" y="1969328"/>
            <a:ext cx="2490508" cy="1"/>
          </a:xfrm>
          <a:prstGeom prst="line">
            <a:avLst/>
          </a:prstGeom>
          <a:ln w="25400">
            <a:solidFill>
              <a:srgbClr val="000000"/>
            </a:solidFill>
            <a:tailEnd type="triangle"/>
          </a:ln>
        </p:spPr>
        <p:txBody>
          <a:bodyPr lIns="0" tIns="0" rIns="0" bIns="0"/>
          <a:lstStyle/>
          <a:p>
            <a:endParaRPr sz="1634"/>
          </a:p>
        </p:txBody>
      </p:sp>
      <p:sp>
        <p:nvSpPr>
          <p:cNvPr id="2332" name="Shape 2332"/>
          <p:cNvSpPr/>
          <p:nvPr/>
        </p:nvSpPr>
        <p:spPr>
          <a:xfrm>
            <a:off x="5186243"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333" name="Shape 2333"/>
          <p:cNvSpPr/>
          <p:nvPr/>
        </p:nvSpPr>
        <p:spPr>
          <a:xfrm>
            <a:off x="5262482" y="1982033"/>
            <a:ext cx="1" cy="889375"/>
          </a:xfrm>
          <a:prstGeom prst="line">
            <a:avLst/>
          </a:prstGeom>
          <a:ln w="25400">
            <a:solidFill>
              <a:srgbClr val="000000"/>
            </a:solidFill>
            <a:tailEnd type="triangle"/>
          </a:ln>
        </p:spPr>
        <p:txBody>
          <a:bodyPr lIns="0" tIns="0" rIns="0" bIns="0"/>
          <a:lstStyle/>
          <a:p>
            <a:endParaRPr sz="1634"/>
          </a:p>
        </p:txBody>
      </p:sp>
      <p:sp>
        <p:nvSpPr>
          <p:cNvPr id="2334" name="Shape 2334"/>
          <p:cNvSpPr/>
          <p:nvPr/>
        </p:nvSpPr>
        <p:spPr>
          <a:xfrm rot="5400000">
            <a:off x="4902780"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335" name="Shape 2335"/>
          <p:cNvSpPr/>
          <p:nvPr/>
        </p:nvSpPr>
        <p:spPr>
          <a:xfrm rot="5400000">
            <a:off x="5436461"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336" name="Shape 2336"/>
          <p:cNvSpPr/>
          <p:nvPr/>
        </p:nvSpPr>
        <p:spPr>
          <a:xfrm rot="5400000">
            <a:off x="597963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337" name="Shape 2337"/>
          <p:cNvSpPr/>
          <p:nvPr/>
        </p:nvSpPr>
        <p:spPr>
          <a:xfrm rot="5400000">
            <a:off x="6524330"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338" name="Shape 2338"/>
          <p:cNvSpPr/>
          <p:nvPr/>
        </p:nvSpPr>
        <p:spPr>
          <a:xfrm>
            <a:off x="5796162" y="1982033"/>
            <a:ext cx="1" cy="889375"/>
          </a:xfrm>
          <a:prstGeom prst="line">
            <a:avLst/>
          </a:prstGeom>
          <a:ln w="25400">
            <a:solidFill>
              <a:srgbClr val="000000"/>
            </a:solidFill>
            <a:tailEnd type="triangle"/>
          </a:ln>
        </p:spPr>
        <p:txBody>
          <a:bodyPr lIns="0" tIns="0" rIns="0" bIns="0"/>
          <a:lstStyle/>
          <a:p>
            <a:endParaRPr sz="1634"/>
          </a:p>
        </p:txBody>
      </p:sp>
      <p:sp>
        <p:nvSpPr>
          <p:cNvPr id="2339" name="Shape 2339"/>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2340" name="Shape 2340"/>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2341" name="Shape 2341"/>
          <p:cNvSpPr/>
          <p:nvPr/>
        </p:nvSpPr>
        <p:spPr>
          <a:xfrm>
            <a:off x="662050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342" name="Shape 2342"/>
          <p:cNvSpPr/>
          <p:nvPr/>
        </p:nvSpPr>
        <p:spPr>
          <a:xfrm>
            <a:off x="608682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343" name="Shape 2343"/>
          <p:cNvSpPr/>
          <p:nvPr/>
        </p:nvSpPr>
        <p:spPr>
          <a:xfrm>
            <a:off x="5629388"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344" name="Shape 2344"/>
          <p:cNvSpPr/>
          <p:nvPr/>
        </p:nvSpPr>
        <p:spPr>
          <a:xfrm>
            <a:off x="5095707"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345" name="Shape 2345"/>
          <p:cNvSpPr/>
          <p:nvPr/>
        </p:nvSpPr>
        <p:spPr>
          <a:xfrm>
            <a:off x="1990515" y="1753335"/>
            <a:ext cx="118712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2346" name="Shape 2346"/>
          <p:cNvSpPr/>
          <p:nvPr/>
        </p:nvSpPr>
        <p:spPr>
          <a:xfrm>
            <a:off x="3829805"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47" name="Shape 2347"/>
          <p:cNvSpPr/>
          <p:nvPr/>
        </p:nvSpPr>
        <p:spPr>
          <a:xfrm>
            <a:off x="4080242"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348" name="Shape 2348"/>
          <p:cNvSpPr/>
          <p:nvPr/>
        </p:nvSpPr>
        <p:spPr>
          <a:xfrm>
            <a:off x="3432722" y="1982033"/>
            <a:ext cx="381201" cy="1"/>
          </a:xfrm>
          <a:prstGeom prst="line">
            <a:avLst/>
          </a:prstGeom>
          <a:ln w="12700">
            <a:solidFill>
              <a:srgbClr val="000000"/>
            </a:solidFill>
          </a:ln>
        </p:spPr>
        <p:txBody>
          <a:bodyPr lIns="0" tIns="0" rIns="0" bIns="0"/>
          <a:lstStyle/>
          <a:p>
            <a:endParaRPr sz="1634"/>
          </a:p>
        </p:txBody>
      </p:sp>
      <p:sp>
        <p:nvSpPr>
          <p:cNvPr id="2349" name="Shape 2349"/>
          <p:cNvSpPr/>
          <p:nvPr/>
        </p:nvSpPr>
        <p:spPr>
          <a:xfrm>
            <a:off x="3432722" y="1982033"/>
            <a:ext cx="381201" cy="1"/>
          </a:xfrm>
          <a:prstGeom prst="line">
            <a:avLst/>
          </a:prstGeom>
          <a:ln w="19050">
            <a:solidFill>
              <a:srgbClr val="000000"/>
            </a:solidFill>
            <a:tailEnd type="triangle"/>
          </a:ln>
        </p:spPr>
        <p:txBody>
          <a:bodyPr lIns="0" tIns="0" rIns="0" bIns="0"/>
          <a:lstStyle/>
          <a:p>
            <a:endParaRPr sz="1634"/>
          </a:p>
        </p:txBody>
      </p:sp>
      <p:sp>
        <p:nvSpPr>
          <p:cNvPr id="2350" name="Shape 2350"/>
          <p:cNvSpPr/>
          <p:nvPr/>
        </p:nvSpPr>
        <p:spPr>
          <a:xfrm>
            <a:off x="3094408"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351" name="Shape 2351"/>
          <p:cNvSpPr/>
          <p:nvPr/>
        </p:nvSpPr>
        <p:spPr>
          <a:xfrm flipH="1">
            <a:off x="3585202" y="2515657"/>
            <a:ext cx="228720" cy="1"/>
          </a:xfrm>
          <a:prstGeom prst="line">
            <a:avLst/>
          </a:prstGeom>
          <a:ln w="19050">
            <a:solidFill>
              <a:srgbClr val="000000"/>
            </a:solidFill>
          </a:ln>
        </p:spPr>
        <p:txBody>
          <a:bodyPr lIns="0" tIns="0" rIns="0" bIns="0"/>
          <a:lstStyle/>
          <a:p>
            <a:endParaRPr sz="1634"/>
          </a:p>
        </p:txBody>
      </p:sp>
      <p:sp>
        <p:nvSpPr>
          <p:cNvPr id="2352" name="Shape 2352"/>
          <p:cNvSpPr/>
          <p:nvPr/>
        </p:nvSpPr>
        <p:spPr>
          <a:xfrm>
            <a:off x="3813922" y="2439424"/>
            <a:ext cx="152480" cy="76233"/>
          </a:xfrm>
          <a:prstGeom prst="line">
            <a:avLst/>
          </a:prstGeom>
          <a:ln w="12700">
            <a:solidFill>
              <a:srgbClr val="000000"/>
            </a:solidFill>
          </a:ln>
        </p:spPr>
        <p:txBody>
          <a:bodyPr lIns="0" tIns="0" rIns="0" bIns="0"/>
          <a:lstStyle/>
          <a:p>
            <a:endParaRPr sz="1634"/>
          </a:p>
        </p:txBody>
      </p:sp>
      <p:sp>
        <p:nvSpPr>
          <p:cNvPr id="2353" name="Shape 2353"/>
          <p:cNvSpPr/>
          <p:nvPr/>
        </p:nvSpPr>
        <p:spPr>
          <a:xfrm flipH="1">
            <a:off x="3813922" y="2515657"/>
            <a:ext cx="152480" cy="76233"/>
          </a:xfrm>
          <a:prstGeom prst="line">
            <a:avLst/>
          </a:prstGeom>
          <a:ln w="12700">
            <a:solidFill>
              <a:srgbClr val="000000"/>
            </a:solidFill>
          </a:ln>
        </p:spPr>
        <p:txBody>
          <a:bodyPr lIns="0" tIns="0" rIns="0" bIns="0"/>
          <a:lstStyle/>
          <a:p>
            <a:endParaRPr sz="1634"/>
          </a:p>
        </p:txBody>
      </p:sp>
      <p:sp>
        <p:nvSpPr>
          <p:cNvPr id="2354" name="Shape 2354"/>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355" name="Shape 2355"/>
          <p:cNvSpPr/>
          <p:nvPr/>
        </p:nvSpPr>
        <p:spPr>
          <a:xfrm>
            <a:off x="922205" y="15298"/>
            <a:ext cx="7480408" cy="691564"/>
          </a:xfrm>
          <a:prstGeom prst="rect">
            <a:avLst/>
          </a:prstGeom>
          <a:ln w="12700"/>
          <a:extLst>
            <a:ext uri="{C572A759-6A51-4108-AA02-DFA0A04FC94B}">
              <ma14:wrappingTextBoxFlag xmlns:ma14="http://schemas.microsoft.com/office/mac/drawingml/2011/main" xmlns="" val="1"/>
            </a:ext>
          </a:extLst>
        </p:spPr>
        <p:txBody>
          <a:bodyPr lIns="46104" tIns="46104" rIns="46104" bIns="46104" anchor="ctr"/>
          <a:lstStyle>
            <a:lvl1pPr defTabSz="914400">
              <a:buClr>
                <a:srgbClr val="011279"/>
              </a:buClr>
              <a:buFont typeface="Lucida Sans Unicode"/>
              <a:defRPr sz="4050">
                <a:solidFill>
                  <a:srgbClr val="011279"/>
                </a:solidFill>
                <a:effectLst>
                  <a:outerShdw blurRad="38100" dist="25400" dir="5400000" rotWithShape="0">
                    <a:srgbClr val="000000">
                      <a:alpha val="25000"/>
                    </a:srgbClr>
                  </a:outerShdw>
                </a:effectLst>
                <a:uFill>
                  <a:solidFill>
                    <a:srgbClr val="011279"/>
                  </a:solidFill>
                </a:uFill>
                <a:latin typeface="+mn-lt"/>
                <a:ea typeface="+mn-ea"/>
                <a:cs typeface="+mn-cs"/>
                <a:sym typeface="Lucida Sans Unicode"/>
              </a:defRPr>
            </a:lvl1pPr>
          </a:lstStyle>
          <a:p>
            <a:r>
              <a:rPr sz="3676"/>
              <a:t>Single Cycle Datapath for LW</a:t>
            </a:r>
          </a:p>
        </p:txBody>
      </p:sp>
    </p:spTree>
    <p:extLst>
      <p:ext uri="{BB962C8B-B14F-4D97-AF65-F5344CB8AC3E}">
        <p14:creationId xmlns:p14="http://schemas.microsoft.com/office/powerpoint/2010/main" val="894307888"/>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 name="Shape 2362"/>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2363" name="Shape 2363"/>
          <p:cNvSpPr>
            <a:spLocks noGrp="1"/>
          </p:cNvSpPr>
          <p:nvPr>
            <p:ph type="body" sz="quarter" idx="1"/>
          </p:nvPr>
        </p:nvSpPr>
        <p:spPr>
          <a:xfrm>
            <a:off x="421239" y="1295945"/>
            <a:ext cx="8424525" cy="371631"/>
          </a:xfrm>
          <a:prstGeom prst="rect">
            <a:avLst/>
          </a:prstGeom>
        </p:spPr>
        <p:txBody>
          <a:bodyPr/>
          <a:lstStyle>
            <a:lvl1pPr marL="412584" indent="-291631">
              <a:lnSpc>
                <a:spcPct val="80000"/>
              </a:lnSpc>
              <a:defRPr sz="2402"/>
            </a:lvl1pPr>
          </a:lstStyle>
          <a:p>
            <a:pPr>
              <a:defRPr sz="2325"/>
            </a:pPr>
            <a:r>
              <a:rPr sz="2180"/>
              <a:t>R[rt]  =  Data Memory {R[rs] + SignExt[imm16]}</a:t>
            </a:r>
          </a:p>
        </p:txBody>
      </p:sp>
      <p:grpSp>
        <p:nvGrpSpPr>
          <p:cNvPr id="2381" name="Group 2381"/>
          <p:cNvGrpSpPr/>
          <p:nvPr/>
        </p:nvGrpSpPr>
        <p:grpSpPr>
          <a:xfrm>
            <a:off x="1745911" y="603504"/>
            <a:ext cx="5857204" cy="609858"/>
            <a:chOff x="0" y="0"/>
            <a:chExt cx="6453770" cy="671972"/>
          </a:xfrm>
        </p:grpSpPr>
        <p:sp>
          <p:nvSpPr>
            <p:cNvPr id="2364" name="Shape 2364"/>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367" name="Group 2367"/>
            <p:cNvGrpSpPr/>
            <p:nvPr/>
          </p:nvGrpSpPr>
          <p:grpSpPr>
            <a:xfrm>
              <a:off x="113757" y="335985"/>
              <a:ext cx="1104769" cy="335987"/>
              <a:chOff x="0" y="0"/>
              <a:chExt cx="1104768" cy="335986"/>
            </a:xfrm>
          </p:grpSpPr>
          <p:sp>
            <p:nvSpPr>
              <p:cNvPr id="2365" name="Shape 2365"/>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66" name="Shape 2366"/>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370" name="Group 2370"/>
            <p:cNvGrpSpPr/>
            <p:nvPr/>
          </p:nvGrpSpPr>
          <p:grpSpPr>
            <a:xfrm>
              <a:off x="1219825" y="335985"/>
              <a:ext cx="1027764" cy="335987"/>
              <a:chOff x="0" y="0"/>
              <a:chExt cx="1027762" cy="335986"/>
            </a:xfrm>
          </p:grpSpPr>
          <p:sp>
            <p:nvSpPr>
              <p:cNvPr id="2368" name="Shape 2368"/>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69" name="Shape 2369"/>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373" name="Group 2373"/>
            <p:cNvGrpSpPr/>
            <p:nvPr/>
          </p:nvGrpSpPr>
          <p:grpSpPr>
            <a:xfrm>
              <a:off x="2248889" y="335985"/>
              <a:ext cx="1026014" cy="335987"/>
              <a:chOff x="0" y="0"/>
              <a:chExt cx="1026012" cy="335986"/>
            </a:xfrm>
          </p:grpSpPr>
          <p:sp>
            <p:nvSpPr>
              <p:cNvPr id="2371" name="Shape 2371"/>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72" name="Shape 2372"/>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374" name="Shape 2374"/>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75" name="Shape 2375"/>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376" name="Shape 2376"/>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377" name="Shape 2377"/>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378" name="Shape 2378"/>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379" name="Shape 2379"/>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380" name="Shape 2380"/>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382" name="Shape 2382"/>
          <p:cNvSpPr/>
          <p:nvPr/>
        </p:nvSpPr>
        <p:spPr>
          <a:xfrm>
            <a:off x="587240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383" name="Shape 2383"/>
          <p:cNvSpPr/>
          <p:nvPr/>
        </p:nvSpPr>
        <p:spPr>
          <a:xfrm>
            <a:off x="5262481"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997" u="sng">
                <a:latin typeface="Times"/>
                <a:ea typeface="Times"/>
                <a:cs typeface="Times"/>
                <a:sym typeface="Times"/>
              </a:rPr>
              <a:t>ALUctr=</a:t>
            </a:r>
            <a:r>
              <a:rPr sz="1815" u="sng">
                <a:latin typeface="Times"/>
                <a:ea typeface="Times"/>
                <a:cs typeface="Times"/>
                <a:sym typeface="Times"/>
              </a:rPr>
              <a:t>ADD</a:t>
            </a:r>
          </a:p>
        </p:txBody>
      </p:sp>
      <p:sp>
        <p:nvSpPr>
          <p:cNvPr id="2384" name="Shape 2384"/>
          <p:cNvSpPr/>
          <p:nvPr/>
        </p:nvSpPr>
        <p:spPr>
          <a:xfrm>
            <a:off x="1984161"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385" name="Shape 2385"/>
          <p:cNvSpPr/>
          <p:nvPr/>
        </p:nvSpPr>
        <p:spPr>
          <a:xfrm>
            <a:off x="1439364"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386" name="Shape 2386"/>
          <p:cNvSpPr/>
          <p:nvPr/>
        </p:nvSpPr>
        <p:spPr>
          <a:xfrm>
            <a:off x="1374242" y="3201745"/>
            <a:ext cx="115365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RegWr=1</a:t>
            </a:r>
          </a:p>
        </p:txBody>
      </p:sp>
      <p:sp>
        <p:nvSpPr>
          <p:cNvPr id="2387" name="Shape 2387"/>
          <p:cNvSpPr/>
          <p:nvPr/>
        </p:nvSpPr>
        <p:spPr>
          <a:xfrm flipH="1">
            <a:off x="1749087" y="4216585"/>
            <a:ext cx="88948" cy="128641"/>
          </a:xfrm>
          <a:prstGeom prst="line">
            <a:avLst/>
          </a:prstGeom>
          <a:ln w="12700">
            <a:solidFill>
              <a:srgbClr val="000000"/>
            </a:solidFill>
          </a:ln>
        </p:spPr>
        <p:txBody>
          <a:bodyPr lIns="0" tIns="0" rIns="0" bIns="0"/>
          <a:lstStyle/>
          <a:p>
            <a:endParaRPr sz="1634"/>
          </a:p>
        </p:txBody>
      </p:sp>
      <p:sp>
        <p:nvSpPr>
          <p:cNvPr id="2388" name="Shape 2388"/>
          <p:cNvSpPr/>
          <p:nvPr/>
        </p:nvSpPr>
        <p:spPr>
          <a:xfrm>
            <a:off x="160137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389" name="Shape 2389"/>
          <p:cNvSpPr/>
          <p:nvPr/>
        </p:nvSpPr>
        <p:spPr>
          <a:xfrm flipH="1">
            <a:off x="4576322" y="4040297"/>
            <a:ext cx="88948" cy="130231"/>
          </a:xfrm>
          <a:prstGeom prst="line">
            <a:avLst/>
          </a:prstGeom>
          <a:ln w="12700">
            <a:solidFill>
              <a:srgbClr val="000000"/>
            </a:solidFill>
          </a:ln>
        </p:spPr>
        <p:txBody>
          <a:bodyPr lIns="0" tIns="0" rIns="0" bIns="0"/>
          <a:lstStyle/>
          <a:p>
            <a:endParaRPr sz="1634"/>
          </a:p>
        </p:txBody>
      </p:sp>
      <p:sp>
        <p:nvSpPr>
          <p:cNvPr id="2390" name="Shape 2390"/>
          <p:cNvSpPr/>
          <p:nvPr/>
        </p:nvSpPr>
        <p:spPr>
          <a:xfrm>
            <a:off x="4423842"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391" name="Shape 2391"/>
          <p:cNvSpPr/>
          <p:nvPr/>
        </p:nvSpPr>
        <p:spPr>
          <a:xfrm>
            <a:off x="3629675"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392" name="Shape 2392"/>
          <p:cNvSpPr/>
          <p:nvPr/>
        </p:nvSpPr>
        <p:spPr>
          <a:xfrm flipV="1">
            <a:off x="3890163" y="4573921"/>
            <a:ext cx="76240" cy="152464"/>
          </a:xfrm>
          <a:prstGeom prst="line">
            <a:avLst/>
          </a:prstGeom>
          <a:ln w="12700">
            <a:solidFill>
              <a:srgbClr val="000000"/>
            </a:solidFill>
          </a:ln>
        </p:spPr>
        <p:txBody>
          <a:bodyPr lIns="0" tIns="0" rIns="0" bIns="0"/>
          <a:lstStyle/>
          <a:p>
            <a:endParaRPr sz="1634"/>
          </a:p>
        </p:txBody>
      </p:sp>
      <p:sp>
        <p:nvSpPr>
          <p:cNvPr id="2393" name="Shape 2393"/>
          <p:cNvSpPr/>
          <p:nvPr/>
        </p:nvSpPr>
        <p:spPr>
          <a:xfrm>
            <a:off x="3734506"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394" name="Shape 2394"/>
          <p:cNvSpPr/>
          <p:nvPr/>
        </p:nvSpPr>
        <p:spPr>
          <a:xfrm>
            <a:off x="3661442"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395" name="Shape 2395"/>
          <p:cNvSpPr/>
          <p:nvPr/>
        </p:nvSpPr>
        <p:spPr>
          <a:xfrm flipV="1">
            <a:off x="3280242" y="3579728"/>
            <a:ext cx="139775" cy="155642"/>
          </a:xfrm>
          <a:prstGeom prst="line">
            <a:avLst/>
          </a:prstGeom>
          <a:ln w="12700">
            <a:solidFill>
              <a:srgbClr val="000000"/>
            </a:solidFill>
          </a:ln>
        </p:spPr>
        <p:txBody>
          <a:bodyPr lIns="0" tIns="0" rIns="0" bIns="0"/>
          <a:lstStyle/>
          <a:p>
            <a:endParaRPr sz="1634"/>
          </a:p>
        </p:txBody>
      </p:sp>
      <p:sp>
        <p:nvSpPr>
          <p:cNvPr id="2396" name="Shape 2396"/>
          <p:cNvSpPr/>
          <p:nvPr/>
        </p:nvSpPr>
        <p:spPr>
          <a:xfrm flipV="1">
            <a:off x="2530548" y="3579728"/>
            <a:ext cx="139775" cy="155642"/>
          </a:xfrm>
          <a:prstGeom prst="line">
            <a:avLst/>
          </a:prstGeom>
          <a:ln w="12700">
            <a:solidFill>
              <a:srgbClr val="000000"/>
            </a:solidFill>
          </a:ln>
        </p:spPr>
        <p:txBody>
          <a:bodyPr lIns="0" tIns="0" rIns="0" bIns="0"/>
          <a:lstStyle/>
          <a:p>
            <a:endParaRPr sz="1634"/>
          </a:p>
        </p:txBody>
      </p:sp>
      <p:sp>
        <p:nvSpPr>
          <p:cNvPr id="2397" name="Shape 2397"/>
          <p:cNvSpPr/>
          <p:nvPr/>
        </p:nvSpPr>
        <p:spPr>
          <a:xfrm>
            <a:off x="2387598"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398" name="Shape 2398"/>
          <p:cNvSpPr/>
          <p:nvPr/>
        </p:nvSpPr>
        <p:spPr>
          <a:xfrm flipV="1">
            <a:off x="2911749" y="3579728"/>
            <a:ext cx="139775" cy="155642"/>
          </a:xfrm>
          <a:prstGeom prst="line">
            <a:avLst/>
          </a:prstGeom>
          <a:ln w="12700">
            <a:solidFill>
              <a:srgbClr val="000000"/>
            </a:solidFill>
          </a:ln>
        </p:spPr>
        <p:txBody>
          <a:bodyPr lIns="0" tIns="0" rIns="0" bIns="0"/>
          <a:lstStyle/>
          <a:p>
            <a:endParaRPr sz="1634"/>
          </a:p>
        </p:txBody>
      </p:sp>
      <p:sp>
        <p:nvSpPr>
          <p:cNvPr id="2399" name="Shape 2399"/>
          <p:cNvSpPr/>
          <p:nvPr/>
        </p:nvSpPr>
        <p:spPr>
          <a:xfrm>
            <a:off x="27465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400" name="Shape 2400"/>
          <p:cNvSpPr/>
          <p:nvPr/>
        </p:nvSpPr>
        <p:spPr>
          <a:xfrm>
            <a:off x="2325654"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401" name="Shape 2401"/>
          <p:cNvSpPr/>
          <p:nvPr/>
        </p:nvSpPr>
        <p:spPr>
          <a:xfrm>
            <a:off x="278309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402" name="Shape 2402"/>
          <p:cNvSpPr/>
          <p:nvPr/>
        </p:nvSpPr>
        <p:spPr>
          <a:xfrm>
            <a:off x="3164294"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403" name="Shape 2403"/>
          <p:cNvSpPr/>
          <p:nvPr/>
        </p:nvSpPr>
        <p:spPr>
          <a:xfrm>
            <a:off x="2325654"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404" name="Shape 2404"/>
          <p:cNvSpPr/>
          <p:nvPr/>
        </p:nvSpPr>
        <p:spPr>
          <a:xfrm>
            <a:off x="2746563"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405" name="Shape 2405"/>
          <p:cNvSpPr/>
          <p:nvPr/>
        </p:nvSpPr>
        <p:spPr>
          <a:xfrm>
            <a:off x="2578198"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406" name="Shape 2406"/>
          <p:cNvSpPr/>
          <p:nvPr/>
        </p:nvSpPr>
        <p:spPr>
          <a:xfrm>
            <a:off x="3180935"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407" name="Shape 2407"/>
          <p:cNvSpPr/>
          <p:nvPr/>
        </p:nvSpPr>
        <p:spPr>
          <a:xfrm>
            <a:off x="2146172"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408" name="Shape 2408"/>
          <p:cNvSpPr/>
          <p:nvPr/>
        </p:nvSpPr>
        <p:spPr>
          <a:xfrm>
            <a:off x="1421892" y="2134496"/>
            <a:ext cx="12143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RegDst=0</a:t>
            </a:r>
          </a:p>
        </p:txBody>
      </p:sp>
      <p:grpSp>
        <p:nvGrpSpPr>
          <p:cNvPr id="2411" name="Group 2411"/>
          <p:cNvGrpSpPr/>
          <p:nvPr/>
        </p:nvGrpSpPr>
        <p:grpSpPr>
          <a:xfrm>
            <a:off x="3458132" y="5002961"/>
            <a:ext cx="367314" cy="1095603"/>
            <a:chOff x="0" y="-49615"/>
            <a:chExt cx="404725" cy="1207190"/>
          </a:xfrm>
        </p:grpSpPr>
        <p:sp>
          <p:nvSpPr>
            <p:cNvPr id="2409" name="Shape 2409"/>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410" name="Shape 2410"/>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412" name="Shape 2412"/>
          <p:cNvSpPr/>
          <p:nvPr/>
        </p:nvSpPr>
        <p:spPr>
          <a:xfrm>
            <a:off x="396640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413" name="Shape 2413"/>
          <p:cNvSpPr/>
          <p:nvPr/>
        </p:nvSpPr>
        <p:spPr>
          <a:xfrm flipH="1">
            <a:off x="4118881" y="5434708"/>
            <a:ext cx="88948" cy="130230"/>
          </a:xfrm>
          <a:prstGeom prst="line">
            <a:avLst/>
          </a:prstGeom>
          <a:ln w="12700">
            <a:solidFill>
              <a:srgbClr val="000000"/>
            </a:solidFill>
          </a:ln>
        </p:spPr>
        <p:txBody>
          <a:bodyPr lIns="0" tIns="0" rIns="0" bIns="0"/>
          <a:lstStyle/>
          <a:p>
            <a:endParaRPr sz="1634"/>
          </a:p>
        </p:txBody>
      </p:sp>
      <p:sp>
        <p:nvSpPr>
          <p:cNvPr id="2414" name="Shape 2414"/>
          <p:cNvSpPr/>
          <p:nvPr/>
        </p:nvSpPr>
        <p:spPr>
          <a:xfrm flipH="1">
            <a:off x="3038816" y="5436297"/>
            <a:ext cx="88948" cy="128641"/>
          </a:xfrm>
          <a:prstGeom prst="line">
            <a:avLst/>
          </a:prstGeom>
          <a:ln w="12700">
            <a:solidFill>
              <a:srgbClr val="000000"/>
            </a:solidFill>
          </a:ln>
        </p:spPr>
        <p:txBody>
          <a:bodyPr lIns="0" tIns="0" rIns="0" bIns="0"/>
          <a:lstStyle/>
          <a:p>
            <a:endParaRPr sz="1634"/>
          </a:p>
        </p:txBody>
      </p:sp>
      <p:sp>
        <p:nvSpPr>
          <p:cNvPr id="2415" name="Shape 2415"/>
          <p:cNvSpPr/>
          <p:nvPr/>
        </p:nvSpPr>
        <p:spPr>
          <a:xfrm>
            <a:off x="2822802"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416" name="Shape 2416"/>
          <p:cNvSpPr/>
          <p:nvPr/>
        </p:nvSpPr>
        <p:spPr>
          <a:xfrm>
            <a:off x="190792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417" name="Shape 2417"/>
          <p:cNvSpPr/>
          <p:nvPr/>
        </p:nvSpPr>
        <p:spPr>
          <a:xfrm>
            <a:off x="4042641" y="5946097"/>
            <a:ext cx="124483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ALUSrc=1</a:t>
            </a:r>
          </a:p>
        </p:txBody>
      </p:sp>
      <p:sp>
        <p:nvSpPr>
          <p:cNvPr id="2418" name="Shape 2418"/>
          <p:cNvSpPr/>
          <p:nvPr/>
        </p:nvSpPr>
        <p:spPr>
          <a:xfrm>
            <a:off x="2212881" y="6022329"/>
            <a:ext cx="14003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ExtOp=sign</a:t>
            </a:r>
          </a:p>
        </p:txBody>
      </p:sp>
      <p:sp>
        <p:nvSpPr>
          <p:cNvPr id="2419" name="Shape 2419"/>
          <p:cNvSpPr/>
          <p:nvPr/>
        </p:nvSpPr>
        <p:spPr>
          <a:xfrm flipV="1">
            <a:off x="7549684" y="3659137"/>
            <a:ext cx="1" cy="644796"/>
          </a:xfrm>
          <a:prstGeom prst="line">
            <a:avLst/>
          </a:prstGeom>
          <a:ln w="19050">
            <a:solidFill>
              <a:srgbClr val="000000"/>
            </a:solidFill>
            <a:headEnd type="triangle"/>
          </a:ln>
        </p:spPr>
        <p:txBody>
          <a:bodyPr lIns="0" tIns="0" rIns="0" bIns="0"/>
          <a:lstStyle/>
          <a:p>
            <a:endParaRPr sz="1634"/>
          </a:p>
        </p:txBody>
      </p:sp>
      <p:sp>
        <p:nvSpPr>
          <p:cNvPr id="2420" name="Shape 2420"/>
          <p:cNvSpPr/>
          <p:nvPr/>
        </p:nvSpPr>
        <p:spPr>
          <a:xfrm>
            <a:off x="6406082" y="3277977"/>
            <a:ext cx="1613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MemtoReg=1</a:t>
            </a:r>
          </a:p>
        </p:txBody>
      </p:sp>
      <p:sp>
        <p:nvSpPr>
          <p:cNvPr id="2421" name="Shape 2421"/>
          <p:cNvSpPr/>
          <p:nvPr/>
        </p:nvSpPr>
        <p:spPr>
          <a:xfrm>
            <a:off x="5229128"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422" name="Shape 2422"/>
          <p:cNvSpPr/>
          <p:nvPr/>
        </p:nvSpPr>
        <p:spPr>
          <a:xfrm>
            <a:off x="4957523"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423" name="Shape 2423"/>
          <p:cNvSpPr/>
          <p:nvPr/>
        </p:nvSpPr>
        <p:spPr>
          <a:xfrm flipH="1">
            <a:off x="5090943" y="5191719"/>
            <a:ext cx="88948" cy="128641"/>
          </a:xfrm>
          <a:prstGeom prst="line">
            <a:avLst/>
          </a:prstGeom>
          <a:ln w="12700">
            <a:solidFill>
              <a:srgbClr val="000000"/>
            </a:solidFill>
          </a:ln>
        </p:spPr>
        <p:txBody>
          <a:bodyPr lIns="0" tIns="0" rIns="0" bIns="0"/>
          <a:lstStyle/>
          <a:p>
            <a:endParaRPr sz="1634"/>
          </a:p>
        </p:txBody>
      </p:sp>
      <p:sp>
        <p:nvSpPr>
          <p:cNvPr id="2424" name="Shape 2424"/>
          <p:cNvSpPr/>
          <p:nvPr/>
        </p:nvSpPr>
        <p:spPr>
          <a:xfrm>
            <a:off x="512112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425" name="Shape 2425"/>
          <p:cNvSpPr/>
          <p:nvPr/>
        </p:nvSpPr>
        <p:spPr>
          <a:xfrm flipV="1">
            <a:off x="6240896" y="4040297"/>
            <a:ext cx="12707" cy="1008488"/>
          </a:xfrm>
          <a:prstGeom prst="line">
            <a:avLst/>
          </a:prstGeom>
          <a:ln w="19050">
            <a:solidFill>
              <a:srgbClr val="000000"/>
            </a:solidFill>
            <a:headEnd type="triangle"/>
          </a:ln>
        </p:spPr>
        <p:txBody>
          <a:bodyPr lIns="0" tIns="0" rIns="0" bIns="0"/>
          <a:lstStyle/>
          <a:p>
            <a:endParaRPr sz="1634"/>
          </a:p>
        </p:txBody>
      </p:sp>
      <p:sp>
        <p:nvSpPr>
          <p:cNvPr id="2426" name="Shape 2426"/>
          <p:cNvSpPr/>
          <p:nvPr/>
        </p:nvSpPr>
        <p:spPr>
          <a:xfrm>
            <a:off x="5948644" y="3659137"/>
            <a:ext cx="125304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MemWr=0</a:t>
            </a:r>
          </a:p>
        </p:txBody>
      </p:sp>
      <p:sp>
        <p:nvSpPr>
          <p:cNvPr id="2427" name="Shape 2427"/>
          <p:cNvSpPr/>
          <p:nvPr/>
        </p:nvSpPr>
        <p:spPr>
          <a:xfrm>
            <a:off x="4500083"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2431" name="Group 2431"/>
          <p:cNvGrpSpPr/>
          <p:nvPr/>
        </p:nvGrpSpPr>
        <p:grpSpPr>
          <a:xfrm>
            <a:off x="2136641" y="2868230"/>
            <a:ext cx="838642" cy="333517"/>
            <a:chOff x="0" y="0"/>
            <a:chExt cx="924057" cy="367485"/>
          </a:xfrm>
        </p:grpSpPr>
        <p:sp>
          <p:nvSpPr>
            <p:cNvPr id="2428" name="Shape 2428"/>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429" name="Shape 2429"/>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430" name="Shape 2430"/>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432" name="Shape 2432"/>
          <p:cNvSpPr/>
          <p:nvPr/>
        </p:nvSpPr>
        <p:spPr>
          <a:xfrm>
            <a:off x="2136641"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436" name="Group 2436"/>
          <p:cNvGrpSpPr/>
          <p:nvPr/>
        </p:nvGrpSpPr>
        <p:grpSpPr>
          <a:xfrm>
            <a:off x="4446079" y="4421457"/>
            <a:ext cx="358966" cy="1219714"/>
            <a:chOff x="0" y="0"/>
            <a:chExt cx="395526" cy="1343942"/>
          </a:xfrm>
        </p:grpSpPr>
        <p:sp>
          <p:nvSpPr>
            <p:cNvPr id="2433" name="Shape 2433"/>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434" name="Shape 2434"/>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435" name="Shape 2435"/>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440" name="Group 2440"/>
          <p:cNvGrpSpPr/>
          <p:nvPr/>
        </p:nvGrpSpPr>
        <p:grpSpPr>
          <a:xfrm>
            <a:off x="5310133" y="3811600"/>
            <a:ext cx="486031" cy="1143482"/>
            <a:chOff x="0" y="0"/>
            <a:chExt cx="535533" cy="1259947"/>
          </a:xfrm>
        </p:grpSpPr>
        <p:sp>
          <p:nvSpPr>
            <p:cNvPr id="2437" name="Shape 2437"/>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438" name="Shape 2438"/>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439" name="Shape 2439"/>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444" name="Group 2444"/>
          <p:cNvGrpSpPr/>
          <p:nvPr/>
        </p:nvGrpSpPr>
        <p:grpSpPr>
          <a:xfrm>
            <a:off x="7343200" y="4192760"/>
            <a:ext cx="358965" cy="1600874"/>
            <a:chOff x="0" y="0"/>
            <a:chExt cx="395525" cy="1763924"/>
          </a:xfrm>
        </p:grpSpPr>
        <p:sp>
          <p:nvSpPr>
            <p:cNvPr id="2441" name="Shape 2441"/>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442" name="Shape 2442"/>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443" name="Shape 2443"/>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451" name="Group 2451"/>
          <p:cNvGrpSpPr/>
          <p:nvPr/>
        </p:nvGrpSpPr>
        <p:grpSpPr>
          <a:xfrm>
            <a:off x="5920054" y="5002726"/>
            <a:ext cx="1158304" cy="1181599"/>
            <a:chOff x="0" y="0"/>
            <a:chExt cx="1276278" cy="1301945"/>
          </a:xfrm>
        </p:grpSpPr>
        <p:sp>
          <p:nvSpPr>
            <p:cNvPr id="2445" name="Shape 2445"/>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446" name="Shape 2446"/>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447" name="Shape 2447"/>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448" name="Shape 2448"/>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449" name="Shape 2449"/>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450" name="Shape 2450"/>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452" name="Shape 2452"/>
          <p:cNvSpPr/>
          <p:nvPr/>
        </p:nvSpPr>
        <p:spPr>
          <a:xfrm>
            <a:off x="2365361" y="2744352"/>
            <a:ext cx="1" cy="152466"/>
          </a:xfrm>
          <a:prstGeom prst="line">
            <a:avLst/>
          </a:prstGeom>
          <a:ln w="12700">
            <a:solidFill>
              <a:srgbClr val="000000"/>
            </a:solidFill>
          </a:ln>
        </p:spPr>
        <p:txBody>
          <a:bodyPr lIns="0" tIns="0" rIns="0" bIns="0"/>
          <a:lstStyle/>
          <a:p>
            <a:endParaRPr sz="1634"/>
          </a:p>
        </p:txBody>
      </p:sp>
      <p:sp>
        <p:nvSpPr>
          <p:cNvPr id="2453" name="Shape 2453"/>
          <p:cNvSpPr/>
          <p:nvPr/>
        </p:nvSpPr>
        <p:spPr>
          <a:xfrm>
            <a:off x="2746562" y="2744352"/>
            <a:ext cx="1" cy="152466"/>
          </a:xfrm>
          <a:prstGeom prst="line">
            <a:avLst/>
          </a:prstGeom>
          <a:ln w="12700">
            <a:solidFill>
              <a:srgbClr val="000000"/>
            </a:solidFill>
          </a:ln>
        </p:spPr>
        <p:txBody>
          <a:bodyPr lIns="0" tIns="0" rIns="0" bIns="0"/>
          <a:lstStyle/>
          <a:p>
            <a:endParaRPr sz="1634"/>
          </a:p>
        </p:txBody>
      </p:sp>
      <p:sp>
        <p:nvSpPr>
          <p:cNvPr id="2454" name="Shape 2454"/>
          <p:cNvSpPr/>
          <p:nvPr/>
        </p:nvSpPr>
        <p:spPr>
          <a:xfrm>
            <a:off x="1831682"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455" name="Shape 2455"/>
          <p:cNvSpPr/>
          <p:nvPr/>
        </p:nvSpPr>
        <p:spPr>
          <a:xfrm>
            <a:off x="2289122" y="3582904"/>
            <a:ext cx="1" cy="228697"/>
          </a:xfrm>
          <a:prstGeom prst="line">
            <a:avLst/>
          </a:prstGeom>
          <a:ln w="19050">
            <a:solidFill>
              <a:srgbClr val="000000"/>
            </a:solidFill>
          </a:ln>
        </p:spPr>
        <p:txBody>
          <a:bodyPr lIns="0" tIns="0" rIns="0" bIns="0"/>
          <a:lstStyle/>
          <a:p>
            <a:endParaRPr sz="1634"/>
          </a:p>
        </p:txBody>
      </p:sp>
      <p:sp>
        <p:nvSpPr>
          <p:cNvPr id="2456" name="Shape 2456"/>
          <p:cNvSpPr/>
          <p:nvPr/>
        </p:nvSpPr>
        <p:spPr>
          <a:xfrm>
            <a:off x="2594082" y="3201743"/>
            <a:ext cx="1" cy="609857"/>
          </a:xfrm>
          <a:prstGeom prst="line">
            <a:avLst/>
          </a:prstGeom>
          <a:ln w="19050">
            <a:solidFill>
              <a:srgbClr val="000000"/>
            </a:solidFill>
          </a:ln>
        </p:spPr>
        <p:txBody>
          <a:bodyPr lIns="0" tIns="0" rIns="0" bIns="0"/>
          <a:lstStyle/>
          <a:p>
            <a:endParaRPr sz="1634"/>
          </a:p>
        </p:txBody>
      </p:sp>
      <p:sp>
        <p:nvSpPr>
          <p:cNvPr id="2457" name="Shape 2457"/>
          <p:cNvSpPr/>
          <p:nvPr/>
        </p:nvSpPr>
        <p:spPr>
          <a:xfrm>
            <a:off x="2975282" y="3506673"/>
            <a:ext cx="1" cy="304929"/>
          </a:xfrm>
          <a:prstGeom prst="line">
            <a:avLst/>
          </a:prstGeom>
          <a:ln w="19050">
            <a:solidFill>
              <a:srgbClr val="000000"/>
            </a:solidFill>
          </a:ln>
        </p:spPr>
        <p:txBody>
          <a:bodyPr lIns="0" tIns="0" rIns="0" bIns="0"/>
          <a:lstStyle/>
          <a:p>
            <a:endParaRPr sz="1634"/>
          </a:p>
        </p:txBody>
      </p:sp>
      <p:sp>
        <p:nvSpPr>
          <p:cNvPr id="2458" name="Shape 2458"/>
          <p:cNvSpPr/>
          <p:nvPr/>
        </p:nvSpPr>
        <p:spPr>
          <a:xfrm>
            <a:off x="3356481" y="3506673"/>
            <a:ext cx="1" cy="304929"/>
          </a:xfrm>
          <a:prstGeom prst="line">
            <a:avLst/>
          </a:prstGeom>
          <a:ln w="19050">
            <a:solidFill>
              <a:srgbClr val="000000"/>
            </a:solidFill>
          </a:ln>
        </p:spPr>
        <p:txBody>
          <a:bodyPr lIns="0" tIns="0" rIns="0" bIns="0"/>
          <a:lstStyle/>
          <a:p>
            <a:endParaRPr sz="1634"/>
          </a:p>
        </p:txBody>
      </p:sp>
      <p:sp>
        <p:nvSpPr>
          <p:cNvPr id="2459" name="Shape 2459"/>
          <p:cNvSpPr/>
          <p:nvPr/>
        </p:nvSpPr>
        <p:spPr>
          <a:xfrm>
            <a:off x="314999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460" name="Shape 2460"/>
          <p:cNvSpPr/>
          <p:nvPr/>
        </p:nvSpPr>
        <p:spPr>
          <a:xfrm>
            <a:off x="3585202" y="4116528"/>
            <a:ext cx="1753522" cy="1"/>
          </a:xfrm>
          <a:prstGeom prst="line">
            <a:avLst/>
          </a:prstGeom>
          <a:ln w="19050">
            <a:solidFill>
              <a:srgbClr val="000000"/>
            </a:solidFill>
            <a:tailEnd type="triangle"/>
          </a:ln>
        </p:spPr>
        <p:txBody>
          <a:bodyPr lIns="0" tIns="0" rIns="0" bIns="0"/>
          <a:lstStyle/>
          <a:p>
            <a:endParaRPr sz="1634"/>
          </a:p>
        </p:txBody>
      </p:sp>
      <p:sp>
        <p:nvSpPr>
          <p:cNvPr id="2461" name="Shape 2461"/>
          <p:cNvSpPr/>
          <p:nvPr/>
        </p:nvSpPr>
        <p:spPr>
          <a:xfrm>
            <a:off x="5643682" y="3506673"/>
            <a:ext cx="1" cy="495509"/>
          </a:xfrm>
          <a:prstGeom prst="line">
            <a:avLst/>
          </a:prstGeom>
          <a:ln w="19050">
            <a:solidFill>
              <a:srgbClr val="000000"/>
            </a:solidFill>
            <a:tailEnd type="triangle"/>
          </a:ln>
        </p:spPr>
        <p:txBody>
          <a:bodyPr lIns="0" tIns="0" rIns="0" bIns="0"/>
          <a:lstStyle/>
          <a:p>
            <a:endParaRPr sz="1634"/>
          </a:p>
        </p:txBody>
      </p:sp>
      <p:sp>
        <p:nvSpPr>
          <p:cNvPr id="2462" name="Shape 2462"/>
          <p:cNvSpPr/>
          <p:nvPr/>
        </p:nvSpPr>
        <p:spPr>
          <a:xfrm>
            <a:off x="3585202" y="4650153"/>
            <a:ext cx="914881" cy="1"/>
          </a:xfrm>
          <a:prstGeom prst="line">
            <a:avLst/>
          </a:prstGeom>
          <a:ln w="19050">
            <a:solidFill>
              <a:srgbClr val="000000"/>
            </a:solidFill>
            <a:tailEnd type="triangle"/>
          </a:ln>
        </p:spPr>
        <p:txBody>
          <a:bodyPr lIns="0" tIns="0" rIns="0" bIns="0"/>
          <a:lstStyle/>
          <a:p>
            <a:endParaRPr sz="1634"/>
          </a:p>
        </p:txBody>
      </p:sp>
      <p:sp>
        <p:nvSpPr>
          <p:cNvPr id="2463" name="Shape 2463"/>
          <p:cNvSpPr/>
          <p:nvPr/>
        </p:nvSpPr>
        <p:spPr>
          <a:xfrm>
            <a:off x="4805042" y="4802618"/>
            <a:ext cx="533681" cy="1"/>
          </a:xfrm>
          <a:prstGeom prst="line">
            <a:avLst/>
          </a:prstGeom>
          <a:ln w="19050">
            <a:solidFill>
              <a:srgbClr val="000000"/>
            </a:solidFill>
            <a:tailEnd type="triangle"/>
          </a:ln>
        </p:spPr>
        <p:txBody>
          <a:bodyPr lIns="0" tIns="0" rIns="0" bIns="0"/>
          <a:lstStyle/>
          <a:p>
            <a:endParaRPr sz="1634"/>
          </a:p>
        </p:txBody>
      </p:sp>
      <p:sp>
        <p:nvSpPr>
          <p:cNvPr id="2464" name="Shape 2464"/>
          <p:cNvSpPr/>
          <p:nvPr/>
        </p:nvSpPr>
        <p:spPr>
          <a:xfrm>
            <a:off x="4118881"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465" name="Shape 2465"/>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2466" name="Shape 2466"/>
          <p:cNvSpPr/>
          <p:nvPr/>
        </p:nvSpPr>
        <p:spPr>
          <a:xfrm>
            <a:off x="2746562" y="5488706"/>
            <a:ext cx="686160" cy="1"/>
          </a:xfrm>
          <a:prstGeom prst="line">
            <a:avLst/>
          </a:prstGeom>
          <a:ln w="19050">
            <a:solidFill>
              <a:srgbClr val="000000"/>
            </a:solidFill>
            <a:tailEnd type="triangle"/>
          </a:ln>
        </p:spPr>
        <p:txBody>
          <a:bodyPr lIns="0" tIns="0" rIns="0" bIns="0"/>
          <a:lstStyle/>
          <a:p>
            <a:endParaRPr sz="1634"/>
          </a:p>
        </p:txBody>
      </p:sp>
      <p:sp>
        <p:nvSpPr>
          <p:cNvPr id="2467" name="Shape 2467"/>
          <p:cNvSpPr/>
          <p:nvPr/>
        </p:nvSpPr>
        <p:spPr>
          <a:xfrm flipH="1">
            <a:off x="2365361" y="4650152"/>
            <a:ext cx="76241" cy="152465"/>
          </a:xfrm>
          <a:prstGeom prst="line">
            <a:avLst/>
          </a:prstGeom>
          <a:ln w="19050">
            <a:solidFill>
              <a:srgbClr val="000000"/>
            </a:solidFill>
          </a:ln>
        </p:spPr>
        <p:txBody>
          <a:bodyPr lIns="0" tIns="0" rIns="0" bIns="0"/>
          <a:lstStyle/>
          <a:p>
            <a:endParaRPr sz="1634"/>
          </a:p>
        </p:txBody>
      </p:sp>
      <p:sp>
        <p:nvSpPr>
          <p:cNvPr id="2468" name="Shape 2468"/>
          <p:cNvSpPr/>
          <p:nvPr/>
        </p:nvSpPr>
        <p:spPr>
          <a:xfrm>
            <a:off x="2441601" y="4650152"/>
            <a:ext cx="76241" cy="152465"/>
          </a:xfrm>
          <a:prstGeom prst="line">
            <a:avLst/>
          </a:prstGeom>
          <a:ln w="19050">
            <a:solidFill>
              <a:srgbClr val="000000"/>
            </a:solidFill>
          </a:ln>
        </p:spPr>
        <p:txBody>
          <a:bodyPr lIns="0" tIns="0" rIns="0" bIns="0"/>
          <a:lstStyle/>
          <a:p>
            <a:endParaRPr sz="1634"/>
          </a:p>
        </p:txBody>
      </p:sp>
      <p:sp>
        <p:nvSpPr>
          <p:cNvPr id="2469" name="Shape 2469"/>
          <p:cNvSpPr/>
          <p:nvPr/>
        </p:nvSpPr>
        <p:spPr>
          <a:xfrm>
            <a:off x="2441601" y="4802617"/>
            <a:ext cx="1" cy="228697"/>
          </a:xfrm>
          <a:prstGeom prst="line">
            <a:avLst/>
          </a:prstGeom>
          <a:ln w="19050">
            <a:solidFill>
              <a:srgbClr val="000000"/>
            </a:solidFill>
          </a:ln>
        </p:spPr>
        <p:txBody>
          <a:bodyPr lIns="0" tIns="0" rIns="0" bIns="0"/>
          <a:lstStyle/>
          <a:p>
            <a:endParaRPr sz="1634"/>
          </a:p>
        </p:txBody>
      </p:sp>
      <p:sp>
        <p:nvSpPr>
          <p:cNvPr id="2470" name="Shape 2470"/>
          <p:cNvSpPr/>
          <p:nvPr/>
        </p:nvSpPr>
        <p:spPr>
          <a:xfrm flipV="1">
            <a:off x="3661442" y="6098561"/>
            <a:ext cx="0" cy="228698"/>
          </a:xfrm>
          <a:prstGeom prst="line">
            <a:avLst/>
          </a:prstGeom>
          <a:ln w="19050">
            <a:solidFill>
              <a:srgbClr val="000000"/>
            </a:solidFill>
            <a:tailEnd type="triangle"/>
          </a:ln>
        </p:spPr>
        <p:txBody>
          <a:bodyPr lIns="0" tIns="0" rIns="0" bIns="0"/>
          <a:lstStyle/>
          <a:p>
            <a:endParaRPr sz="1634"/>
          </a:p>
        </p:txBody>
      </p:sp>
      <p:sp>
        <p:nvSpPr>
          <p:cNvPr id="2471" name="Shape 2471"/>
          <p:cNvSpPr/>
          <p:nvPr/>
        </p:nvSpPr>
        <p:spPr>
          <a:xfrm flipV="1">
            <a:off x="4652562" y="5564936"/>
            <a:ext cx="1" cy="381161"/>
          </a:xfrm>
          <a:prstGeom prst="line">
            <a:avLst/>
          </a:prstGeom>
          <a:ln w="19050">
            <a:solidFill>
              <a:srgbClr val="000000"/>
            </a:solidFill>
            <a:tailEnd type="triangle"/>
          </a:ln>
        </p:spPr>
        <p:txBody>
          <a:bodyPr lIns="0" tIns="0" rIns="0" bIns="0"/>
          <a:lstStyle/>
          <a:p>
            <a:endParaRPr sz="1634"/>
          </a:p>
        </p:txBody>
      </p:sp>
      <p:sp>
        <p:nvSpPr>
          <p:cNvPr id="2472" name="Shape 2472"/>
          <p:cNvSpPr/>
          <p:nvPr/>
        </p:nvSpPr>
        <p:spPr>
          <a:xfrm flipH="1">
            <a:off x="5719922" y="6022330"/>
            <a:ext cx="228720" cy="1"/>
          </a:xfrm>
          <a:prstGeom prst="line">
            <a:avLst/>
          </a:prstGeom>
          <a:ln w="19050">
            <a:solidFill>
              <a:srgbClr val="000000"/>
            </a:solidFill>
          </a:ln>
        </p:spPr>
        <p:txBody>
          <a:bodyPr lIns="0" tIns="0" rIns="0" bIns="0"/>
          <a:lstStyle/>
          <a:p>
            <a:endParaRPr sz="1634"/>
          </a:p>
        </p:txBody>
      </p:sp>
      <p:sp>
        <p:nvSpPr>
          <p:cNvPr id="2473" name="Shape 2473"/>
          <p:cNvSpPr/>
          <p:nvPr/>
        </p:nvSpPr>
        <p:spPr>
          <a:xfrm>
            <a:off x="5796162" y="4421458"/>
            <a:ext cx="1601041" cy="1"/>
          </a:xfrm>
          <a:prstGeom prst="line">
            <a:avLst/>
          </a:prstGeom>
          <a:ln w="19050">
            <a:solidFill>
              <a:srgbClr val="000000"/>
            </a:solidFill>
            <a:tailEnd type="triangle"/>
          </a:ln>
        </p:spPr>
        <p:txBody>
          <a:bodyPr lIns="0" tIns="0" rIns="0" bIns="0"/>
          <a:lstStyle/>
          <a:p>
            <a:endParaRPr sz="1634"/>
          </a:p>
        </p:txBody>
      </p:sp>
      <p:sp>
        <p:nvSpPr>
          <p:cNvPr id="2474" name="Shape 2474"/>
          <p:cNvSpPr/>
          <p:nvPr/>
        </p:nvSpPr>
        <p:spPr>
          <a:xfrm>
            <a:off x="6787283" y="4421457"/>
            <a:ext cx="1" cy="609857"/>
          </a:xfrm>
          <a:prstGeom prst="line">
            <a:avLst/>
          </a:prstGeom>
          <a:ln w="19050">
            <a:solidFill>
              <a:srgbClr val="000000"/>
            </a:solidFill>
            <a:tailEnd type="triangle"/>
          </a:ln>
        </p:spPr>
        <p:txBody>
          <a:bodyPr lIns="0" tIns="0" rIns="0" bIns="0"/>
          <a:lstStyle/>
          <a:p>
            <a:endParaRPr sz="1634"/>
          </a:p>
        </p:txBody>
      </p:sp>
      <p:sp>
        <p:nvSpPr>
          <p:cNvPr id="2475" name="Shape 2475"/>
          <p:cNvSpPr/>
          <p:nvPr/>
        </p:nvSpPr>
        <p:spPr>
          <a:xfrm flipH="1">
            <a:off x="6024882" y="4345225"/>
            <a:ext cx="76241" cy="152465"/>
          </a:xfrm>
          <a:prstGeom prst="line">
            <a:avLst/>
          </a:prstGeom>
          <a:ln w="12700">
            <a:solidFill>
              <a:srgbClr val="000000"/>
            </a:solidFill>
          </a:ln>
        </p:spPr>
        <p:txBody>
          <a:bodyPr lIns="0" tIns="0" rIns="0" bIns="0"/>
          <a:lstStyle/>
          <a:p>
            <a:endParaRPr sz="1634"/>
          </a:p>
        </p:txBody>
      </p:sp>
      <p:sp>
        <p:nvSpPr>
          <p:cNvPr id="2476" name="Shape 2476"/>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477" name="Shape 2477"/>
          <p:cNvSpPr/>
          <p:nvPr/>
        </p:nvSpPr>
        <p:spPr>
          <a:xfrm>
            <a:off x="7092243" y="5564937"/>
            <a:ext cx="304961" cy="1"/>
          </a:xfrm>
          <a:prstGeom prst="line">
            <a:avLst/>
          </a:prstGeom>
          <a:ln w="19050">
            <a:solidFill>
              <a:srgbClr val="000000"/>
            </a:solidFill>
            <a:tailEnd type="triangle"/>
          </a:ln>
        </p:spPr>
        <p:txBody>
          <a:bodyPr lIns="0" tIns="0" rIns="0" bIns="0"/>
          <a:lstStyle/>
          <a:p>
            <a:endParaRPr sz="1634"/>
          </a:p>
        </p:txBody>
      </p:sp>
      <p:sp>
        <p:nvSpPr>
          <p:cNvPr id="2478" name="Shape 2478"/>
          <p:cNvSpPr/>
          <p:nvPr/>
        </p:nvSpPr>
        <p:spPr>
          <a:xfrm>
            <a:off x="4925755" y="1969328"/>
            <a:ext cx="2490508" cy="1"/>
          </a:xfrm>
          <a:prstGeom prst="line">
            <a:avLst/>
          </a:prstGeom>
          <a:ln w="25400">
            <a:solidFill>
              <a:srgbClr val="000000"/>
            </a:solidFill>
            <a:tailEnd type="triangle"/>
          </a:ln>
        </p:spPr>
        <p:txBody>
          <a:bodyPr lIns="0" tIns="0" rIns="0" bIns="0"/>
          <a:lstStyle/>
          <a:p>
            <a:endParaRPr sz="1634"/>
          </a:p>
        </p:txBody>
      </p:sp>
      <p:sp>
        <p:nvSpPr>
          <p:cNvPr id="2479" name="Shape 2479"/>
          <p:cNvSpPr/>
          <p:nvPr/>
        </p:nvSpPr>
        <p:spPr>
          <a:xfrm>
            <a:off x="5186243"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480" name="Shape 2480"/>
          <p:cNvSpPr/>
          <p:nvPr/>
        </p:nvSpPr>
        <p:spPr>
          <a:xfrm>
            <a:off x="5262482" y="1982033"/>
            <a:ext cx="1" cy="889375"/>
          </a:xfrm>
          <a:prstGeom prst="line">
            <a:avLst/>
          </a:prstGeom>
          <a:ln w="25400">
            <a:solidFill>
              <a:srgbClr val="000000"/>
            </a:solidFill>
            <a:tailEnd type="triangle"/>
          </a:ln>
        </p:spPr>
        <p:txBody>
          <a:bodyPr lIns="0" tIns="0" rIns="0" bIns="0"/>
          <a:lstStyle/>
          <a:p>
            <a:endParaRPr sz="1634"/>
          </a:p>
        </p:txBody>
      </p:sp>
      <p:sp>
        <p:nvSpPr>
          <p:cNvPr id="2481" name="Shape 2481"/>
          <p:cNvSpPr/>
          <p:nvPr/>
        </p:nvSpPr>
        <p:spPr>
          <a:xfrm rot="5400000">
            <a:off x="4902780"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482" name="Shape 2482"/>
          <p:cNvSpPr/>
          <p:nvPr/>
        </p:nvSpPr>
        <p:spPr>
          <a:xfrm rot="5400000">
            <a:off x="5436461"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483" name="Shape 2483"/>
          <p:cNvSpPr/>
          <p:nvPr/>
        </p:nvSpPr>
        <p:spPr>
          <a:xfrm rot="5400000">
            <a:off x="597963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484" name="Shape 2484"/>
          <p:cNvSpPr/>
          <p:nvPr/>
        </p:nvSpPr>
        <p:spPr>
          <a:xfrm rot="5400000">
            <a:off x="6524330"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485" name="Shape 2485"/>
          <p:cNvSpPr/>
          <p:nvPr/>
        </p:nvSpPr>
        <p:spPr>
          <a:xfrm>
            <a:off x="5796162" y="1982033"/>
            <a:ext cx="1" cy="889375"/>
          </a:xfrm>
          <a:prstGeom prst="line">
            <a:avLst/>
          </a:prstGeom>
          <a:ln w="25400">
            <a:solidFill>
              <a:srgbClr val="000000"/>
            </a:solidFill>
            <a:tailEnd type="triangle"/>
          </a:ln>
        </p:spPr>
        <p:txBody>
          <a:bodyPr lIns="0" tIns="0" rIns="0" bIns="0"/>
          <a:lstStyle/>
          <a:p>
            <a:endParaRPr sz="1634"/>
          </a:p>
        </p:txBody>
      </p:sp>
      <p:sp>
        <p:nvSpPr>
          <p:cNvPr id="2486" name="Shape 2486"/>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2487" name="Shape 2487"/>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2488" name="Shape 2488"/>
          <p:cNvSpPr/>
          <p:nvPr/>
        </p:nvSpPr>
        <p:spPr>
          <a:xfrm>
            <a:off x="662050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489" name="Shape 2489"/>
          <p:cNvSpPr/>
          <p:nvPr/>
        </p:nvSpPr>
        <p:spPr>
          <a:xfrm>
            <a:off x="608682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490" name="Shape 2490"/>
          <p:cNvSpPr/>
          <p:nvPr/>
        </p:nvSpPr>
        <p:spPr>
          <a:xfrm>
            <a:off x="5629388"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491" name="Shape 2491"/>
          <p:cNvSpPr/>
          <p:nvPr/>
        </p:nvSpPr>
        <p:spPr>
          <a:xfrm>
            <a:off x="5095707"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492" name="Shape 2492"/>
          <p:cNvSpPr/>
          <p:nvPr/>
        </p:nvSpPr>
        <p:spPr>
          <a:xfrm>
            <a:off x="1990515" y="1753335"/>
            <a:ext cx="147887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nPC_sel=+4</a:t>
            </a:r>
          </a:p>
        </p:txBody>
      </p:sp>
      <p:sp>
        <p:nvSpPr>
          <p:cNvPr id="2493" name="Shape 2493"/>
          <p:cNvSpPr/>
          <p:nvPr/>
        </p:nvSpPr>
        <p:spPr>
          <a:xfrm>
            <a:off x="3829805"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494" name="Shape 2494"/>
          <p:cNvSpPr/>
          <p:nvPr/>
        </p:nvSpPr>
        <p:spPr>
          <a:xfrm>
            <a:off x="4080242"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495" name="Shape 2495"/>
          <p:cNvSpPr/>
          <p:nvPr/>
        </p:nvSpPr>
        <p:spPr>
          <a:xfrm>
            <a:off x="3432722" y="1982033"/>
            <a:ext cx="381201" cy="1"/>
          </a:xfrm>
          <a:prstGeom prst="line">
            <a:avLst/>
          </a:prstGeom>
          <a:ln w="12700">
            <a:solidFill>
              <a:srgbClr val="000000"/>
            </a:solidFill>
          </a:ln>
        </p:spPr>
        <p:txBody>
          <a:bodyPr lIns="0" tIns="0" rIns="0" bIns="0"/>
          <a:lstStyle/>
          <a:p>
            <a:endParaRPr sz="1634"/>
          </a:p>
        </p:txBody>
      </p:sp>
      <p:sp>
        <p:nvSpPr>
          <p:cNvPr id="2496" name="Shape 2496"/>
          <p:cNvSpPr/>
          <p:nvPr/>
        </p:nvSpPr>
        <p:spPr>
          <a:xfrm>
            <a:off x="3432722" y="1982033"/>
            <a:ext cx="381201" cy="1"/>
          </a:xfrm>
          <a:prstGeom prst="line">
            <a:avLst/>
          </a:prstGeom>
          <a:ln w="19050">
            <a:solidFill>
              <a:srgbClr val="000000"/>
            </a:solidFill>
            <a:tailEnd type="triangle"/>
          </a:ln>
        </p:spPr>
        <p:txBody>
          <a:bodyPr lIns="0" tIns="0" rIns="0" bIns="0"/>
          <a:lstStyle/>
          <a:p>
            <a:endParaRPr sz="1634"/>
          </a:p>
        </p:txBody>
      </p:sp>
      <p:sp>
        <p:nvSpPr>
          <p:cNvPr id="2497" name="Shape 2497"/>
          <p:cNvSpPr/>
          <p:nvPr/>
        </p:nvSpPr>
        <p:spPr>
          <a:xfrm>
            <a:off x="3094408"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498" name="Shape 2498"/>
          <p:cNvSpPr/>
          <p:nvPr/>
        </p:nvSpPr>
        <p:spPr>
          <a:xfrm flipH="1">
            <a:off x="3585202" y="2515657"/>
            <a:ext cx="228720" cy="1"/>
          </a:xfrm>
          <a:prstGeom prst="line">
            <a:avLst/>
          </a:prstGeom>
          <a:ln w="19050">
            <a:solidFill>
              <a:srgbClr val="000000"/>
            </a:solidFill>
          </a:ln>
        </p:spPr>
        <p:txBody>
          <a:bodyPr lIns="0" tIns="0" rIns="0" bIns="0"/>
          <a:lstStyle/>
          <a:p>
            <a:endParaRPr sz="1634"/>
          </a:p>
        </p:txBody>
      </p:sp>
      <p:sp>
        <p:nvSpPr>
          <p:cNvPr id="2499" name="Shape 2499"/>
          <p:cNvSpPr/>
          <p:nvPr/>
        </p:nvSpPr>
        <p:spPr>
          <a:xfrm>
            <a:off x="3813922" y="2439424"/>
            <a:ext cx="152480" cy="76233"/>
          </a:xfrm>
          <a:prstGeom prst="line">
            <a:avLst/>
          </a:prstGeom>
          <a:ln w="12700">
            <a:solidFill>
              <a:srgbClr val="000000"/>
            </a:solidFill>
          </a:ln>
        </p:spPr>
        <p:txBody>
          <a:bodyPr lIns="0" tIns="0" rIns="0" bIns="0"/>
          <a:lstStyle/>
          <a:p>
            <a:endParaRPr sz="1634"/>
          </a:p>
        </p:txBody>
      </p:sp>
      <p:sp>
        <p:nvSpPr>
          <p:cNvPr id="2500" name="Shape 2500"/>
          <p:cNvSpPr/>
          <p:nvPr/>
        </p:nvSpPr>
        <p:spPr>
          <a:xfrm flipH="1">
            <a:off x="3813922" y="2515657"/>
            <a:ext cx="152480" cy="76233"/>
          </a:xfrm>
          <a:prstGeom prst="line">
            <a:avLst/>
          </a:prstGeom>
          <a:ln w="12700">
            <a:solidFill>
              <a:srgbClr val="000000"/>
            </a:solidFill>
          </a:ln>
        </p:spPr>
        <p:txBody>
          <a:bodyPr lIns="0" tIns="0" rIns="0" bIns="0"/>
          <a:lstStyle/>
          <a:p>
            <a:endParaRPr sz="1634"/>
          </a:p>
        </p:txBody>
      </p:sp>
      <p:sp>
        <p:nvSpPr>
          <p:cNvPr id="2501" name="Shape 2501"/>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502" name="Shape 2502"/>
          <p:cNvSpPr/>
          <p:nvPr/>
        </p:nvSpPr>
        <p:spPr>
          <a:xfrm>
            <a:off x="2746562" y="2744352"/>
            <a:ext cx="1" cy="152466"/>
          </a:xfrm>
          <a:prstGeom prst="line">
            <a:avLst/>
          </a:prstGeom>
          <a:ln w="57150">
            <a:solidFill>
              <a:srgbClr val="CD665F"/>
            </a:solidFill>
          </a:ln>
        </p:spPr>
        <p:txBody>
          <a:bodyPr lIns="0" tIns="0" rIns="0" bIns="0"/>
          <a:lstStyle/>
          <a:p>
            <a:endParaRPr sz="1634"/>
          </a:p>
        </p:txBody>
      </p:sp>
      <p:sp>
        <p:nvSpPr>
          <p:cNvPr id="2503" name="Shape 2503"/>
          <p:cNvSpPr/>
          <p:nvPr/>
        </p:nvSpPr>
        <p:spPr>
          <a:xfrm>
            <a:off x="2594082" y="3201743"/>
            <a:ext cx="1" cy="609857"/>
          </a:xfrm>
          <a:prstGeom prst="line">
            <a:avLst/>
          </a:prstGeom>
          <a:ln w="57150">
            <a:solidFill>
              <a:srgbClr val="CD665F"/>
            </a:solidFill>
          </a:ln>
        </p:spPr>
        <p:txBody>
          <a:bodyPr lIns="0" tIns="0" rIns="0" bIns="0"/>
          <a:lstStyle/>
          <a:p>
            <a:endParaRPr sz="1634"/>
          </a:p>
        </p:txBody>
      </p:sp>
      <p:sp>
        <p:nvSpPr>
          <p:cNvPr id="2504" name="Shape 2504"/>
          <p:cNvSpPr/>
          <p:nvPr/>
        </p:nvSpPr>
        <p:spPr>
          <a:xfrm>
            <a:off x="2975282" y="3506673"/>
            <a:ext cx="1" cy="304929"/>
          </a:xfrm>
          <a:prstGeom prst="line">
            <a:avLst/>
          </a:prstGeom>
          <a:ln w="57150">
            <a:solidFill>
              <a:srgbClr val="CD665F"/>
            </a:solidFill>
          </a:ln>
        </p:spPr>
        <p:txBody>
          <a:bodyPr lIns="0" tIns="0" rIns="0" bIns="0"/>
          <a:lstStyle/>
          <a:p>
            <a:endParaRPr sz="1634"/>
          </a:p>
        </p:txBody>
      </p:sp>
      <p:sp>
        <p:nvSpPr>
          <p:cNvPr id="2505" name="Shape 2505"/>
          <p:cNvSpPr/>
          <p:nvPr/>
        </p:nvSpPr>
        <p:spPr>
          <a:xfrm>
            <a:off x="3585202" y="4116528"/>
            <a:ext cx="1677280" cy="1"/>
          </a:xfrm>
          <a:prstGeom prst="line">
            <a:avLst/>
          </a:prstGeom>
          <a:ln w="57150">
            <a:solidFill>
              <a:srgbClr val="CD665F"/>
            </a:solidFill>
          </a:ln>
        </p:spPr>
        <p:txBody>
          <a:bodyPr lIns="0" tIns="0" rIns="0" bIns="0"/>
          <a:lstStyle/>
          <a:p>
            <a:endParaRPr sz="1634"/>
          </a:p>
        </p:txBody>
      </p:sp>
      <p:sp>
        <p:nvSpPr>
          <p:cNvPr id="2506" name="Shape 2506"/>
          <p:cNvSpPr/>
          <p:nvPr/>
        </p:nvSpPr>
        <p:spPr>
          <a:xfrm>
            <a:off x="2746562" y="5488706"/>
            <a:ext cx="686160" cy="1"/>
          </a:xfrm>
          <a:prstGeom prst="line">
            <a:avLst/>
          </a:prstGeom>
          <a:ln w="57150">
            <a:solidFill>
              <a:srgbClr val="CD665F"/>
            </a:solidFill>
          </a:ln>
        </p:spPr>
        <p:txBody>
          <a:bodyPr lIns="0" tIns="0" rIns="0" bIns="0"/>
          <a:lstStyle/>
          <a:p>
            <a:endParaRPr sz="1634"/>
          </a:p>
        </p:txBody>
      </p:sp>
      <p:sp>
        <p:nvSpPr>
          <p:cNvPr id="2507" name="Shape 2507"/>
          <p:cNvSpPr/>
          <p:nvPr/>
        </p:nvSpPr>
        <p:spPr>
          <a:xfrm>
            <a:off x="3813921" y="5488706"/>
            <a:ext cx="686161" cy="1"/>
          </a:xfrm>
          <a:prstGeom prst="line">
            <a:avLst/>
          </a:prstGeom>
          <a:ln w="57150">
            <a:solidFill>
              <a:srgbClr val="CD665F"/>
            </a:solidFill>
          </a:ln>
        </p:spPr>
        <p:txBody>
          <a:bodyPr lIns="0" tIns="0" rIns="0" bIns="0"/>
          <a:lstStyle/>
          <a:p>
            <a:endParaRPr sz="1634"/>
          </a:p>
        </p:txBody>
      </p:sp>
      <p:sp>
        <p:nvSpPr>
          <p:cNvPr id="2508" name="Shape 2508"/>
          <p:cNvSpPr/>
          <p:nvPr/>
        </p:nvSpPr>
        <p:spPr>
          <a:xfrm flipV="1">
            <a:off x="4500081" y="4802617"/>
            <a:ext cx="304961" cy="686090"/>
          </a:xfrm>
          <a:prstGeom prst="line">
            <a:avLst/>
          </a:prstGeom>
          <a:ln w="57150">
            <a:solidFill>
              <a:srgbClr val="CD665F"/>
            </a:solidFill>
          </a:ln>
        </p:spPr>
        <p:txBody>
          <a:bodyPr lIns="0" tIns="0" rIns="0" bIns="0"/>
          <a:lstStyle/>
          <a:p>
            <a:endParaRPr sz="1634"/>
          </a:p>
        </p:txBody>
      </p:sp>
      <p:sp>
        <p:nvSpPr>
          <p:cNvPr id="2509" name="Shape 2509"/>
          <p:cNvSpPr/>
          <p:nvPr/>
        </p:nvSpPr>
        <p:spPr>
          <a:xfrm>
            <a:off x="4805042" y="4802618"/>
            <a:ext cx="533681" cy="1"/>
          </a:xfrm>
          <a:prstGeom prst="line">
            <a:avLst/>
          </a:prstGeom>
          <a:ln w="57150">
            <a:solidFill>
              <a:srgbClr val="CD665F"/>
            </a:solidFill>
          </a:ln>
        </p:spPr>
        <p:txBody>
          <a:bodyPr lIns="0" tIns="0" rIns="0" bIns="0"/>
          <a:lstStyle/>
          <a:p>
            <a:endParaRPr sz="1634"/>
          </a:p>
        </p:txBody>
      </p:sp>
      <p:sp>
        <p:nvSpPr>
          <p:cNvPr id="2510" name="Shape 2510"/>
          <p:cNvSpPr/>
          <p:nvPr/>
        </p:nvSpPr>
        <p:spPr>
          <a:xfrm>
            <a:off x="5796163" y="4421457"/>
            <a:ext cx="99112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57150">
            <a:solidFill>
              <a:srgbClr val="CD665F"/>
            </a:solidFill>
          </a:ln>
        </p:spPr>
        <p:txBody>
          <a:bodyPr lIns="0" tIns="0" rIns="0" bIns="0"/>
          <a:lstStyle/>
          <a:p>
            <a:endParaRPr sz="1634"/>
          </a:p>
        </p:txBody>
      </p:sp>
      <p:sp>
        <p:nvSpPr>
          <p:cNvPr id="2511" name="Shape 2511"/>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18966" y="12662"/>
                </a:moveTo>
                <a:lnTo>
                  <a:pt x="20020" y="12662"/>
                </a:lnTo>
                <a:lnTo>
                  <a:pt x="21073" y="7448"/>
                </a:lnTo>
                <a:lnTo>
                  <a:pt x="21600" y="7448"/>
                </a:lnTo>
                <a:lnTo>
                  <a:pt x="21600" y="21600"/>
                </a:lnTo>
                <a:lnTo>
                  <a:pt x="0" y="21600"/>
                </a:lnTo>
                <a:lnTo>
                  <a:pt x="0" y="0"/>
                </a:lnTo>
                <a:lnTo>
                  <a:pt x="1844" y="0"/>
                </a:lnTo>
              </a:path>
            </a:pathLst>
          </a:custGeom>
          <a:ln w="57150">
            <a:solidFill>
              <a:srgbClr val="CD665F"/>
            </a:solidFill>
          </a:ln>
        </p:spPr>
        <p:txBody>
          <a:bodyPr lIns="0" tIns="0" rIns="0" bIns="0"/>
          <a:lstStyle/>
          <a:p>
            <a:endParaRPr sz="1634"/>
          </a:p>
        </p:txBody>
      </p:sp>
      <p:sp>
        <p:nvSpPr>
          <p:cNvPr id="2512" name="Shape 2512"/>
          <p:cNvSpPr/>
          <p:nvPr/>
        </p:nvSpPr>
        <p:spPr>
          <a:xfrm>
            <a:off x="5313309" y="2845996"/>
            <a:ext cx="1626455" cy="787733"/>
          </a:xfrm>
          <a:prstGeom prst="ellipse">
            <a:avLst/>
          </a:prstGeom>
          <a:ln w="50800">
            <a:solidFill>
              <a:srgbClr val="38D142"/>
            </a:solidFill>
          </a:ln>
        </p:spPr>
        <p:txBody>
          <a:bodyPr lIns="0" tIns="0" rIns="0" bIns="0"/>
          <a:lstStyle/>
          <a:p>
            <a:endParaRPr sz="1634"/>
          </a:p>
        </p:txBody>
      </p:sp>
      <p:sp>
        <p:nvSpPr>
          <p:cNvPr id="2513" name="Shape 2513"/>
          <p:cNvSpPr/>
          <p:nvPr/>
        </p:nvSpPr>
        <p:spPr>
          <a:xfrm>
            <a:off x="6380670" y="3100102"/>
            <a:ext cx="1626455" cy="787733"/>
          </a:xfrm>
          <a:prstGeom prst="ellipse">
            <a:avLst/>
          </a:prstGeom>
          <a:ln w="50800">
            <a:solidFill>
              <a:srgbClr val="38D142"/>
            </a:solidFill>
          </a:ln>
        </p:spPr>
        <p:txBody>
          <a:bodyPr lIns="0" tIns="0" rIns="0" bIns="0"/>
          <a:lstStyle/>
          <a:p>
            <a:endParaRPr sz="1634"/>
          </a:p>
        </p:txBody>
      </p:sp>
      <p:sp>
        <p:nvSpPr>
          <p:cNvPr id="2514" name="Shape 2514"/>
          <p:cNvSpPr/>
          <p:nvPr/>
        </p:nvSpPr>
        <p:spPr>
          <a:xfrm>
            <a:off x="2085814" y="5869866"/>
            <a:ext cx="1626455" cy="787733"/>
          </a:xfrm>
          <a:prstGeom prst="ellipse">
            <a:avLst/>
          </a:prstGeom>
          <a:ln w="50800">
            <a:solidFill>
              <a:srgbClr val="38D142"/>
            </a:solidFill>
          </a:ln>
        </p:spPr>
        <p:txBody>
          <a:bodyPr lIns="0" tIns="0" rIns="0" bIns="0"/>
          <a:lstStyle/>
          <a:p>
            <a:endParaRPr sz="1634"/>
          </a:p>
        </p:txBody>
      </p:sp>
      <p:sp>
        <p:nvSpPr>
          <p:cNvPr id="2515" name="Shape 2515"/>
          <p:cNvSpPr>
            <a:spLocks noGrp="1"/>
          </p:cNvSpPr>
          <p:nvPr>
            <p:ph type="title"/>
          </p:nvPr>
        </p:nvSpPr>
        <p:spPr>
          <a:xfrm>
            <a:off x="922205" y="15298"/>
            <a:ext cx="7480408" cy="691564"/>
          </a:xfrm>
          <a:prstGeom prst="rect">
            <a:avLst/>
          </a:prstGeom>
        </p:spPr>
        <p:txBody>
          <a:bodyPr>
            <a:normAutofit fontScale="90000"/>
          </a:bodyPr>
          <a:lstStyle>
            <a:lvl1pPr>
              <a:defRPr sz="4050"/>
            </a:lvl1pPr>
          </a:lstStyle>
          <a:p>
            <a:r>
              <a:t>Single Cycle Datapath for LW</a:t>
            </a:r>
          </a:p>
        </p:txBody>
      </p:sp>
    </p:spTree>
    <p:extLst>
      <p:ext uri="{BB962C8B-B14F-4D97-AF65-F5344CB8AC3E}">
        <p14:creationId xmlns:p14="http://schemas.microsoft.com/office/powerpoint/2010/main" val="3932756203"/>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0" name="Shape 2520"/>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grpSp>
        <p:nvGrpSpPr>
          <p:cNvPr id="2541" name="Group 2541"/>
          <p:cNvGrpSpPr/>
          <p:nvPr/>
        </p:nvGrpSpPr>
        <p:grpSpPr>
          <a:xfrm>
            <a:off x="1745911" y="603504"/>
            <a:ext cx="5857204" cy="609858"/>
            <a:chOff x="0" y="0"/>
            <a:chExt cx="6453770" cy="671972"/>
          </a:xfrm>
        </p:grpSpPr>
        <p:sp>
          <p:nvSpPr>
            <p:cNvPr id="2524" name="Shape 2524"/>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527" name="Group 2527"/>
            <p:cNvGrpSpPr/>
            <p:nvPr/>
          </p:nvGrpSpPr>
          <p:grpSpPr>
            <a:xfrm>
              <a:off x="113757" y="335985"/>
              <a:ext cx="1104769" cy="335987"/>
              <a:chOff x="0" y="0"/>
              <a:chExt cx="1104768" cy="335986"/>
            </a:xfrm>
          </p:grpSpPr>
          <p:sp>
            <p:nvSpPr>
              <p:cNvPr id="2525" name="Shape 2525"/>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26" name="Shape 2526"/>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530" name="Group 2530"/>
            <p:cNvGrpSpPr/>
            <p:nvPr/>
          </p:nvGrpSpPr>
          <p:grpSpPr>
            <a:xfrm>
              <a:off x="1219825" y="335985"/>
              <a:ext cx="1027764" cy="335987"/>
              <a:chOff x="0" y="0"/>
              <a:chExt cx="1027762" cy="335986"/>
            </a:xfrm>
          </p:grpSpPr>
          <p:sp>
            <p:nvSpPr>
              <p:cNvPr id="2528" name="Shape 2528"/>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29" name="Shape 2529"/>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533" name="Group 2533"/>
            <p:cNvGrpSpPr/>
            <p:nvPr/>
          </p:nvGrpSpPr>
          <p:grpSpPr>
            <a:xfrm>
              <a:off x="2248889" y="335985"/>
              <a:ext cx="1026014" cy="335987"/>
              <a:chOff x="0" y="0"/>
              <a:chExt cx="1026012" cy="335986"/>
            </a:xfrm>
          </p:grpSpPr>
          <p:sp>
            <p:nvSpPr>
              <p:cNvPr id="2531" name="Shape 2531"/>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32" name="Shape 2532"/>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534" name="Shape 2534"/>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35" name="Shape 2535"/>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536" name="Shape 2536"/>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537" name="Shape 2537"/>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538" name="Shape 2538"/>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539" name="Shape 2539"/>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540" name="Shape 2540"/>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542" name="Shape 2542"/>
          <p:cNvSpPr>
            <a:spLocks noGrp="1"/>
          </p:cNvSpPr>
          <p:nvPr>
            <p:ph type="body" sz="quarter" idx="1"/>
          </p:nvPr>
        </p:nvSpPr>
        <p:spPr>
          <a:xfrm>
            <a:off x="306881" y="1295945"/>
            <a:ext cx="8386404" cy="371631"/>
          </a:xfrm>
          <a:prstGeom prst="rect">
            <a:avLst/>
          </a:prstGeom>
        </p:spPr>
        <p:txBody>
          <a:bodyPr/>
          <a:lstStyle>
            <a:lvl1pPr marL="412584" indent="-291631">
              <a:lnSpc>
                <a:spcPct val="80000"/>
              </a:lnSpc>
              <a:defRPr sz="2402"/>
            </a:lvl1pPr>
          </a:lstStyle>
          <a:p>
            <a:pPr>
              <a:defRPr sz="2325"/>
            </a:pPr>
            <a:r>
              <a:rPr sz="2180"/>
              <a:t>Data Memory {R[rs] + SignExt[imm16]}  =  R[rt]</a:t>
            </a:r>
          </a:p>
        </p:txBody>
      </p:sp>
      <p:sp>
        <p:nvSpPr>
          <p:cNvPr id="2543" name="Shape 2543"/>
          <p:cNvSpPr/>
          <p:nvPr/>
        </p:nvSpPr>
        <p:spPr>
          <a:xfrm>
            <a:off x="587240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44" name="Shape 2544"/>
          <p:cNvSpPr/>
          <p:nvPr/>
        </p:nvSpPr>
        <p:spPr>
          <a:xfrm>
            <a:off x="5262481"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2545" name="Shape 2545"/>
          <p:cNvSpPr/>
          <p:nvPr/>
        </p:nvSpPr>
        <p:spPr>
          <a:xfrm>
            <a:off x="1984161"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546" name="Shape 2546"/>
          <p:cNvSpPr/>
          <p:nvPr/>
        </p:nvSpPr>
        <p:spPr>
          <a:xfrm>
            <a:off x="1439364"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547" name="Shape 2547"/>
          <p:cNvSpPr/>
          <p:nvPr/>
        </p:nvSpPr>
        <p:spPr>
          <a:xfrm>
            <a:off x="1374242" y="3201745"/>
            <a:ext cx="10109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2548" name="Shape 2548"/>
          <p:cNvSpPr/>
          <p:nvPr/>
        </p:nvSpPr>
        <p:spPr>
          <a:xfrm flipH="1">
            <a:off x="1749087" y="4216585"/>
            <a:ext cx="88948" cy="128641"/>
          </a:xfrm>
          <a:prstGeom prst="line">
            <a:avLst/>
          </a:prstGeom>
          <a:ln w="12700">
            <a:solidFill>
              <a:srgbClr val="000000"/>
            </a:solidFill>
          </a:ln>
        </p:spPr>
        <p:txBody>
          <a:bodyPr lIns="0" tIns="0" rIns="0" bIns="0"/>
          <a:lstStyle/>
          <a:p>
            <a:endParaRPr sz="1634"/>
          </a:p>
        </p:txBody>
      </p:sp>
      <p:sp>
        <p:nvSpPr>
          <p:cNvPr id="2549" name="Shape 2549"/>
          <p:cNvSpPr/>
          <p:nvPr/>
        </p:nvSpPr>
        <p:spPr>
          <a:xfrm>
            <a:off x="160137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50" name="Shape 2550"/>
          <p:cNvSpPr/>
          <p:nvPr/>
        </p:nvSpPr>
        <p:spPr>
          <a:xfrm flipH="1">
            <a:off x="4576322" y="4040297"/>
            <a:ext cx="88948" cy="130231"/>
          </a:xfrm>
          <a:prstGeom prst="line">
            <a:avLst/>
          </a:prstGeom>
          <a:ln w="12700">
            <a:solidFill>
              <a:srgbClr val="000000"/>
            </a:solidFill>
          </a:ln>
        </p:spPr>
        <p:txBody>
          <a:bodyPr lIns="0" tIns="0" rIns="0" bIns="0"/>
          <a:lstStyle/>
          <a:p>
            <a:endParaRPr sz="1634"/>
          </a:p>
        </p:txBody>
      </p:sp>
      <p:sp>
        <p:nvSpPr>
          <p:cNvPr id="2551" name="Shape 2551"/>
          <p:cNvSpPr/>
          <p:nvPr/>
        </p:nvSpPr>
        <p:spPr>
          <a:xfrm>
            <a:off x="4423842"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52" name="Shape 2552"/>
          <p:cNvSpPr/>
          <p:nvPr/>
        </p:nvSpPr>
        <p:spPr>
          <a:xfrm>
            <a:off x="3629675"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553" name="Shape 2553"/>
          <p:cNvSpPr/>
          <p:nvPr/>
        </p:nvSpPr>
        <p:spPr>
          <a:xfrm flipV="1">
            <a:off x="3890163" y="4573921"/>
            <a:ext cx="76240" cy="152464"/>
          </a:xfrm>
          <a:prstGeom prst="line">
            <a:avLst/>
          </a:prstGeom>
          <a:ln w="12700">
            <a:solidFill>
              <a:srgbClr val="000000"/>
            </a:solidFill>
          </a:ln>
        </p:spPr>
        <p:txBody>
          <a:bodyPr lIns="0" tIns="0" rIns="0" bIns="0"/>
          <a:lstStyle/>
          <a:p>
            <a:endParaRPr sz="1634"/>
          </a:p>
        </p:txBody>
      </p:sp>
      <p:sp>
        <p:nvSpPr>
          <p:cNvPr id="2554" name="Shape 2554"/>
          <p:cNvSpPr/>
          <p:nvPr/>
        </p:nvSpPr>
        <p:spPr>
          <a:xfrm>
            <a:off x="3734506"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55" name="Shape 2555"/>
          <p:cNvSpPr/>
          <p:nvPr/>
        </p:nvSpPr>
        <p:spPr>
          <a:xfrm>
            <a:off x="3661442"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556" name="Shape 2556"/>
          <p:cNvSpPr/>
          <p:nvPr/>
        </p:nvSpPr>
        <p:spPr>
          <a:xfrm flipV="1">
            <a:off x="3280242" y="3579728"/>
            <a:ext cx="139775" cy="155642"/>
          </a:xfrm>
          <a:prstGeom prst="line">
            <a:avLst/>
          </a:prstGeom>
          <a:ln w="12700">
            <a:solidFill>
              <a:srgbClr val="000000"/>
            </a:solidFill>
          </a:ln>
        </p:spPr>
        <p:txBody>
          <a:bodyPr lIns="0" tIns="0" rIns="0" bIns="0"/>
          <a:lstStyle/>
          <a:p>
            <a:endParaRPr sz="1634"/>
          </a:p>
        </p:txBody>
      </p:sp>
      <p:sp>
        <p:nvSpPr>
          <p:cNvPr id="2557" name="Shape 2557"/>
          <p:cNvSpPr/>
          <p:nvPr/>
        </p:nvSpPr>
        <p:spPr>
          <a:xfrm flipV="1">
            <a:off x="2530548" y="3579728"/>
            <a:ext cx="139775" cy="155642"/>
          </a:xfrm>
          <a:prstGeom prst="line">
            <a:avLst/>
          </a:prstGeom>
          <a:ln w="12700">
            <a:solidFill>
              <a:srgbClr val="000000"/>
            </a:solidFill>
          </a:ln>
        </p:spPr>
        <p:txBody>
          <a:bodyPr lIns="0" tIns="0" rIns="0" bIns="0"/>
          <a:lstStyle/>
          <a:p>
            <a:endParaRPr sz="1634"/>
          </a:p>
        </p:txBody>
      </p:sp>
      <p:sp>
        <p:nvSpPr>
          <p:cNvPr id="2558" name="Shape 2558"/>
          <p:cNvSpPr/>
          <p:nvPr/>
        </p:nvSpPr>
        <p:spPr>
          <a:xfrm>
            <a:off x="2387598"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559" name="Shape 2559"/>
          <p:cNvSpPr/>
          <p:nvPr/>
        </p:nvSpPr>
        <p:spPr>
          <a:xfrm flipV="1">
            <a:off x="2911749" y="3579728"/>
            <a:ext cx="139775" cy="155642"/>
          </a:xfrm>
          <a:prstGeom prst="line">
            <a:avLst/>
          </a:prstGeom>
          <a:ln w="12700">
            <a:solidFill>
              <a:srgbClr val="000000"/>
            </a:solidFill>
          </a:ln>
        </p:spPr>
        <p:txBody>
          <a:bodyPr lIns="0" tIns="0" rIns="0" bIns="0"/>
          <a:lstStyle/>
          <a:p>
            <a:endParaRPr sz="1634"/>
          </a:p>
        </p:txBody>
      </p:sp>
      <p:sp>
        <p:nvSpPr>
          <p:cNvPr id="2560" name="Shape 2560"/>
          <p:cNvSpPr/>
          <p:nvPr/>
        </p:nvSpPr>
        <p:spPr>
          <a:xfrm>
            <a:off x="27465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561" name="Shape 2561"/>
          <p:cNvSpPr/>
          <p:nvPr/>
        </p:nvSpPr>
        <p:spPr>
          <a:xfrm>
            <a:off x="2325654"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562" name="Shape 2562"/>
          <p:cNvSpPr/>
          <p:nvPr/>
        </p:nvSpPr>
        <p:spPr>
          <a:xfrm>
            <a:off x="278309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563" name="Shape 2563"/>
          <p:cNvSpPr/>
          <p:nvPr/>
        </p:nvSpPr>
        <p:spPr>
          <a:xfrm>
            <a:off x="3164294"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564" name="Shape 2564"/>
          <p:cNvSpPr/>
          <p:nvPr/>
        </p:nvSpPr>
        <p:spPr>
          <a:xfrm>
            <a:off x="2325654"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565" name="Shape 2565"/>
          <p:cNvSpPr/>
          <p:nvPr/>
        </p:nvSpPr>
        <p:spPr>
          <a:xfrm>
            <a:off x="2746563"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566" name="Shape 2566"/>
          <p:cNvSpPr/>
          <p:nvPr/>
        </p:nvSpPr>
        <p:spPr>
          <a:xfrm>
            <a:off x="2578198"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567" name="Shape 2567"/>
          <p:cNvSpPr/>
          <p:nvPr/>
        </p:nvSpPr>
        <p:spPr>
          <a:xfrm>
            <a:off x="3180935"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568" name="Shape 2568"/>
          <p:cNvSpPr/>
          <p:nvPr/>
        </p:nvSpPr>
        <p:spPr>
          <a:xfrm>
            <a:off x="2146172"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569" name="Shape 2569"/>
          <p:cNvSpPr/>
          <p:nvPr/>
        </p:nvSpPr>
        <p:spPr>
          <a:xfrm>
            <a:off x="1421892" y="2134496"/>
            <a:ext cx="1071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grpSp>
        <p:nvGrpSpPr>
          <p:cNvPr id="2572" name="Group 2572"/>
          <p:cNvGrpSpPr/>
          <p:nvPr/>
        </p:nvGrpSpPr>
        <p:grpSpPr>
          <a:xfrm>
            <a:off x="3458132" y="5002961"/>
            <a:ext cx="367314" cy="1095603"/>
            <a:chOff x="0" y="-49615"/>
            <a:chExt cx="404725" cy="1207190"/>
          </a:xfrm>
        </p:grpSpPr>
        <p:sp>
          <p:nvSpPr>
            <p:cNvPr id="2570" name="Shape 2570"/>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71" name="Shape 2571"/>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573" name="Shape 2573"/>
          <p:cNvSpPr/>
          <p:nvPr/>
        </p:nvSpPr>
        <p:spPr>
          <a:xfrm>
            <a:off x="396640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74" name="Shape 2574"/>
          <p:cNvSpPr/>
          <p:nvPr/>
        </p:nvSpPr>
        <p:spPr>
          <a:xfrm flipH="1">
            <a:off x="4118881" y="5434708"/>
            <a:ext cx="88948" cy="130230"/>
          </a:xfrm>
          <a:prstGeom prst="line">
            <a:avLst/>
          </a:prstGeom>
          <a:ln w="12700">
            <a:solidFill>
              <a:srgbClr val="000000"/>
            </a:solidFill>
          </a:ln>
        </p:spPr>
        <p:txBody>
          <a:bodyPr lIns="0" tIns="0" rIns="0" bIns="0"/>
          <a:lstStyle/>
          <a:p>
            <a:endParaRPr sz="1634"/>
          </a:p>
        </p:txBody>
      </p:sp>
      <p:sp>
        <p:nvSpPr>
          <p:cNvPr id="2575" name="Shape 2575"/>
          <p:cNvSpPr/>
          <p:nvPr/>
        </p:nvSpPr>
        <p:spPr>
          <a:xfrm flipH="1">
            <a:off x="3038816" y="5436297"/>
            <a:ext cx="88948" cy="128641"/>
          </a:xfrm>
          <a:prstGeom prst="line">
            <a:avLst/>
          </a:prstGeom>
          <a:ln w="12700">
            <a:solidFill>
              <a:srgbClr val="000000"/>
            </a:solidFill>
          </a:ln>
        </p:spPr>
        <p:txBody>
          <a:bodyPr lIns="0" tIns="0" rIns="0" bIns="0"/>
          <a:lstStyle/>
          <a:p>
            <a:endParaRPr sz="1634"/>
          </a:p>
        </p:txBody>
      </p:sp>
      <p:sp>
        <p:nvSpPr>
          <p:cNvPr id="2576" name="Shape 2576"/>
          <p:cNvSpPr/>
          <p:nvPr/>
        </p:nvSpPr>
        <p:spPr>
          <a:xfrm>
            <a:off x="2822802"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577" name="Shape 2577"/>
          <p:cNvSpPr/>
          <p:nvPr/>
        </p:nvSpPr>
        <p:spPr>
          <a:xfrm>
            <a:off x="190792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578" name="Shape 2578"/>
          <p:cNvSpPr/>
          <p:nvPr/>
        </p:nvSpPr>
        <p:spPr>
          <a:xfrm>
            <a:off x="4042643" y="5946097"/>
            <a:ext cx="11021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r>
              <a:rPr sz="1997" dirty="0"/>
              <a:t>=</a:t>
            </a:r>
          </a:p>
        </p:txBody>
      </p:sp>
      <p:sp>
        <p:nvSpPr>
          <p:cNvPr id="2579" name="Shape 2579"/>
          <p:cNvSpPr/>
          <p:nvPr/>
        </p:nvSpPr>
        <p:spPr>
          <a:xfrm>
            <a:off x="2517843" y="6022329"/>
            <a:ext cx="9306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2580" name="Shape 2580"/>
          <p:cNvSpPr/>
          <p:nvPr/>
        </p:nvSpPr>
        <p:spPr>
          <a:xfrm flipV="1">
            <a:off x="7549684" y="3659137"/>
            <a:ext cx="1" cy="644796"/>
          </a:xfrm>
          <a:prstGeom prst="line">
            <a:avLst/>
          </a:prstGeom>
          <a:ln w="19050">
            <a:solidFill>
              <a:srgbClr val="000000"/>
            </a:solidFill>
            <a:headEnd type="triangle"/>
          </a:ln>
        </p:spPr>
        <p:txBody>
          <a:bodyPr lIns="0" tIns="0" rIns="0" bIns="0"/>
          <a:lstStyle/>
          <a:p>
            <a:endParaRPr sz="1634"/>
          </a:p>
        </p:txBody>
      </p:sp>
      <p:sp>
        <p:nvSpPr>
          <p:cNvPr id="2581" name="Shape 2581"/>
          <p:cNvSpPr/>
          <p:nvPr/>
        </p:nvSpPr>
        <p:spPr>
          <a:xfrm>
            <a:off x="6406084" y="3277977"/>
            <a:ext cx="147085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2582" name="Shape 2582"/>
          <p:cNvSpPr/>
          <p:nvPr/>
        </p:nvSpPr>
        <p:spPr>
          <a:xfrm>
            <a:off x="5229128"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583" name="Shape 2583"/>
          <p:cNvSpPr/>
          <p:nvPr/>
        </p:nvSpPr>
        <p:spPr>
          <a:xfrm>
            <a:off x="4957523"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584" name="Shape 2584"/>
          <p:cNvSpPr/>
          <p:nvPr/>
        </p:nvSpPr>
        <p:spPr>
          <a:xfrm flipH="1">
            <a:off x="5090943" y="5191719"/>
            <a:ext cx="88948" cy="128641"/>
          </a:xfrm>
          <a:prstGeom prst="line">
            <a:avLst/>
          </a:prstGeom>
          <a:ln w="12700">
            <a:solidFill>
              <a:srgbClr val="000000"/>
            </a:solidFill>
          </a:ln>
        </p:spPr>
        <p:txBody>
          <a:bodyPr lIns="0" tIns="0" rIns="0" bIns="0"/>
          <a:lstStyle/>
          <a:p>
            <a:endParaRPr sz="1634"/>
          </a:p>
        </p:txBody>
      </p:sp>
      <p:sp>
        <p:nvSpPr>
          <p:cNvPr id="2585" name="Shape 2585"/>
          <p:cNvSpPr/>
          <p:nvPr/>
        </p:nvSpPr>
        <p:spPr>
          <a:xfrm>
            <a:off x="512112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86" name="Shape 2586"/>
          <p:cNvSpPr/>
          <p:nvPr/>
        </p:nvSpPr>
        <p:spPr>
          <a:xfrm flipV="1">
            <a:off x="6240896" y="4040297"/>
            <a:ext cx="12707" cy="1008488"/>
          </a:xfrm>
          <a:prstGeom prst="line">
            <a:avLst/>
          </a:prstGeom>
          <a:ln w="19050">
            <a:solidFill>
              <a:srgbClr val="000000"/>
            </a:solidFill>
            <a:headEnd type="triangle"/>
          </a:ln>
        </p:spPr>
        <p:txBody>
          <a:bodyPr lIns="0" tIns="0" rIns="0" bIns="0"/>
          <a:lstStyle/>
          <a:p>
            <a:endParaRPr sz="1634"/>
          </a:p>
        </p:txBody>
      </p:sp>
      <p:sp>
        <p:nvSpPr>
          <p:cNvPr id="2587" name="Shape 2587"/>
          <p:cNvSpPr/>
          <p:nvPr/>
        </p:nvSpPr>
        <p:spPr>
          <a:xfrm>
            <a:off x="5948644" y="3659137"/>
            <a:ext cx="111037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sp>
        <p:nvSpPr>
          <p:cNvPr id="2588" name="Shape 2588"/>
          <p:cNvSpPr/>
          <p:nvPr/>
        </p:nvSpPr>
        <p:spPr>
          <a:xfrm>
            <a:off x="4500083"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2592" name="Group 2592"/>
          <p:cNvGrpSpPr/>
          <p:nvPr/>
        </p:nvGrpSpPr>
        <p:grpSpPr>
          <a:xfrm>
            <a:off x="2136641" y="2868230"/>
            <a:ext cx="838642" cy="333517"/>
            <a:chOff x="0" y="0"/>
            <a:chExt cx="924057" cy="367485"/>
          </a:xfrm>
        </p:grpSpPr>
        <p:sp>
          <p:nvSpPr>
            <p:cNvPr id="2589" name="Shape 2589"/>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590" name="Shape 2590"/>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591" name="Shape 2591"/>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593" name="Shape 2593"/>
          <p:cNvSpPr/>
          <p:nvPr/>
        </p:nvSpPr>
        <p:spPr>
          <a:xfrm>
            <a:off x="2136641"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597" name="Group 2597"/>
          <p:cNvGrpSpPr/>
          <p:nvPr/>
        </p:nvGrpSpPr>
        <p:grpSpPr>
          <a:xfrm>
            <a:off x="4446079" y="4421457"/>
            <a:ext cx="358966" cy="1219714"/>
            <a:chOff x="0" y="0"/>
            <a:chExt cx="395526" cy="1343942"/>
          </a:xfrm>
        </p:grpSpPr>
        <p:sp>
          <p:nvSpPr>
            <p:cNvPr id="2594" name="Shape 2594"/>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595" name="Shape 2595"/>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596" name="Shape 2596"/>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601" name="Group 2601"/>
          <p:cNvGrpSpPr/>
          <p:nvPr/>
        </p:nvGrpSpPr>
        <p:grpSpPr>
          <a:xfrm>
            <a:off x="5310133" y="3811600"/>
            <a:ext cx="486031" cy="1143482"/>
            <a:chOff x="0" y="0"/>
            <a:chExt cx="535533" cy="1259947"/>
          </a:xfrm>
        </p:grpSpPr>
        <p:sp>
          <p:nvSpPr>
            <p:cNvPr id="2598" name="Shape 2598"/>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599" name="Shape 2599"/>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600" name="Shape 2600"/>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605" name="Group 2605"/>
          <p:cNvGrpSpPr/>
          <p:nvPr/>
        </p:nvGrpSpPr>
        <p:grpSpPr>
          <a:xfrm>
            <a:off x="7343200" y="4192760"/>
            <a:ext cx="358965" cy="1600874"/>
            <a:chOff x="0" y="0"/>
            <a:chExt cx="395525" cy="1763924"/>
          </a:xfrm>
        </p:grpSpPr>
        <p:sp>
          <p:nvSpPr>
            <p:cNvPr id="2602" name="Shape 2602"/>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603" name="Shape 2603"/>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604" name="Shape 2604"/>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612" name="Group 2612"/>
          <p:cNvGrpSpPr/>
          <p:nvPr/>
        </p:nvGrpSpPr>
        <p:grpSpPr>
          <a:xfrm>
            <a:off x="5920054" y="5002726"/>
            <a:ext cx="1158304" cy="1181599"/>
            <a:chOff x="0" y="0"/>
            <a:chExt cx="1276278" cy="1301945"/>
          </a:xfrm>
        </p:grpSpPr>
        <p:sp>
          <p:nvSpPr>
            <p:cNvPr id="2606" name="Shape 2606"/>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07" name="Shape 2607"/>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608" name="Shape 2608"/>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609" name="Shape 2609"/>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610" name="Shape 2610"/>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611" name="Shape 2611"/>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613" name="Shape 2613"/>
          <p:cNvSpPr/>
          <p:nvPr/>
        </p:nvSpPr>
        <p:spPr>
          <a:xfrm>
            <a:off x="2365361" y="2744352"/>
            <a:ext cx="1" cy="152466"/>
          </a:xfrm>
          <a:prstGeom prst="line">
            <a:avLst/>
          </a:prstGeom>
          <a:ln w="12700">
            <a:solidFill>
              <a:srgbClr val="000000"/>
            </a:solidFill>
          </a:ln>
        </p:spPr>
        <p:txBody>
          <a:bodyPr lIns="0" tIns="0" rIns="0" bIns="0"/>
          <a:lstStyle/>
          <a:p>
            <a:endParaRPr sz="1634"/>
          </a:p>
        </p:txBody>
      </p:sp>
      <p:sp>
        <p:nvSpPr>
          <p:cNvPr id="2614" name="Shape 2614"/>
          <p:cNvSpPr/>
          <p:nvPr/>
        </p:nvSpPr>
        <p:spPr>
          <a:xfrm>
            <a:off x="2746562" y="2744352"/>
            <a:ext cx="1" cy="152466"/>
          </a:xfrm>
          <a:prstGeom prst="line">
            <a:avLst/>
          </a:prstGeom>
          <a:ln w="12700">
            <a:solidFill>
              <a:srgbClr val="000000"/>
            </a:solidFill>
          </a:ln>
        </p:spPr>
        <p:txBody>
          <a:bodyPr lIns="0" tIns="0" rIns="0" bIns="0"/>
          <a:lstStyle/>
          <a:p>
            <a:endParaRPr sz="1634"/>
          </a:p>
        </p:txBody>
      </p:sp>
      <p:sp>
        <p:nvSpPr>
          <p:cNvPr id="2615" name="Shape 2615"/>
          <p:cNvSpPr/>
          <p:nvPr/>
        </p:nvSpPr>
        <p:spPr>
          <a:xfrm>
            <a:off x="1831682"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616" name="Shape 2616"/>
          <p:cNvSpPr/>
          <p:nvPr/>
        </p:nvSpPr>
        <p:spPr>
          <a:xfrm>
            <a:off x="2289122" y="3582904"/>
            <a:ext cx="1" cy="228697"/>
          </a:xfrm>
          <a:prstGeom prst="line">
            <a:avLst/>
          </a:prstGeom>
          <a:ln w="19050">
            <a:solidFill>
              <a:srgbClr val="000000"/>
            </a:solidFill>
          </a:ln>
        </p:spPr>
        <p:txBody>
          <a:bodyPr lIns="0" tIns="0" rIns="0" bIns="0"/>
          <a:lstStyle/>
          <a:p>
            <a:endParaRPr sz="1634"/>
          </a:p>
        </p:txBody>
      </p:sp>
      <p:sp>
        <p:nvSpPr>
          <p:cNvPr id="2617" name="Shape 2617"/>
          <p:cNvSpPr/>
          <p:nvPr/>
        </p:nvSpPr>
        <p:spPr>
          <a:xfrm>
            <a:off x="2594082" y="3201743"/>
            <a:ext cx="1" cy="609857"/>
          </a:xfrm>
          <a:prstGeom prst="line">
            <a:avLst/>
          </a:prstGeom>
          <a:ln w="19050">
            <a:solidFill>
              <a:srgbClr val="000000"/>
            </a:solidFill>
          </a:ln>
        </p:spPr>
        <p:txBody>
          <a:bodyPr lIns="0" tIns="0" rIns="0" bIns="0"/>
          <a:lstStyle/>
          <a:p>
            <a:endParaRPr sz="1634"/>
          </a:p>
        </p:txBody>
      </p:sp>
      <p:sp>
        <p:nvSpPr>
          <p:cNvPr id="2618" name="Shape 2618"/>
          <p:cNvSpPr/>
          <p:nvPr/>
        </p:nvSpPr>
        <p:spPr>
          <a:xfrm>
            <a:off x="2975282" y="3506673"/>
            <a:ext cx="1" cy="304929"/>
          </a:xfrm>
          <a:prstGeom prst="line">
            <a:avLst/>
          </a:prstGeom>
          <a:ln w="19050">
            <a:solidFill>
              <a:srgbClr val="000000"/>
            </a:solidFill>
          </a:ln>
        </p:spPr>
        <p:txBody>
          <a:bodyPr lIns="0" tIns="0" rIns="0" bIns="0"/>
          <a:lstStyle/>
          <a:p>
            <a:endParaRPr sz="1634"/>
          </a:p>
        </p:txBody>
      </p:sp>
      <p:sp>
        <p:nvSpPr>
          <p:cNvPr id="2619" name="Shape 2619"/>
          <p:cNvSpPr/>
          <p:nvPr/>
        </p:nvSpPr>
        <p:spPr>
          <a:xfrm>
            <a:off x="3356481" y="3506673"/>
            <a:ext cx="1" cy="304929"/>
          </a:xfrm>
          <a:prstGeom prst="line">
            <a:avLst/>
          </a:prstGeom>
          <a:ln w="19050">
            <a:solidFill>
              <a:srgbClr val="000000"/>
            </a:solidFill>
          </a:ln>
        </p:spPr>
        <p:txBody>
          <a:bodyPr lIns="0" tIns="0" rIns="0" bIns="0"/>
          <a:lstStyle/>
          <a:p>
            <a:endParaRPr sz="1634"/>
          </a:p>
        </p:txBody>
      </p:sp>
      <p:sp>
        <p:nvSpPr>
          <p:cNvPr id="2620" name="Shape 2620"/>
          <p:cNvSpPr/>
          <p:nvPr/>
        </p:nvSpPr>
        <p:spPr>
          <a:xfrm>
            <a:off x="314999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621" name="Shape 2621"/>
          <p:cNvSpPr/>
          <p:nvPr/>
        </p:nvSpPr>
        <p:spPr>
          <a:xfrm>
            <a:off x="3585202" y="4116528"/>
            <a:ext cx="1753522" cy="1"/>
          </a:xfrm>
          <a:prstGeom prst="line">
            <a:avLst/>
          </a:prstGeom>
          <a:ln w="19050">
            <a:solidFill>
              <a:srgbClr val="000000"/>
            </a:solidFill>
            <a:tailEnd type="triangle"/>
          </a:ln>
        </p:spPr>
        <p:txBody>
          <a:bodyPr lIns="0" tIns="0" rIns="0" bIns="0"/>
          <a:lstStyle/>
          <a:p>
            <a:endParaRPr sz="1634"/>
          </a:p>
        </p:txBody>
      </p:sp>
      <p:sp>
        <p:nvSpPr>
          <p:cNvPr id="2622" name="Shape 2622"/>
          <p:cNvSpPr/>
          <p:nvPr/>
        </p:nvSpPr>
        <p:spPr>
          <a:xfrm>
            <a:off x="5643682" y="3506673"/>
            <a:ext cx="1" cy="495509"/>
          </a:xfrm>
          <a:prstGeom prst="line">
            <a:avLst/>
          </a:prstGeom>
          <a:ln w="19050">
            <a:solidFill>
              <a:srgbClr val="000000"/>
            </a:solidFill>
            <a:tailEnd type="triangle"/>
          </a:ln>
        </p:spPr>
        <p:txBody>
          <a:bodyPr lIns="0" tIns="0" rIns="0" bIns="0"/>
          <a:lstStyle/>
          <a:p>
            <a:endParaRPr sz="1634"/>
          </a:p>
        </p:txBody>
      </p:sp>
      <p:sp>
        <p:nvSpPr>
          <p:cNvPr id="2623" name="Shape 2623"/>
          <p:cNvSpPr/>
          <p:nvPr/>
        </p:nvSpPr>
        <p:spPr>
          <a:xfrm>
            <a:off x="3585202" y="4650153"/>
            <a:ext cx="914881" cy="1"/>
          </a:xfrm>
          <a:prstGeom prst="line">
            <a:avLst/>
          </a:prstGeom>
          <a:ln w="19050">
            <a:solidFill>
              <a:srgbClr val="000000"/>
            </a:solidFill>
            <a:tailEnd type="triangle"/>
          </a:ln>
        </p:spPr>
        <p:txBody>
          <a:bodyPr lIns="0" tIns="0" rIns="0" bIns="0"/>
          <a:lstStyle/>
          <a:p>
            <a:endParaRPr sz="1634"/>
          </a:p>
        </p:txBody>
      </p:sp>
      <p:sp>
        <p:nvSpPr>
          <p:cNvPr id="2624" name="Shape 2624"/>
          <p:cNvSpPr/>
          <p:nvPr/>
        </p:nvSpPr>
        <p:spPr>
          <a:xfrm>
            <a:off x="4805042" y="4802618"/>
            <a:ext cx="533681" cy="1"/>
          </a:xfrm>
          <a:prstGeom prst="line">
            <a:avLst/>
          </a:prstGeom>
          <a:ln w="19050">
            <a:solidFill>
              <a:srgbClr val="000000"/>
            </a:solidFill>
            <a:tailEnd type="triangle"/>
          </a:ln>
        </p:spPr>
        <p:txBody>
          <a:bodyPr lIns="0" tIns="0" rIns="0" bIns="0"/>
          <a:lstStyle/>
          <a:p>
            <a:endParaRPr sz="1634"/>
          </a:p>
        </p:txBody>
      </p:sp>
      <p:sp>
        <p:nvSpPr>
          <p:cNvPr id="2625" name="Shape 2625"/>
          <p:cNvSpPr/>
          <p:nvPr/>
        </p:nvSpPr>
        <p:spPr>
          <a:xfrm>
            <a:off x="4118881"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626" name="Shape 2626"/>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2627" name="Shape 2627"/>
          <p:cNvSpPr/>
          <p:nvPr/>
        </p:nvSpPr>
        <p:spPr>
          <a:xfrm>
            <a:off x="2746562" y="5488706"/>
            <a:ext cx="686160" cy="1"/>
          </a:xfrm>
          <a:prstGeom prst="line">
            <a:avLst/>
          </a:prstGeom>
          <a:ln w="19050">
            <a:solidFill>
              <a:srgbClr val="000000"/>
            </a:solidFill>
            <a:tailEnd type="triangle"/>
          </a:ln>
        </p:spPr>
        <p:txBody>
          <a:bodyPr lIns="0" tIns="0" rIns="0" bIns="0"/>
          <a:lstStyle/>
          <a:p>
            <a:endParaRPr sz="1634"/>
          </a:p>
        </p:txBody>
      </p:sp>
      <p:sp>
        <p:nvSpPr>
          <p:cNvPr id="2628" name="Shape 2628"/>
          <p:cNvSpPr/>
          <p:nvPr/>
        </p:nvSpPr>
        <p:spPr>
          <a:xfrm flipH="1">
            <a:off x="2365361" y="4650152"/>
            <a:ext cx="76241" cy="152465"/>
          </a:xfrm>
          <a:prstGeom prst="line">
            <a:avLst/>
          </a:prstGeom>
          <a:ln w="19050">
            <a:solidFill>
              <a:srgbClr val="000000"/>
            </a:solidFill>
          </a:ln>
        </p:spPr>
        <p:txBody>
          <a:bodyPr lIns="0" tIns="0" rIns="0" bIns="0"/>
          <a:lstStyle/>
          <a:p>
            <a:endParaRPr sz="1634"/>
          </a:p>
        </p:txBody>
      </p:sp>
      <p:sp>
        <p:nvSpPr>
          <p:cNvPr id="2629" name="Shape 2629"/>
          <p:cNvSpPr/>
          <p:nvPr/>
        </p:nvSpPr>
        <p:spPr>
          <a:xfrm>
            <a:off x="2441601" y="4650152"/>
            <a:ext cx="76241" cy="152465"/>
          </a:xfrm>
          <a:prstGeom prst="line">
            <a:avLst/>
          </a:prstGeom>
          <a:ln w="19050">
            <a:solidFill>
              <a:srgbClr val="000000"/>
            </a:solidFill>
          </a:ln>
        </p:spPr>
        <p:txBody>
          <a:bodyPr lIns="0" tIns="0" rIns="0" bIns="0"/>
          <a:lstStyle/>
          <a:p>
            <a:endParaRPr sz="1634"/>
          </a:p>
        </p:txBody>
      </p:sp>
      <p:sp>
        <p:nvSpPr>
          <p:cNvPr id="2630" name="Shape 2630"/>
          <p:cNvSpPr/>
          <p:nvPr/>
        </p:nvSpPr>
        <p:spPr>
          <a:xfrm>
            <a:off x="2441601" y="4802617"/>
            <a:ext cx="1" cy="228697"/>
          </a:xfrm>
          <a:prstGeom prst="line">
            <a:avLst/>
          </a:prstGeom>
          <a:ln w="19050">
            <a:solidFill>
              <a:srgbClr val="000000"/>
            </a:solidFill>
          </a:ln>
        </p:spPr>
        <p:txBody>
          <a:bodyPr lIns="0" tIns="0" rIns="0" bIns="0"/>
          <a:lstStyle/>
          <a:p>
            <a:endParaRPr sz="1634"/>
          </a:p>
        </p:txBody>
      </p:sp>
      <p:sp>
        <p:nvSpPr>
          <p:cNvPr id="2631" name="Shape 2631"/>
          <p:cNvSpPr/>
          <p:nvPr/>
        </p:nvSpPr>
        <p:spPr>
          <a:xfrm flipV="1">
            <a:off x="3661442" y="6098561"/>
            <a:ext cx="0" cy="228698"/>
          </a:xfrm>
          <a:prstGeom prst="line">
            <a:avLst/>
          </a:prstGeom>
          <a:ln w="19050">
            <a:solidFill>
              <a:srgbClr val="000000"/>
            </a:solidFill>
            <a:tailEnd type="triangle"/>
          </a:ln>
        </p:spPr>
        <p:txBody>
          <a:bodyPr lIns="0" tIns="0" rIns="0" bIns="0"/>
          <a:lstStyle/>
          <a:p>
            <a:endParaRPr sz="1634"/>
          </a:p>
        </p:txBody>
      </p:sp>
      <p:sp>
        <p:nvSpPr>
          <p:cNvPr id="2632" name="Shape 2632"/>
          <p:cNvSpPr/>
          <p:nvPr/>
        </p:nvSpPr>
        <p:spPr>
          <a:xfrm flipV="1">
            <a:off x="4652562" y="5564936"/>
            <a:ext cx="1" cy="381161"/>
          </a:xfrm>
          <a:prstGeom prst="line">
            <a:avLst/>
          </a:prstGeom>
          <a:ln w="19050">
            <a:solidFill>
              <a:srgbClr val="000000"/>
            </a:solidFill>
            <a:tailEnd type="triangle"/>
          </a:ln>
        </p:spPr>
        <p:txBody>
          <a:bodyPr lIns="0" tIns="0" rIns="0" bIns="0"/>
          <a:lstStyle/>
          <a:p>
            <a:endParaRPr sz="1634"/>
          </a:p>
        </p:txBody>
      </p:sp>
      <p:sp>
        <p:nvSpPr>
          <p:cNvPr id="2633" name="Shape 2633"/>
          <p:cNvSpPr/>
          <p:nvPr/>
        </p:nvSpPr>
        <p:spPr>
          <a:xfrm flipH="1">
            <a:off x="5719922" y="6022330"/>
            <a:ext cx="228720" cy="1"/>
          </a:xfrm>
          <a:prstGeom prst="line">
            <a:avLst/>
          </a:prstGeom>
          <a:ln w="19050">
            <a:solidFill>
              <a:srgbClr val="000000"/>
            </a:solidFill>
          </a:ln>
        </p:spPr>
        <p:txBody>
          <a:bodyPr lIns="0" tIns="0" rIns="0" bIns="0"/>
          <a:lstStyle/>
          <a:p>
            <a:endParaRPr sz="1634"/>
          </a:p>
        </p:txBody>
      </p:sp>
      <p:sp>
        <p:nvSpPr>
          <p:cNvPr id="2634" name="Shape 2634"/>
          <p:cNvSpPr/>
          <p:nvPr/>
        </p:nvSpPr>
        <p:spPr>
          <a:xfrm>
            <a:off x="5796162" y="4421458"/>
            <a:ext cx="1601041" cy="1"/>
          </a:xfrm>
          <a:prstGeom prst="line">
            <a:avLst/>
          </a:prstGeom>
          <a:ln w="19050">
            <a:solidFill>
              <a:srgbClr val="000000"/>
            </a:solidFill>
            <a:tailEnd type="triangle"/>
          </a:ln>
        </p:spPr>
        <p:txBody>
          <a:bodyPr lIns="0" tIns="0" rIns="0" bIns="0"/>
          <a:lstStyle/>
          <a:p>
            <a:endParaRPr sz="1634"/>
          </a:p>
        </p:txBody>
      </p:sp>
      <p:sp>
        <p:nvSpPr>
          <p:cNvPr id="2635" name="Shape 2635"/>
          <p:cNvSpPr/>
          <p:nvPr/>
        </p:nvSpPr>
        <p:spPr>
          <a:xfrm>
            <a:off x="6787283" y="4421457"/>
            <a:ext cx="1" cy="609857"/>
          </a:xfrm>
          <a:prstGeom prst="line">
            <a:avLst/>
          </a:prstGeom>
          <a:ln w="19050">
            <a:solidFill>
              <a:srgbClr val="000000"/>
            </a:solidFill>
            <a:tailEnd type="triangle"/>
          </a:ln>
        </p:spPr>
        <p:txBody>
          <a:bodyPr lIns="0" tIns="0" rIns="0" bIns="0"/>
          <a:lstStyle/>
          <a:p>
            <a:endParaRPr sz="1634"/>
          </a:p>
        </p:txBody>
      </p:sp>
      <p:sp>
        <p:nvSpPr>
          <p:cNvPr id="2636" name="Shape 2636"/>
          <p:cNvSpPr/>
          <p:nvPr/>
        </p:nvSpPr>
        <p:spPr>
          <a:xfrm flipH="1">
            <a:off x="6024882" y="4345225"/>
            <a:ext cx="76241" cy="152465"/>
          </a:xfrm>
          <a:prstGeom prst="line">
            <a:avLst/>
          </a:prstGeom>
          <a:ln w="12700">
            <a:solidFill>
              <a:srgbClr val="000000"/>
            </a:solidFill>
          </a:ln>
        </p:spPr>
        <p:txBody>
          <a:bodyPr lIns="0" tIns="0" rIns="0" bIns="0"/>
          <a:lstStyle/>
          <a:p>
            <a:endParaRPr sz="1634"/>
          </a:p>
        </p:txBody>
      </p:sp>
      <p:sp>
        <p:nvSpPr>
          <p:cNvPr id="2637" name="Shape 2637"/>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638" name="Shape 2638"/>
          <p:cNvSpPr/>
          <p:nvPr/>
        </p:nvSpPr>
        <p:spPr>
          <a:xfrm>
            <a:off x="7092243" y="5564937"/>
            <a:ext cx="304961" cy="1"/>
          </a:xfrm>
          <a:prstGeom prst="line">
            <a:avLst/>
          </a:prstGeom>
          <a:ln w="19050">
            <a:solidFill>
              <a:srgbClr val="000000"/>
            </a:solidFill>
            <a:tailEnd type="triangle"/>
          </a:ln>
        </p:spPr>
        <p:txBody>
          <a:bodyPr lIns="0" tIns="0" rIns="0" bIns="0"/>
          <a:lstStyle/>
          <a:p>
            <a:endParaRPr sz="1634"/>
          </a:p>
        </p:txBody>
      </p:sp>
      <p:sp>
        <p:nvSpPr>
          <p:cNvPr id="2639" name="Shape 2639"/>
          <p:cNvSpPr/>
          <p:nvPr/>
        </p:nvSpPr>
        <p:spPr>
          <a:xfrm>
            <a:off x="4925755" y="1969328"/>
            <a:ext cx="2490508" cy="1"/>
          </a:xfrm>
          <a:prstGeom prst="line">
            <a:avLst/>
          </a:prstGeom>
          <a:ln w="25400">
            <a:solidFill>
              <a:srgbClr val="000000"/>
            </a:solidFill>
            <a:tailEnd type="triangle"/>
          </a:ln>
        </p:spPr>
        <p:txBody>
          <a:bodyPr lIns="0" tIns="0" rIns="0" bIns="0"/>
          <a:lstStyle/>
          <a:p>
            <a:endParaRPr sz="1634"/>
          </a:p>
        </p:txBody>
      </p:sp>
      <p:sp>
        <p:nvSpPr>
          <p:cNvPr id="2640" name="Shape 2640"/>
          <p:cNvSpPr/>
          <p:nvPr/>
        </p:nvSpPr>
        <p:spPr>
          <a:xfrm>
            <a:off x="5186243"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641" name="Shape 2641"/>
          <p:cNvSpPr/>
          <p:nvPr/>
        </p:nvSpPr>
        <p:spPr>
          <a:xfrm>
            <a:off x="5262482" y="1982033"/>
            <a:ext cx="1" cy="889375"/>
          </a:xfrm>
          <a:prstGeom prst="line">
            <a:avLst/>
          </a:prstGeom>
          <a:ln w="25400">
            <a:solidFill>
              <a:srgbClr val="000000"/>
            </a:solidFill>
            <a:tailEnd type="triangle"/>
          </a:ln>
        </p:spPr>
        <p:txBody>
          <a:bodyPr lIns="0" tIns="0" rIns="0" bIns="0"/>
          <a:lstStyle/>
          <a:p>
            <a:endParaRPr sz="1634"/>
          </a:p>
        </p:txBody>
      </p:sp>
      <p:sp>
        <p:nvSpPr>
          <p:cNvPr id="2642" name="Shape 2642"/>
          <p:cNvSpPr/>
          <p:nvPr/>
        </p:nvSpPr>
        <p:spPr>
          <a:xfrm rot="5400000">
            <a:off x="4902780"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643" name="Shape 2643"/>
          <p:cNvSpPr/>
          <p:nvPr/>
        </p:nvSpPr>
        <p:spPr>
          <a:xfrm rot="5400000">
            <a:off x="5436461"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644" name="Shape 2644"/>
          <p:cNvSpPr/>
          <p:nvPr/>
        </p:nvSpPr>
        <p:spPr>
          <a:xfrm rot="5400000">
            <a:off x="597963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645" name="Shape 2645"/>
          <p:cNvSpPr/>
          <p:nvPr/>
        </p:nvSpPr>
        <p:spPr>
          <a:xfrm rot="5400000">
            <a:off x="6524330"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646" name="Shape 2646"/>
          <p:cNvSpPr/>
          <p:nvPr/>
        </p:nvSpPr>
        <p:spPr>
          <a:xfrm>
            <a:off x="5796162" y="1982033"/>
            <a:ext cx="1" cy="889375"/>
          </a:xfrm>
          <a:prstGeom prst="line">
            <a:avLst/>
          </a:prstGeom>
          <a:ln w="25400">
            <a:solidFill>
              <a:srgbClr val="000000"/>
            </a:solidFill>
            <a:tailEnd type="triangle"/>
          </a:ln>
        </p:spPr>
        <p:txBody>
          <a:bodyPr lIns="0" tIns="0" rIns="0" bIns="0"/>
          <a:lstStyle/>
          <a:p>
            <a:endParaRPr sz="1634"/>
          </a:p>
        </p:txBody>
      </p:sp>
      <p:sp>
        <p:nvSpPr>
          <p:cNvPr id="2647" name="Shape 2647"/>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2648" name="Shape 2648"/>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2649" name="Shape 2649"/>
          <p:cNvSpPr/>
          <p:nvPr/>
        </p:nvSpPr>
        <p:spPr>
          <a:xfrm>
            <a:off x="662050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650" name="Shape 2650"/>
          <p:cNvSpPr/>
          <p:nvPr/>
        </p:nvSpPr>
        <p:spPr>
          <a:xfrm>
            <a:off x="608682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651" name="Shape 2651"/>
          <p:cNvSpPr/>
          <p:nvPr/>
        </p:nvSpPr>
        <p:spPr>
          <a:xfrm>
            <a:off x="5629388"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652" name="Shape 2652"/>
          <p:cNvSpPr/>
          <p:nvPr/>
        </p:nvSpPr>
        <p:spPr>
          <a:xfrm>
            <a:off x="5095707"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653" name="Shape 2653"/>
          <p:cNvSpPr/>
          <p:nvPr/>
        </p:nvSpPr>
        <p:spPr>
          <a:xfrm>
            <a:off x="1990515" y="1753335"/>
            <a:ext cx="118712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2654" name="Shape 2654"/>
          <p:cNvSpPr/>
          <p:nvPr/>
        </p:nvSpPr>
        <p:spPr>
          <a:xfrm>
            <a:off x="3829805"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55" name="Shape 2655"/>
          <p:cNvSpPr/>
          <p:nvPr/>
        </p:nvSpPr>
        <p:spPr>
          <a:xfrm>
            <a:off x="4080242"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656" name="Shape 2656"/>
          <p:cNvSpPr/>
          <p:nvPr/>
        </p:nvSpPr>
        <p:spPr>
          <a:xfrm>
            <a:off x="3432722" y="1982033"/>
            <a:ext cx="381201" cy="1"/>
          </a:xfrm>
          <a:prstGeom prst="line">
            <a:avLst/>
          </a:prstGeom>
          <a:ln w="12700">
            <a:solidFill>
              <a:srgbClr val="000000"/>
            </a:solidFill>
          </a:ln>
        </p:spPr>
        <p:txBody>
          <a:bodyPr lIns="0" tIns="0" rIns="0" bIns="0"/>
          <a:lstStyle/>
          <a:p>
            <a:endParaRPr sz="1634"/>
          </a:p>
        </p:txBody>
      </p:sp>
      <p:sp>
        <p:nvSpPr>
          <p:cNvPr id="2657" name="Shape 2657"/>
          <p:cNvSpPr/>
          <p:nvPr/>
        </p:nvSpPr>
        <p:spPr>
          <a:xfrm>
            <a:off x="3432722" y="1982033"/>
            <a:ext cx="381201" cy="1"/>
          </a:xfrm>
          <a:prstGeom prst="line">
            <a:avLst/>
          </a:prstGeom>
          <a:ln w="19050">
            <a:solidFill>
              <a:srgbClr val="000000"/>
            </a:solidFill>
            <a:tailEnd type="triangle"/>
          </a:ln>
        </p:spPr>
        <p:txBody>
          <a:bodyPr lIns="0" tIns="0" rIns="0" bIns="0"/>
          <a:lstStyle/>
          <a:p>
            <a:endParaRPr sz="1634"/>
          </a:p>
        </p:txBody>
      </p:sp>
      <p:sp>
        <p:nvSpPr>
          <p:cNvPr id="2658" name="Shape 2658"/>
          <p:cNvSpPr/>
          <p:nvPr/>
        </p:nvSpPr>
        <p:spPr>
          <a:xfrm>
            <a:off x="3094408"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659" name="Shape 2659"/>
          <p:cNvSpPr/>
          <p:nvPr/>
        </p:nvSpPr>
        <p:spPr>
          <a:xfrm flipH="1">
            <a:off x="3585202" y="2515657"/>
            <a:ext cx="228720" cy="1"/>
          </a:xfrm>
          <a:prstGeom prst="line">
            <a:avLst/>
          </a:prstGeom>
          <a:ln w="19050">
            <a:solidFill>
              <a:srgbClr val="000000"/>
            </a:solidFill>
          </a:ln>
        </p:spPr>
        <p:txBody>
          <a:bodyPr lIns="0" tIns="0" rIns="0" bIns="0"/>
          <a:lstStyle/>
          <a:p>
            <a:endParaRPr sz="1634"/>
          </a:p>
        </p:txBody>
      </p:sp>
      <p:sp>
        <p:nvSpPr>
          <p:cNvPr id="2660" name="Shape 2660"/>
          <p:cNvSpPr/>
          <p:nvPr/>
        </p:nvSpPr>
        <p:spPr>
          <a:xfrm>
            <a:off x="3813922" y="2439424"/>
            <a:ext cx="152480" cy="76233"/>
          </a:xfrm>
          <a:prstGeom prst="line">
            <a:avLst/>
          </a:prstGeom>
          <a:ln w="12700">
            <a:solidFill>
              <a:srgbClr val="000000"/>
            </a:solidFill>
          </a:ln>
        </p:spPr>
        <p:txBody>
          <a:bodyPr lIns="0" tIns="0" rIns="0" bIns="0"/>
          <a:lstStyle/>
          <a:p>
            <a:endParaRPr sz="1634"/>
          </a:p>
        </p:txBody>
      </p:sp>
      <p:sp>
        <p:nvSpPr>
          <p:cNvPr id="2661" name="Shape 2661"/>
          <p:cNvSpPr/>
          <p:nvPr/>
        </p:nvSpPr>
        <p:spPr>
          <a:xfrm flipH="1">
            <a:off x="3813922" y="2515657"/>
            <a:ext cx="152480" cy="76233"/>
          </a:xfrm>
          <a:prstGeom prst="line">
            <a:avLst/>
          </a:prstGeom>
          <a:ln w="12700">
            <a:solidFill>
              <a:srgbClr val="000000"/>
            </a:solidFill>
          </a:ln>
        </p:spPr>
        <p:txBody>
          <a:bodyPr lIns="0" tIns="0" rIns="0" bIns="0"/>
          <a:lstStyle/>
          <a:p>
            <a:endParaRPr sz="1634"/>
          </a:p>
        </p:txBody>
      </p:sp>
      <p:sp>
        <p:nvSpPr>
          <p:cNvPr id="2662" name="Shape 2662"/>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663" name="Shape 2663"/>
          <p:cNvSpPr/>
          <p:nvPr/>
        </p:nvSpPr>
        <p:spPr>
          <a:xfrm>
            <a:off x="990906" y="25678"/>
            <a:ext cx="7353621" cy="691564"/>
          </a:xfrm>
          <a:prstGeom prst="rect">
            <a:avLst/>
          </a:prstGeom>
          <a:ln w="12700"/>
          <a:extLst>
            <a:ext uri="{C572A759-6A51-4108-AA02-DFA0A04FC94B}">
              <ma14:wrappingTextBoxFlag xmlns:ma14="http://schemas.microsoft.com/office/mac/drawingml/2011/main" xmlns="" val="1"/>
            </a:ext>
          </a:extLst>
        </p:spPr>
        <p:txBody>
          <a:bodyPr lIns="46104" tIns="46104" rIns="46104" bIns="46104" anchor="ctr"/>
          <a:lstStyle>
            <a:lvl1pPr defTabSz="914400">
              <a:buClr>
                <a:srgbClr val="011279"/>
              </a:buClr>
              <a:buFont typeface="Lucida Sans Unicode"/>
              <a:defRPr sz="4050">
                <a:solidFill>
                  <a:srgbClr val="011279"/>
                </a:solidFill>
                <a:effectLst>
                  <a:outerShdw blurRad="38100" dist="25400" dir="5400000" rotWithShape="0">
                    <a:srgbClr val="000000">
                      <a:alpha val="25000"/>
                    </a:srgbClr>
                  </a:outerShdw>
                </a:effectLst>
                <a:uFill>
                  <a:solidFill>
                    <a:srgbClr val="011279"/>
                  </a:solidFill>
                </a:uFill>
                <a:latin typeface="+mn-lt"/>
                <a:ea typeface="+mn-ea"/>
                <a:cs typeface="+mn-cs"/>
                <a:sym typeface="Lucida Sans Unicode"/>
              </a:defRPr>
            </a:lvl1pPr>
          </a:lstStyle>
          <a:p>
            <a:r>
              <a:rPr sz="3676"/>
              <a:t>Single Cycle Datapath for SW</a:t>
            </a:r>
          </a:p>
        </p:txBody>
      </p:sp>
    </p:spTree>
    <p:extLst>
      <p:ext uri="{BB962C8B-B14F-4D97-AF65-F5344CB8AC3E}">
        <p14:creationId xmlns:p14="http://schemas.microsoft.com/office/powerpoint/2010/main" val="307482822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Final Exam</a:t>
            </a:r>
            <a:endParaRPr lang="en-US" dirty="0"/>
          </a:p>
          <a:p>
            <a:pPr lvl="1"/>
            <a:r>
              <a:rPr lang="en-US" dirty="0" smtClean="0"/>
              <a:t>12/11 (Tuesday</a:t>
            </a:r>
            <a:r>
              <a:rPr lang="en-US" dirty="0" smtClean="0"/>
              <a:t>), 11:30 – 2:30pm</a:t>
            </a:r>
          </a:p>
          <a:p>
            <a:pPr lvl="1"/>
            <a:r>
              <a:rPr lang="en-US" dirty="0" smtClean="0"/>
              <a:t>Cover </a:t>
            </a:r>
            <a:r>
              <a:rPr lang="en-US" dirty="0" smtClean="0"/>
              <a:t>all</a:t>
            </a:r>
            <a:endParaRPr lang="en-US" dirty="0"/>
          </a:p>
          <a:p>
            <a:pPr lvl="1"/>
            <a:r>
              <a:rPr lang="en-US" dirty="0" smtClean="0"/>
              <a:t>Practice </a:t>
            </a:r>
            <a:r>
              <a:rPr lang="en-US" dirty="0"/>
              <a:t>exam in CatCourses</a:t>
            </a:r>
          </a:p>
          <a:p>
            <a:pPr lvl="1"/>
            <a:r>
              <a:rPr lang="en-US" dirty="0"/>
              <a:t>Closed book</a:t>
            </a:r>
          </a:p>
          <a:p>
            <a:pPr lvl="1"/>
            <a:r>
              <a:rPr lang="en-US" dirty="0" smtClean="0"/>
              <a:t>2 </a:t>
            </a:r>
            <a:r>
              <a:rPr lang="en-US" dirty="0"/>
              <a:t>sheet of note (8.5” x 11”)</a:t>
            </a:r>
          </a:p>
          <a:p>
            <a:pPr lvl="1"/>
            <a:r>
              <a:rPr lang="en-US" dirty="0"/>
              <a:t>MIPS reference sheet will be </a:t>
            </a:r>
            <a:r>
              <a:rPr lang="en-US" dirty="0" smtClean="0"/>
              <a:t>provided</a:t>
            </a:r>
          </a:p>
          <a:p>
            <a:pPr lvl="1"/>
            <a:r>
              <a:rPr lang="en-US" dirty="0" smtClean="0"/>
              <a:t>Review: 12/10 (Monday) 1-3pm, COB 113</a:t>
            </a:r>
            <a:endParaRPr lang="en-US" dirty="0"/>
          </a:p>
        </p:txBody>
      </p:sp>
      <p:sp>
        <p:nvSpPr>
          <p:cNvPr id="3" name="Title 2"/>
          <p:cNvSpPr>
            <a:spLocks noGrp="1"/>
          </p:cNvSpPr>
          <p:nvPr>
            <p:ph type="title"/>
          </p:nvPr>
        </p:nvSpPr>
        <p:spPr/>
        <p:txBody>
          <a:bodyPr>
            <a:normAutofit/>
          </a:bodyPr>
          <a:lstStyle/>
          <a:p>
            <a:r>
              <a:rPr lang="en-US" dirty="0" smtClean="0"/>
              <a:t>Announcement</a:t>
            </a:r>
            <a:endParaRPr lang="en-US" dirty="0"/>
          </a:p>
        </p:txBody>
      </p:sp>
    </p:spTree>
    <p:extLst>
      <p:ext uri="{BB962C8B-B14F-4D97-AF65-F5344CB8AC3E}">
        <p14:creationId xmlns:p14="http://schemas.microsoft.com/office/powerpoint/2010/main" val="1244737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 name="Shape 2668"/>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2671" name="Shape 2671"/>
          <p:cNvSpPr>
            <a:spLocks noGrp="1"/>
          </p:cNvSpPr>
          <p:nvPr>
            <p:ph type="body" sz="quarter" idx="1"/>
          </p:nvPr>
        </p:nvSpPr>
        <p:spPr>
          <a:xfrm>
            <a:off x="306880" y="1295945"/>
            <a:ext cx="8462644" cy="371631"/>
          </a:xfrm>
          <a:prstGeom prst="rect">
            <a:avLst/>
          </a:prstGeom>
        </p:spPr>
        <p:txBody>
          <a:bodyPr/>
          <a:lstStyle>
            <a:lvl1pPr marL="412584" indent="-291631">
              <a:lnSpc>
                <a:spcPct val="80000"/>
              </a:lnSpc>
              <a:defRPr sz="2402"/>
            </a:lvl1pPr>
          </a:lstStyle>
          <a:p>
            <a:pPr>
              <a:defRPr sz="2325"/>
            </a:pPr>
            <a:r>
              <a:rPr sz="2180"/>
              <a:t>Data Memory {R[rs] + SignExt[imm16]}  =  R[rt]</a:t>
            </a:r>
          </a:p>
        </p:txBody>
      </p:sp>
      <p:grpSp>
        <p:nvGrpSpPr>
          <p:cNvPr id="2689" name="Group 2689"/>
          <p:cNvGrpSpPr/>
          <p:nvPr/>
        </p:nvGrpSpPr>
        <p:grpSpPr>
          <a:xfrm>
            <a:off x="1745911" y="603504"/>
            <a:ext cx="5857204" cy="609858"/>
            <a:chOff x="0" y="0"/>
            <a:chExt cx="6453770" cy="671972"/>
          </a:xfrm>
        </p:grpSpPr>
        <p:sp>
          <p:nvSpPr>
            <p:cNvPr id="2672" name="Shape 2672"/>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675" name="Group 2675"/>
            <p:cNvGrpSpPr/>
            <p:nvPr/>
          </p:nvGrpSpPr>
          <p:grpSpPr>
            <a:xfrm>
              <a:off x="113757" y="335985"/>
              <a:ext cx="1104769" cy="335987"/>
              <a:chOff x="0" y="0"/>
              <a:chExt cx="1104768" cy="335986"/>
            </a:xfrm>
          </p:grpSpPr>
          <p:sp>
            <p:nvSpPr>
              <p:cNvPr id="2673" name="Shape 2673"/>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74" name="Shape 2674"/>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678" name="Group 2678"/>
            <p:cNvGrpSpPr/>
            <p:nvPr/>
          </p:nvGrpSpPr>
          <p:grpSpPr>
            <a:xfrm>
              <a:off x="1219825" y="335985"/>
              <a:ext cx="1027764" cy="335987"/>
              <a:chOff x="0" y="0"/>
              <a:chExt cx="1027762" cy="335986"/>
            </a:xfrm>
          </p:grpSpPr>
          <p:sp>
            <p:nvSpPr>
              <p:cNvPr id="2676" name="Shape 2676"/>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77" name="Shape 2677"/>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681" name="Group 2681"/>
            <p:cNvGrpSpPr/>
            <p:nvPr/>
          </p:nvGrpSpPr>
          <p:grpSpPr>
            <a:xfrm>
              <a:off x="2248889" y="335985"/>
              <a:ext cx="1026014" cy="335987"/>
              <a:chOff x="0" y="0"/>
              <a:chExt cx="1026012" cy="335986"/>
            </a:xfrm>
          </p:grpSpPr>
          <p:sp>
            <p:nvSpPr>
              <p:cNvPr id="2679" name="Shape 2679"/>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80" name="Shape 2680"/>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682" name="Shape 2682"/>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83" name="Shape 2683"/>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684" name="Shape 2684"/>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685" name="Shape 2685"/>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686" name="Shape 2686"/>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687" name="Shape 2687"/>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688" name="Shape 2688"/>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690" name="Shape 2690"/>
          <p:cNvSpPr/>
          <p:nvPr/>
        </p:nvSpPr>
        <p:spPr>
          <a:xfrm>
            <a:off x="587240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691" name="Shape 2691"/>
          <p:cNvSpPr/>
          <p:nvPr/>
        </p:nvSpPr>
        <p:spPr>
          <a:xfrm>
            <a:off x="5262481"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997" u="sng">
                <a:latin typeface="Times"/>
                <a:ea typeface="Times"/>
                <a:cs typeface="Times"/>
                <a:sym typeface="Times"/>
              </a:rPr>
              <a:t>ALUctr=</a:t>
            </a:r>
            <a:r>
              <a:rPr sz="1815" u="sng">
                <a:latin typeface="Times"/>
                <a:ea typeface="Times"/>
                <a:cs typeface="Times"/>
                <a:sym typeface="Times"/>
              </a:rPr>
              <a:t>ADD</a:t>
            </a:r>
          </a:p>
        </p:txBody>
      </p:sp>
      <p:sp>
        <p:nvSpPr>
          <p:cNvPr id="2692" name="Shape 2692"/>
          <p:cNvSpPr/>
          <p:nvPr/>
        </p:nvSpPr>
        <p:spPr>
          <a:xfrm>
            <a:off x="1984161"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693" name="Shape 2693"/>
          <p:cNvSpPr/>
          <p:nvPr/>
        </p:nvSpPr>
        <p:spPr>
          <a:xfrm>
            <a:off x="1439364"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694" name="Shape 2694"/>
          <p:cNvSpPr/>
          <p:nvPr/>
        </p:nvSpPr>
        <p:spPr>
          <a:xfrm>
            <a:off x="1374242" y="3201745"/>
            <a:ext cx="115365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RegWr=0</a:t>
            </a:r>
          </a:p>
        </p:txBody>
      </p:sp>
      <p:sp>
        <p:nvSpPr>
          <p:cNvPr id="2695" name="Shape 2695"/>
          <p:cNvSpPr/>
          <p:nvPr/>
        </p:nvSpPr>
        <p:spPr>
          <a:xfrm flipH="1">
            <a:off x="1749087" y="4216585"/>
            <a:ext cx="88948" cy="128641"/>
          </a:xfrm>
          <a:prstGeom prst="line">
            <a:avLst/>
          </a:prstGeom>
          <a:ln w="12700">
            <a:solidFill>
              <a:srgbClr val="000000"/>
            </a:solidFill>
          </a:ln>
        </p:spPr>
        <p:txBody>
          <a:bodyPr lIns="0" tIns="0" rIns="0" bIns="0"/>
          <a:lstStyle/>
          <a:p>
            <a:endParaRPr sz="1634"/>
          </a:p>
        </p:txBody>
      </p:sp>
      <p:sp>
        <p:nvSpPr>
          <p:cNvPr id="2696" name="Shape 2696"/>
          <p:cNvSpPr/>
          <p:nvPr/>
        </p:nvSpPr>
        <p:spPr>
          <a:xfrm>
            <a:off x="160137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697" name="Shape 2697"/>
          <p:cNvSpPr/>
          <p:nvPr/>
        </p:nvSpPr>
        <p:spPr>
          <a:xfrm flipH="1">
            <a:off x="4576322" y="4040297"/>
            <a:ext cx="88948" cy="130231"/>
          </a:xfrm>
          <a:prstGeom prst="line">
            <a:avLst/>
          </a:prstGeom>
          <a:ln w="12700">
            <a:solidFill>
              <a:srgbClr val="000000"/>
            </a:solidFill>
          </a:ln>
        </p:spPr>
        <p:txBody>
          <a:bodyPr lIns="0" tIns="0" rIns="0" bIns="0"/>
          <a:lstStyle/>
          <a:p>
            <a:endParaRPr sz="1634"/>
          </a:p>
        </p:txBody>
      </p:sp>
      <p:sp>
        <p:nvSpPr>
          <p:cNvPr id="2698" name="Shape 2698"/>
          <p:cNvSpPr/>
          <p:nvPr/>
        </p:nvSpPr>
        <p:spPr>
          <a:xfrm>
            <a:off x="4423842"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699" name="Shape 2699"/>
          <p:cNvSpPr/>
          <p:nvPr/>
        </p:nvSpPr>
        <p:spPr>
          <a:xfrm>
            <a:off x="3629675"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700" name="Shape 2700"/>
          <p:cNvSpPr/>
          <p:nvPr/>
        </p:nvSpPr>
        <p:spPr>
          <a:xfrm flipV="1">
            <a:off x="3890163" y="4573921"/>
            <a:ext cx="76240" cy="152464"/>
          </a:xfrm>
          <a:prstGeom prst="line">
            <a:avLst/>
          </a:prstGeom>
          <a:ln w="12700">
            <a:solidFill>
              <a:srgbClr val="000000"/>
            </a:solidFill>
          </a:ln>
        </p:spPr>
        <p:txBody>
          <a:bodyPr lIns="0" tIns="0" rIns="0" bIns="0"/>
          <a:lstStyle/>
          <a:p>
            <a:endParaRPr sz="1634"/>
          </a:p>
        </p:txBody>
      </p:sp>
      <p:sp>
        <p:nvSpPr>
          <p:cNvPr id="2701" name="Shape 2701"/>
          <p:cNvSpPr/>
          <p:nvPr/>
        </p:nvSpPr>
        <p:spPr>
          <a:xfrm>
            <a:off x="3734506"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702" name="Shape 2702"/>
          <p:cNvSpPr/>
          <p:nvPr/>
        </p:nvSpPr>
        <p:spPr>
          <a:xfrm>
            <a:off x="3661442"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703" name="Shape 2703"/>
          <p:cNvSpPr/>
          <p:nvPr/>
        </p:nvSpPr>
        <p:spPr>
          <a:xfrm flipV="1">
            <a:off x="3280242" y="3579728"/>
            <a:ext cx="139775" cy="155642"/>
          </a:xfrm>
          <a:prstGeom prst="line">
            <a:avLst/>
          </a:prstGeom>
          <a:ln w="12700">
            <a:solidFill>
              <a:srgbClr val="000000"/>
            </a:solidFill>
          </a:ln>
        </p:spPr>
        <p:txBody>
          <a:bodyPr lIns="0" tIns="0" rIns="0" bIns="0"/>
          <a:lstStyle/>
          <a:p>
            <a:endParaRPr sz="1634"/>
          </a:p>
        </p:txBody>
      </p:sp>
      <p:sp>
        <p:nvSpPr>
          <p:cNvPr id="2704" name="Shape 2704"/>
          <p:cNvSpPr/>
          <p:nvPr/>
        </p:nvSpPr>
        <p:spPr>
          <a:xfrm flipV="1">
            <a:off x="2530548" y="3579728"/>
            <a:ext cx="139775" cy="155642"/>
          </a:xfrm>
          <a:prstGeom prst="line">
            <a:avLst/>
          </a:prstGeom>
          <a:ln w="12700">
            <a:solidFill>
              <a:srgbClr val="000000"/>
            </a:solidFill>
          </a:ln>
        </p:spPr>
        <p:txBody>
          <a:bodyPr lIns="0" tIns="0" rIns="0" bIns="0"/>
          <a:lstStyle/>
          <a:p>
            <a:endParaRPr sz="1634"/>
          </a:p>
        </p:txBody>
      </p:sp>
      <p:sp>
        <p:nvSpPr>
          <p:cNvPr id="2705" name="Shape 2705"/>
          <p:cNvSpPr/>
          <p:nvPr/>
        </p:nvSpPr>
        <p:spPr>
          <a:xfrm>
            <a:off x="2387598"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706" name="Shape 2706"/>
          <p:cNvSpPr/>
          <p:nvPr/>
        </p:nvSpPr>
        <p:spPr>
          <a:xfrm flipV="1">
            <a:off x="2911749" y="3579728"/>
            <a:ext cx="139775" cy="155642"/>
          </a:xfrm>
          <a:prstGeom prst="line">
            <a:avLst/>
          </a:prstGeom>
          <a:ln w="12700">
            <a:solidFill>
              <a:srgbClr val="000000"/>
            </a:solidFill>
          </a:ln>
        </p:spPr>
        <p:txBody>
          <a:bodyPr lIns="0" tIns="0" rIns="0" bIns="0"/>
          <a:lstStyle/>
          <a:p>
            <a:endParaRPr sz="1634"/>
          </a:p>
        </p:txBody>
      </p:sp>
      <p:sp>
        <p:nvSpPr>
          <p:cNvPr id="2707" name="Shape 2707"/>
          <p:cNvSpPr/>
          <p:nvPr/>
        </p:nvSpPr>
        <p:spPr>
          <a:xfrm>
            <a:off x="27465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708" name="Shape 2708"/>
          <p:cNvSpPr/>
          <p:nvPr/>
        </p:nvSpPr>
        <p:spPr>
          <a:xfrm>
            <a:off x="2325654"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709" name="Shape 2709"/>
          <p:cNvSpPr/>
          <p:nvPr/>
        </p:nvSpPr>
        <p:spPr>
          <a:xfrm>
            <a:off x="278309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710" name="Shape 2710"/>
          <p:cNvSpPr/>
          <p:nvPr/>
        </p:nvSpPr>
        <p:spPr>
          <a:xfrm>
            <a:off x="3164294"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711" name="Shape 2711"/>
          <p:cNvSpPr/>
          <p:nvPr/>
        </p:nvSpPr>
        <p:spPr>
          <a:xfrm>
            <a:off x="2325654"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712" name="Shape 2712"/>
          <p:cNvSpPr/>
          <p:nvPr/>
        </p:nvSpPr>
        <p:spPr>
          <a:xfrm>
            <a:off x="2746563"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713" name="Shape 2713"/>
          <p:cNvSpPr/>
          <p:nvPr/>
        </p:nvSpPr>
        <p:spPr>
          <a:xfrm>
            <a:off x="2578198"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714" name="Shape 2714"/>
          <p:cNvSpPr/>
          <p:nvPr/>
        </p:nvSpPr>
        <p:spPr>
          <a:xfrm>
            <a:off x="3180935"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715" name="Shape 2715"/>
          <p:cNvSpPr/>
          <p:nvPr/>
        </p:nvSpPr>
        <p:spPr>
          <a:xfrm>
            <a:off x="2146172"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716" name="Shape 2716"/>
          <p:cNvSpPr/>
          <p:nvPr/>
        </p:nvSpPr>
        <p:spPr>
          <a:xfrm>
            <a:off x="1421891" y="2134496"/>
            <a:ext cx="119994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RegDst=x</a:t>
            </a:r>
          </a:p>
        </p:txBody>
      </p:sp>
      <p:grpSp>
        <p:nvGrpSpPr>
          <p:cNvPr id="2719" name="Group 2719"/>
          <p:cNvGrpSpPr/>
          <p:nvPr/>
        </p:nvGrpSpPr>
        <p:grpSpPr>
          <a:xfrm>
            <a:off x="3458132" y="5002961"/>
            <a:ext cx="367314" cy="1095603"/>
            <a:chOff x="0" y="-49615"/>
            <a:chExt cx="404725" cy="1207190"/>
          </a:xfrm>
        </p:grpSpPr>
        <p:sp>
          <p:nvSpPr>
            <p:cNvPr id="2717" name="Shape 2717"/>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718" name="Shape 2718"/>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720" name="Shape 2720"/>
          <p:cNvSpPr/>
          <p:nvPr/>
        </p:nvSpPr>
        <p:spPr>
          <a:xfrm>
            <a:off x="396640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721" name="Shape 2721"/>
          <p:cNvSpPr/>
          <p:nvPr/>
        </p:nvSpPr>
        <p:spPr>
          <a:xfrm flipH="1">
            <a:off x="4118881" y="5434708"/>
            <a:ext cx="88948" cy="130230"/>
          </a:xfrm>
          <a:prstGeom prst="line">
            <a:avLst/>
          </a:prstGeom>
          <a:ln w="12700">
            <a:solidFill>
              <a:srgbClr val="000000"/>
            </a:solidFill>
          </a:ln>
        </p:spPr>
        <p:txBody>
          <a:bodyPr lIns="0" tIns="0" rIns="0" bIns="0"/>
          <a:lstStyle/>
          <a:p>
            <a:endParaRPr sz="1634"/>
          </a:p>
        </p:txBody>
      </p:sp>
      <p:sp>
        <p:nvSpPr>
          <p:cNvPr id="2722" name="Shape 2722"/>
          <p:cNvSpPr/>
          <p:nvPr/>
        </p:nvSpPr>
        <p:spPr>
          <a:xfrm flipH="1">
            <a:off x="3038816" y="5436297"/>
            <a:ext cx="88948" cy="128641"/>
          </a:xfrm>
          <a:prstGeom prst="line">
            <a:avLst/>
          </a:prstGeom>
          <a:ln w="12700">
            <a:solidFill>
              <a:srgbClr val="000000"/>
            </a:solidFill>
          </a:ln>
        </p:spPr>
        <p:txBody>
          <a:bodyPr lIns="0" tIns="0" rIns="0" bIns="0"/>
          <a:lstStyle/>
          <a:p>
            <a:endParaRPr sz="1634"/>
          </a:p>
        </p:txBody>
      </p:sp>
      <p:sp>
        <p:nvSpPr>
          <p:cNvPr id="2723" name="Shape 2723"/>
          <p:cNvSpPr/>
          <p:nvPr/>
        </p:nvSpPr>
        <p:spPr>
          <a:xfrm>
            <a:off x="2822802"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724" name="Shape 2724"/>
          <p:cNvSpPr/>
          <p:nvPr/>
        </p:nvSpPr>
        <p:spPr>
          <a:xfrm>
            <a:off x="190792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725" name="Shape 2725"/>
          <p:cNvSpPr/>
          <p:nvPr/>
        </p:nvSpPr>
        <p:spPr>
          <a:xfrm>
            <a:off x="4042641" y="5946097"/>
            <a:ext cx="124483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ALUSrc=1</a:t>
            </a:r>
          </a:p>
        </p:txBody>
      </p:sp>
      <p:sp>
        <p:nvSpPr>
          <p:cNvPr id="2726" name="Shape 2726"/>
          <p:cNvSpPr/>
          <p:nvPr/>
        </p:nvSpPr>
        <p:spPr>
          <a:xfrm>
            <a:off x="2212881" y="6022329"/>
            <a:ext cx="14003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ExtOp=sign</a:t>
            </a:r>
          </a:p>
        </p:txBody>
      </p:sp>
      <p:sp>
        <p:nvSpPr>
          <p:cNvPr id="2727" name="Shape 2727"/>
          <p:cNvSpPr/>
          <p:nvPr/>
        </p:nvSpPr>
        <p:spPr>
          <a:xfrm flipV="1">
            <a:off x="7549684" y="3659137"/>
            <a:ext cx="1" cy="644796"/>
          </a:xfrm>
          <a:prstGeom prst="line">
            <a:avLst/>
          </a:prstGeom>
          <a:ln w="19050">
            <a:solidFill>
              <a:srgbClr val="000000"/>
            </a:solidFill>
            <a:headEnd type="triangle"/>
          </a:ln>
        </p:spPr>
        <p:txBody>
          <a:bodyPr lIns="0" tIns="0" rIns="0" bIns="0"/>
          <a:lstStyle/>
          <a:p>
            <a:endParaRPr sz="1634"/>
          </a:p>
        </p:txBody>
      </p:sp>
      <p:sp>
        <p:nvSpPr>
          <p:cNvPr id="2728" name="Shape 2728"/>
          <p:cNvSpPr/>
          <p:nvPr/>
        </p:nvSpPr>
        <p:spPr>
          <a:xfrm>
            <a:off x="6406082" y="3277977"/>
            <a:ext cx="159909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MemtoReg=x</a:t>
            </a:r>
          </a:p>
        </p:txBody>
      </p:sp>
      <p:sp>
        <p:nvSpPr>
          <p:cNvPr id="2729" name="Shape 2729"/>
          <p:cNvSpPr/>
          <p:nvPr/>
        </p:nvSpPr>
        <p:spPr>
          <a:xfrm>
            <a:off x="5229128"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730" name="Shape 2730"/>
          <p:cNvSpPr/>
          <p:nvPr/>
        </p:nvSpPr>
        <p:spPr>
          <a:xfrm>
            <a:off x="4957523"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731" name="Shape 2731"/>
          <p:cNvSpPr/>
          <p:nvPr/>
        </p:nvSpPr>
        <p:spPr>
          <a:xfrm flipH="1">
            <a:off x="5090943" y="5191719"/>
            <a:ext cx="88948" cy="128641"/>
          </a:xfrm>
          <a:prstGeom prst="line">
            <a:avLst/>
          </a:prstGeom>
          <a:ln w="12700">
            <a:solidFill>
              <a:srgbClr val="000000"/>
            </a:solidFill>
          </a:ln>
        </p:spPr>
        <p:txBody>
          <a:bodyPr lIns="0" tIns="0" rIns="0" bIns="0"/>
          <a:lstStyle/>
          <a:p>
            <a:endParaRPr sz="1634"/>
          </a:p>
        </p:txBody>
      </p:sp>
      <p:sp>
        <p:nvSpPr>
          <p:cNvPr id="2732" name="Shape 2732"/>
          <p:cNvSpPr/>
          <p:nvPr/>
        </p:nvSpPr>
        <p:spPr>
          <a:xfrm>
            <a:off x="512112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733" name="Shape 2733"/>
          <p:cNvSpPr/>
          <p:nvPr/>
        </p:nvSpPr>
        <p:spPr>
          <a:xfrm flipV="1">
            <a:off x="6240896" y="4040297"/>
            <a:ext cx="12707" cy="1008488"/>
          </a:xfrm>
          <a:prstGeom prst="line">
            <a:avLst/>
          </a:prstGeom>
          <a:ln w="19050">
            <a:solidFill>
              <a:srgbClr val="000000"/>
            </a:solidFill>
            <a:headEnd type="triangle"/>
          </a:ln>
        </p:spPr>
        <p:txBody>
          <a:bodyPr lIns="0" tIns="0" rIns="0" bIns="0"/>
          <a:lstStyle/>
          <a:p>
            <a:endParaRPr sz="1634"/>
          </a:p>
        </p:txBody>
      </p:sp>
      <p:sp>
        <p:nvSpPr>
          <p:cNvPr id="2734" name="Shape 2734"/>
          <p:cNvSpPr/>
          <p:nvPr/>
        </p:nvSpPr>
        <p:spPr>
          <a:xfrm>
            <a:off x="5948644" y="3659137"/>
            <a:ext cx="125304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MemWr=1</a:t>
            </a:r>
          </a:p>
        </p:txBody>
      </p:sp>
      <p:sp>
        <p:nvSpPr>
          <p:cNvPr id="2735" name="Shape 2735"/>
          <p:cNvSpPr/>
          <p:nvPr/>
        </p:nvSpPr>
        <p:spPr>
          <a:xfrm>
            <a:off x="4500083"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2739" name="Group 2739"/>
          <p:cNvGrpSpPr/>
          <p:nvPr/>
        </p:nvGrpSpPr>
        <p:grpSpPr>
          <a:xfrm>
            <a:off x="2136641" y="2868230"/>
            <a:ext cx="838642" cy="333517"/>
            <a:chOff x="0" y="0"/>
            <a:chExt cx="924057" cy="367485"/>
          </a:xfrm>
        </p:grpSpPr>
        <p:sp>
          <p:nvSpPr>
            <p:cNvPr id="2736" name="Shape 2736"/>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737" name="Shape 2737"/>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738" name="Shape 2738"/>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740" name="Shape 2740"/>
          <p:cNvSpPr/>
          <p:nvPr/>
        </p:nvSpPr>
        <p:spPr>
          <a:xfrm>
            <a:off x="2136641"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744" name="Group 2744"/>
          <p:cNvGrpSpPr/>
          <p:nvPr/>
        </p:nvGrpSpPr>
        <p:grpSpPr>
          <a:xfrm>
            <a:off x="4446079" y="4421457"/>
            <a:ext cx="358966" cy="1219714"/>
            <a:chOff x="0" y="0"/>
            <a:chExt cx="395526" cy="1343942"/>
          </a:xfrm>
        </p:grpSpPr>
        <p:sp>
          <p:nvSpPr>
            <p:cNvPr id="2741" name="Shape 2741"/>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742" name="Shape 2742"/>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743" name="Shape 2743"/>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748" name="Group 2748"/>
          <p:cNvGrpSpPr/>
          <p:nvPr/>
        </p:nvGrpSpPr>
        <p:grpSpPr>
          <a:xfrm>
            <a:off x="5310133" y="3811600"/>
            <a:ext cx="486031" cy="1143482"/>
            <a:chOff x="0" y="0"/>
            <a:chExt cx="535533" cy="1259947"/>
          </a:xfrm>
        </p:grpSpPr>
        <p:sp>
          <p:nvSpPr>
            <p:cNvPr id="2745" name="Shape 2745"/>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746" name="Shape 2746"/>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747" name="Shape 2747"/>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752" name="Group 2752"/>
          <p:cNvGrpSpPr/>
          <p:nvPr/>
        </p:nvGrpSpPr>
        <p:grpSpPr>
          <a:xfrm>
            <a:off x="7343200" y="4192760"/>
            <a:ext cx="358965" cy="1600874"/>
            <a:chOff x="0" y="0"/>
            <a:chExt cx="395525" cy="1763924"/>
          </a:xfrm>
        </p:grpSpPr>
        <p:sp>
          <p:nvSpPr>
            <p:cNvPr id="2749" name="Shape 2749"/>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750" name="Shape 2750"/>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751" name="Shape 2751"/>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759" name="Group 2759"/>
          <p:cNvGrpSpPr/>
          <p:nvPr/>
        </p:nvGrpSpPr>
        <p:grpSpPr>
          <a:xfrm>
            <a:off x="5920054" y="5002726"/>
            <a:ext cx="1158304" cy="1181599"/>
            <a:chOff x="0" y="0"/>
            <a:chExt cx="1276278" cy="1301945"/>
          </a:xfrm>
        </p:grpSpPr>
        <p:sp>
          <p:nvSpPr>
            <p:cNvPr id="2753" name="Shape 2753"/>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754" name="Shape 2754"/>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755" name="Shape 2755"/>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756" name="Shape 2756"/>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757" name="Shape 2757"/>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758" name="Shape 2758"/>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760" name="Shape 2760"/>
          <p:cNvSpPr/>
          <p:nvPr/>
        </p:nvSpPr>
        <p:spPr>
          <a:xfrm>
            <a:off x="2365361" y="2744352"/>
            <a:ext cx="1" cy="152466"/>
          </a:xfrm>
          <a:prstGeom prst="line">
            <a:avLst/>
          </a:prstGeom>
          <a:ln w="12700">
            <a:solidFill>
              <a:srgbClr val="000000"/>
            </a:solidFill>
          </a:ln>
        </p:spPr>
        <p:txBody>
          <a:bodyPr lIns="0" tIns="0" rIns="0" bIns="0"/>
          <a:lstStyle/>
          <a:p>
            <a:endParaRPr sz="1634"/>
          </a:p>
        </p:txBody>
      </p:sp>
      <p:sp>
        <p:nvSpPr>
          <p:cNvPr id="2761" name="Shape 2761"/>
          <p:cNvSpPr/>
          <p:nvPr/>
        </p:nvSpPr>
        <p:spPr>
          <a:xfrm>
            <a:off x="2746562" y="2744352"/>
            <a:ext cx="1" cy="152466"/>
          </a:xfrm>
          <a:prstGeom prst="line">
            <a:avLst/>
          </a:prstGeom>
          <a:ln w="12700">
            <a:solidFill>
              <a:srgbClr val="000000"/>
            </a:solidFill>
          </a:ln>
        </p:spPr>
        <p:txBody>
          <a:bodyPr lIns="0" tIns="0" rIns="0" bIns="0"/>
          <a:lstStyle/>
          <a:p>
            <a:endParaRPr sz="1634"/>
          </a:p>
        </p:txBody>
      </p:sp>
      <p:sp>
        <p:nvSpPr>
          <p:cNvPr id="2762" name="Shape 2762"/>
          <p:cNvSpPr/>
          <p:nvPr/>
        </p:nvSpPr>
        <p:spPr>
          <a:xfrm>
            <a:off x="1831682"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763" name="Shape 2763"/>
          <p:cNvSpPr/>
          <p:nvPr/>
        </p:nvSpPr>
        <p:spPr>
          <a:xfrm>
            <a:off x="2289122" y="3582904"/>
            <a:ext cx="1" cy="228697"/>
          </a:xfrm>
          <a:prstGeom prst="line">
            <a:avLst/>
          </a:prstGeom>
          <a:ln w="19050">
            <a:solidFill>
              <a:srgbClr val="000000"/>
            </a:solidFill>
          </a:ln>
        </p:spPr>
        <p:txBody>
          <a:bodyPr lIns="0" tIns="0" rIns="0" bIns="0"/>
          <a:lstStyle/>
          <a:p>
            <a:endParaRPr sz="1634"/>
          </a:p>
        </p:txBody>
      </p:sp>
      <p:sp>
        <p:nvSpPr>
          <p:cNvPr id="2764" name="Shape 2764"/>
          <p:cNvSpPr/>
          <p:nvPr/>
        </p:nvSpPr>
        <p:spPr>
          <a:xfrm>
            <a:off x="2594082" y="3201743"/>
            <a:ext cx="1" cy="609857"/>
          </a:xfrm>
          <a:prstGeom prst="line">
            <a:avLst/>
          </a:prstGeom>
          <a:ln w="19050">
            <a:solidFill>
              <a:srgbClr val="000000"/>
            </a:solidFill>
          </a:ln>
        </p:spPr>
        <p:txBody>
          <a:bodyPr lIns="0" tIns="0" rIns="0" bIns="0"/>
          <a:lstStyle/>
          <a:p>
            <a:endParaRPr sz="1634"/>
          </a:p>
        </p:txBody>
      </p:sp>
      <p:sp>
        <p:nvSpPr>
          <p:cNvPr id="2765" name="Shape 2765"/>
          <p:cNvSpPr/>
          <p:nvPr/>
        </p:nvSpPr>
        <p:spPr>
          <a:xfrm>
            <a:off x="2975282" y="3506673"/>
            <a:ext cx="1" cy="304929"/>
          </a:xfrm>
          <a:prstGeom prst="line">
            <a:avLst/>
          </a:prstGeom>
          <a:ln w="19050">
            <a:solidFill>
              <a:srgbClr val="000000"/>
            </a:solidFill>
          </a:ln>
        </p:spPr>
        <p:txBody>
          <a:bodyPr lIns="0" tIns="0" rIns="0" bIns="0"/>
          <a:lstStyle/>
          <a:p>
            <a:endParaRPr sz="1634"/>
          </a:p>
        </p:txBody>
      </p:sp>
      <p:sp>
        <p:nvSpPr>
          <p:cNvPr id="2766" name="Shape 2766"/>
          <p:cNvSpPr/>
          <p:nvPr/>
        </p:nvSpPr>
        <p:spPr>
          <a:xfrm>
            <a:off x="3356481" y="3506673"/>
            <a:ext cx="1" cy="304929"/>
          </a:xfrm>
          <a:prstGeom prst="line">
            <a:avLst/>
          </a:prstGeom>
          <a:ln w="19050">
            <a:solidFill>
              <a:srgbClr val="000000"/>
            </a:solidFill>
          </a:ln>
        </p:spPr>
        <p:txBody>
          <a:bodyPr lIns="0" tIns="0" rIns="0" bIns="0"/>
          <a:lstStyle/>
          <a:p>
            <a:endParaRPr sz="1634"/>
          </a:p>
        </p:txBody>
      </p:sp>
      <p:sp>
        <p:nvSpPr>
          <p:cNvPr id="2767" name="Shape 2767"/>
          <p:cNvSpPr/>
          <p:nvPr/>
        </p:nvSpPr>
        <p:spPr>
          <a:xfrm>
            <a:off x="314999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768" name="Shape 2768"/>
          <p:cNvSpPr/>
          <p:nvPr/>
        </p:nvSpPr>
        <p:spPr>
          <a:xfrm>
            <a:off x="3585202" y="4116528"/>
            <a:ext cx="1753522" cy="1"/>
          </a:xfrm>
          <a:prstGeom prst="line">
            <a:avLst/>
          </a:prstGeom>
          <a:ln w="19050">
            <a:solidFill>
              <a:srgbClr val="000000"/>
            </a:solidFill>
            <a:tailEnd type="triangle"/>
          </a:ln>
        </p:spPr>
        <p:txBody>
          <a:bodyPr lIns="0" tIns="0" rIns="0" bIns="0"/>
          <a:lstStyle/>
          <a:p>
            <a:endParaRPr sz="1634"/>
          </a:p>
        </p:txBody>
      </p:sp>
      <p:sp>
        <p:nvSpPr>
          <p:cNvPr id="2769" name="Shape 2769"/>
          <p:cNvSpPr/>
          <p:nvPr/>
        </p:nvSpPr>
        <p:spPr>
          <a:xfrm>
            <a:off x="5643682" y="3506673"/>
            <a:ext cx="1" cy="495509"/>
          </a:xfrm>
          <a:prstGeom prst="line">
            <a:avLst/>
          </a:prstGeom>
          <a:ln w="19050">
            <a:solidFill>
              <a:srgbClr val="000000"/>
            </a:solidFill>
            <a:tailEnd type="triangle"/>
          </a:ln>
        </p:spPr>
        <p:txBody>
          <a:bodyPr lIns="0" tIns="0" rIns="0" bIns="0"/>
          <a:lstStyle/>
          <a:p>
            <a:endParaRPr sz="1634"/>
          </a:p>
        </p:txBody>
      </p:sp>
      <p:sp>
        <p:nvSpPr>
          <p:cNvPr id="2770" name="Shape 2770"/>
          <p:cNvSpPr/>
          <p:nvPr/>
        </p:nvSpPr>
        <p:spPr>
          <a:xfrm>
            <a:off x="3585202" y="4650153"/>
            <a:ext cx="914881" cy="1"/>
          </a:xfrm>
          <a:prstGeom prst="line">
            <a:avLst/>
          </a:prstGeom>
          <a:ln w="19050">
            <a:solidFill>
              <a:srgbClr val="000000"/>
            </a:solidFill>
            <a:tailEnd type="triangle"/>
          </a:ln>
        </p:spPr>
        <p:txBody>
          <a:bodyPr lIns="0" tIns="0" rIns="0" bIns="0"/>
          <a:lstStyle/>
          <a:p>
            <a:endParaRPr sz="1634"/>
          </a:p>
        </p:txBody>
      </p:sp>
      <p:sp>
        <p:nvSpPr>
          <p:cNvPr id="2771" name="Shape 2771"/>
          <p:cNvSpPr/>
          <p:nvPr/>
        </p:nvSpPr>
        <p:spPr>
          <a:xfrm>
            <a:off x="4805042" y="4802618"/>
            <a:ext cx="533681" cy="1"/>
          </a:xfrm>
          <a:prstGeom prst="line">
            <a:avLst/>
          </a:prstGeom>
          <a:ln w="19050">
            <a:solidFill>
              <a:srgbClr val="000000"/>
            </a:solidFill>
            <a:tailEnd type="triangle"/>
          </a:ln>
        </p:spPr>
        <p:txBody>
          <a:bodyPr lIns="0" tIns="0" rIns="0" bIns="0"/>
          <a:lstStyle/>
          <a:p>
            <a:endParaRPr sz="1634"/>
          </a:p>
        </p:txBody>
      </p:sp>
      <p:sp>
        <p:nvSpPr>
          <p:cNvPr id="2772" name="Shape 2772"/>
          <p:cNvSpPr/>
          <p:nvPr/>
        </p:nvSpPr>
        <p:spPr>
          <a:xfrm>
            <a:off x="4118881"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773" name="Shape 2773"/>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2774" name="Shape 2774"/>
          <p:cNvSpPr/>
          <p:nvPr/>
        </p:nvSpPr>
        <p:spPr>
          <a:xfrm>
            <a:off x="2746562" y="5488706"/>
            <a:ext cx="686160" cy="1"/>
          </a:xfrm>
          <a:prstGeom prst="line">
            <a:avLst/>
          </a:prstGeom>
          <a:ln w="19050">
            <a:solidFill>
              <a:srgbClr val="000000"/>
            </a:solidFill>
            <a:tailEnd type="triangle"/>
          </a:ln>
        </p:spPr>
        <p:txBody>
          <a:bodyPr lIns="0" tIns="0" rIns="0" bIns="0"/>
          <a:lstStyle/>
          <a:p>
            <a:endParaRPr sz="1634"/>
          </a:p>
        </p:txBody>
      </p:sp>
      <p:sp>
        <p:nvSpPr>
          <p:cNvPr id="2775" name="Shape 2775"/>
          <p:cNvSpPr/>
          <p:nvPr/>
        </p:nvSpPr>
        <p:spPr>
          <a:xfrm flipH="1">
            <a:off x="2365361" y="4650152"/>
            <a:ext cx="76241" cy="152465"/>
          </a:xfrm>
          <a:prstGeom prst="line">
            <a:avLst/>
          </a:prstGeom>
          <a:ln w="19050">
            <a:solidFill>
              <a:srgbClr val="000000"/>
            </a:solidFill>
          </a:ln>
        </p:spPr>
        <p:txBody>
          <a:bodyPr lIns="0" tIns="0" rIns="0" bIns="0"/>
          <a:lstStyle/>
          <a:p>
            <a:endParaRPr sz="1634"/>
          </a:p>
        </p:txBody>
      </p:sp>
      <p:sp>
        <p:nvSpPr>
          <p:cNvPr id="2776" name="Shape 2776"/>
          <p:cNvSpPr/>
          <p:nvPr/>
        </p:nvSpPr>
        <p:spPr>
          <a:xfrm>
            <a:off x="2441601" y="4650152"/>
            <a:ext cx="76241" cy="152465"/>
          </a:xfrm>
          <a:prstGeom prst="line">
            <a:avLst/>
          </a:prstGeom>
          <a:ln w="19050">
            <a:solidFill>
              <a:srgbClr val="000000"/>
            </a:solidFill>
          </a:ln>
        </p:spPr>
        <p:txBody>
          <a:bodyPr lIns="0" tIns="0" rIns="0" bIns="0"/>
          <a:lstStyle/>
          <a:p>
            <a:endParaRPr sz="1634"/>
          </a:p>
        </p:txBody>
      </p:sp>
      <p:sp>
        <p:nvSpPr>
          <p:cNvPr id="2777" name="Shape 2777"/>
          <p:cNvSpPr/>
          <p:nvPr/>
        </p:nvSpPr>
        <p:spPr>
          <a:xfrm>
            <a:off x="2441601" y="4802617"/>
            <a:ext cx="1" cy="228697"/>
          </a:xfrm>
          <a:prstGeom prst="line">
            <a:avLst/>
          </a:prstGeom>
          <a:ln w="19050">
            <a:solidFill>
              <a:srgbClr val="000000"/>
            </a:solidFill>
          </a:ln>
        </p:spPr>
        <p:txBody>
          <a:bodyPr lIns="0" tIns="0" rIns="0" bIns="0"/>
          <a:lstStyle/>
          <a:p>
            <a:endParaRPr sz="1634"/>
          </a:p>
        </p:txBody>
      </p:sp>
      <p:sp>
        <p:nvSpPr>
          <p:cNvPr id="2778" name="Shape 2778"/>
          <p:cNvSpPr/>
          <p:nvPr/>
        </p:nvSpPr>
        <p:spPr>
          <a:xfrm flipV="1">
            <a:off x="3661442" y="6098561"/>
            <a:ext cx="0" cy="228698"/>
          </a:xfrm>
          <a:prstGeom prst="line">
            <a:avLst/>
          </a:prstGeom>
          <a:ln w="19050">
            <a:solidFill>
              <a:srgbClr val="000000"/>
            </a:solidFill>
            <a:tailEnd type="triangle"/>
          </a:ln>
        </p:spPr>
        <p:txBody>
          <a:bodyPr lIns="0" tIns="0" rIns="0" bIns="0"/>
          <a:lstStyle/>
          <a:p>
            <a:endParaRPr sz="1634"/>
          </a:p>
        </p:txBody>
      </p:sp>
      <p:sp>
        <p:nvSpPr>
          <p:cNvPr id="2779" name="Shape 2779"/>
          <p:cNvSpPr/>
          <p:nvPr/>
        </p:nvSpPr>
        <p:spPr>
          <a:xfrm flipV="1">
            <a:off x="4652562" y="5564936"/>
            <a:ext cx="1" cy="381161"/>
          </a:xfrm>
          <a:prstGeom prst="line">
            <a:avLst/>
          </a:prstGeom>
          <a:ln w="19050">
            <a:solidFill>
              <a:srgbClr val="000000"/>
            </a:solidFill>
            <a:tailEnd type="triangle"/>
          </a:ln>
        </p:spPr>
        <p:txBody>
          <a:bodyPr lIns="0" tIns="0" rIns="0" bIns="0"/>
          <a:lstStyle/>
          <a:p>
            <a:endParaRPr sz="1634"/>
          </a:p>
        </p:txBody>
      </p:sp>
      <p:sp>
        <p:nvSpPr>
          <p:cNvPr id="2780" name="Shape 2780"/>
          <p:cNvSpPr/>
          <p:nvPr/>
        </p:nvSpPr>
        <p:spPr>
          <a:xfrm flipH="1">
            <a:off x="5719922" y="6022330"/>
            <a:ext cx="228720" cy="1"/>
          </a:xfrm>
          <a:prstGeom prst="line">
            <a:avLst/>
          </a:prstGeom>
          <a:ln w="19050">
            <a:solidFill>
              <a:srgbClr val="000000"/>
            </a:solidFill>
          </a:ln>
        </p:spPr>
        <p:txBody>
          <a:bodyPr lIns="0" tIns="0" rIns="0" bIns="0"/>
          <a:lstStyle/>
          <a:p>
            <a:endParaRPr sz="1634"/>
          </a:p>
        </p:txBody>
      </p:sp>
      <p:sp>
        <p:nvSpPr>
          <p:cNvPr id="2781" name="Shape 2781"/>
          <p:cNvSpPr/>
          <p:nvPr/>
        </p:nvSpPr>
        <p:spPr>
          <a:xfrm>
            <a:off x="5796162" y="4421458"/>
            <a:ext cx="1601041" cy="1"/>
          </a:xfrm>
          <a:prstGeom prst="line">
            <a:avLst/>
          </a:prstGeom>
          <a:ln w="19050">
            <a:solidFill>
              <a:srgbClr val="000000"/>
            </a:solidFill>
            <a:tailEnd type="triangle"/>
          </a:ln>
        </p:spPr>
        <p:txBody>
          <a:bodyPr lIns="0" tIns="0" rIns="0" bIns="0"/>
          <a:lstStyle/>
          <a:p>
            <a:endParaRPr sz="1634"/>
          </a:p>
        </p:txBody>
      </p:sp>
      <p:sp>
        <p:nvSpPr>
          <p:cNvPr id="2782" name="Shape 2782"/>
          <p:cNvSpPr/>
          <p:nvPr/>
        </p:nvSpPr>
        <p:spPr>
          <a:xfrm>
            <a:off x="6787283" y="4421457"/>
            <a:ext cx="1" cy="609857"/>
          </a:xfrm>
          <a:prstGeom prst="line">
            <a:avLst/>
          </a:prstGeom>
          <a:ln w="19050">
            <a:solidFill>
              <a:srgbClr val="000000"/>
            </a:solidFill>
            <a:tailEnd type="triangle"/>
          </a:ln>
        </p:spPr>
        <p:txBody>
          <a:bodyPr lIns="0" tIns="0" rIns="0" bIns="0"/>
          <a:lstStyle/>
          <a:p>
            <a:endParaRPr sz="1634"/>
          </a:p>
        </p:txBody>
      </p:sp>
      <p:sp>
        <p:nvSpPr>
          <p:cNvPr id="2783" name="Shape 2783"/>
          <p:cNvSpPr/>
          <p:nvPr/>
        </p:nvSpPr>
        <p:spPr>
          <a:xfrm flipH="1">
            <a:off x="6024882" y="4345225"/>
            <a:ext cx="76241" cy="152465"/>
          </a:xfrm>
          <a:prstGeom prst="line">
            <a:avLst/>
          </a:prstGeom>
          <a:ln w="12700">
            <a:solidFill>
              <a:srgbClr val="000000"/>
            </a:solidFill>
          </a:ln>
        </p:spPr>
        <p:txBody>
          <a:bodyPr lIns="0" tIns="0" rIns="0" bIns="0"/>
          <a:lstStyle/>
          <a:p>
            <a:endParaRPr sz="1634"/>
          </a:p>
        </p:txBody>
      </p:sp>
      <p:sp>
        <p:nvSpPr>
          <p:cNvPr id="2784" name="Shape 2784"/>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785" name="Shape 2785"/>
          <p:cNvSpPr/>
          <p:nvPr/>
        </p:nvSpPr>
        <p:spPr>
          <a:xfrm>
            <a:off x="7092243" y="5564937"/>
            <a:ext cx="304961" cy="1"/>
          </a:xfrm>
          <a:prstGeom prst="line">
            <a:avLst/>
          </a:prstGeom>
          <a:ln w="19050">
            <a:solidFill>
              <a:srgbClr val="000000"/>
            </a:solidFill>
            <a:tailEnd type="triangle"/>
          </a:ln>
        </p:spPr>
        <p:txBody>
          <a:bodyPr lIns="0" tIns="0" rIns="0" bIns="0"/>
          <a:lstStyle/>
          <a:p>
            <a:endParaRPr sz="1634"/>
          </a:p>
        </p:txBody>
      </p:sp>
      <p:sp>
        <p:nvSpPr>
          <p:cNvPr id="2786" name="Shape 2786"/>
          <p:cNvSpPr/>
          <p:nvPr/>
        </p:nvSpPr>
        <p:spPr>
          <a:xfrm>
            <a:off x="4925755" y="1969328"/>
            <a:ext cx="2490508" cy="1"/>
          </a:xfrm>
          <a:prstGeom prst="line">
            <a:avLst/>
          </a:prstGeom>
          <a:ln w="25400">
            <a:solidFill>
              <a:srgbClr val="000000"/>
            </a:solidFill>
            <a:tailEnd type="triangle"/>
          </a:ln>
        </p:spPr>
        <p:txBody>
          <a:bodyPr lIns="0" tIns="0" rIns="0" bIns="0"/>
          <a:lstStyle/>
          <a:p>
            <a:endParaRPr sz="1634"/>
          </a:p>
        </p:txBody>
      </p:sp>
      <p:sp>
        <p:nvSpPr>
          <p:cNvPr id="2787" name="Shape 2787"/>
          <p:cNvSpPr/>
          <p:nvPr/>
        </p:nvSpPr>
        <p:spPr>
          <a:xfrm>
            <a:off x="5186243"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788" name="Shape 2788"/>
          <p:cNvSpPr/>
          <p:nvPr/>
        </p:nvSpPr>
        <p:spPr>
          <a:xfrm>
            <a:off x="5262482" y="1982033"/>
            <a:ext cx="1" cy="889375"/>
          </a:xfrm>
          <a:prstGeom prst="line">
            <a:avLst/>
          </a:prstGeom>
          <a:ln w="25400">
            <a:solidFill>
              <a:srgbClr val="000000"/>
            </a:solidFill>
            <a:tailEnd type="triangle"/>
          </a:ln>
        </p:spPr>
        <p:txBody>
          <a:bodyPr lIns="0" tIns="0" rIns="0" bIns="0"/>
          <a:lstStyle/>
          <a:p>
            <a:endParaRPr sz="1634"/>
          </a:p>
        </p:txBody>
      </p:sp>
      <p:sp>
        <p:nvSpPr>
          <p:cNvPr id="2789" name="Shape 2789"/>
          <p:cNvSpPr/>
          <p:nvPr/>
        </p:nvSpPr>
        <p:spPr>
          <a:xfrm rot="5400000">
            <a:off x="4902780"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790" name="Shape 2790"/>
          <p:cNvSpPr/>
          <p:nvPr/>
        </p:nvSpPr>
        <p:spPr>
          <a:xfrm rot="5400000">
            <a:off x="5436461"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791" name="Shape 2791"/>
          <p:cNvSpPr/>
          <p:nvPr/>
        </p:nvSpPr>
        <p:spPr>
          <a:xfrm rot="5400000">
            <a:off x="597963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792" name="Shape 2792"/>
          <p:cNvSpPr/>
          <p:nvPr/>
        </p:nvSpPr>
        <p:spPr>
          <a:xfrm rot="5400000">
            <a:off x="6524330"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793" name="Shape 2793"/>
          <p:cNvSpPr/>
          <p:nvPr/>
        </p:nvSpPr>
        <p:spPr>
          <a:xfrm>
            <a:off x="5796162" y="1982033"/>
            <a:ext cx="1" cy="889375"/>
          </a:xfrm>
          <a:prstGeom prst="line">
            <a:avLst/>
          </a:prstGeom>
          <a:ln w="25400">
            <a:solidFill>
              <a:srgbClr val="000000"/>
            </a:solidFill>
            <a:tailEnd type="triangle"/>
          </a:ln>
        </p:spPr>
        <p:txBody>
          <a:bodyPr lIns="0" tIns="0" rIns="0" bIns="0"/>
          <a:lstStyle/>
          <a:p>
            <a:endParaRPr sz="1634"/>
          </a:p>
        </p:txBody>
      </p:sp>
      <p:sp>
        <p:nvSpPr>
          <p:cNvPr id="2794" name="Shape 2794"/>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2795" name="Shape 2795"/>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2796" name="Shape 2796"/>
          <p:cNvSpPr/>
          <p:nvPr/>
        </p:nvSpPr>
        <p:spPr>
          <a:xfrm>
            <a:off x="662050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797" name="Shape 2797"/>
          <p:cNvSpPr/>
          <p:nvPr/>
        </p:nvSpPr>
        <p:spPr>
          <a:xfrm>
            <a:off x="608682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798" name="Shape 2798"/>
          <p:cNvSpPr/>
          <p:nvPr/>
        </p:nvSpPr>
        <p:spPr>
          <a:xfrm>
            <a:off x="5629388"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799" name="Shape 2799"/>
          <p:cNvSpPr/>
          <p:nvPr/>
        </p:nvSpPr>
        <p:spPr>
          <a:xfrm>
            <a:off x="5095707"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800" name="Shape 2800"/>
          <p:cNvSpPr/>
          <p:nvPr/>
        </p:nvSpPr>
        <p:spPr>
          <a:xfrm>
            <a:off x="1990515" y="1753335"/>
            <a:ext cx="147887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nPC_sel=+4</a:t>
            </a:r>
          </a:p>
        </p:txBody>
      </p:sp>
      <p:sp>
        <p:nvSpPr>
          <p:cNvPr id="2801" name="Shape 2801"/>
          <p:cNvSpPr/>
          <p:nvPr/>
        </p:nvSpPr>
        <p:spPr>
          <a:xfrm>
            <a:off x="3829805"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802" name="Shape 2802"/>
          <p:cNvSpPr/>
          <p:nvPr/>
        </p:nvSpPr>
        <p:spPr>
          <a:xfrm>
            <a:off x="4080242"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803" name="Shape 2803"/>
          <p:cNvSpPr/>
          <p:nvPr/>
        </p:nvSpPr>
        <p:spPr>
          <a:xfrm>
            <a:off x="3432722" y="1982033"/>
            <a:ext cx="381201" cy="1"/>
          </a:xfrm>
          <a:prstGeom prst="line">
            <a:avLst/>
          </a:prstGeom>
          <a:ln w="12700">
            <a:solidFill>
              <a:srgbClr val="000000"/>
            </a:solidFill>
          </a:ln>
        </p:spPr>
        <p:txBody>
          <a:bodyPr lIns="0" tIns="0" rIns="0" bIns="0"/>
          <a:lstStyle/>
          <a:p>
            <a:endParaRPr sz="1634"/>
          </a:p>
        </p:txBody>
      </p:sp>
      <p:sp>
        <p:nvSpPr>
          <p:cNvPr id="2804" name="Shape 2804"/>
          <p:cNvSpPr/>
          <p:nvPr/>
        </p:nvSpPr>
        <p:spPr>
          <a:xfrm>
            <a:off x="3432722" y="1982033"/>
            <a:ext cx="381201" cy="1"/>
          </a:xfrm>
          <a:prstGeom prst="line">
            <a:avLst/>
          </a:prstGeom>
          <a:ln w="19050">
            <a:solidFill>
              <a:srgbClr val="000000"/>
            </a:solidFill>
            <a:tailEnd type="triangle"/>
          </a:ln>
        </p:spPr>
        <p:txBody>
          <a:bodyPr lIns="0" tIns="0" rIns="0" bIns="0"/>
          <a:lstStyle/>
          <a:p>
            <a:endParaRPr sz="1634"/>
          </a:p>
        </p:txBody>
      </p:sp>
      <p:sp>
        <p:nvSpPr>
          <p:cNvPr id="2805" name="Shape 2805"/>
          <p:cNvSpPr/>
          <p:nvPr/>
        </p:nvSpPr>
        <p:spPr>
          <a:xfrm>
            <a:off x="3094408"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806" name="Shape 2806"/>
          <p:cNvSpPr/>
          <p:nvPr/>
        </p:nvSpPr>
        <p:spPr>
          <a:xfrm flipH="1">
            <a:off x="3585202" y="2515657"/>
            <a:ext cx="228720" cy="1"/>
          </a:xfrm>
          <a:prstGeom prst="line">
            <a:avLst/>
          </a:prstGeom>
          <a:ln w="19050">
            <a:solidFill>
              <a:srgbClr val="000000"/>
            </a:solidFill>
          </a:ln>
        </p:spPr>
        <p:txBody>
          <a:bodyPr lIns="0" tIns="0" rIns="0" bIns="0"/>
          <a:lstStyle/>
          <a:p>
            <a:endParaRPr sz="1634"/>
          </a:p>
        </p:txBody>
      </p:sp>
      <p:sp>
        <p:nvSpPr>
          <p:cNvPr id="2807" name="Shape 2807"/>
          <p:cNvSpPr/>
          <p:nvPr/>
        </p:nvSpPr>
        <p:spPr>
          <a:xfrm>
            <a:off x="3813922" y="2439424"/>
            <a:ext cx="152480" cy="76233"/>
          </a:xfrm>
          <a:prstGeom prst="line">
            <a:avLst/>
          </a:prstGeom>
          <a:ln w="12700">
            <a:solidFill>
              <a:srgbClr val="000000"/>
            </a:solidFill>
          </a:ln>
        </p:spPr>
        <p:txBody>
          <a:bodyPr lIns="0" tIns="0" rIns="0" bIns="0"/>
          <a:lstStyle/>
          <a:p>
            <a:endParaRPr sz="1634"/>
          </a:p>
        </p:txBody>
      </p:sp>
      <p:sp>
        <p:nvSpPr>
          <p:cNvPr id="2808" name="Shape 2808"/>
          <p:cNvSpPr/>
          <p:nvPr/>
        </p:nvSpPr>
        <p:spPr>
          <a:xfrm flipH="1">
            <a:off x="3813922" y="2515657"/>
            <a:ext cx="152480" cy="76233"/>
          </a:xfrm>
          <a:prstGeom prst="line">
            <a:avLst/>
          </a:prstGeom>
          <a:ln w="12700">
            <a:solidFill>
              <a:srgbClr val="000000"/>
            </a:solidFill>
          </a:ln>
        </p:spPr>
        <p:txBody>
          <a:bodyPr lIns="0" tIns="0" rIns="0" bIns="0"/>
          <a:lstStyle/>
          <a:p>
            <a:endParaRPr sz="1634"/>
          </a:p>
        </p:txBody>
      </p:sp>
      <p:sp>
        <p:nvSpPr>
          <p:cNvPr id="2809" name="Shape 2809"/>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810" name="Shape 2810"/>
          <p:cNvSpPr/>
          <p:nvPr/>
        </p:nvSpPr>
        <p:spPr>
          <a:xfrm>
            <a:off x="2975282" y="3506673"/>
            <a:ext cx="1" cy="304929"/>
          </a:xfrm>
          <a:prstGeom prst="line">
            <a:avLst/>
          </a:prstGeom>
          <a:ln w="57150">
            <a:solidFill>
              <a:srgbClr val="CD665F"/>
            </a:solidFill>
          </a:ln>
        </p:spPr>
        <p:txBody>
          <a:bodyPr lIns="0" tIns="0" rIns="0" bIns="0"/>
          <a:lstStyle/>
          <a:p>
            <a:endParaRPr sz="1634"/>
          </a:p>
        </p:txBody>
      </p:sp>
      <p:sp>
        <p:nvSpPr>
          <p:cNvPr id="2811" name="Shape 2811"/>
          <p:cNvSpPr/>
          <p:nvPr/>
        </p:nvSpPr>
        <p:spPr>
          <a:xfrm>
            <a:off x="3356481" y="3506673"/>
            <a:ext cx="1" cy="304929"/>
          </a:xfrm>
          <a:prstGeom prst="line">
            <a:avLst/>
          </a:prstGeom>
          <a:ln w="57150">
            <a:solidFill>
              <a:srgbClr val="CD665F"/>
            </a:solidFill>
          </a:ln>
        </p:spPr>
        <p:txBody>
          <a:bodyPr lIns="0" tIns="0" rIns="0" bIns="0"/>
          <a:lstStyle/>
          <a:p>
            <a:endParaRPr sz="1634"/>
          </a:p>
        </p:txBody>
      </p:sp>
      <p:sp>
        <p:nvSpPr>
          <p:cNvPr id="2812" name="Shape 2812"/>
          <p:cNvSpPr/>
          <p:nvPr/>
        </p:nvSpPr>
        <p:spPr>
          <a:xfrm>
            <a:off x="3585202" y="4650152"/>
            <a:ext cx="236344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877" y="0"/>
                </a:lnTo>
                <a:lnTo>
                  <a:pt x="4877" y="21600"/>
                </a:lnTo>
                <a:lnTo>
                  <a:pt x="21600" y="21600"/>
                </a:lnTo>
              </a:path>
            </a:pathLst>
          </a:custGeom>
          <a:ln w="57150">
            <a:solidFill>
              <a:srgbClr val="CD665F"/>
            </a:solidFill>
          </a:ln>
        </p:spPr>
        <p:txBody>
          <a:bodyPr lIns="0" tIns="0" rIns="0" bIns="0"/>
          <a:lstStyle/>
          <a:p>
            <a:endParaRPr sz="1634"/>
          </a:p>
        </p:txBody>
      </p:sp>
      <p:sp>
        <p:nvSpPr>
          <p:cNvPr id="2813" name="Shape 2813"/>
          <p:cNvSpPr/>
          <p:nvPr/>
        </p:nvSpPr>
        <p:spPr>
          <a:xfrm>
            <a:off x="3813923" y="4802616"/>
            <a:ext cx="1524801" cy="6860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720" y="21600"/>
                </a:lnTo>
                <a:lnTo>
                  <a:pt x="14040" y="0"/>
                </a:lnTo>
                <a:lnTo>
                  <a:pt x="21600" y="0"/>
                </a:lnTo>
              </a:path>
            </a:pathLst>
          </a:custGeom>
          <a:ln w="57150">
            <a:solidFill>
              <a:srgbClr val="CD665F"/>
            </a:solidFill>
          </a:ln>
        </p:spPr>
        <p:txBody>
          <a:bodyPr lIns="0" tIns="0" rIns="0" bIns="0"/>
          <a:lstStyle/>
          <a:p>
            <a:endParaRPr sz="1634"/>
          </a:p>
        </p:txBody>
      </p:sp>
      <p:sp>
        <p:nvSpPr>
          <p:cNvPr id="2814" name="Shape 2814"/>
          <p:cNvSpPr/>
          <p:nvPr/>
        </p:nvSpPr>
        <p:spPr>
          <a:xfrm>
            <a:off x="2746562" y="5488706"/>
            <a:ext cx="686160" cy="1"/>
          </a:xfrm>
          <a:prstGeom prst="line">
            <a:avLst/>
          </a:prstGeom>
          <a:ln w="57150">
            <a:solidFill>
              <a:srgbClr val="CD665F"/>
            </a:solidFill>
          </a:ln>
        </p:spPr>
        <p:txBody>
          <a:bodyPr lIns="0" tIns="0" rIns="0" bIns="0"/>
          <a:lstStyle/>
          <a:p>
            <a:endParaRPr sz="1634"/>
          </a:p>
        </p:txBody>
      </p:sp>
      <p:sp>
        <p:nvSpPr>
          <p:cNvPr id="2815" name="Shape 2815"/>
          <p:cNvSpPr/>
          <p:nvPr/>
        </p:nvSpPr>
        <p:spPr>
          <a:xfrm>
            <a:off x="5796163" y="4421457"/>
            <a:ext cx="99112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57150">
            <a:solidFill>
              <a:srgbClr val="CD665F"/>
            </a:solidFill>
          </a:ln>
        </p:spPr>
        <p:txBody>
          <a:bodyPr lIns="0" tIns="0" rIns="0" bIns="0"/>
          <a:lstStyle/>
          <a:p>
            <a:endParaRPr sz="1634"/>
          </a:p>
        </p:txBody>
      </p:sp>
      <p:sp>
        <p:nvSpPr>
          <p:cNvPr id="2816" name="Shape 2816"/>
          <p:cNvSpPr/>
          <p:nvPr/>
        </p:nvSpPr>
        <p:spPr>
          <a:xfrm>
            <a:off x="1221761" y="1982033"/>
            <a:ext cx="1626455" cy="787733"/>
          </a:xfrm>
          <a:prstGeom prst="ellipse">
            <a:avLst/>
          </a:prstGeom>
          <a:ln w="50800">
            <a:solidFill>
              <a:srgbClr val="38D142"/>
            </a:solidFill>
          </a:ln>
        </p:spPr>
        <p:txBody>
          <a:bodyPr lIns="0" tIns="0" rIns="0" bIns="0"/>
          <a:lstStyle/>
          <a:p>
            <a:endParaRPr sz="1634"/>
          </a:p>
        </p:txBody>
      </p:sp>
      <p:sp>
        <p:nvSpPr>
          <p:cNvPr id="2817" name="Shape 2817"/>
          <p:cNvSpPr/>
          <p:nvPr/>
        </p:nvSpPr>
        <p:spPr>
          <a:xfrm>
            <a:off x="1145521" y="3049279"/>
            <a:ext cx="1626455" cy="787734"/>
          </a:xfrm>
          <a:prstGeom prst="ellipse">
            <a:avLst/>
          </a:prstGeom>
          <a:ln w="50800">
            <a:solidFill>
              <a:srgbClr val="38D142"/>
            </a:solidFill>
          </a:ln>
        </p:spPr>
        <p:txBody>
          <a:bodyPr lIns="0" tIns="0" rIns="0" bIns="0"/>
          <a:lstStyle/>
          <a:p>
            <a:endParaRPr sz="1634"/>
          </a:p>
        </p:txBody>
      </p:sp>
      <p:sp>
        <p:nvSpPr>
          <p:cNvPr id="2818" name="Shape 2818"/>
          <p:cNvSpPr/>
          <p:nvPr/>
        </p:nvSpPr>
        <p:spPr>
          <a:xfrm>
            <a:off x="5796163" y="3506672"/>
            <a:ext cx="1626455" cy="787734"/>
          </a:xfrm>
          <a:prstGeom prst="ellipse">
            <a:avLst/>
          </a:prstGeom>
          <a:ln w="50800">
            <a:solidFill>
              <a:srgbClr val="38D142"/>
            </a:solidFill>
          </a:ln>
        </p:spPr>
        <p:txBody>
          <a:bodyPr lIns="0" tIns="0" rIns="0" bIns="0"/>
          <a:lstStyle/>
          <a:p>
            <a:endParaRPr sz="1634"/>
          </a:p>
        </p:txBody>
      </p:sp>
      <p:sp>
        <p:nvSpPr>
          <p:cNvPr id="2819" name="Shape 2819"/>
          <p:cNvSpPr/>
          <p:nvPr/>
        </p:nvSpPr>
        <p:spPr>
          <a:xfrm>
            <a:off x="6380670" y="3125512"/>
            <a:ext cx="1626455" cy="787734"/>
          </a:xfrm>
          <a:prstGeom prst="ellipse">
            <a:avLst/>
          </a:prstGeom>
          <a:ln w="50800">
            <a:solidFill>
              <a:srgbClr val="38D142"/>
            </a:solidFill>
          </a:ln>
        </p:spPr>
        <p:txBody>
          <a:bodyPr lIns="0" tIns="0" rIns="0" bIns="0"/>
          <a:lstStyle/>
          <a:p>
            <a:endParaRPr sz="1634"/>
          </a:p>
        </p:txBody>
      </p:sp>
      <p:sp>
        <p:nvSpPr>
          <p:cNvPr id="2820" name="Shape 2820"/>
          <p:cNvSpPr>
            <a:spLocks noGrp="1"/>
          </p:cNvSpPr>
          <p:nvPr>
            <p:ph type="title"/>
          </p:nvPr>
        </p:nvSpPr>
        <p:spPr>
          <a:xfrm>
            <a:off x="990906" y="25678"/>
            <a:ext cx="7353621" cy="691564"/>
          </a:xfrm>
          <a:prstGeom prst="rect">
            <a:avLst/>
          </a:prstGeom>
        </p:spPr>
        <p:txBody>
          <a:bodyPr>
            <a:normAutofit fontScale="90000"/>
          </a:bodyPr>
          <a:lstStyle>
            <a:lvl1pPr>
              <a:defRPr sz="4050"/>
            </a:lvl1pPr>
          </a:lstStyle>
          <a:p>
            <a:r>
              <a:t>Single Cycle Datapath for SW</a:t>
            </a:r>
          </a:p>
        </p:txBody>
      </p:sp>
      <p:sp>
        <p:nvSpPr>
          <p:cNvPr id="2821" name="Shape 2821"/>
          <p:cNvSpPr/>
          <p:nvPr/>
        </p:nvSpPr>
        <p:spPr>
          <a:xfrm>
            <a:off x="3585202" y="4116528"/>
            <a:ext cx="1677280" cy="1"/>
          </a:xfrm>
          <a:prstGeom prst="line">
            <a:avLst/>
          </a:prstGeom>
          <a:ln w="57150">
            <a:solidFill>
              <a:srgbClr val="CD665F"/>
            </a:solidFill>
          </a:ln>
        </p:spPr>
        <p:txBody>
          <a:bodyPr lIns="0" tIns="0" rIns="0" bIns="0"/>
          <a:lstStyle/>
          <a:p>
            <a:endParaRPr sz="1634"/>
          </a:p>
        </p:txBody>
      </p:sp>
    </p:spTree>
    <p:extLst>
      <p:ext uri="{BB962C8B-B14F-4D97-AF65-F5344CB8AC3E}">
        <p14:creationId xmlns:p14="http://schemas.microsoft.com/office/powerpoint/2010/main" val="1721140712"/>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Shape 700"/>
          <p:cNvSpPr>
            <a:spLocks noGrp="1"/>
          </p:cNvSpPr>
          <p:nvPr>
            <p:ph type="title"/>
          </p:nvPr>
        </p:nvSpPr>
        <p:spPr>
          <a:prstGeom prst="rect">
            <a:avLst/>
          </a:prstGeom>
        </p:spPr>
        <p:txBody>
          <a:bodyPr vert="horz" lIns="34578" tIns="34578" rIns="34578" bIns="34578" anchor="t">
            <a:normAutofit/>
            <a:scene3d>
              <a:camera prst="orthographicFront"/>
              <a:lightRig rig="soft" dir="t"/>
            </a:scene3d>
            <a:sp3d prstMaterial="softEdge">
              <a:bevelT w="25400" h="25400"/>
            </a:sp3d>
          </a:bodyPr>
          <a:lstStyle>
            <a:lvl1pPr>
              <a:defRPr b="1">
                <a:latin typeface="Helvetica"/>
                <a:ea typeface="Helvetica"/>
                <a:cs typeface="Helvetica"/>
                <a:sym typeface="Helvetica"/>
              </a:defRPr>
            </a:lvl1pPr>
          </a:lstStyle>
          <a:p>
            <a:r>
              <a:rPr lang="en-US" dirty="0" smtClean="0"/>
              <a:t>Review</a:t>
            </a:r>
            <a:endParaRPr dirty="0"/>
          </a:p>
        </p:txBody>
      </p:sp>
      <p:sp>
        <p:nvSpPr>
          <p:cNvPr id="701" name="Shape 701"/>
          <p:cNvSpPr>
            <a:spLocks noGrp="1"/>
          </p:cNvSpPr>
          <p:nvPr>
            <p:ph type="body" idx="1"/>
          </p:nvPr>
        </p:nvSpPr>
        <p:spPr>
          <a:prstGeom prst="rect">
            <a:avLst/>
          </a:prstGeom>
        </p:spPr>
        <p:txBody>
          <a:bodyPr vert="horz" lIns="34578" tIns="34578" rIns="34578" bIns="34578">
            <a:normAutofit/>
          </a:bodyPr>
          <a:lstStyle/>
          <a:p>
            <a:pPr lvl="1">
              <a:spcBef>
                <a:spcPts val="545"/>
              </a:spcBef>
              <a:buClr>
                <a:srgbClr val="FFE7AD"/>
              </a:buClr>
              <a:buSzPct val="90000"/>
              <a:buFont typeface="Wingdings"/>
              <a:defRPr>
                <a:latin typeface="Helvetica"/>
                <a:ea typeface="Helvetica"/>
                <a:cs typeface="Helvetica"/>
                <a:sym typeface="Helvetica"/>
              </a:defRPr>
            </a:pPr>
            <a:endParaRPr dirty="0"/>
          </a:p>
          <a:p>
            <a:pPr>
              <a:buSzPct val="95000"/>
              <a:defRPr>
                <a:latin typeface="Helvetica"/>
                <a:ea typeface="Helvetica"/>
                <a:cs typeface="Helvetica"/>
                <a:sym typeface="Helvetica"/>
              </a:defRPr>
            </a:pPr>
            <a:r>
              <a:rPr dirty="0"/>
              <a:t>CPU design involves </a:t>
            </a:r>
            <a:r>
              <a:rPr dirty="0" err="1"/>
              <a:t>Datapath,Control</a:t>
            </a:r>
            <a:endParaRPr dirty="0"/>
          </a:p>
          <a:p>
            <a:pPr lvl="1">
              <a:spcBef>
                <a:spcPts val="545"/>
              </a:spcBef>
              <a:buClr>
                <a:srgbClr val="0070C0"/>
              </a:buClr>
              <a:buSzPct val="90000"/>
              <a:defRPr>
                <a:latin typeface="Helvetica"/>
                <a:ea typeface="Helvetica"/>
                <a:cs typeface="Helvetica"/>
                <a:sym typeface="Helvetica"/>
              </a:defRPr>
            </a:pPr>
            <a:r>
              <a:rPr dirty="0" err="1"/>
              <a:t>Datapath</a:t>
            </a:r>
            <a:r>
              <a:rPr dirty="0"/>
              <a:t> in MIPS involves 5 CPU stages</a:t>
            </a:r>
          </a:p>
          <a:p>
            <a:pPr marL="1110868" lvl="2" indent="-414955">
              <a:spcBef>
                <a:spcPts val="545"/>
              </a:spcBef>
              <a:buClr>
                <a:srgbClr val="0070C0"/>
              </a:buClr>
              <a:buFont typeface="Helvetica"/>
              <a:buAutoNum type="arabicPeriod"/>
              <a:defRPr>
                <a:latin typeface="Helvetica"/>
                <a:ea typeface="Helvetica"/>
                <a:cs typeface="Helvetica"/>
                <a:sym typeface="Helvetica"/>
              </a:defRPr>
            </a:pPr>
            <a:r>
              <a:rPr dirty="0"/>
              <a:t>Instruction Fetch</a:t>
            </a:r>
          </a:p>
          <a:p>
            <a:pPr marL="1110868" lvl="2" indent="-414955">
              <a:spcBef>
                <a:spcPts val="545"/>
              </a:spcBef>
              <a:buClr>
                <a:srgbClr val="0070C0"/>
              </a:buClr>
              <a:buFont typeface="Helvetica"/>
              <a:buAutoNum type="arabicPeriod"/>
              <a:defRPr>
                <a:latin typeface="Helvetica"/>
                <a:ea typeface="Helvetica"/>
                <a:cs typeface="Helvetica"/>
                <a:sym typeface="Helvetica"/>
              </a:defRPr>
            </a:pPr>
            <a:r>
              <a:rPr dirty="0"/>
              <a:t>Instruction Decode &amp; Register Read</a:t>
            </a:r>
          </a:p>
          <a:p>
            <a:pPr marL="1110868" lvl="2" indent="-414955">
              <a:spcBef>
                <a:spcPts val="545"/>
              </a:spcBef>
              <a:buClr>
                <a:srgbClr val="0070C0"/>
              </a:buClr>
              <a:buFont typeface="Helvetica"/>
              <a:buAutoNum type="arabicPeriod"/>
              <a:defRPr>
                <a:latin typeface="Helvetica"/>
                <a:ea typeface="Helvetica"/>
                <a:cs typeface="Helvetica"/>
                <a:sym typeface="Helvetica"/>
              </a:defRPr>
            </a:pPr>
            <a:r>
              <a:rPr dirty="0"/>
              <a:t>ALU (Execute)</a:t>
            </a:r>
          </a:p>
          <a:p>
            <a:pPr marL="1110868" lvl="2" indent="-414955">
              <a:spcBef>
                <a:spcPts val="545"/>
              </a:spcBef>
              <a:buClr>
                <a:srgbClr val="0070C0"/>
              </a:buClr>
              <a:buFont typeface="Helvetica"/>
              <a:buAutoNum type="arabicPeriod"/>
              <a:defRPr>
                <a:latin typeface="Helvetica"/>
                <a:ea typeface="Helvetica"/>
                <a:cs typeface="Helvetica"/>
                <a:sym typeface="Helvetica"/>
              </a:defRPr>
            </a:pPr>
            <a:r>
              <a:rPr dirty="0"/>
              <a:t>Memory</a:t>
            </a:r>
          </a:p>
          <a:p>
            <a:pPr marL="1110868" lvl="2" indent="-414955">
              <a:spcBef>
                <a:spcPts val="545"/>
              </a:spcBef>
              <a:buClr>
                <a:srgbClr val="0070C0"/>
              </a:buClr>
              <a:buFont typeface="Helvetica"/>
              <a:buAutoNum type="arabicPeriod"/>
              <a:defRPr>
                <a:latin typeface="Helvetica"/>
                <a:ea typeface="Helvetica"/>
                <a:cs typeface="Helvetica"/>
                <a:sym typeface="Helvetica"/>
              </a:defRPr>
            </a:pPr>
            <a:r>
              <a:rPr dirty="0"/>
              <a:t>Register Write</a:t>
            </a:r>
          </a:p>
        </p:txBody>
      </p:sp>
    </p:spTree>
    <p:extLst>
      <p:ext uri="{BB962C8B-B14F-4D97-AF65-F5344CB8AC3E}">
        <p14:creationId xmlns:p14="http://schemas.microsoft.com/office/powerpoint/2010/main" val="8017284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r>
              <a:t>Generic Steps of Datapath</a:t>
            </a:r>
          </a:p>
        </p:txBody>
      </p:sp>
      <p:sp>
        <p:nvSpPr>
          <p:cNvPr id="142" name="Shape 142"/>
          <p:cNvSpPr/>
          <p:nvPr/>
        </p:nvSpPr>
        <p:spPr>
          <a:xfrm>
            <a:off x="831796" y="2270632"/>
            <a:ext cx="345782" cy="1175657"/>
          </a:xfrm>
          <a:prstGeom prst="rect">
            <a:avLst/>
          </a:prstGeom>
          <a:ln w="28575">
            <a:solidFill>
              <a:srgbClr val="000000"/>
            </a:solidFill>
            <a:miter lim="400000"/>
          </a:ln>
        </p:spPr>
        <p:txBody>
          <a:bodyPr lIns="46104" tIns="46104" rIns="46104" bIns="46104" anchor="ctr"/>
          <a:lstStyle/>
          <a:p>
            <a:pPr marL="36884" marR="36884" defTabSz="414955">
              <a:defRPr sz="2400" b="0"/>
            </a:pPr>
            <a:endParaRPr sz="2178"/>
          </a:p>
        </p:txBody>
      </p:sp>
      <p:grpSp>
        <p:nvGrpSpPr>
          <p:cNvPr id="145" name="Group 145"/>
          <p:cNvGrpSpPr/>
          <p:nvPr/>
        </p:nvGrpSpPr>
        <p:grpSpPr>
          <a:xfrm rot="16200000">
            <a:off x="1454203" y="2547257"/>
            <a:ext cx="1798064" cy="968188"/>
            <a:chOff x="0" y="0"/>
            <a:chExt cx="1981200" cy="1066800"/>
          </a:xfrm>
        </p:grpSpPr>
        <p:sp>
          <p:nvSpPr>
            <p:cNvPr id="143" name="Shape 143"/>
            <p:cNvSpPr/>
            <p:nvPr/>
          </p:nvSpPr>
          <p:spPr>
            <a:xfrm>
              <a:off x="0" y="0"/>
              <a:ext cx="1981200" cy="1066800"/>
            </a:xfrm>
            <a:prstGeom prst="rect">
              <a:avLst/>
            </a:prstGeom>
            <a:solidFill>
              <a:srgbClr val="FFFFFF"/>
            </a:solidFill>
            <a:ln w="28575" cap="flat">
              <a:solidFill>
                <a:srgbClr val="000000"/>
              </a:solidFill>
              <a:prstDash val="solid"/>
              <a:miter lim="400000"/>
            </a:ln>
            <a:effectLst/>
          </p:spPr>
          <p:txBody>
            <a:bodyPr wrap="square" lIns="46104" tIns="46104" rIns="46104" bIns="46104" numCol="1" anchor="ctr">
              <a:noAutofit/>
            </a:bodyPr>
            <a:lstStyle/>
            <a:p>
              <a:pPr marL="36884" marR="36884" defTabSz="414955">
                <a:defRPr sz="2400" b="0"/>
              </a:pPr>
              <a:endParaRPr sz="2178"/>
            </a:p>
          </p:txBody>
        </p:sp>
        <p:sp>
          <p:nvSpPr>
            <p:cNvPr id="144" name="Shape 144"/>
            <p:cNvSpPr/>
            <p:nvPr/>
          </p:nvSpPr>
          <p:spPr>
            <a:xfrm>
              <a:off x="336334" y="174350"/>
              <a:ext cx="1308532" cy="7181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6104" tIns="46104" rIns="46104" bIns="46104" numCol="1" anchor="ctr">
              <a:spAutoFit/>
            </a:bodyPr>
            <a:lstStyle/>
            <a:p>
              <a:pPr marL="36884" marR="36884" algn="ctr" defTabSz="414955">
                <a:buFont typeface="Arial"/>
                <a:defRPr sz="2000" b="0"/>
              </a:pPr>
              <a:r>
                <a:rPr sz="1815"/>
                <a:t>instruction</a:t>
              </a:r>
            </a:p>
            <a:p>
              <a:pPr marL="36884" marR="36884" algn="ctr" defTabSz="414955">
                <a:buFont typeface="Arial"/>
                <a:defRPr sz="2000" b="0"/>
              </a:pPr>
              <a:r>
                <a:rPr sz="1815"/>
                <a:t>memory</a:t>
              </a:r>
            </a:p>
          </p:txBody>
        </p:sp>
      </p:grpSp>
      <p:grpSp>
        <p:nvGrpSpPr>
          <p:cNvPr id="148" name="Group 148"/>
          <p:cNvGrpSpPr/>
          <p:nvPr/>
        </p:nvGrpSpPr>
        <p:grpSpPr>
          <a:xfrm>
            <a:off x="1350147" y="3570194"/>
            <a:ext cx="402615" cy="498502"/>
            <a:chOff x="-8123" y="0"/>
            <a:chExt cx="443620" cy="549275"/>
          </a:xfrm>
        </p:grpSpPr>
        <p:sp>
          <p:nvSpPr>
            <p:cNvPr id="146" name="Shape 146"/>
            <p:cNvSpPr/>
            <p:nvPr/>
          </p:nvSpPr>
          <p:spPr>
            <a:xfrm>
              <a:off x="30330" y="0"/>
              <a:ext cx="366713" cy="549275"/>
            </a:xfrm>
            <a:prstGeom prst="roundRect">
              <a:avLst>
                <a:gd name="adj" fmla="val 16667"/>
              </a:avLst>
            </a:prstGeom>
            <a:solidFill>
              <a:srgbClr val="FFFFFF"/>
            </a:solidFill>
            <a:ln w="28575" cap="flat">
              <a:solidFill>
                <a:srgbClr val="000000"/>
              </a:solidFill>
              <a:prstDash val="solid"/>
              <a:round/>
            </a:ln>
            <a:effectLst/>
          </p:spPr>
          <p:txBody>
            <a:bodyPr wrap="square" lIns="46104" tIns="46104" rIns="46104" bIns="46104" numCol="1" anchor="ctr">
              <a:noAutofit/>
            </a:bodyPr>
            <a:lstStyle/>
            <a:p>
              <a:pPr marL="36884" marR="36884" defTabSz="414955">
                <a:defRPr sz="2400" b="0"/>
              </a:pPr>
              <a:endParaRPr sz="2178"/>
            </a:p>
          </p:txBody>
        </p:sp>
        <p:sp>
          <p:nvSpPr>
            <p:cNvPr id="147" name="Shape 147"/>
            <p:cNvSpPr/>
            <p:nvPr/>
          </p:nvSpPr>
          <p:spPr>
            <a:xfrm>
              <a:off x="-8123" y="82288"/>
              <a:ext cx="443620" cy="3846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ctr">
              <a:spAutoFit/>
            </a:bodyPr>
            <a:lstStyle>
              <a:lvl1pPr marL="48878" marR="48878" algn="ctr" defTabSz="457200">
                <a:lnSpc>
                  <a:spcPct val="100000"/>
                </a:lnSpc>
                <a:buFont typeface="Arial"/>
                <a:defRPr sz="2000" b="0"/>
              </a:lvl1pPr>
            </a:lstStyle>
            <a:p>
              <a:r>
                <a:rPr sz="1815"/>
                <a:t>+4</a:t>
              </a:r>
            </a:p>
          </p:txBody>
        </p:sp>
      </p:grpSp>
      <p:sp>
        <p:nvSpPr>
          <p:cNvPr id="149" name="Shape 149"/>
          <p:cNvSpPr/>
          <p:nvPr/>
        </p:nvSpPr>
        <p:spPr>
          <a:xfrm>
            <a:off x="1177578" y="2823882"/>
            <a:ext cx="691563"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50" name="Shape 150"/>
          <p:cNvSpPr/>
          <p:nvPr/>
        </p:nvSpPr>
        <p:spPr>
          <a:xfrm>
            <a:off x="3321423" y="2270632"/>
            <a:ext cx="899032" cy="1175657"/>
          </a:xfrm>
          <a:prstGeom prst="rect">
            <a:avLst/>
          </a:prstGeom>
          <a:solidFill>
            <a:srgbClr val="FFFFFF"/>
          </a:solidFill>
          <a:ln w="28575">
            <a:solidFill>
              <a:srgbClr val="000000"/>
            </a:solidFill>
            <a:miter lim="400000"/>
          </a:ln>
        </p:spPr>
        <p:txBody>
          <a:bodyPr lIns="46104" tIns="46104" rIns="46104" bIns="46104" anchor="ctr"/>
          <a:lstStyle/>
          <a:p>
            <a:pPr marL="36884" marR="36884" defTabSz="414955">
              <a:defRPr sz="2400" b="0"/>
            </a:pPr>
            <a:endParaRPr sz="2178"/>
          </a:p>
        </p:txBody>
      </p:sp>
      <p:sp>
        <p:nvSpPr>
          <p:cNvPr id="151" name="Shape 151"/>
          <p:cNvSpPr/>
          <p:nvPr/>
        </p:nvSpPr>
        <p:spPr>
          <a:xfrm>
            <a:off x="2837329" y="2685570"/>
            <a:ext cx="484094"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52" name="Shape 152"/>
          <p:cNvSpPr/>
          <p:nvPr/>
        </p:nvSpPr>
        <p:spPr>
          <a:xfrm>
            <a:off x="2837329" y="3024147"/>
            <a:ext cx="484094"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53" name="Shape 153"/>
          <p:cNvSpPr/>
          <p:nvPr/>
        </p:nvSpPr>
        <p:spPr>
          <a:xfrm>
            <a:off x="2837329" y="3307977"/>
            <a:ext cx="484094"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54" name="Shape 154"/>
          <p:cNvSpPr/>
          <p:nvPr/>
        </p:nvSpPr>
        <p:spPr>
          <a:xfrm>
            <a:off x="2816546" y="2941675"/>
            <a:ext cx="335483" cy="372416"/>
          </a:xfrm>
          <a:prstGeom prst="rect">
            <a:avLst/>
          </a:prstGeom>
          <a:ln w="12700">
            <a:miter lim="400000"/>
          </a:ln>
          <a:extLst>
            <a:ext uri="{C572A759-6A51-4108-AA02-DFA0A04FC94B}">
              <ma14:wrappingTextBoxFlag xmlns="" xmlns:ma14="http://schemas.microsoft.com/office/mac/drawingml/2011/main" val="1"/>
            </a:ext>
          </a:extLst>
        </p:spPr>
        <p:txBody>
          <a:bodyPr wrap="none" lIns="46104" tIns="46104" rIns="46104" bIns="46104" anchor="ctr">
            <a:spAutoFit/>
          </a:bodyPr>
          <a:lstStyle>
            <a:lvl1pPr marL="40639" marR="40639" algn="ctr" defTabSz="457200">
              <a:lnSpc>
                <a:spcPct val="100000"/>
              </a:lnSpc>
              <a:buFont typeface="Arial"/>
              <a:defRPr sz="2000" b="0"/>
            </a:lvl1pPr>
          </a:lstStyle>
          <a:p>
            <a:r>
              <a:rPr sz="1815"/>
              <a:t>rt</a:t>
            </a:r>
          </a:p>
        </p:txBody>
      </p:sp>
      <p:sp>
        <p:nvSpPr>
          <p:cNvPr id="155" name="Shape 155"/>
          <p:cNvSpPr/>
          <p:nvPr/>
        </p:nvSpPr>
        <p:spPr>
          <a:xfrm>
            <a:off x="2796994" y="2665050"/>
            <a:ext cx="344332" cy="372416"/>
          </a:xfrm>
          <a:prstGeom prst="rect">
            <a:avLst/>
          </a:prstGeom>
          <a:ln w="12700">
            <a:miter lim="400000"/>
          </a:ln>
          <a:extLst>
            <a:ext uri="{C572A759-6A51-4108-AA02-DFA0A04FC94B}">
              <ma14:wrappingTextBoxFlag xmlns="" xmlns:ma14="http://schemas.microsoft.com/office/mac/drawingml/2011/main" val="1"/>
            </a:ext>
          </a:extLst>
        </p:spPr>
        <p:txBody>
          <a:bodyPr wrap="none" lIns="46104" tIns="46104" rIns="46104" bIns="46104" anchor="ctr">
            <a:spAutoFit/>
          </a:bodyPr>
          <a:lstStyle>
            <a:lvl1pPr marL="40639" marR="40639" algn="ctr" defTabSz="457200">
              <a:lnSpc>
                <a:spcPct val="100000"/>
              </a:lnSpc>
              <a:buFont typeface="Arial"/>
              <a:defRPr sz="2000" b="0"/>
            </a:lvl1pPr>
          </a:lstStyle>
          <a:p>
            <a:r>
              <a:rPr sz="1815"/>
              <a:t>rs</a:t>
            </a:r>
          </a:p>
        </p:txBody>
      </p:sp>
      <p:sp>
        <p:nvSpPr>
          <p:cNvPr id="156" name="Shape 156"/>
          <p:cNvSpPr/>
          <p:nvPr/>
        </p:nvSpPr>
        <p:spPr>
          <a:xfrm>
            <a:off x="2800830" y="2319268"/>
            <a:ext cx="375558" cy="372416"/>
          </a:xfrm>
          <a:prstGeom prst="rect">
            <a:avLst/>
          </a:prstGeom>
          <a:ln w="12700">
            <a:miter lim="400000"/>
          </a:ln>
          <a:extLst>
            <a:ext uri="{C572A759-6A51-4108-AA02-DFA0A04FC94B}">
              <ma14:wrappingTextBoxFlag xmlns="" xmlns:ma14="http://schemas.microsoft.com/office/mac/drawingml/2011/main" val="1"/>
            </a:ext>
          </a:extLst>
        </p:spPr>
        <p:txBody>
          <a:bodyPr wrap="none" lIns="46104" tIns="46104" rIns="46104" bIns="46104" anchor="ctr">
            <a:spAutoFit/>
          </a:bodyPr>
          <a:lstStyle>
            <a:lvl1pPr marL="40639" marR="40639" algn="ctr" defTabSz="457200">
              <a:lnSpc>
                <a:spcPct val="100000"/>
              </a:lnSpc>
              <a:buFont typeface="Arial"/>
              <a:defRPr sz="2000" b="0"/>
            </a:lvl1pPr>
          </a:lstStyle>
          <a:p>
            <a:r>
              <a:rPr sz="1815"/>
              <a:t>rd</a:t>
            </a:r>
          </a:p>
        </p:txBody>
      </p:sp>
      <p:sp>
        <p:nvSpPr>
          <p:cNvPr id="157" name="Shape 157"/>
          <p:cNvSpPr/>
          <p:nvPr/>
        </p:nvSpPr>
        <p:spPr>
          <a:xfrm rot="16200000">
            <a:off x="3250419" y="2593012"/>
            <a:ext cx="980531" cy="372416"/>
          </a:xfrm>
          <a:prstGeom prst="rect">
            <a:avLst/>
          </a:prstGeom>
          <a:ln w="12700">
            <a:miter lim="400000"/>
          </a:ln>
          <a:extLst>
            <a:ext uri="{C572A759-6A51-4108-AA02-DFA0A04FC94B}">
              <ma14:wrappingTextBoxFlag xmlns="" xmlns:ma14="http://schemas.microsoft.com/office/mac/drawingml/2011/main" val="1"/>
            </a:ext>
          </a:extLst>
        </p:spPr>
        <p:txBody>
          <a:bodyPr wrap="none" lIns="46104" tIns="46104" rIns="46104" bIns="46104" anchor="ctr">
            <a:spAutoFit/>
          </a:bodyPr>
          <a:lstStyle>
            <a:lvl1pPr marL="40639" marR="40639" algn="ctr" defTabSz="457200">
              <a:lnSpc>
                <a:spcPct val="100000"/>
              </a:lnSpc>
              <a:buFont typeface="Arial"/>
              <a:defRPr sz="2000" b="0"/>
            </a:lvl1pPr>
          </a:lstStyle>
          <a:p>
            <a:r>
              <a:rPr sz="1815"/>
              <a:t>registers</a:t>
            </a:r>
          </a:p>
        </p:txBody>
      </p:sp>
      <p:grpSp>
        <p:nvGrpSpPr>
          <p:cNvPr id="161" name="Group 161"/>
          <p:cNvGrpSpPr/>
          <p:nvPr/>
        </p:nvGrpSpPr>
        <p:grpSpPr>
          <a:xfrm>
            <a:off x="4842862" y="2325381"/>
            <a:ext cx="1106501" cy="1383126"/>
            <a:chOff x="0" y="0"/>
            <a:chExt cx="1219200" cy="1524000"/>
          </a:xfrm>
        </p:grpSpPr>
        <p:sp>
          <p:nvSpPr>
            <p:cNvPr id="158" name="Shape 158"/>
            <p:cNvSpPr/>
            <p:nvPr/>
          </p:nvSpPr>
          <p:spPr>
            <a:xfrm>
              <a:off x="0" y="0"/>
              <a:ext cx="838200" cy="1524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320"/>
                  </a:lnTo>
                  <a:lnTo>
                    <a:pt x="21600" y="15120"/>
                  </a:lnTo>
                  <a:lnTo>
                    <a:pt x="0" y="21600"/>
                  </a:lnTo>
                  <a:lnTo>
                    <a:pt x="0" y="11880"/>
                  </a:lnTo>
                  <a:lnTo>
                    <a:pt x="1964" y="10800"/>
                  </a:lnTo>
                  <a:lnTo>
                    <a:pt x="0" y="9720"/>
                  </a:lnTo>
                  <a:lnTo>
                    <a:pt x="0" y="0"/>
                  </a:lnTo>
                  <a:close/>
                </a:path>
              </a:pathLst>
            </a:custGeom>
            <a:noFill/>
            <a:ln w="38100" cap="flat">
              <a:solidFill>
                <a:srgbClr val="000000"/>
              </a:solidFill>
              <a:prstDash val="solid"/>
              <a:round/>
            </a:ln>
            <a:effectLst/>
          </p:spPr>
          <p:txBody>
            <a:bodyPr wrap="square" lIns="46104" tIns="46104" rIns="46104" bIns="46104" numCol="1" anchor="ctr">
              <a:noAutofit/>
            </a:bodyPr>
            <a:lstStyle/>
            <a:p>
              <a:pPr marL="36884" marR="36884" defTabSz="414955">
                <a:defRPr sz="2400" b="0"/>
              </a:pPr>
              <a:endParaRPr sz="2178"/>
            </a:p>
          </p:txBody>
        </p:sp>
        <p:sp>
          <p:nvSpPr>
            <p:cNvPr id="159" name="Shape 159"/>
            <p:cNvSpPr/>
            <p:nvPr/>
          </p:nvSpPr>
          <p:spPr>
            <a:xfrm>
              <a:off x="838200" y="685800"/>
              <a:ext cx="381000" cy="1588"/>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sp>
          <p:nvSpPr>
            <p:cNvPr id="160" name="Shape 160"/>
            <p:cNvSpPr/>
            <p:nvPr/>
          </p:nvSpPr>
          <p:spPr>
            <a:xfrm>
              <a:off x="160399" y="557212"/>
              <a:ext cx="607888" cy="4103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6104" tIns="46104" rIns="46104" bIns="46104" numCol="1" anchor="t">
              <a:spAutoFit/>
            </a:bodyPr>
            <a:lstStyle>
              <a:lvl1pPr marL="40639" marR="40639" algn="ctr" defTabSz="457200">
                <a:lnSpc>
                  <a:spcPct val="100000"/>
                </a:lnSpc>
                <a:buFont typeface="Arial"/>
                <a:defRPr sz="2000" b="0"/>
              </a:lvl1pPr>
            </a:lstStyle>
            <a:p>
              <a:r>
                <a:rPr sz="1815"/>
                <a:t>ALU</a:t>
              </a:r>
            </a:p>
          </p:txBody>
        </p:sp>
      </p:grpSp>
      <p:sp>
        <p:nvSpPr>
          <p:cNvPr id="162" name="Shape 162"/>
          <p:cNvSpPr/>
          <p:nvPr/>
        </p:nvSpPr>
        <p:spPr>
          <a:xfrm>
            <a:off x="4220455" y="3307977"/>
            <a:ext cx="622407"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63" name="Shape 163"/>
          <p:cNvSpPr/>
          <p:nvPr/>
        </p:nvSpPr>
        <p:spPr>
          <a:xfrm>
            <a:off x="2809955" y="3626383"/>
            <a:ext cx="2005534"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64" name="Shape 164"/>
          <p:cNvSpPr/>
          <p:nvPr/>
        </p:nvSpPr>
        <p:spPr>
          <a:xfrm>
            <a:off x="4220455" y="2568868"/>
            <a:ext cx="595033"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grpSp>
        <p:nvGrpSpPr>
          <p:cNvPr id="167" name="Group 167"/>
          <p:cNvGrpSpPr/>
          <p:nvPr/>
        </p:nvGrpSpPr>
        <p:grpSpPr>
          <a:xfrm rot="16200000">
            <a:off x="5534425" y="2685570"/>
            <a:ext cx="1798064" cy="968188"/>
            <a:chOff x="0" y="0"/>
            <a:chExt cx="1981200" cy="1066800"/>
          </a:xfrm>
        </p:grpSpPr>
        <p:sp>
          <p:nvSpPr>
            <p:cNvPr id="165" name="Shape 165"/>
            <p:cNvSpPr/>
            <p:nvPr/>
          </p:nvSpPr>
          <p:spPr>
            <a:xfrm>
              <a:off x="0" y="0"/>
              <a:ext cx="1981200" cy="1066800"/>
            </a:xfrm>
            <a:prstGeom prst="rect">
              <a:avLst/>
            </a:prstGeom>
            <a:solidFill>
              <a:srgbClr val="FFFFFF"/>
            </a:solidFill>
            <a:ln w="28575" cap="flat">
              <a:solidFill>
                <a:srgbClr val="000000"/>
              </a:solidFill>
              <a:prstDash val="solid"/>
              <a:miter lim="400000"/>
            </a:ln>
            <a:effectLst/>
          </p:spPr>
          <p:txBody>
            <a:bodyPr wrap="square" lIns="46104" tIns="46104" rIns="46104" bIns="46104" numCol="1" anchor="ctr">
              <a:noAutofit/>
            </a:bodyPr>
            <a:lstStyle/>
            <a:p>
              <a:pPr marL="36884" marR="36884" defTabSz="414955">
                <a:defRPr sz="2400" b="0"/>
              </a:pPr>
              <a:endParaRPr sz="2178"/>
            </a:p>
          </p:txBody>
        </p:sp>
        <p:sp>
          <p:nvSpPr>
            <p:cNvPr id="166" name="Shape 166"/>
            <p:cNvSpPr/>
            <p:nvPr/>
          </p:nvSpPr>
          <p:spPr>
            <a:xfrm>
              <a:off x="457890" y="174349"/>
              <a:ext cx="1065421" cy="7181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6104" tIns="46104" rIns="46104" bIns="46104" numCol="1" anchor="ctr">
              <a:spAutoFit/>
            </a:bodyPr>
            <a:lstStyle/>
            <a:p>
              <a:pPr marL="36884" marR="36884" algn="ctr" defTabSz="414955">
                <a:buFont typeface="Arial"/>
                <a:defRPr sz="2000" b="0"/>
              </a:pPr>
              <a:r>
                <a:rPr sz="1815"/>
                <a:t>Data</a:t>
              </a:r>
            </a:p>
            <a:p>
              <a:pPr marL="36884" marR="36884" algn="ctr" defTabSz="414955">
                <a:buFont typeface="Arial"/>
                <a:defRPr sz="2000" b="0"/>
              </a:pPr>
              <a:r>
                <a:rPr sz="1815"/>
                <a:t>memory</a:t>
              </a:r>
            </a:p>
          </p:txBody>
        </p:sp>
      </p:grpSp>
      <p:sp>
        <p:nvSpPr>
          <p:cNvPr id="168" name="Shape 168"/>
          <p:cNvSpPr/>
          <p:nvPr/>
        </p:nvSpPr>
        <p:spPr>
          <a:xfrm>
            <a:off x="4427924" y="3307977"/>
            <a:ext cx="1441" cy="276625"/>
          </a:xfrm>
          <a:prstGeom prst="line">
            <a:avLst/>
          </a:prstGeom>
          <a:ln w="28575">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169" name="Shape 169"/>
          <p:cNvSpPr/>
          <p:nvPr/>
        </p:nvSpPr>
        <p:spPr>
          <a:xfrm>
            <a:off x="4427924" y="3653758"/>
            <a:ext cx="1441" cy="276625"/>
          </a:xfrm>
          <a:prstGeom prst="line">
            <a:avLst/>
          </a:prstGeom>
          <a:ln w="28575">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170" name="Shape 170"/>
          <p:cNvSpPr/>
          <p:nvPr/>
        </p:nvSpPr>
        <p:spPr>
          <a:xfrm>
            <a:off x="4427924" y="3930383"/>
            <a:ext cx="1521439"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71" name="Shape 171"/>
          <p:cNvSpPr/>
          <p:nvPr/>
        </p:nvSpPr>
        <p:spPr>
          <a:xfrm>
            <a:off x="6917551" y="2947788"/>
            <a:ext cx="276625" cy="1441"/>
          </a:xfrm>
          <a:prstGeom prst="line">
            <a:avLst/>
          </a:prstGeom>
          <a:ln w="28575">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172" name="Shape 172"/>
          <p:cNvSpPr/>
          <p:nvPr/>
        </p:nvSpPr>
        <p:spPr>
          <a:xfrm flipV="1">
            <a:off x="7194177" y="1786538"/>
            <a:ext cx="1441" cy="1161250"/>
          </a:xfrm>
          <a:prstGeom prst="line">
            <a:avLst/>
          </a:prstGeom>
          <a:ln w="28575">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173" name="Shape 173"/>
          <p:cNvSpPr/>
          <p:nvPr/>
        </p:nvSpPr>
        <p:spPr>
          <a:xfrm flipH="1">
            <a:off x="3560590" y="1786538"/>
            <a:ext cx="3633587" cy="1441"/>
          </a:xfrm>
          <a:prstGeom prst="line">
            <a:avLst/>
          </a:prstGeom>
          <a:ln w="28575">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174" name="Shape 174"/>
          <p:cNvSpPr/>
          <p:nvPr/>
        </p:nvSpPr>
        <p:spPr>
          <a:xfrm>
            <a:off x="3560589" y="1786538"/>
            <a:ext cx="1441" cy="484094"/>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75" name="Shape 175"/>
          <p:cNvSpPr/>
          <p:nvPr/>
        </p:nvSpPr>
        <p:spPr>
          <a:xfrm>
            <a:off x="2803881" y="3578489"/>
            <a:ext cx="599979" cy="372416"/>
          </a:xfrm>
          <a:prstGeom prst="rect">
            <a:avLst/>
          </a:prstGeom>
          <a:ln w="12700">
            <a:miter lim="400000"/>
          </a:ln>
          <a:extLst>
            <a:ext uri="{C572A759-6A51-4108-AA02-DFA0A04FC94B}">
              <ma14:wrappingTextBoxFlag xmlns="" xmlns:ma14="http://schemas.microsoft.com/office/mac/drawingml/2011/main" val="1"/>
            </a:ext>
          </a:extLst>
        </p:spPr>
        <p:txBody>
          <a:bodyPr wrap="none" lIns="46104" tIns="46104" rIns="46104" bIns="46104" anchor="ctr">
            <a:spAutoFit/>
          </a:bodyPr>
          <a:lstStyle>
            <a:lvl1pPr marL="40639" marR="40639" algn="ctr" defTabSz="457200">
              <a:lnSpc>
                <a:spcPct val="100000"/>
              </a:lnSpc>
              <a:buFont typeface="Arial"/>
              <a:defRPr sz="2000" b="0"/>
            </a:lvl1pPr>
          </a:lstStyle>
          <a:p>
            <a:r>
              <a:rPr sz="1815"/>
              <a:t>imm</a:t>
            </a:r>
          </a:p>
        </p:txBody>
      </p:sp>
      <p:sp>
        <p:nvSpPr>
          <p:cNvPr id="176" name="Shape 176"/>
          <p:cNvSpPr/>
          <p:nvPr/>
        </p:nvSpPr>
        <p:spPr>
          <a:xfrm>
            <a:off x="1523360" y="2823883"/>
            <a:ext cx="1441" cy="760719"/>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77" name="Shape 177"/>
          <p:cNvSpPr/>
          <p:nvPr/>
        </p:nvSpPr>
        <p:spPr>
          <a:xfrm>
            <a:off x="831796" y="3708507"/>
            <a:ext cx="345782" cy="734786"/>
          </a:xfrm>
          <a:prstGeom prst="roundRect">
            <a:avLst>
              <a:gd name="adj" fmla="val 16667"/>
            </a:avLst>
          </a:prstGeom>
          <a:solidFill>
            <a:srgbClr val="FFFFFF"/>
          </a:solidFill>
          <a:ln w="28575">
            <a:solidFill>
              <a:srgbClr val="000000"/>
            </a:solidFill>
          </a:ln>
        </p:spPr>
        <p:txBody>
          <a:bodyPr lIns="46104" tIns="46104" rIns="46104" bIns="46104" anchor="ctr"/>
          <a:lstStyle/>
          <a:p>
            <a:pPr marL="36884" marR="36884" defTabSz="414955">
              <a:defRPr sz="2400" b="0"/>
            </a:pPr>
            <a:endParaRPr sz="2178"/>
          </a:p>
        </p:txBody>
      </p:sp>
      <p:sp>
        <p:nvSpPr>
          <p:cNvPr id="178" name="Shape 178"/>
          <p:cNvSpPr/>
          <p:nvPr/>
        </p:nvSpPr>
        <p:spPr>
          <a:xfrm flipH="1">
            <a:off x="1177578" y="3910213"/>
            <a:ext cx="207469"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79" name="Shape 179"/>
          <p:cNvSpPr/>
          <p:nvPr/>
        </p:nvSpPr>
        <p:spPr>
          <a:xfrm>
            <a:off x="3399224" y="3626384"/>
            <a:ext cx="1441" cy="609440"/>
          </a:xfrm>
          <a:prstGeom prst="line">
            <a:avLst/>
          </a:prstGeom>
          <a:ln w="28575">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180" name="Shape 180"/>
          <p:cNvSpPr/>
          <p:nvPr/>
        </p:nvSpPr>
        <p:spPr>
          <a:xfrm flipH="1">
            <a:off x="1177579" y="4235824"/>
            <a:ext cx="2221646"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sp>
        <p:nvSpPr>
          <p:cNvPr id="181" name="Shape 181"/>
          <p:cNvSpPr/>
          <p:nvPr/>
        </p:nvSpPr>
        <p:spPr>
          <a:xfrm flipH="1">
            <a:off x="486015" y="4068696"/>
            <a:ext cx="345782" cy="1441"/>
          </a:xfrm>
          <a:prstGeom prst="line">
            <a:avLst/>
          </a:prstGeom>
          <a:ln w="28575">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182" name="Shape 182"/>
          <p:cNvSpPr/>
          <p:nvPr/>
        </p:nvSpPr>
        <p:spPr>
          <a:xfrm flipV="1">
            <a:off x="486015" y="2823883"/>
            <a:ext cx="1441" cy="1244813"/>
          </a:xfrm>
          <a:prstGeom prst="line">
            <a:avLst/>
          </a:prstGeom>
          <a:ln w="28575">
            <a:solidFill>
              <a:srgbClr val="000000"/>
            </a:solidFill>
          </a:ln>
        </p:spPr>
        <p:txBody>
          <a:bodyPr lIns="0" tIns="0" rIns="0" bIns="0"/>
          <a:lstStyle/>
          <a:p>
            <a:pPr defTabSz="414955">
              <a:defRPr sz="1200" b="0">
                <a:uFillTx/>
                <a:latin typeface="Helvetica"/>
                <a:ea typeface="Helvetica"/>
                <a:cs typeface="Helvetica"/>
                <a:sym typeface="Helvetica"/>
              </a:defRPr>
            </a:pPr>
            <a:endParaRPr sz="1089"/>
          </a:p>
        </p:txBody>
      </p:sp>
      <p:sp>
        <p:nvSpPr>
          <p:cNvPr id="183" name="Shape 183"/>
          <p:cNvSpPr/>
          <p:nvPr/>
        </p:nvSpPr>
        <p:spPr>
          <a:xfrm>
            <a:off x="486015" y="2823882"/>
            <a:ext cx="345782" cy="1441"/>
          </a:xfrm>
          <a:prstGeom prst="line">
            <a:avLst/>
          </a:prstGeom>
          <a:ln w="28575">
            <a:solidFill>
              <a:srgbClr val="000000"/>
            </a:solidFill>
            <a:tailEnd type="triangle"/>
          </a:ln>
        </p:spPr>
        <p:txBody>
          <a:bodyPr lIns="0" tIns="0" rIns="0" bIns="0"/>
          <a:lstStyle/>
          <a:p>
            <a:pPr defTabSz="414955">
              <a:defRPr sz="1200" b="0">
                <a:uFillTx/>
                <a:latin typeface="Helvetica"/>
                <a:ea typeface="Helvetica"/>
                <a:cs typeface="Helvetica"/>
                <a:sym typeface="Helvetica"/>
              </a:defRPr>
            </a:pPr>
            <a:endParaRPr sz="1089"/>
          </a:p>
        </p:txBody>
      </p:sp>
      <p:grpSp>
        <p:nvGrpSpPr>
          <p:cNvPr id="186" name="Group 186"/>
          <p:cNvGrpSpPr/>
          <p:nvPr/>
        </p:nvGrpSpPr>
        <p:grpSpPr>
          <a:xfrm>
            <a:off x="1252180" y="4633440"/>
            <a:ext cx="1544810" cy="660150"/>
            <a:chOff x="74120" y="0"/>
            <a:chExt cx="1702151" cy="727385"/>
          </a:xfrm>
        </p:grpSpPr>
        <p:sp>
          <p:nvSpPr>
            <p:cNvPr id="184" name="Shape 184"/>
            <p:cNvSpPr/>
            <p:nvPr/>
          </p:nvSpPr>
          <p:spPr>
            <a:xfrm>
              <a:off x="117691" y="9285"/>
              <a:ext cx="1569940" cy="7181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6104" tIns="46104" rIns="46104" bIns="46104" numCol="1" anchor="ctr">
              <a:spAutoFit/>
            </a:bodyPr>
            <a:lstStyle/>
            <a:p>
              <a:pPr marL="36884" marR="36884" algn="ctr" defTabSz="414955">
                <a:buClr>
                  <a:srgbClr val="E43634"/>
                </a:buClr>
                <a:buFont typeface="Helvetica"/>
                <a:defRPr sz="2000" b="0">
                  <a:solidFill>
                    <a:srgbClr val="E43634"/>
                  </a:solidFill>
                  <a:uFill>
                    <a:solidFill>
                      <a:srgbClr val="E43634"/>
                    </a:solidFill>
                  </a:uFill>
                  <a:latin typeface="Calibri"/>
                  <a:ea typeface="Calibri"/>
                  <a:cs typeface="Calibri"/>
                  <a:sym typeface="Calibri"/>
                </a:defRPr>
              </a:pPr>
              <a:r>
                <a:rPr sz="1815"/>
                <a:t>1. Instruction</a:t>
              </a:r>
            </a:p>
            <a:p>
              <a:pPr marL="36884" marR="36884" algn="ctr" defTabSz="414955">
                <a:buClr>
                  <a:srgbClr val="E43634"/>
                </a:buClr>
                <a:buFont typeface="Helvetica"/>
                <a:defRPr sz="2000" b="0">
                  <a:solidFill>
                    <a:srgbClr val="E43634"/>
                  </a:solidFill>
                  <a:uFill>
                    <a:solidFill>
                      <a:srgbClr val="E43634"/>
                    </a:solidFill>
                  </a:uFill>
                  <a:latin typeface="Calibri"/>
                  <a:ea typeface="Calibri"/>
                  <a:cs typeface="Calibri"/>
                  <a:sym typeface="Calibri"/>
                </a:defRPr>
              </a:pPr>
              <a:r>
                <a:rPr sz="1815"/>
                <a:t>Fetch</a:t>
              </a:r>
            </a:p>
          </p:txBody>
        </p:sp>
        <p:sp>
          <p:nvSpPr>
            <p:cNvPr id="185" name="Shape 185"/>
            <p:cNvSpPr/>
            <p:nvPr/>
          </p:nvSpPr>
          <p:spPr>
            <a:xfrm>
              <a:off x="74120" y="0"/>
              <a:ext cx="1702151" cy="1623"/>
            </a:xfrm>
            <a:prstGeom prst="line">
              <a:avLst/>
            </a:prstGeom>
            <a:noFill/>
            <a:ln w="28575" cap="flat">
              <a:solidFill>
                <a:srgbClr val="E43634"/>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189" name="Group 189"/>
          <p:cNvGrpSpPr/>
          <p:nvPr/>
        </p:nvGrpSpPr>
        <p:grpSpPr>
          <a:xfrm>
            <a:off x="2934983" y="4346712"/>
            <a:ext cx="1634136" cy="1210337"/>
            <a:chOff x="0" y="-6405"/>
            <a:chExt cx="1800575" cy="1333611"/>
          </a:xfrm>
        </p:grpSpPr>
        <p:sp>
          <p:nvSpPr>
            <p:cNvPr id="187" name="Shape 187"/>
            <p:cNvSpPr/>
            <p:nvPr/>
          </p:nvSpPr>
          <p:spPr>
            <a:xfrm>
              <a:off x="203285" y="-6405"/>
              <a:ext cx="1325205" cy="13336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6104" tIns="46104" rIns="46104" bIns="46104" numCol="1" anchor="ctr">
              <a:spAutoFit/>
            </a:bodyPr>
            <a:lstStyle/>
            <a:p>
              <a:pPr marL="36884" marR="36884" algn="ctr" defTabSz="414955">
                <a:buClr>
                  <a:srgbClr val="E43634"/>
                </a:buClr>
                <a:buFont typeface="Helvetica"/>
                <a:defRPr sz="2000" b="0">
                  <a:solidFill>
                    <a:srgbClr val="E43634"/>
                  </a:solidFill>
                  <a:uFill>
                    <a:solidFill>
                      <a:srgbClr val="E43634"/>
                    </a:solidFill>
                  </a:uFill>
                  <a:latin typeface="Calibri"/>
                  <a:ea typeface="Calibri"/>
                  <a:cs typeface="Calibri"/>
                  <a:sym typeface="Calibri"/>
                </a:defRPr>
              </a:pPr>
              <a:endParaRPr sz="1815"/>
            </a:p>
            <a:p>
              <a:pPr marL="36884" marR="36884" algn="ctr" defTabSz="414955">
                <a:buClr>
                  <a:srgbClr val="E43634"/>
                </a:buClr>
                <a:buFont typeface="Helvetica"/>
                <a:defRPr sz="2000" b="0">
                  <a:solidFill>
                    <a:srgbClr val="E43634"/>
                  </a:solidFill>
                  <a:uFill>
                    <a:solidFill>
                      <a:srgbClr val="E43634"/>
                    </a:solidFill>
                  </a:uFill>
                  <a:latin typeface="Calibri"/>
                  <a:ea typeface="Calibri"/>
                  <a:cs typeface="Calibri"/>
                  <a:sym typeface="Calibri"/>
                </a:defRPr>
              </a:pPr>
              <a:r>
                <a:rPr sz="1815"/>
                <a:t>2. Decode/</a:t>
              </a:r>
            </a:p>
            <a:p>
              <a:pPr marL="36884" marR="36884" algn="ctr" defTabSz="414955">
                <a:buClr>
                  <a:srgbClr val="E43634"/>
                </a:buClr>
                <a:buFont typeface="Helvetica"/>
                <a:defRPr sz="2000" b="0">
                  <a:solidFill>
                    <a:srgbClr val="E43634"/>
                  </a:solidFill>
                  <a:uFill>
                    <a:solidFill>
                      <a:srgbClr val="E43634"/>
                    </a:solidFill>
                  </a:uFill>
                  <a:latin typeface="Calibri"/>
                  <a:ea typeface="Calibri"/>
                  <a:cs typeface="Calibri"/>
                  <a:sym typeface="Calibri"/>
                </a:defRPr>
              </a:pPr>
              <a:r>
                <a:rPr sz="1815"/>
                <a:t>    Register</a:t>
              </a:r>
            </a:p>
            <a:p>
              <a:pPr marL="36884" marR="36884" algn="ctr" defTabSz="414955">
                <a:buClr>
                  <a:srgbClr val="E43634"/>
                </a:buClr>
                <a:buFont typeface="Helvetica"/>
                <a:defRPr sz="2000" b="0">
                  <a:solidFill>
                    <a:srgbClr val="E43634"/>
                  </a:solidFill>
                  <a:uFill>
                    <a:solidFill>
                      <a:srgbClr val="E43634"/>
                    </a:solidFill>
                  </a:uFill>
                  <a:latin typeface="Calibri"/>
                  <a:ea typeface="Calibri"/>
                  <a:cs typeface="Calibri"/>
                  <a:sym typeface="Calibri"/>
                </a:defRPr>
              </a:pPr>
              <a:r>
                <a:rPr sz="1815"/>
                <a:t>Read</a:t>
              </a:r>
            </a:p>
          </p:txBody>
        </p:sp>
        <p:sp>
          <p:nvSpPr>
            <p:cNvPr id="188" name="Shape 188"/>
            <p:cNvSpPr/>
            <p:nvPr/>
          </p:nvSpPr>
          <p:spPr>
            <a:xfrm>
              <a:off x="0" y="309529"/>
              <a:ext cx="1800575" cy="1621"/>
            </a:xfrm>
            <a:prstGeom prst="line">
              <a:avLst/>
            </a:prstGeom>
            <a:noFill/>
            <a:ln w="28575" cap="flat">
              <a:solidFill>
                <a:srgbClr val="E43634"/>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192" name="Group 192"/>
          <p:cNvGrpSpPr/>
          <p:nvPr/>
        </p:nvGrpSpPr>
        <p:grpSpPr>
          <a:xfrm>
            <a:off x="4648043" y="4633436"/>
            <a:ext cx="1394971" cy="504651"/>
            <a:chOff x="0" y="0"/>
            <a:chExt cx="1537050" cy="556049"/>
          </a:xfrm>
        </p:grpSpPr>
        <p:sp>
          <p:nvSpPr>
            <p:cNvPr id="190" name="Shape 190"/>
            <p:cNvSpPr/>
            <p:nvPr/>
          </p:nvSpPr>
          <p:spPr>
            <a:xfrm>
              <a:off x="101508" y="145703"/>
              <a:ext cx="1257379" cy="4103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6104" tIns="46104" rIns="46104" bIns="46104" numCol="1" anchor="ctr">
              <a:spAutoFit/>
            </a:bodyPr>
            <a:lstStyle>
              <a:lvl1pPr marL="40639" marR="40639" algn="ctr" defTabSz="457200">
                <a:lnSpc>
                  <a:spcPct val="100000"/>
                </a:lnSpc>
                <a:buClr>
                  <a:srgbClr val="E43634"/>
                </a:buClr>
                <a:buFont typeface="Helvetica"/>
                <a:defRPr sz="2000" b="0">
                  <a:solidFill>
                    <a:srgbClr val="E43634"/>
                  </a:solidFill>
                  <a:uFill>
                    <a:solidFill>
                      <a:srgbClr val="E43634"/>
                    </a:solidFill>
                  </a:uFill>
                  <a:latin typeface="Calibri"/>
                  <a:ea typeface="Calibri"/>
                  <a:cs typeface="Calibri"/>
                  <a:sym typeface="Calibri"/>
                </a:defRPr>
              </a:lvl1pPr>
            </a:lstStyle>
            <a:p>
              <a:r>
                <a:rPr sz="1815"/>
                <a:t>3. Execute</a:t>
              </a:r>
            </a:p>
          </p:txBody>
        </p:sp>
        <p:sp>
          <p:nvSpPr>
            <p:cNvPr id="191" name="Shape 191"/>
            <p:cNvSpPr/>
            <p:nvPr/>
          </p:nvSpPr>
          <p:spPr>
            <a:xfrm>
              <a:off x="0" y="0"/>
              <a:ext cx="1537050" cy="1627"/>
            </a:xfrm>
            <a:prstGeom prst="line">
              <a:avLst/>
            </a:prstGeom>
            <a:noFill/>
            <a:ln w="28575" cap="flat">
              <a:solidFill>
                <a:srgbClr val="E43634"/>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195" name="Group 195"/>
          <p:cNvGrpSpPr/>
          <p:nvPr/>
        </p:nvGrpSpPr>
        <p:grpSpPr>
          <a:xfrm>
            <a:off x="5863215" y="4633409"/>
            <a:ext cx="1218288" cy="504679"/>
            <a:chOff x="61996" y="0"/>
            <a:chExt cx="1342371" cy="556081"/>
          </a:xfrm>
        </p:grpSpPr>
        <p:sp>
          <p:nvSpPr>
            <p:cNvPr id="193" name="Shape 193"/>
            <p:cNvSpPr/>
            <p:nvPr/>
          </p:nvSpPr>
          <p:spPr>
            <a:xfrm>
              <a:off x="61996" y="145734"/>
              <a:ext cx="1342371" cy="4103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6104" tIns="46104" rIns="46104" bIns="46104" numCol="1" anchor="ctr">
              <a:spAutoFit/>
            </a:bodyPr>
            <a:lstStyle>
              <a:lvl1pPr marL="40639" marR="40639" algn="ctr" defTabSz="457200">
                <a:lnSpc>
                  <a:spcPct val="100000"/>
                </a:lnSpc>
                <a:buClr>
                  <a:srgbClr val="E43634"/>
                </a:buClr>
                <a:buFont typeface="Helvetica"/>
                <a:defRPr sz="2000" b="0">
                  <a:solidFill>
                    <a:srgbClr val="E43634"/>
                  </a:solidFill>
                  <a:uFill>
                    <a:solidFill>
                      <a:srgbClr val="E43634"/>
                    </a:solidFill>
                  </a:uFill>
                  <a:latin typeface="Calibri"/>
                  <a:ea typeface="Calibri"/>
                  <a:cs typeface="Calibri"/>
                  <a:sym typeface="Calibri"/>
                </a:defRPr>
              </a:lvl1pPr>
            </a:lstStyle>
            <a:p>
              <a:r>
                <a:rPr sz="1815"/>
                <a:t>4. Memory</a:t>
              </a:r>
            </a:p>
          </p:txBody>
        </p:sp>
        <p:sp>
          <p:nvSpPr>
            <p:cNvPr id="194" name="Shape 194"/>
            <p:cNvSpPr/>
            <p:nvPr/>
          </p:nvSpPr>
          <p:spPr>
            <a:xfrm>
              <a:off x="308948" y="0"/>
              <a:ext cx="875048" cy="1658"/>
            </a:xfrm>
            <a:prstGeom prst="line">
              <a:avLst/>
            </a:prstGeom>
            <a:noFill/>
            <a:ln w="28575" cap="flat">
              <a:solidFill>
                <a:srgbClr val="E43634"/>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grpSp>
        <p:nvGrpSpPr>
          <p:cNvPr id="198" name="Group 198"/>
          <p:cNvGrpSpPr/>
          <p:nvPr/>
        </p:nvGrpSpPr>
        <p:grpSpPr>
          <a:xfrm>
            <a:off x="6940443" y="4626018"/>
            <a:ext cx="1160132" cy="651723"/>
            <a:chOff x="100919" y="-3451"/>
            <a:chExt cx="1278293" cy="718102"/>
          </a:xfrm>
        </p:grpSpPr>
        <p:sp>
          <p:nvSpPr>
            <p:cNvPr id="196" name="Shape 196"/>
            <p:cNvSpPr/>
            <p:nvPr/>
          </p:nvSpPr>
          <p:spPr>
            <a:xfrm>
              <a:off x="100919" y="-3451"/>
              <a:ext cx="1278293" cy="7181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6104" tIns="46104" rIns="46104" bIns="46104" numCol="1" anchor="ctr">
              <a:spAutoFit/>
            </a:bodyPr>
            <a:lstStyle/>
            <a:p>
              <a:pPr marL="36884" marR="36884" algn="ctr" defTabSz="414955">
                <a:buClr>
                  <a:srgbClr val="E43634"/>
                </a:buClr>
                <a:buFont typeface="Helvetica"/>
                <a:defRPr sz="2000" b="0">
                  <a:solidFill>
                    <a:srgbClr val="E43634"/>
                  </a:solidFill>
                  <a:uFill>
                    <a:solidFill>
                      <a:srgbClr val="E43634"/>
                    </a:solidFill>
                  </a:uFill>
                  <a:latin typeface="Calibri"/>
                  <a:ea typeface="Calibri"/>
                  <a:cs typeface="Calibri"/>
                  <a:sym typeface="Calibri"/>
                </a:defRPr>
              </a:pPr>
              <a:r>
                <a:rPr sz="1815"/>
                <a:t>5. Register</a:t>
              </a:r>
            </a:p>
            <a:p>
              <a:pPr marL="36884" marR="36884" algn="ctr" defTabSz="414955">
                <a:buClr>
                  <a:srgbClr val="E43634"/>
                </a:buClr>
                <a:buFont typeface="Helvetica"/>
                <a:defRPr sz="2000" b="0">
                  <a:solidFill>
                    <a:srgbClr val="E43634"/>
                  </a:solidFill>
                  <a:uFill>
                    <a:solidFill>
                      <a:srgbClr val="E43634"/>
                    </a:solidFill>
                  </a:uFill>
                  <a:latin typeface="Calibri"/>
                  <a:ea typeface="Calibri"/>
                  <a:cs typeface="Calibri"/>
                  <a:sym typeface="Calibri"/>
                </a:defRPr>
              </a:pPr>
              <a:r>
                <a:rPr sz="1815"/>
                <a:t>     Write</a:t>
              </a:r>
            </a:p>
          </p:txBody>
        </p:sp>
        <p:sp>
          <p:nvSpPr>
            <p:cNvPr id="197" name="Shape 197"/>
            <p:cNvSpPr/>
            <p:nvPr/>
          </p:nvSpPr>
          <p:spPr>
            <a:xfrm>
              <a:off x="164055" y="4706"/>
              <a:ext cx="1086182" cy="1644"/>
            </a:xfrm>
            <a:prstGeom prst="line">
              <a:avLst/>
            </a:prstGeom>
            <a:noFill/>
            <a:ln w="28575" cap="flat">
              <a:solidFill>
                <a:srgbClr val="E43634"/>
              </a:solidFill>
              <a:prstDash val="solid"/>
              <a:round/>
              <a:headEnd type="triangle" w="med" len="med"/>
              <a:tailEnd type="triangle" w="med" len="med"/>
            </a:ln>
            <a:effectLst/>
          </p:spPr>
          <p:txBody>
            <a:bodyPr wrap="square" lIns="0" tIns="0" rIns="0" bIns="0" numCol="1" anchor="t">
              <a:noAutofit/>
            </a:bodyPr>
            <a:lstStyle/>
            <a:p>
              <a:pPr defTabSz="414955">
                <a:defRPr sz="1200" b="0">
                  <a:uFillTx/>
                  <a:latin typeface="Helvetica"/>
                  <a:ea typeface="Helvetica"/>
                  <a:cs typeface="Helvetica"/>
                  <a:sym typeface="Helvetica"/>
                </a:defRPr>
              </a:pPr>
              <a:endParaRPr sz="1089"/>
            </a:p>
          </p:txBody>
        </p:sp>
      </p:grpSp>
      <p:sp>
        <p:nvSpPr>
          <p:cNvPr id="199" name="Shape 199"/>
          <p:cNvSpPr/>
          <p:nvPr/>
        </p:nvSpPr>
        <p:spPr>
          <a:xfrm rot="16200000">
            <a:off x="812972" y="2629977"/>
            <a:ext cx="396397" cy="344588"/>
          </a:xfrm>
          <a:prstGeom prst="rect">
            <a:avLst/>
          </a:prstGeom>
          <a:ln w="12700">
            <a:miter lim="400000"/>
          </a:ln>
          <a:extLst>
            <a:ext uri="{C572A759-6A51-4108-AA02-DFA0A04FC94B}">
              <ma14:wrappingTextBoxFlag xmlns="" xmlns:ma14="http://schemas.microsoft.com/office/mac/drawingml/2011/main" val="1"/>
            </a:ext>
          </a:extLst>
        </p:spPr>
        <p:txBody>
          <a:bodyPr wrap="none" lIns="46104" tIns="46104" rIns="46104" bIns="46104" anchor="ctr">
            <a:spAutoFit/>
          </a:bodyPr>
          <a:lstStyle>
            <a:lvl1pPr marL="40639" marR="40639" algn="ctr" defTabSz="457200">
              <a:lnSpc>
                <a:spcPct val="100000"/>
              </a:lnSpc>
              <a:buFont typeface="Arial"/>
              <a:defRPr b="0"/>
            </a:lvl1pPr>
          </a:lstStyle>
          <a:p>
            <a:r>
              <a:rPr sz="1634"/>
              <a:t>PC</a:t>
            </a:r>
          </a:p>
        </p:txBody>
      </p:sp>
      <p:sp>
        <p:nvSpPr>
          <p:cNvPr id="2" name="Rounded Rectangle 1"/>
          <p:cNvSpPr/>
          <p:nvPr/>
        </p:nvSpPr>
        <p:spPr>
          <a:xfrm>
            <a:off x="3119477" y="1417638"/>
            <a:ext cx="2671723" cy="3025655"/>
          </a:xfrm>
          <a:prstGeom prst="roundRect">
            <a:avLst/>
          </a:prstGeom>
          <a:noFill/>
          <a:ln w="3810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40416" y="5444267"/>
            <a:ext cx="4447335" cy="1200329"/>
          </a:xfrm>
          <a:prstGeom prst="rect">
            <a:avLst/>
          </a:prstGeom>
          <a:noFill/>
        </p:spPr>
        <p:txBody>
          <a:bodyPr wrap="square" rtlCol="0">
            <a:spAutoFit/>
          </a:bodyPr>
          <a:lstStyle/>
          <a:p>
            <a:pPr algn="ctr"/>
            <a:r>
              <a:rPr lang="en-US" sz="2400" b="1" dirty="0" smtClean="0">
                <a:solidFill>
                  <a:srgbClr val="00B050"/>
                </a:solidFill>
              </a:rPr>
              <a:t>How do we handle the different register usage between r-type and </a:t>
            </a:r>
            <a:r>
              <a:rPr lang="en-US" sz="2400" b="1" dirty="0" err="1" smtClean="0">
                <a:solidFill>
                  <a:srgbClr val="00B050"/>
                </a:solidFill>
              </a:rPr>
              <a:t>i</a:t>
            </a:r>
            <a:r>
              <a:rPr lang="en-US" sz="2400" b="1" dirty="0" smtClean="0">
                <a:solidFill>
                  <a:srgbClr val="00B050"/>
                </a:solidFill>
              </a:rPr>
              <a:t>-type instructions?</a:t>
            </a:r>
            <a:endParaRPr lang="en-US" sz="2400" b="1" dirty="0">
              <a:solidFill>
                <a:srgbClr val="00B050"/>
              </a:solidFill>
            </a:endParaRPr>
          </a:p>
        </p:txBody>
      </p:sp>
    </p:spTree>
    <p:extLst>
      <p:ext uri="{BB962C8B-B14F-4D97-AF65-F5344CB8AC3E}">
        <p14:creationId xmlns:p14="http://schemas.microsoft.com/office/powerpoint/2010/main" val="1601503398"/>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p:nvPr/>
        </p:nvSpPr>
        <p:spPr>
          <a:xfrm>
            <a:off x="501457" y="5947432"/>
            <a:ext cx="4943219" cy="921465"/>
          </a:xfrm>
          <a:custGeom>
            <a:avLst/>
            <a:gdLst/>
            <a:ahLst/>
            <a:cxnLst>
              <a:cxn ang="0">
                <a:pos x="wd2" y="hd2"/>
              </a:cxn>
              <a:cxn ang="5400000">
                <a:pos x="wd2" y="hd2"/>
              </a:cxn>
              <a:cxn ang="10800000">
                <a:pos x="wd2" y="hd2"/>
              </a:cxn>
              <a:cxn ang="16200000">
                <a:pos x="wd2" y="hd2"/>
              </a:cxn>
            </a:cxnLst>
            <a:rect l="0" t="0" r="r" b="b"/>
            <a:pathLst>
              <a:path w="21600" h="21600" extrusionOk="0">
                <a:moveTo>
                  <a:pt x="0" y="128"/>
                </a:moveTo>
                <a:lnTo>
                  <a:pt x="21600" y="21600"/>
                </a:lnTo>
                <a:lnTo>
                  <a:pt x="16039" y="21600"/>
                </a:lnTo>
                <a:lnTo>
                  <a:pt x="3" y="0"/>
                </a:lnTo>
              </a:path>
            </a:pathLst>
          </a:custGeom>
          <a:solidFill>
            <a:srgbClr val="ABBFD2">
              <a:alpha val="40000"/>
            </a:srgbClr>
          </a:solidFill>
        </p:spPr>
        <p:txBody>
          <a:bodyPr lIns="0" tIns="0" rIns="0" bIns="0"/>
          <a:lstStyle/>
          <a:p>
            <a:pPr>
              <a:buClrTx/>
            </a:pPr>
            <a:endParaRPr sz="1634"/>
          </a:p>
        </p:txBody>
      </p:sp>
      <p:sp>
        <p:nvSpPr>
          <p:cNvPr id="259" name="Shape 259"/>
          <p:cNvSpPr>
            <a:spLocks noGrp="1"/>
          </p:cNvSpPr>
          <p:nvPr>
            <p:ph type="title"/>
          </p:nvPr>
        </p:nvSpPr>
        <p:spPr>
          <a:xfrm>
            <a:off x="286049" y="138312"/>
            <a:ext cx="8748273" cy="1267866"/>
          </a:xfrm>
          <a:prstGeom prst="rect">
            <a:avLst/>
          </a:prstGeom>
        </p:spPr>
        <p:txBody>
          <a:bodyPr>
            <a:normAutofit/>
          </a:bodyPr>
          <a:lstStyle/>
          <a:p>
            <a:pPr defTabSz="605834">
              <a:defRPr sz="3285">
                <a:effectLst>
                  <a:outerShdw blurRad="27813" dist="18542" dir="5400000" rotWithShape="0">
                    <a:srgbClr val="000000">
                      <a:alpha val="25000"/>
                    </a:srgbClr>
                  </a:outerShdw>
                </a:effectLst>
              </a:defRPr>
            </a:pPr>
            <a:r>
              <a:rPr dirty="0"/>
              <a:t>Data </a:t>
            </a:r>
            <a:r>
              <a:rPr dirty="0" smtClean="0"/>
              <a:t>Multiplexor</a:t>
            </a:r>
            <a:r>
              <a:rPr lang="en-US" dirty="0" smtClean="0"/>
              <a:t> (mux)</a:t>
            </a:r>
            <a:endParaRPr dirty="0"/>
          </a:p>
          <a:p>
            <a:pPr defTabSz="605834">
              <a:defRPr sz="3285">
                <a:effectLst>
                  <a:outerShdw blurRad="27813" dist="18542" dir="5400000" rotWithShape="0">
                    <a:srgbClr val="000000">
                      <a:alpha val="25000"/>
                    </a:srgbClr>
                  </a:outerShdw>
                </a:effectLst>
              </a:defRPr>
            </a:pPr>
            <a:r>
              <a:rPr dirty="0"/>
              <a:t> (2-to-1, n-bits)</a:t>
            </a:r>
          </a:p>
        </p:txBody>
      </p:sp>
      <p:pic>
        <p:nvPicPr>
          <p:cNvPr id="260" name="image.jpg"/>
          <p:cNvPicPr>
            <a:picLocks/>
          </p:cNvPicPr>
          <p:nvPr/>
        </p:nvPicPr>
        <p:blipFill>
          <a:blip r:embed="rId2">
            <a:extLst/>
          </a:blip>
          <a:stretch>
            <a:fillRect/>
          </a:stretch>
        </p:blipFill>
        <p:spPr>
          <a:xfrm>
            <a:off x="382281" y="1337022"/>
            <a:ext cx="8379439" cy="5461879"/>
          </a:xfrm>
          <a:prstGeom prst="rect">
            <a:avLst/>
          </a:prstGeom>
          <a:ln w="12700">
            <a:miter lim="400000"/>
          </a:ln>
        </p:spPr>
      </p:pic>
      <p:sp>
        <p:nvSpPr>
          <p:cNvPr id="261" name="Shape 261"/>
          <p:cNvSpPr/>
          <p:nvPr/>
        </p:nvSpPr>
        <p:spPr>
          <a:xfrm>
            <a:off x="4785232" y="2109267"/>
            <a:ext cx="1079723" cy="54470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buClr>
                <a:srgbClr val="0259ED"/>
              </a:buClr>
              <a:buFont typeface="Helvetica"/>
              <a:defRPr sz="3400">
                <a:solidFill>
                  <a:srgbClr val="0259ED"/>
                </a:solidFill>
                <a:uFill>
                  <a:solidFill>
                    <a:srgbClr val="0259ED"/>
                  </a:solidFill>
                </a:uFill>
                <a:latin typeface="Helvetica"/>
                <a:ea typeface="Helvetica"/>
                <a:cs typeface="Helvetica"/>
                <a:sym typeface="Helvetica"/>
              </a:defRPr>
            </a:lvl1pPr>
          </a:lstStyle>
          <a:p>
            <a:r>
              <a:rPr sz="3086"/>
              <a:t>“mux”</a:t>
            </a:r>
          </a:p>
        </p:txBody>
      </p:sp>
    </p:spTree>
    <p:extLst>
      <p:ext uri="{BB962C8B-B14F-4D97-AF65-F5344CB8AC3E}">
        <p14:creationId xmlns:p14="http://schemas.microsoft.com/office/powerpoint/2010/main" val="144674779"/>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title"/>
          </p:nvPr>
        </p:nvSpPr>
        <p:spPr>
          <a:xfrm>
            <a:off x="762640" y="-23052"/>
            <a:ext cx="7307516" cy="991240"/>
          </a:xfrm>
          <a:prstGeom prst="rect">
            <a:avLst/>
          </a:prstGeom>
        </p:spPr>
        <p:txBody>
          <a:bodyPr/>
          <a:lstStyle/>
          <a:p>
            <a:r>
              <a:t>4-to-1 Multiplexor?</a:t>
            </a:r>
          </a:p>
        </p:txBody>
      </p:sp>
      <p:pic>
        <p:nvPicPr>
          <p:cNvPr id="294" name="image.jpg"/>
          <p:cNvPicPr>
            <a:picLocks/>
          </p:cNvPicPr>
          <p:nvPr/>
        </p:nvPicPr>
        <p:blipFill>
          <a:blip r:embed="rId2">
            <a:extLst/>
          </a:blip>
          <a:srcRect l="7538" t="7147" r="5559"/>
          <a:stretch>
            <a:fillRect/>
          </a:stretch>
        </p:blipFill>
        <p:spPr>
          <a:xfrm>
            <a:off x="382281" y="991241"/>
            <a:ext cx="7307516" cy="4764204"/>
          </a:xfrm>
          <a:prstGeom prst="rect">
            <a:avLst/>
          </a:prstGeom>
          <a:ln w="12700">
            <a:miter lim="400000"/>
          </a:ln>
        </p:spPr>
      </p:pic>
    </p:spTree>
    <p:extLst>
      <p:ext uri="{BB962C8B-B14F-4D97-AF65-F5344CB8AC3E}">
        <p14:creationId xmlns:p14="http://schemas.microsoft.com/office/powerpoint/2010/main" val="212360709"/>
      </p:ext>
    </p:extLst>
  </p:cSld>
  <p:clrMapOvr>
    <a:masterClrMapping/>
  </p:clrMapOvr>
  <p:transition spd="slow"/>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zoomed in version of </a:t>
            </a:r>
            <a:r>
              <a:rPr lang="en-US" dirty="0" err="1" smtClean="0"/>
              <a:t>RegFile</a:t>
            </a:r>
            <a:r>
              <a:rPr lang="en-US" dirty="0" smtClean="0"/>
              <a:t> and ALU</a:t>
            </a:r>
            <a:endParaRPr lang="en-US" dirty="0"/>
          </a:p>
        </p:txBody>
      </p:sp>
      <p:sp>
        <p:nvSpPr>
          <p:cNvPr id="7" name="Shape 360"/>
          <p:cNvSpPr/>
          <p:nvPr/>
        </p:nvSpPr>
        <p:spPr>
          <a:xfrm>
            <a:off x="5441269" y="35059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8" name="Shape 361"/>
          <p:cNvSpPr/>
          <p:nvPr/>
        </p:nvSpPr>
        <p:spPr>
          <a:xfrm>
            <a:off x="4758287" y="2743647"/>
            <a:ext cx="104887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9" name="Shape 362"/>
          <p:cNvSpPr/>
          <p:nvPr/>
        </p:nvSpPr>
        <p:spPr>
          <a:xfrm>
            <a:off x="1553029" y="4344519"/>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0" name="Shape 363"/>
          <p:cNvSpPr/>
          <p:nvPr/>
        </p:nvSpPr>
        <p:spPr>
          <a:xfrm>
            <a:off x="1130531" y="2743647"/>
            <a:ext cx="86190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11" name="Shape 364"/>
          <p:cNvSpPr/>
          <p:nvPr/>
        </p:nvSpPr>
        <p:spPr>
          <a:xfrm flipH="1">
            <a:off x="1317956" y="3758486"/>
            <a:ext cx="88948" cy="128642"/>
          </a:xfrm>
          <a:prstGeom prst="line">
            <a:avLst/>
          </a:prstGeom>
          <a:ln w="12700">
            <a:solidFill>
              <a:srgbClr val="000000"/>
            </a:solidFill>
          </a:ln>
        </p:spPr>
        <p:txBody>
          <a:bodyPr lIns="0" tIns="0" rIns="0" bIns="0"/>
          <a:lstStyle/>
          <a:p>
            <a:endParaRPr sz="1634"/>
          </a:p>
        </p:txBody>
      </p:sp>
      <p:sp>
        <p:nvSpPr>
          <p:cNvPr id="12" name="Shape 365"/>
          <p:cNvSpPr/>
          <p:nvPr/>
        </p:nvSpPr>
        <p:spPr>
          <a:xfrm>
            <a:off x="1170241" y="3858542"/>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3" name="Shape 366"/>
          <p:cNvSpPr/>
          <p:nvPr/>
        </p:nvSpPr>
        <p:spPr>
          <a:xfrm flipH="1">
            <a:off x="4145189" y="3582201"/>
            <a:ext cx="88948" cy="130231"/>
          </a:xfrm>
          <a:prstGeom prst="line">
            <a:avLst/>
          </a:prstGeom>
          <a:ln w="12700">
            <a:solidFill>
              <a:srgbClr val="000000"/>
            </a:solidFill>
          </a:ln>
        </p:spPr>
        <p:txBody>
          <a:bodyPr lIns="0" tIns="0" rIns="0" bIns="0"/>
          <a:lstStyle/>
          <a:p>
            <a:endParaRPr sz="1634"/>
          </a:p>
        </p:txBody>
      </p:sp>
      <p:sp>
        <p:nvSpPr>
          <p:cNvPr id="14" name="Shape 367"/>
          <p:cNvSpPr/>
          <p:nvPr/>
        </p:nvSpPr>
        <p:spPr>
          <a:xfrm>
            <a:off x="3992710" y="3277273"/>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5" name="Shape 368"/>
          <p:cNvSpPr/>
          <p:nvPr/>
        </p:nvSpPr>
        <p:spPr>
          <a:xfrm>
            <a:off x="3198543" y="3277272"/>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16" name="Shape 369"/>
          <p:cNvSpPr/>
          <p:nvPr/>
        </p:nvSpPr>
        <p:spPr>
          <a:xfrm flipV="1">
            <a:off x="3459029" y="4115825"/>
            <a:ext cx="76241" cy="152464"/>
          </a:xfrm>
          <a:prstGeom prst="line">
            <a:avLst/>
          </a:prstGeom>
          <a:ln w="12700">
            <a:solidFill>
              <a:srgbClr val="000000"/>
            </a:solidFill>
          </a:ln>
        </p:spPr>
        <p:txBody>
          <a:bodyPr lIns="0" tIns="0" rIns="0" bIns="0"/>
          <a:lstStyle/>
          <a:p>
            <a:endParaRPr sz="1634"/>
          </a:p>
        </p:txBody>
      </p:sp>
      <p:sp>
        <p:nvSpPr>
          <p:cNvPr id="17" name="Shape 370"/>
          <p:cNvSpPr/>
          <p:nvPr/>
        </p:nvSpPr>
        <p:spPr>
          <a:xfrm>
            <a:off x="3303373" y="4239702"/>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8" name="Shape 371"/>
          <p:cNvSpPr/>
          <p:nvPr/>
        </p:nvSpPr>
        <p:spPr>
          <a:xfrm>
            <a:off x="3230309" y="3810896"/>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19" name="Shape 372"/>
          <p:cNvSpPr/>
          <p:nvPr/>
        </p:nvSpPr>
        <p:spPr>
          <a:xfrm flipV="1">
            <a:off x="2849109" y="3121631"/>
            <a:ext cx="139775" cy="155642"/>
          </a:xfrm>
          <a:prstGeom prst="line">
            <a:avLst/>
          </a:prstGeom>
          <a:ln w="12700">
            <a:solidFill>
              <a:srgbClr val="000000"/>
            </a:solidFill>
          </a:ln>
        </p:spPr>
        <p:txBody>
          <a:bodyPr lIns="0" tIns="0" rIns="0" bIns="0"/>
          <a:lstStyle/>
          <a:p>
            <a:endParaRPr sz="1634"/>
          </a:p>
        </p:txBody>
      </p:sp>
      <p:sp>
        <p:nvSpPr>
          <p:cNvPr id="20" name="Shape 373"/>
          <p:cNvSpPr/>
          <p:nvPr/>
        </p:nvSpPr>
        <p:spPr>
          <a:xfrm flipV="1">
            <a:off x="2099415" y="3121631"/>
            <a:ext cx="139775" cy="155642"/>
          </a:xfrm>
          <a:prstGeom prst="line">
            <a:avLst/>
          </a:prstGeom>
          <a:ln w="12700">
            <a:solidFill>
              <a:srgbClr val="000000"/>
            </a:solidFill>
          </a:ln>
        </p:spPr>
        <p:txBody>
          <a:bodyPr lIns="0" tIns="0" rIns="0" bIns="0"/>
          <a:lstStyle/>
          <a:p>
            <a:endParaRPr sz="1634"/>
          </a:p>
        </p:txBody>
      </p:sp>
      <p:sp>
        <p:nvSpPr>
          <p:cNvPr id="21" name="Shape 374"/>
          <p:cNvSpPr/>
          <p:nvPr/>
        </p:nvSpPr>
        <p:spPr>
          <a:xfrm>
            <a:off x="1956465" y="297234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2" name="Shape 375"/>
          <p:cNvSpPr/>
          <p:nvPr/>
        </p:nvSpPr>
        <p:spPr>
          <a:xfrm flipV="1">
            <a:off x="2480615" y="3121631"/>
            <a:ext cx="139774" cy="155642"/>
          </a:xfrm>
          <a:prstGeom prst="line">
            <a:avLst/>
          </a:prstGeom>
          <a:ln w="12700">
            <a:solidFill>
              <a:srgbClr val="000000"/>
            </a:solidFill>
          </a:ln>
        </p:spPr>
        <p:txBody>
          <a:bodyPr lIns="0" tIns="0" rIns="0" bIns="0"/>
          <a:lstStyle/>
          <a:p>
            <a:endParaRPr sz="1634"/>
          </a:p>
        </p:txBody>
      </p:sp>
      <p:sp>
        <p:nvSpPr>
          <p:cNvPr id="23" name="Shape 376"/>
          <p:cNvSpPr/>
          <p:nvPr/>
        </p:nvSpPr>
        <p:spPr>
          <a:xfrm>
            <a:off x="2315429" y="297234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4" name="Shape 377"/>
          <p:cNvSpPr/>
          <p:nvPr/>
        </p:nvSpPr>
        <p:spPr>
          <a:xfrm>
            <a:off x="1894521" y="3348740"/>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5" name="Shape 378"/>
          <p:cNvSpPr/>
          <p:nvPr/>
        </p:nvSpPr>
        <p:spPr>
          <a:xfrm>
            <a:off x="2351960" y="3348740"/>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6" name="Shape 379"/>
          <p:cNvSpPr/>
          <p:nvPr/>
        </p:nvSpPr>
        <p:spPr>
          <a:xfrm>
            <a:off x="2733160" y="3348740"/>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7" name="Shape 380"/>
          <p:cNvSpPr/>
          <p:nvPr/>
        </p:nvSpPr>
        <p:spPr>
          <a:xfrm>
            <a:off x="1894521" y="3734663"/>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8" name="Shape 381"/>
          <p:cNvSpPr/>
          <p:nvPr/>
        </p:nvSpPr>
        <p:spPr>
          <a:xfrm>
            <a:off x="2315429" y="2743647"/>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9" name="Shape 382"/>
          <p:cNvSpPr/>
          <p:nvPr/>
        </p:nvSpPr>
        <p:spPr>
          <a:xfrm>
            <a:off x="2147066" y="1981327"/>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30" name="Shape 383"/>
          <p:cNvSpPr/>
          <p:nvPr/>
        </p:nvSpPr>
        <p:spPr>
          <a:xfrm>
            <a:off x="2749801" y="2743647"/>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31" name="Shape 384"/>
          <p:cNvSpPr/>
          <p:nvPr/>
        </p:nvSpPr>
        <p:spPr>
          <a:xfrm>
            <a:off x="1715039" y="1981327"/>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32" name="Shape 385"/>
          <p:cNvSpPr/>
          <p:nvPr/>
        </p:nvSpPr>
        <p:spPr>
          <a:xfrm>
            <a:off x="3027003" y="4494935"/>
            <a:ext cx="367313" cy="1041839"/>
          </a:xfrm>
          <a:prstGeom prst="rect">
            <a:avLst/>
          </a:prstGeom>
          <a:ln w="25400">
            <a:solidFill>
              <a:srgbClr val="CD665F"/>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 name="Shape 386"/>
          <p:cNvSpPr/>
          <p:nvPr/>
        </p:nvSpPr>
        <p:spPr>
          <a:xfrm rot="5400000">
            <a:off x="2717319" y="4832992"/>
            <a:ext cx="1002779"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lang="en-US" sz="1815" dirty="0"/>
              <a:t>Extender</a:t>
            </a:r>
            <a:endParaRPr sz="1815" dirty="0"/>
          </a:p>
        </p:txBody>
      </p:sp>
      <p:sp>
        <p:nvSpPr>
          <p:cNvPr id="34" name="Shape 387"/>
          <p:cNvSpPr/>
          <p:nvPr/>
        </p:nvSpPr>
        <p:spPr>
          <a:xfrm>
            <a:off x="3535269" y="507825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5" name="Shape 388"/>
          <p:cNvSpPr/>
          <p:nvPr/>
        </p:nvSpPr>
        <p:spPr>
          <a:xfrm flipH="1">
            <a:off x="3687750" y="4976612"/>
            <a:ext cx="88948" cy="130231"/>
          </a:xfrm>
          <a:prstGeom prst="line">
            <a:avLst/>
          </a:prstGeom>
          <a:ln w="12700">
            <a:solidFill>
              <a:srgbClr val="000000"/>
            </a:solidFill>
          </a:ln>
        </p:spPr>
        <p:txBody>
          <a:bodyPr lIns="0" tIns="0" rIns="0" bIns="0"/>
          <a:lstStyle/>
          <a:p>
            <a:endParaRPr sz="1634"/>
          </a:p>
        </p:txBody>
      </p:sp>
      <p:sp>
        <p:nvSpPr>
          <p:cNvPr id="36" name="Shape 389"/>
          <p:cNvSpPr/>
          <p:nvPr/>
        </p:nvSpPr>
        <p:spPr>
          <a:xfrm flipH="1">
            <a:off x="2607682" y="4978198"/>
            <a:ext cx="88948" cy="128642"/>
          </a:xfrm>
          <a:prstGeom prst="line">
            <a:avLst/>
          </a:prstGeom>
          <a:ln w="12700">
            <a:solidFill>
              <a:srgbClr val="000000"/>
            </a:solidFill>
          </a:ln>
        </p:spPr>
        <p:txBody>
          <a:bodyPr lIns="0" tIns="0" rIns="0" bIns="0"/>
          <a:lstStyle/>
          <a:p>
            <a:endParaRPr sz="1634"/>
          </a:p>
        </p:txBody>
      </p:sp>
      <p:sp>
        <p:nvSpPr>
          <p:cNvPr id="37" name="Shape 390"/>
          <p:cNvSpPr/>
          <p:nvPr/>
        </p:nvSpPr>
        <p:spPr>
          <a:xfrm>
            <a:off x="2391669" y="507825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38" name="Shape 391"/>
          <p:cNvSpPr/>
          <p:nvPr/>
        </p:nvSpPr>
        <p:spPr>
          <a:xfrm>
            <a:off x="1476790" y="4801912"/>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39" name="Shape 392"/>
          <p:cNvSpPr/>
          <p:nvPr/>
        </p:nvSpPr>
        <p:spPr>
          <a:xfrm>
            <a:off x="4297670" y="5259304"/>
            <a:ext cx="9530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endParaRPr sz="1997" dirty="0"/>
          </a:p>
        </p:txBody>
      </p:sp>
      <p:sp>
        <p:nvSpPr>
          <p:cNvPr id="40" name="Shape 393"/>
          <p:cNvSpPr/>
          <p:nvPr/>
        </p:nvSpPr>
        <p:spPr>
          <a:xfrm>
            <a:off x="2162950" y="241013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41" name="Shape 394"/>
          <p:cNvSpPr/>
          <p:nvPr/>
        </p:nvSpPr>
        <p:spPr>
          <a:xfrm>
            <a:off x="1781749" y="241013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42" name="Shape 395"/>
          <p:cNvSpPr/>
          <p:nvPr/>
        </p:nvSpPr>
        <p:spPr>
          <a:xfrm>
            <a:off x="1705509" y="2438719"/>
            <a:ext cx="838641" cy="3049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ln w="28575">
            <a:solidFill>
              <a:srgbClr val="CD665F"/>
            </a:solidFill>
          </a:ln>
        </p:spPr>
        <p:txBody>
          <a:bodyPr lIns="0" tIns="0" rIns="0" bIns="0"/>
          <a:lstStyle/>
          <a:p>
            <a:endParaRPr sz="1634"/>
          </a:p>
        </p:txBody>
      </p:sp>
      <p:sp>
        <p:nvSpPr>
          <p:cNvPr id="43" name="Shape 396"/>
          <p:cNvSpPr/>
          <p:nvPr/>
        </p:nvSpPr>
        <p:spPr>
          <a:xfrm>
            <a:off x="1705509" y="3353504"/>
            <a:ext cx="1460087" cy="991017"/>
          </a:xfrm>
          <a:prstGeom prst="rect">
            <a:avLst/>
          </a:prstGeom>
          <a:ln w="28575">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4" name="Shape 397"/>
          <p:cNvSpPr/>
          <p:nvPr/>
        </p:nvSpPr>
        <p:spPr>
          <a:xfrm>
            <a:off x="4080349" y="405229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0</a:t>
            </a:r>
          </a:p>
        </p:txBody>
      </p:sp>
      <p:sp>
        <p:nvSpPr>
          <p:cNvPr id="45" name="Shape 398"/>
          <p:cNvSpPr/>
          <p:nvPr/>
        </p:nvSpPr>
        <p:spPr>
          <a:xfrm>
            <a:off x="4080349" y="4832088"/>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1</a:t>
            </a:r>
          </a:p>
        </p:txBody>
      </p:sp>
      <p:sp>
        <p:nvSpPr>
          <p:cNvPr id="46" name="Shape 399"/>
          <p:cNvSpPr/>
          <p:nvPr/>
        </p:nvSpPr>
        <p:spPr>
          <a:xfrm>
            <a:off x="4038439" y="3963360"/>
            <a:ext cx="304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ln w="28575">
            <a:solidFill>
              <a:srgbClr val="CD665F"/>
            </a:solidFill>
          </a:ln>
        </p:spPr>
        <p:txBody>
          <a:bodyPr lIns="0" tIns="0" rIns="0" bIns="0"/>
          <a:lstStyle/>
          <a:p>
            <a:endParaRPr sz="1634"/>
          </a:p>
        </p:txBody>
      </p:sp>
      <p:grpSp>
        <p:nvGrpSpPr>
          <p:cNvPr id="47" name="Group 402"/>
          <p:cNvGrpSpPr/>
          <p:nvPr/>
        </p:nvGrpSpPr>
        <p:grpSpPr>
          <a:xfrm>
            <a:off x="4915531" y="3353504"/>
            <a:ext cx="449500" cy="1143482"/>
            <a:chOff x="0" y="0"/>
            <a:chExt cx="495281" cy="1259947"/>
          </a:xfrm>
        </p:grpSpPr>
        <p:sp>
          <p:nvSpPr>
            <p:cNvPr id="48" name="Shape 400"/>
            <p:cNvSpPr/>
            <p:nvPr/>
          </p:nvSpPr>
          <p:spPr>
            <a:xfrm rot="5400000">
              <a:off x="-4161"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49" name="Shape 401"/>
            <p:cNvSpPr/>
            <p:nvPr/>
          </p:nvSpPr>
          <p:spPr>
            <a:xfrm>
              <a:off x="0"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50" name="Shape 403"/>
          <p:cNvSpPr/>
          <p:nvPr/>
        </p:nvSpPr>
        <p:spPr>
          <a:xfrm>
            <a:off x="1934228" y="2286255"/>
            <a:ext cx="1" cy="152465"/>
          </a:xfrm>
          <a:prstGeom prst="line">
            <a:avLst/>
          </a:prstGeom>
          <a:ln w="12700">
            <a:solidFill>
              <a:srgbClr val="000000"/>
            </a:solidFill>
          </a:ln>
        </p:spPr>
        <p:txBody>
          <a:bodyPr lIns="0" tIns="0" rIns="0" bIns="0"/>
          <a:lstStyle/>
          <a:p>
            <a:endParaRPr sz="1634"/>
          </a:p>
        </p:txBody>
      </p:sp>
      <p:sp>
        <p:nvSpPr>
          <p:cNvPr id="51" name="Shape 404"/>
          <p:cNvSpPr/>
          <p:nvPr/>
        </p:nvSpPr>
        <p:spPr>
          <a:xfrm>
            <a:off x="2315429" y="2286255"/>
            <a:ext cx="1" cy="152465"/>
          </a:xfrm>
          <a:prstGeom prst="line">
            <a:avLst/>
          </a:prstGeom>
          <a:ln w="12700">
            <a:solidFill>
              <a:srgbClr val="000000"/>
            </a:solidFill>
          </a:ln>
        </p:spPr>
        <p:txBody>
          <a:bodyPr lIns="0" tIns="0" rIns="0" bIns="0"/>
          <a:lstStyle/>
          <a:p>
            <a:endParaRPr sz="1634"/>
          </a:p>
        </p:txBody>
      </p:sp>
      <p:sp>
        <p:nvSpPr>
          <p:cNvPr id="52" name="Shape 405"/>
          <p:cNvSpPr/>
          <p:nvPr/>
        </p:nvSpPr>
        <p:spPr>
          <a:xfrm>
            <a:off x="1400549" y="2057559"/>
            <a:ext cx="304961" cy="5336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53" name="Shape 406"/>
          <p:cNvSpPr/>
          <p:nvPr/>
        </p:nvSpPr>
        <p:spPr>
          <a:xfrm>
            <a:off x="1857988" y="3124808"/>
            <a:ext cx="1" cy="228696"/>
          </a:xfrm>
          <a:prstGeom prst="line">
            <a:avLst/>
          </a:prstGeom>
          <a:ln w="19050">
            <a:solidFill>
              <a:srgbClr val="000000"/>
            </a:solidFill>
          </a:ln>
        </p:spPr>
        <p:txBody>
          <a:bodyPr lIns="0" tIns="0" rIns="0" bIns="0"/>
          <a:lstStyle/>
          <a:p>
            <a:endParaRPr sz="1634"/>
          </a:p>
        </p:txBody>
      </p:sp>
      <p:sp>
        <p:nvSpPr>
          <p:cNvPr id="54" name="Shape 407"/>
          <p:cNvSpPr/>
          <p:nvPr/>
        </p:nvSpPr>
        <p:spPr>
          <a:xfrm>
            <a:off x="2162949" y="2743648"/>
            <a:ext cx="1" cy="609856"/>
          </a:xfrm>
          <a:prstGeom prst="line">
            <a:avLst/>
          </a:prstGeom>
          <a:ln w="19050">
            <a:solidFill>
              <a:srgbClr val="000000"/>
            </a:solidFill>
          </a:ln>
        </p:spPr>
        <p:txBody>
          <a:bodyPr lIns="0" tIns="0" rIns="0" bIns="0"/>
          <a:lstStyle/>
          <a:p>
            <a:endParaRPr sz="1634"/>
          </a:p>
        </p:txBody>
      </p:sp>
      <p:sp>
        <p:nvSpPr>
          <p:cNvPr id="55" name="Shape 408"/>
          <p:cNvSpPr/>
          <p:nvPr/>
        </p:nvSpPr>
        <p:spPr>
          <a:xfrm>
            <a:off x="2544150" y="3048576"/>
            <a:ext cx="1" cy="304929"/>
          </a:xfrm>
          <a:prstGeom prst="line">
            <a:avLst/>
          </a:prstGeom>
          <a:ln w="19050">
            <a:solidFill>
              <a:srgbClr val="000000"/>
            </a:solidFill>
          </a:ln>
        </p:spPr>
        <p:txBody>
          <a:bodyPr lIns="0" tIns="0" rIns="0" bIns="0"/>
          <a:lstStyle/>
          <a:p>
            <a:endParaRPr sz="1634"/>
          </a:p>
        </p:txBody>
      </p:sp>
      <p:sp>
        <p:nvSpPr>
          <p:cNvPr id="56" name="Shape 409"/>
          <p:cNvSpPr/>
          <p:nvPr/>
        </p:nvSpPr>
        <p:spPr>
          <a:xfrm>
            <a:off x="2925349" y="3048576"/>
            <a:ext cx="1" cy="304929"/>
          </a:xfrm>
          <a:prstGeom prst="line">
            <a:avLst/>
          </a:prstGeom>
          <a:ln w="19050">
            <a:solidFill>
              <a:srgbClr val="000000"/>
            </a:solidFill>
          </a:ln>
        </p:spPr>
        <p:txBody>
          <a:bodyPr lIns="0" tIns="0" rIns="0" bIns="0"/>
          <a:lstStyle/>
          <a:p>
            <a:endParaRPr sz="1634"/>
          </a:p>
        </p:txBody>
      </p:sp>
      <p:sp>
        <p:nvSpPr>
          <p:cNvPr id="57" name="Shape 410"/>
          <p:cNvSpPr/>
          <p:nvPr/>
        </p:nvSpPr>
        <p:spPr>
          <a:xfrm>
            <a:off x="2718867" y="2972344"/>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58" name="Shape 411"/>
          <p:cNvSpPr/>
          <p:nvPr/>
        </p:nvSpPr>
        <p:spPr>
          <a:xfrm>
            <a:off x="3154069" y="3658432"/>
            <a:ext cx="1753522" cy="1"/>
          </a:xfrm>
          <a:prstGeom prst="line">
            <a:avLst/>
          </a:prstGeom>
          <a:ln w="19050">
            <a:solidFill>
              <a:srgbClr val="000000"/>
            </a:solidFill>
            <a:tailEnd type="triangle"/>
          </a:ln>
        </p:spPr>
        <p:txBody>
          <a:bodyPr lIns="0" tIns="0" rIns="0" bIns="0"/>
          <a:lstStyle/>
          <a:p>
            <a:endParaRPr sz="1634"/>
          </a:p>
        </p:txBody>
      </p:sp>
      <p:sp>
        <p:nvSpPr>
          <p:cNvPr id="59" name="Shape 412"/>
          <p:cNvSpPr/>
          <p:nvPr/>
        </p:nvSpPr>
        <p:spPr>
          <a:xfrm flipH="1">
            <a:off x="5212551" y="3201039"/>
            <a:ext cx="3176" cy="343045"/>
          </a:xfrm>
          <a:prstGeom prst="line">
            <a:avLst/>
          </a:prstGeom>
          <a:ln w="19050">
            <a:solidFill>
              <a:srgbClr val="000000"/>
            </a:solidFill>
            <a:tailEnd type="triangle"/>
          </a:ln>
        </p:spPr>
        <p:txBody>
          <a:bodyPr lIns="0" tIns="0" rIns="0" bIns="0"/>
          <a:lstStyle/>
          <a:p>
            <a:endParaRPr sz="1634"/>
          </a:p>
        </p:txBody>
      </p:sp>
      <p:sp>
        <p:nvSpPr>
          <p:cNvPr id="60" name="Shape 413"/>
          <p:cNvSpPr/>
          <p:nvPr/>
        </p:nvSpPr>
        <p:spPr>
          <a:xfrm>
            <a:off x="3154069" y="4192056"/>
            <a:ext cx="914882" cy="1"/>
          </a:xfrm>
          <a:prstGeom prst="line">
            <a:avLst/>
          </a:prstGeom>
          <a:ln w="19050">
            <a:solidFill>
              <a:srgbClr val="000000"/>
            </a:solidFill>
            <a:tailEnd type="triangle"/>
          </a:ln>
        </p:spPr>
        <p:txBody>
          <a:bodyPr lIns="0" tIns="0" rIns="0" bIns="0"/>
          <a:lstStyle/>
          <a:p>
            <a:endParaRPr sz="1634"/>
          </a:p>
        </p:txBody>
      </p:sp>
      <p:sp>
        <p:nvSpPr>
          <p:cNvPr id="61" name="Shape 414"/>
          <p:cNvSpPr/>
          <p:nvPr/>
        </p:nvSpPr>
        <p:spPr>
          <a:xfrm>
            <a:off x="4373910" y="4344519"/>
            <a:ext cx="533681" cy="1"/>
          </a:xfrm>
          <a:prstGeom prst="line">
            <a:avLst/>
          </a:prstGeom>
          <a:ln w="19050">
            <a:solidFill>
              <a:srgbClr val="000000"/>
            </a:solidFill>
            <a:tailEnd type="triangle"/>
          </a:ln>
        </p:spPr>
        <p:txBody>
          <a:bodyPr lIns="0" tIns="0" rIns="0" bIns="0"/>
          <a:lstStyle/>
          <a:p>
            <a:endParaRPr sz="1634"/>
          </a:p>
        </p:txBody>
      </p:sp>
      <p:sp>
        <p:nvSpPr>
          <p:cNvPr id="62" name="Shape 415"/>
          <p:cNvSpPr/>
          <p:nvPr/>
        </p:nvSpPr>
        <p:spPr>
          <a:xfrm>
            <a:off x="3382788" y="5030609"/>
            <a:ext cx="686161" cy="1"/>
          </a:xfrm>
          <a:prstGeom prst="line">
            <a:avLst/>
          </a:prstGeom>
          <a:ln w="19050">
            <a:solidFill>
              <a:srgbClr val="000000"/>
            </a:solidFill>
            <a:tailEnd type="triangle"/>
          </a:ln>
        </p:spPr>
        <p:txBody>
          <a:bodyPr lIns="0" tIns="0" rIns="0" bIns="0"/>
          <a:lstStyle/>
          <a:p>
            <a:endParaRPr sz="1634"/>
          </a:p>
        </p:txBody>
      </p:sp>
      <p:sp>
        <p:nvSpPr>
          <p:cNvPr id="63" name="Shape 416"/>
          <p:cNvSpPr/>
          <p:nvPr/>
        </p:nvSpPr>
        <p:spPr>
          <a:xfrm>
            <a:off x="2315429" y="5030609"/>
            <a:ext cx="686160" cy="1"/>
          </a:xfrm>
          <a:prstGeom prst="line">
            <a:avLst/>
          </a:prstGeom>
          <a:ln w="19050">
            <a:solidFill>
              <a:srgbClr val="000000"/>
            </a:solidFill>
            <a:tailEnd type="triangle"/>
          </a:ln>
        </p:spPr>
        <p:txBody>
          <a:bodyPr lIns="0" tIns="0" rIns="0" bIns="0"/>
          <a:lstStyle/>
          <a:p>
            <a:endParaRPr sz="1634"/>
          </a:p>
        </p:txBody>
      </p:sp>
      <p:sp>
        <p:nvSpPr>
          <p:cNvPr id="64" name="Shape 417"/>
          <p:cNvSpPr/>
          <p:nvPr/>
        </p:nvSpPr>
        <p:spPr>
          <a:xfrm flipH="1">
            <a:off x="1934228" y="4192056"/>
            <a:ext cx="76241" cy="152464"/>
          </a:xfrm>
          <a:prstGeom prst="line">
            <a:avLst/>
          </a:prstGeom>
          <a:ln w="19050">
            <a:solidFill>
              <a:srgbClr val="000000"/>
            </a:solidFill>
          </a:ln>
        </p:spPr>
        <p:txBody>
          <a:bodyPr lIns="0" tIns="0" rIns="0" bIns="0"/>
          <a:lstStyle/>
          <a:p>
            <a:endParaRPr sz="1634"/>
          </a:p>
        </p:txBody>
      </p:sp>
      <p:sp>
        <p:nvSpPr>
          <p:cNvPr id="65" name="Shape 418"/>
          <p:cNvSpPr/>
          <p:nvPr/>
        </p:nvSpPr>
        <p:spPr>
          <a:xfrm>
            <a:off x="2010470" y="4192056"/>
            <a:ext cx="76240" cy="152464"/>
          </a:xfrm>
          <a:prstGeom prst="line">
            <a:avLst/>
          </a:prstGeom>
          <a:ln w="19050">
            <a:solidFill>
              <a:srgbClr val="000000"/>
            </a:solidFill>
          </a:ln>
        </p:spPr>
        <p:txBody>
          <a:bodyPr lIns="0" tIns="0" rIns="0" bIns="0"/>
          <a:lstStyle/>
          <a:p>
            <a:endParaRPr sz="1634"/>
          </a:p>
        </p:txBody>
      </p:sp>
      <p:sp>
        <p:nvSpPr>
          <p:cNvPr id="66" name="Shape 419"/>
          <p:cNvSpPr/>
          <p:nvPr/>
        </p:nvSpPr>
        <p:spPr>
          <a:xfrm>
            <a:off x="2010469" y="4344520"/>
            <a:ext cx="1" cy="228696"/>
          </a:xfrm>
          <a:prstGeom prst="line">
            <a:avLst/>
          </a:prstGeom>
          <a:ln w="19050">
            <a:solidFill>
              <a:srgbClr val="000000"/>
            </a:solidFill>
          </a:ln>
        </p:spPr>
        <p:txBody>
          <a:bodyPr lIns="0" tIns="0" rIns="0" bIns="0"/>
          <a:lstStyle/>
          <a:p>
            <a:endParaRPr sz="1634"/>
          </a:p>
        </p:txBody>
      </p:sp>
      <p:sp>
        <p:nvSpPr>
          <p:cNvPr id="67" name="Shape 420"/>
          <p:cNvSpPr/>
          <p:nvPr/>
        </p:nvSpPr>
        <p:spPr>
          <a:xfrm flipV="1">
            <a:off x="4221429" y="5106841"/>
            <a:ext cx="1" cy="381161"/>
          </a:xfrm>
          <a:prstGeom prst="line">
            <a:avLst/>
          </a:prstGeom>
          <a:ln w="19050">
            <a:solidFill>
              <a:srgbClr val="000000"/>
            </a:solidFill>
            <a:tailEnd type="triangle"/>
          </a:ln>
        </p:spPr>
        <p:txBody>
          <a:bodyPr lIns="0" tIns="0" rIns="0" bIns="0"/>
          <a:lstStyle/>
          <a:p>
            <a:endParaRPr sz="1634"/>
          </a:p>
        </p:txBody>
      </p:sp>
      <p:sp>
        <p:nvSpPr>
          <p:cNvPr id="68" name="Shape 421"/>
          <p:cNvSpPr/>
          <p:nvPr/>
        </p:nvSpPr>
        <p:spPr>
          <a:xfrm flipH="1">
            <a:off x="5593750" y="3810895"/>
            <a:ext cx="76241" cy="152465"/>
          </a:xfrm>
          <a:prstGeom prst="line">
            <a:avLst/>
          </a:prstGeom>
          <a:ln w="12700">
            <a:solidFill>
              <a:srgbClr val="000000"/>
            </a:solidFill>
          </a:ln>
        </p:spPr>
        <p:txBody>
          <a:bodyPr lIns="0" tIns="0" rIns="0" bIns="0"/>
          <a:lstStyle/>
          <a:p>
            <a:endParaRPr sz="1634"/>
          </a:p>
        </p:txBody>
      </p:sp>
      <p:sp>
        <p:nvSpPr>
          <p:cNvPr id="69" name="Shape 422"/>
          <p:cNvSpPr/>
          <p:nvPr/>
        </p:nvSpPr>
        <p:spPr>
          <a:xfrm>
            <a:off x="685800" y="1676400"/>
            <a:ext cx="92262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sp>
        <p:nvSpPr>
          <p:cNvPr id="70" name="Shape 423"/>
          <p:cNvSpPr/>
          <p:nvPr/>
        </p:nvSpPr>
        <p:spPr>
          <a:xfrm>
            <a:off x="1171828" y="3810895"/>
            <a:ext cx="4650642" cy="1982033"/>
          </a:xfrm>
          <a:custGeom>
            <a:avLst/>
            <a:gdLst/>
            <a:ahLst/>
            <a:cxnLst>
              <a:cxn ang="0">
                <a:pos x="wd2" y="hd2"/>
              </a:cxn>
              <a:cxn ang="5400000">
                <a:pos x="wd2" y="hd2"/>
              </a:cxn>
              <a:cxn ang="10800000">
                <a:pos x="wd2" y="hd2"/>
              </a:cxn>
              <a:cxn ang="16200000">
                <a:pos x="wd2" y="hd2"/>
              </a:cxn>
            </a:cxnLst>
            <a:rect l="0" t="0" r="r" b="b"/>
            <a:pathLst>
              <a:path w="21600" h="21600" extrusionOk="0">
                <a:moveTo>
                  <a:pt x="19475" y="831"/>
                </a:moveTo>
                <a:lnTo>
                  <a:pt x="21600" y="831"/>
                </a:lnTo>
                <a:lnTo>
                  <a:pt x="21600" y="21600"/>
                </a:lnTo>
                <a:lnTo>
                  <a:pt x="0" y="21600"/>
                </a:lnTo>
                <a:lnTo>
                  <a:pt x="0" y="0"/>
                </a:lnTo>
                <a:lnTo>
                  <a:pt x="2479" y="0"/>
                </a:lnTo>
              </a:path>
            </a:pathLst>
          </a:custGeom>
          <a:ln w="19050">
            <a:solidFill>
              <a:srgbClr val="000000"/>
            </a:solidFill>
            <a:tailEnd type="triangle"/>
          </a:ln>
        </p:spPr>
        <p:txBody>
          <a:bodyPr lIns="0" tIns="0" rIns="0" bIns="0"/>
          <a:lstStyle/>
          <a:p>
            <a:endParaRPr sz="1634"/>
          </a:p>
        </p:txBody>
      </p:sp>
      <p:sp>
        <p:nvSpPr>
          <p:cNvPr id="73" name="Rectangle 72"/>
          <p:cNvSpPr/>
          <p:nvPr/>
        </p:nvSpPr>
        <p:spPr>
          <a:xfrm>
            <a:off x="2652156" y="1470402"/>
            <a:ext cx="4572000" cy="830997"/>
          </a:xfrm>
          <a:prstGeom prst="rect">
            <a:avLst/>
          </a:prstGeom>
        </p:spPr>
        <p:txBody>
          <a:bodyPr>
            <a:spAutoFit/>
          </a:bodyPr>
          <a:lstStyle/>
          <a:p>
            <a:pPr lvl="1"/>
            <a:r>
              <a:rPr lang="en-US" sz="2400" dirty="0" smtClean="0">
                <a:solidFill>
                  <a:srgbClr val="FF0000"/>
                </a:solidFill>
              </a:rPr>
              <a:t>To choose which </a:t>
            </a:r>
            <a:r>
              <a:rPr lang="en-US" sz="2400" dirty="0">
                <a:solidFill>
                  <a:srgbClr val="FF0000"/>
                </a:solidFill>
              </a:rPr>
              <a:t>register to store the result</a:t>
            </a:r>
          </a:p>
        </p:txBody>
      </p:sp>
      <p:sp>
        <p:nvSpPr>
          <p:cNvPr id="77" name="Rectangle 76"/>
          <p:cNvSpPr/>
          <p:nvPr/>
        </p:nvSpPr>
        <p:spPr>
          <a:xfrm>
            <a:off x="6204760" y="5437111"/>
            <a:ext cx="2793186" cy="830997"/>
          </a:xfrm>
          <a:prstGeom prst="rect">
            <a:avLst/>
          </a:prstGeom>
        </p:spPr>
        <p:txBody>
          <a:bodyPr wrap="square">
            <a:spAutoFit/>
          </a:bodyPr>
          <a:lstStyle/>
          <a:p>
            <a:r>
              <a:rPr lang="en-US" sz="2400" dirty="0" smtClean="0">
                <a:solidFill>
                  <a:srgbClr val="FF0000"/>
                </a:solidFill>
              </a:rPr>
              <a:t>To choose which input to </a:t>
            </a:r>
            <a:r>
              <a:rPr lang="en-US" sz="2400" dirty="0">
                <a:solidFill>
                  <a:srgbClr val="FF0000"/>
                </a:solidFill>
              </a:rPr>
              <a:t>ALU</a:t>
            </a:r>
          </a:p>
        </p:txBody>
      </p:sp>
      <p:cxnSp>
        <p:nvCxnSpPr>
          <p:cNvPr id="79" name="Straight Arrow Connector 78"/>
          <p:cNvCxnSpPr/>
          <p:nvPr/>
        </p:nvCxnSpPr>
        <p:spPr>
          <a:xfrm flipH="1">
            <a:off x="2600214" y="2224699"/>
            <a:ext cx="1430616" cy="3881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flipV="1">
            <a:off x="4435867" y="4843509"/>
            <a:ext cx="2403136" cy="6932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3518938" y="5956118"/>
            <a:ext cx="2793186" cy="830997"/>
          </a:xfrm>
          <a:prstGeom prst="rect">
            <a:avLst/>
          </a:prstGeom>
        </p:spPr>
        <p:txBody>
          <a:bodyPr wrap="square">
            <a:spAutoFit/>
          </a:bodyPr>
          <a:lstStyle/>
          <a:p>
            <a:r>
              <a:rPr lang="en-US" sz="2400" dirty="0" smtClean="0">
                <a:solidFill>
                  <a:srgbClr val="FF0000"/>
                </a:solidFill>
              </a:rPr>
              <a:t>To extend 16 bits into 32 bits</a:t>
            </a:r>
            <a:endParaRPr lang="en-US" sz="2400" dirty="0">
              <a:solidFill>
                <a:srgbClr val="FF0000"/>
              </a:solidFill>
            </a:endParaRPr>
          </a:p>
        </p:txBody>
      </p:sp>
      <p:cxnSp>
        <p:nvCxnSpPr>
          <p:cNvPr id="84" name="Straight Arrow Connector 83"/>
          <p:cNvCxnSpPr/>
          <p:nvPr/>
        </p:nvCxnSpPr>
        <p:spPr>
          <a:xfrm flipH="1" flipV="1">
            <a:off x="3419334" y="5603853"/>
            <a:ext cx="733847" cy="4519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8055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7" grpId="0"/>
      <p:bldP spid="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a:spLocks noGrp="1"/>
          </p:cNvSpPr>
          <p:nvPr>
            <p:ph type="body" sz="quarter" idx="1"/>
          </p:nvPr>
        </p:nvSpPr>
        <p:spPr>
          <a:xfrm>
            <a:off x="565256" y="871658"/>
            <a:ext cx="8233924" cy="691564"/>
          </a:xfrm>
          <a:prstGeom prst="rect">
            <a:avLst/>
          </a:prstGeom>
        </p:spPr>
        <p:txBody>
          <a:bodyPr/>
          <a:lstStyle/>
          <a:p>
            <a:r>
              <a:rPr dirty="0"/>
              <a:t>R[</a:t>
            </a:r>
            <a:r>
              <a:rPr dirty="0" err="1">
                <a:uFill>
                  <a:solidFill>
                    <a:srgbClr val="004479"/>
                  </a:solidFill>
                </a:uFill>
              </a:rPr>
              <a:t>rt</a:t>
            </a:r>
            <a:r>
              <a:rPr dirty="0"/>
              <a:t>] = R[</a:t>
            </a:r>
            <a:r>
              <a:rPr dirty="0" err="1"/>
              <a:t>rs</a:t>
            </a:r>
            <a:r>
              <a:rPr dirty="0"/>
              <a:t>] op </a:t>
            </a:r>
            <a:r>
              <a:rPr dirty="0" err="1"/>
              <a:t>ZeroExt</a:t>
            </a:r>
            <a:r>
              <a:rPr dirty="0"/>
              <a:t>[imm16] ] </a:t>
            </a:r>
          </a:p>
        </p:txBody>
      </p:sp>
      <p:sp>
        <p:nvSpPr>
          <p:cNvPr id="325" name="Shape 325"/>
          <p:cNvSpPr>
            <a:spLocks noGrp="1"/>
          </p:cNvSpPr>
          <p:nvPr>
            <p:ph type="title"/>
          </p:nvPr>
        </p:nvSpPr>
        <p:spPr>
          <a:xfrm>
            <a:off x="459360" y="-27375"/>
            <a:ext cx="8233925" cy="1143480"/>
          </a:xfrm>
          <a:prstGeom prst="rect">
            <a:avLst/>
          </a:prstGeom>
        </p:spPr>
        <p:txBody>
          <a:bodyPr/>
          <a:lstStyle/>
          <a:p>
            <a:r>
              <a:rPr dirty="0"/>
              <a:t>Operations with Immediate</a:t>
            </a:r>
          </a:p>
        </p:txBody>
      </p:sp>
      <p:sp>
        <p:nvSpPr>
          <p:cNvPr id="326" name="Shape 326"/>
          <p:cNvSpPr/>
          <p:nvPr/>
        </p:nvSpPr>
        <p:spPr>
          <a:xfrm>
            <a:off x="3078524" y="1661407"/>
            <a:ext cx="5727940" cy="279519"/>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329" name="Group 329"/>
          <p:cNvGrpSpPr/>
          <p:nvPr/>
        </p:nvGrpSpPr>
        <p:grpSpPr>
          <a:xfrm>
            <a:off x="3072171" y="1648703"/>
            <a:ext cx="1002648" cy="303678"/>
            <a:chOff x="0" y="0"/>
            <a:chExt cx="1104769" cy="334608"/>
          </a:xfrm>
        </p:grpSpPr>
        <p:sp>
          <p:nvSpPr>
            <p:cNvPr id="327" name="Shape 327"/>
            <p:cNvSpPr/>
            <p:nvPr/>
          </p:nvSpPr>
          <p:spPr>
            <a:xfrm>
              <a:off x="0" y="6999"/>
              <a:ext cx="1104769"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28" name="Shape 328"/>
            <p:cNvSpPr/>
            <p:nvPr/>
          </p:nvSpPr>
          <p:spPr>
            <a:xfrm>
              <a:off x="318519"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332" name="Group 332"/>
          <p:cNvGrpSpPr/>
          <p:nvPr/>
        </p:nvGrpSpPr>
        <p:grpSpPr>
          <a:xfrm>
            <a:off x="4075998" y="1648703"/>
            <a:ext cx="932762" cy="303678"/>
            <a:chOff x="0" y="0"/>
            <a:chExt cx="1027764" cy="334608"/>
          </a:xfrm>
        </p:grpSpPr>
        <p:sp>
          <p:nvSpPr>
            <p:cNvPr id="330" name="Shape 330"/>
            <p:cNvSpPr/>
            <p:nvPr/>
          </p:nvSpPr>
          <p:spPr>
            <a:xfrm>
              <a:off x="0" y="6999"/>
              <a:ext cx="1027764"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1" name="Shape 331"/>
            <p:cNvSpPr/>
            <p:nvPr/>
          </p:nvSpPr>
          <p:spPr>
            <a:xfrm>
              <a:off x="288767" y="0"/>
              <a:ext cx="269467"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335" name="Group 335"/>
          <p:cNvGrpSpPr/>
          <p:nvPr/>
        </p:nvGrpSpPr>
        <p:grpSpPr>
          <a:xfrm>
            <a:off x="5009938" y="1648703"/>
            <a:ext cx="931172" cy="303678"/>
            <a:chOff x="0" y="0"/>
            <a:chExt cx="1026012" cy="334608"/>
          </a:xfrm>
        </p:grpSpPr>
        <p:sp>
          <p:nvSpPr>
            <p:cNvPr id="333" name="Shape 333"/>
            <p:cNvSpPr/>
            <p:nvPr/>
          </p:nvSpPr>
          <p:spPr>
            <a:xfrm>
              <a:off x="0" y="6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4" name="Shape 334"/>
            <p:cNvSpPr/>
            <p:nvPr/>
          </p:nvSpPr>
          <p:spPr>
            <a:xfrm>
              <a:off x="287017" y="0"/>
              <a:ext cx="218246"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336" name="Shape 336"/>
          <p:cNvSpPr/>
          <p:nvPr/>
        </p:nvSpPr>
        <p:spPr>
          <a:xfrm>
            <a:off x="5942289" y="1655056"/>
            <a:ext cx="2870528" cy="292223"/>
          </a:xfrm>
          <a:prstGeom prst="rect">
            <a:avLst/>
          </a:prstGeom>
          <a:ln w="127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37" name="Shape 337"/>
          <p:cNvSpPr/>
          <p:nvPr/>
        </p:nvSpPr>
        <p:spPr>
          <a:xfrm>
            <a:off x="6741222" y="1648702"/>
            <a:ext cx="1038045"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338" name="Shape 338"/>
          <p:cNvSpPr/>
          <p:nvPr/>
        </p:nvSpPr>
        <p:spPr>
          <a:xfrm>
            <a:off x="8645633" y="1343776"/>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39" name="Shape 339"/>
          <p:cNvSpPr/>
          <p:nvPr/>
        </p:nvSpPr>
        <p:spPr>
          <a:xfrm>
            <a:off x="5630976" y="1343776"/>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340" name="Shape 340"/>
          <p:cNvSpPr/>
          <p:nvPr/>
        </p:nvSpPr>
        <p:spPr>
          <a:xfrm>
            <a:off x="4697036" y="1343776"/>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341" name="Shape 341"/>
          <p:cNvSpPr/>
          <p:nvPr/>
        </p:nvSpPr>
        <p:spPr>
          <a:xfrm>
            <a:off x="3763096" y="1343776"/>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342" name="Shape 342"/>
          <p:cNvSpPr/>
          <p:nvPr/>
        </p:nvSpPr>
        <p:spPr>
          <a:xfrm>
            <a:off x="2975282" y="1343776"/>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sp>
        <p:nvSpPr>
          <p:cNvPr id="343" name="Shape 343"/>
          <p:cNvSpPr/>
          <p:nvPr/>
        </p:nvSpPr>
        <p:spPr>
          <a:xfrm>
            <a:off x="3332657" y="1953632"/>
            <a:ext cx="569968"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 bits</a:t>
            </a:r>
          </a:p>
        </p:txBody>
      </p:sp>
      <p:sp>
        <p:nvSpPr>
          <p:cNvPr id="344" name="Shape 344"/>
          <p:cNvSpPr/>
          <p:nvPr/>
        </p:nvSpPr>
        <p:spPr>
          <a:xfrm>
            <a:off x="6993766" y="1953632"/>
            <a:ext cx="686988"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 bits</a:t>
            </a:r>
          </a:p>
        </p:txBody>
      </p:sp>
      <p:sp>
        <p:nvSpPr>
          <p:cNvPr id="345" name="Shape 345"/>
          <p:cNvSpPr/>
          <p:nvPr/>
        </p:nvSpPr>
        <p:spPr>
          <a:xfrm>
            <a:off x="5198950" y="1953632"/>
            <a:ext cx="569968"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sp>
        <p:nvSpPr>
          <p:cNvPr id="346" name="Shape 346"/>
          <p:cNvSpPr/>
          <p:nvPr/>
        </p:nvSpPr>
        <p:spPr>
          <a:xfrm>
            <a:off x="4266598" y="1953632"/>
            <a:ext cx="569968"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grpSp>
        <p:nvGrpSpPr>
          <p:cNvPr id="357" name="Group 357"/>
          <p:cNvGrpSpPr/>
          <p:nvPr/>
        </p:nvGrpSpPr>
        <p:grpSpPr>
          <a:xfrm>
            <a:off x="3086465" y="2045744"/>
            <a:ext cx="5780963" cy="913534"/>
            <a:chOff x="0" y="0"/>
            <a:chExt cx="6369763" cy="1006578"/>
          </a:xfrm>
        </p:grpSpPr>
        <p:sp>
          <p:nvSpPr>
            <p:cNvPr id="347" name="Shape 347"/>
            <p:cNvSpPr/>
            <p:nvPr/>
          </p:nvSpPr>
          <p:spPr>
            <a:xfrm>
              <a:off x="29751" y="349985"/>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8" name="Shape 348"/>
            <p:cNvSpPr/>
            <p:nvPr/>
          </p:nvSpPr>
          <p:spPr>
            <a:xfrm>
              <a:off x="3185197" y="342985"/>
              <a:ext cx="316289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49" name="Shape 349"/>
            <p:cNvSpPr/>
            <p:nvPr/>
          </p:nvSpPr>
          <p:spPr>
            <a:xfrm>
              <a:off x="4149507" y="335985"/>
              <a:ext cx="114377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350" name="Shape 350"/>
            <p:cNvSpPr/>
            <p:nvPr/>
          </p:nvSpPr>
          <p:spPr>
            <a:xfrm>
              <a:off x="6163881"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51" name="Shape 351"/>
            <p:cNvSpPr/>
            <p:nvPr/>
          </p:nvSpPr>
          <p:spPr>
            <a:xfrm>
              <a:off x="2842176"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352" name="Shape 352"/>
            <p:cNvSpPr/>
            <p:nvPr/>
          </p:nvSpPr>
          <p:spPr>
            <a:xfrm>
              <a:off x="3157195"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15</a:t>
              </a:r>
            </a:p>
          </p:txBody>
        </p:sp>
        <p:sp>
          <p:nvSpPr>
            <p:cNvPr id="353" name="Shape 353"/>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sp>
          <p:nvSpPr>
            <p:cNvPr id="354" name="Shape 354"/>
            <p:cNvSpPr/>
            <p:nvPr/>
          </p:nvSpPr>
          <p:spPr>
            <a:xfrm>
              <a:off x="4343768" y="671970"/>
              <a:ext cx="756959"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 bits</a:t>
              </a:r>
            </a:p>
          </p:txBody>
        </p:sp>
        <p:sp>
          <p:nvSpPr>
            <p:cNvPr id="355" name="Shape 355"/>
            <p:cNvSpPr/>
            <p:nvPr/>
          </p:nvSpPr>
          <p:spPr>
            <a:xfrm>
              <a:off x="1274078" y="671970"/>
              <a:ext cx="756959"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 bits</a:t>
              </a:r>
            </a:p>
          </p:txBody>
        </p:sp>
        <p:sp>
          <p:nvSpPr>
            <p:cNvPr id="356" name="Shape 356"/>
            <p:cNvSpPr/>
            <p:nvPr/>
          </p:nvSpPr>
          <p:spPr>
            <a:xfrm>
              <a:off x="125539" y="346484"/>
              <a:ext cx="309373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dirty="0"/>
                <a:t>0 0 0 0 0 0 0 0 0 0 0 0 0 0 0 0</a:t>
              </a:r>
            </a:p>
          </p:txBody>
        </p:sp>
      </p:grpSp>
      <p:sp>
        <p:nvSpPr>
          <p:cNvPr id="360" name="Shape 360"/>
          <p:cNvSpPr/>
          <p:nvPr/>
        </p:nvSpPr>
        <p:spPr>
          <a:xfrm>
            <a:off x="5488025" y="3887834"/>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61" name="Shape 361"/>
          <p:cNvSpPr/>
          <p:nvPr/>
        </p:nvSpPr>
        <p:spPr>
          <a:xfrm>
            <a:off x="4805043" y="3125512"/>
            <a:ext cx="1048871"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362" name="Shape 362"/>
          <p:cNvSpPr/>
          <p:nvPr/>
        </p:nvSpPr>
        <p:spPr>
          <a:xfrm>
            <a:off x="1599785" y="4726384"/>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363" name="Shape 363"/>
          <p:cNvSpPr/>
          <p:nvPr/>
        </p:nvSpPr>
        <p:spPr>
          <a:xfrm>
            <a:off x="1177287" y="3125512"/>
            <a:ext cx="86190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364" name="Shape 364"/>
          <p:cNvSpPr/>
          <p:nvPr/>
        </p:nvSpPr>
        <p:spPr>
          <a:xfrm flipH="1">
            <a:off x="1364712" y="4140351"/>
            <a:ext cx="88948" cy="128642"/>
          </a:xfrm>
          <a:prstGeom prst="line">
            <a:avLst/>
          </a:prstGeom>
          <a:ln w="12700">
            <a:solidFill>
              <a:srgbClr val="000000"/>
            </a:solidFill>
          </a:ln>
        </p:spPr>
        <p:txBody>
          <a:bodyPr lIns="0" tIns="0" rIns="0" bIns="0"/>
          <a:lstStyle/>
          <a:p>
            <a:endParaRPr sz="1634"/>
          </a:p>
        </p:txBody>
      </p:sp>
      <p:sp>
        <p:nvSpPr>
          <p:cNvPr id="365" name="Shape 365"/>
          <p:cNvSpPr/>
          <p:nvPr/>
        </p:nvSpPr>
        <p:spPr>
          <a:xfrm>
            <a:off x="1216997" y="424040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66" name="Shape 366"/>
          <p:cNvSpPr/>
          <p:nvPr/>
        </p:nvSpPr>
        <p:spPr>
          <a:xfrm flipH="1">
            <a:off x="4191945" y="3964066"/>
            <a:ext cx="88948" cy="130231"/>
          </a:xfrm>
          <a:prstGeom prst="line">
            <a:avLst/>
          </a:prstGeom>
          <a:ln w="12700">
            <a:solidFill>
              <a:srgbClr val="000000"/>
            </a:solidFill>
          </a:ln>
        </p:spPr>
        <p:txBody>
          <a:bodyPr lIns="0" tIns="0" rIns="0" bIns="0"/>
          <a:lstStyle/>
          <a:p>
            <a:endParaRPr sz="1634"/>
          </a:p>
        </p:txBody>
      </p:sp>
      <p:sp>
        <p:nvSpPr>
          <p:cNvPr id="367" name="Shape 367"/>
          <p:cNvSpPr/>
          <p:nvPr/>
        </p:nvSpPr>
        <p:spPr>
          <a:xfrm>
            <a:off x="4039466" y="365913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68" name="Shape 368"/>
          <p:cNvSpPr/>
          <p:nvPr/>
        </p:nvSpPr>
        <p:spPr>
          <a:xfrm>
            <a:off x="3245299" y="3659137"/>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369" name="Shape 369"/>
          <p:cNvSpPr/>
          <p:nvPr/>
        </p:nvSpPr>
        <p:spPr>
          <a:xfrm flipV="1">
            <a:off x="3505785" y="4497690"/>
            <a:ext cx="76241" cy="152464"/>
          </a:xfrm>
          <a:prstGeom prst="line">
            <a:avLst/>
          </a:prstGeom>
          <a:ln w="12700">
            <a:solidFill>
              <a:srgbClr val="000000"/>
            </a:solidFill>
          </a:ln>
        </p:spPr>
        <p:txBody>
          <a:bodyPr lIns="0" tIns="0" rIns="0" bIns="0"/>
          <a:lstStyle/>
          <a:p>
            <a:endParaRPr sz="1634"/>
          </a:p>
        </p:txBody>
      </p:sp>
      <p:sp>
        <p:nvSpPr>
          <p:cNvPr id="370" name="Shape 370"/>
          <p:cNvSpPr/>
          <p:nvPr/>
        </p:nvSpPr>
        <p:spPr>
          <a:xfrm>
            <a:off x="3350129" y="462156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71" name="Shape 371"/>
          <p:cNvSpPr/>
          <p:nvPr/>
        </p:nvSpPr>
        <p:spPr>
          <a:xfrm>
            <a:off x="3277065" y="4192761"/>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372" name="Shape 372"/>
          <p:cNvSpPr/>
          <p:nvPr/>
        </p:nvSpPr>
        <p:spPr>
          <a:xfrm flipV="1">
            <a:off x="2895865" y="3503496"/>
            <a:ext cx="139775" cy="155642"/>
          </a:xfrm>
          <a:prstGeom prst="line">
            <a:avLst/>
          </a:prstGeom>
          <a:ln w="12700">
            <a:solidFill>
              <a:srgbClr val="000000"/>
            </a:solidFill>
          </a:ln>
        </p:spPr>
        <p:txBody>
          <a:bodyPr lIns="0" tIns="0" rIns="0" bIns="0"/>
          <a:lstStyle/>
          <a:p>
            <a:endParaRPr sz="1634"/>
          </a:p>
        </p:txBody>
      </p:sp>
      <p:sp>
        <p:nvSpPr>
          <p:cNvPr id="373" name="Shape 373"/>
          <p:cNvSpPr/>
          <p:nvPr/>
        </p:nvSpPr>
        <p:spPr>
          <a:xfrm flipV="1">
            <a:off x="2146171" y="3503496"/>
            <a:ext cx="139775" cy="155642"/>
          </a:xfrm>
          <a:prstGeom prst="line">
            <a:avLst/>
          </a:prstGeom>
          <a:ln w="12700">
            <a:solidFill>
              <a:srgbClr val="000000"/>
            </a:solidFill>
          </a:ln>
        </p:spPr>
        <p:txBody>
          <a:bodyPr lIns="0" tIns="0" rIns="0" bIns="0"/>
          <a:lstStyle/>
          <a:p>
            <a:endParaRPr sz="1634"/>
          </a:p>
        </p:txBody>
      </p:sp>
      <p:sp>
        <p:nvSpPr>
          <p:cNvPr id="374" name="Shape 374"/>
          <p:cNvSpPr/>
          <p:nvPr/>
        </p:nvSpPr>
        <p:spPr>
          <a:xfrm>
            <a:off x="2003221" y="3354209"/>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375" name="Shape 375"/>
          <p:cNvSpPr/>
          <p:nvPr/>
        </p:nvSpPr>
        <p:spPr>
          <a:xfrm flipV="1">
            <a:off x="2527371" y="3503496"/>
            <a:ext cx="139774" cy="155642"/>
          </a:xfrm>
          <a:prstGeom prst="line">
            <a:avLst/>
          </a:prstGeom>
          <a:ln w="12700">
            <a:solidFill>
              <a:srgbClr val="000000"/>
            </a:solidFill>
          </a:ln>
        </p:spPr>
        <p:txBody>
          <a:bodyPr lIns="0" tIns="0" rIns="0" bIns="0"/>
          <a:lstStyle/>
          <a:p>
            <a:endParaRPr sz="1634"/>
          </a:p>
        </p:txBody>
      </p:sp>
      <p:sp>
        <p:nvSpPr>
          <p:cNvPr id="376" name="Shape 376"/>
          <p:cNvSpPr/>
          <p:nvPr/>
        </p:nvSpPr>
        <p:spPr>
          <a:xfrm>
            <a:off x="2362185" y="3354209"/>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377" name="Shape 377"/>
          <p:cNvSpPr/>
          <p:nvPr/>
        </p:nvSpPr>
        <p:spPr>
          <a:xfrm>
            <a:off x="1941277" y="3730605"/>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378" name="Shape 378"/>
          <p:cNvSpPr/>
          <p:nvPr/>
        </p:nvSpPr>
        <p:spPr>
          <a:xfrm>
            <a:off x="2398716" y="3730605"/>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379" name="Shape 379"/>
          <p:cNvSpPr/>
          <p:nvPr/>
        </p:nvSpPr>
        <p:spPr>
          <a:xfrm>
            <a:off x="2779916" y="3730605"/>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380" name="Shape 380"/>
          <p:cNvSpPr/>
          <p:nvPr/>
        </p:nvSpPr>
        <p:spPr>
          <a:xfrm>
            <a:off x="1941277" y="4116528"/>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381" name="Shape 381"/>
          <p:cNvSpPr/>
          <p:nvPr/>
        </p:nvSpPr>
        <p:spPr>
          <a:xfrm>
            <a:off x="2362185" y="3125512"/>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382" name="Shape 382"/>
          <p:cNvSpPr/>
          <p:nvPr/>
        </p:nvSpPr>
        <p:spPr>
          <a:xfrm>
            <a:off x="2193822" y="2363192"/>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383" name="Shape 383"/>
          <p:cNvSpPr/>
          <p:nvPr/>
        </p:nvSpPr>
        <p:spPr>
          <a:xfrm>
            <a:off x="2796557" y="3125512"/>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384" name="Shape 384"/>
          <p:cNvSpPr/>
          <p:nvPr/>
        </p:nvSpPr>
        <p:spPr>
          <a:xfrm>
            <a:off x="1761795" y="2363192"/>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385" name="Shape 385"/>
          <p:cNvSpPr/>
          <p:nvPr/>
        </p:nvSpPr>
        <p:spPr>
          <a:xfrm>
            <a:off x="3073759" y="4876800"/>
            <a:ext cx="367313" cy="1041839"/>
          </a:xfrm>
          <a:prstGeom prst="rect">
            <a:avLst/>
          </a:prstGeom>
          <a:ln w="25400">
            <a:solidFill>
              <a:srgbClr val="CD665F"/>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86" name="Shape 386"/>
          <p:cNvSpPr/>
          <p:nvPr/>
        </p:nvSpPr>
        <p:spPr>
          <a:xfrm rot="5400000">
            <a:off x="2822584" y="5214857"/>
            <a:ext cx="88576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dirty="0" err="1"/>
              <a:t>ZeroExt</a:t>
            </a:r>
            <a:endParaRPr sz="1815" dirty="0"/>
          </a:p>
        </p:txBody>
      </p:sp>
      <p:sp>
        <p:nvSpPr>
          <p:cNvPr id="387" name="Shape 387"/>
          <p:cNvSpPr/>
          <p:nvPr/>
        </p:nvSpPr>
        <p:spPr>
          <a:xfrm>
            <a:off x="3582025" y="546011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388" name="Shape 388"/>
          <p:cNvSpPr/>
          <p:nvPr/>
        </p:nvSpPr>
        <p:spPr>
          <a:xfrm flipH="1">
            <a:off x="3734506" y="5358477"/>
            <a:ext cx="88948" cy="130231"/>
          </a:xfrm>
          <a:prstGeom prst="line">
            <a:avLst/>
          </a:prstGeom>
          <a:ln w="12700">
            <a:solidFill>
              <a:srgbClr val="000000"/>
            </a:solidFill>
          </a:ln>
        </p:spPr>
        <p:txBody>
          <a:bodyPr lIns="0" tIns="0" rIns="0" bIns="0"/>
          <a:lstStyle/>
          <a:p>
            <a:endParaRPr sz="1634"/>
          </a:p>
        </p:txBody>
      </p:sp>
      <p:sp>
        <p:nvSpPr>
          <p:cNvPr id="389" name="Shape 389"/>
          <p:cNvSpPr/>
          <p:nvPr/>
        </p:nvSpPr>
        <p:spPr>
          <a:xfrm flipH="1">
            <a:off x="2654438" y="5360063"/>
            <a:ext cx="88948" cy="128642"/>
          </a:xfrm>
          <a:prstGeom prst="line">
            <a:avLst/>
          </a:prstGeom>
          <a:ln w="12700">
            <a:solidFill>
              <a:srgbClr val="000000"/>
            </a:solidFill>
          </a:ln>
        </p:spPr>
        <p:txBody>
          <a:bodyPr lIns="0" tIns="0" rIns="0" bIns="0"/>
          <a:lstStyle/>
          <a:p>
            <a:endParaRPr sz="1634"/>
          </a:p>
        </p:txBody>
      </p:sp>
      <p:sp>
        <p:nvSpPr>
          <p:cNvPr id="390" name="Shape 390"/>
          <p:cNvSpPr/>
          <p:nvPr/>
        </p:nvSpPr>
        <p:spPr>
          <a:xfrm>
            <a:off x="2438425" y="546011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391" name="Shape 391"/>
          <p:cNvSpPr/>
          <p:nvPr/>
        </p:nvSpPr>
        <p:spPr>
          <a:xfrm>
            <a:off x="1523546" y="5183777"/>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392" name="Shape 392"/>
          <p:cNvSpPr/>
          <p:nvPr/>
        </p:nvSpPr>
        <p:spPr>
          <a:xfrm>
            <a:off x="4344426" y="5641169"/>
            <a:ext cx="9530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endParaRPr sz="1997" dirty="0"/>
          </a:p>
        </p:txBody>
      </p:sp>
      <p:sp>
        <p:nvSpPr>
          <p:cNvPr id="393" name="Shape 393"/>
          <p:cNvSpPr/>
          <p:nvPr/>
        </p:nvSpPr>
        <p:spPr>
          <a:xfrm>
            <a:off x="2209706" y="2791999"/>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94" name="Shape 394"/>
          <p:cNvSpPr/>
          <p:nvPr/>
        </p:nvSpPr>
        <p:spPr>
          <a:xfrm>
            <a:off x="1828505" y="2791999"/>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395" name="Shape 395"/>
          <p:cNvSpPr/>
          <p:nvPr/>
        </p:nvSpPr>
        <p:spPr>
          <a:xfrm>
            <a:off x="1752265" y="2820584"/>
            <a:ext cx="838641" cy="3049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ln w="28575">
            <a:solidFill>
              <a:srgbClr val="CD665F"/>
            </a:solidFill>
          </a:ln>
        </p:spPr>
        <p:txBody>
          <a:bodyPr lIns="0" tIns="0" rIns="0" bIns="0"/>
          <a:lstStyle/>
          <a:p>
            <a:endParaRPr sz="1634"/>
          </a:p>
        </p:txBody>
      </p:sp>
      <p:sp>
        <p:nvSpPr>
          <p:cNvPr id="396" name="Shape 396"/>
          <p:cNvSpPr/>
          <p:nvPr/>
        </p:nvSpPr>
        <p:spPr>
          <a:xfrm>
            <a:off x="1752265" y="3735369"/>
            <a:ext cx="1460087" cy="991017"/>
          </a:xfrm>
          <a:prstGeom prst="rect">
            <a:avLst/>
          </a:prstGeom>
          <a:ln w="28575">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97" name="Shape 397"/>
          <p:cNvSpPr/>
          <p:nvPr/>
        </p:nvSpPr>
        <p:spPr>
          <a:xfrm>
            <a:off x="4061703" y="4434163"/>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98" name="Shape 398"/>
          <p:cNvSpPr/>
          <p:nvPr/>
        </p:nvSpPr>
        <p:spPr>
          <a:xfrm>
            <a:off x="4061703" y="5213953"/>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399" name="Shape 399"/>
          <p:cNvSpPr/>
          <p:nvPr/>
        </p:nvSpPr>
        <p:spPr>
          <a:xfrm>
            <a:off x="4038600" y="4345225"/>
            <a:ext cx="304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ln w="28575">
            <a:solidFill>
              <a:srgbClr val="CD665F"/>
            </a:solidFill>
          </a:ln>
        </p:spPr>
        <p:txBody>
          <a:bodyPr lIns="0" tIns="0" rIns="0" bIns="0"/>
          <a:lstStyle/>
          <a:p>
            <a:endParaRPr sz="1634"/>
          </a:p>
        </p:txBody>
      </p:sp>
      <p:grpSp>
        <p:nvGrpSpPr>
          <p:cNvPr id="402" name="Group 402"/>
          <p:cNvGrpSpPr/>
          <p:nvPr/>
        </p:nvGrpSpPr>
        <p:grpSpPr>
          <a:xfrm>
            <a:off x="4962287" y="3735369"/>
            <a:ext cx="449500" cy="1143482"/>
            <a:chOff x="0" y="0"/>
            <a:chExt cx="495281" cy="1259947"/>
          </a:xfrm>
        </p:grpSpPr>
        <p:sp>
          <p:nvSpPr>
            <p:cNvPr id="400" name="Shape 400"/>
            <p:cNvSpPr/>
            <p:nvPr/>
          </p:nvSpPr>
          <p:spPr>
            <a:xfrm rot="5400000">
              <a:off x="-4161"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401" name="Shape 401"/>
            <p:cNvSpPr/>
            <p:nvPr/>
          </p:nvSpPr>
          <p:spPr>
            <a:xfrm>
              <a:off x="0"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403" name="Shape 403"/>
          <p:cNvSpPr/>
          <p:nvPr/>
        </p:nvSpPr>
        <p:spPr>
          <a:xfrm>
            <a:off x="1980984" y="2668120"/>
            <a:ext cx="1" cy="152465"/>
          </a:xfrm>
          <a:prstGeom prst="line">
            <a:avLst/>
          </a:prstGeom>
          <a:ln w="12700">
            <a:solidFill>
              <a:srgbClr val="000000"/>
            </a:solidFill>
          </a:ln>
        </p:spPr>
        <p:txBody>
          <a:bodyPr lIns="0" tIns="0" rIns="0" bIns="0"/>
          <a:lstStyle/>
          <a:p>
            <a:endParaRPr sz="1634"/>
          </a:p>
        </p:txBody>
      </p:sp>
      <p:sp>
        <p:nvSpPr>
          <p:cNvPr id="404" name="Shape 404"/>
          <p:cNvSpPr/>
          <p:nvPr/>
        </p:nvSpPr>
        <p:spPr>
          <a:xfrm>
            <a:off x="2362185" y="2668120"/>
            <a:ext cx="1" cy="152465"/>
          </a:xfrm>
          <a:prstGeom prst="line">
            <a:avLst/>
          </a:prstGeom>
          <a:ln w="12700">
            <a:solidFill>
              <a:srgbClr val="000000"/>
            </a:solidFill>
          </a:ln>
        </p:spPr>
        <p:txBody>
          <a:bodyPr lIns="0" tIns="0" rIns="0" bIns="0"/>
          <a:lstStyle/>
          <a:p>
            <a:endParaRPr sz="1634"/>
          </a:p>
        </p:txBody>
      </p:sp>
      <p:sp>
        <p:nvSpPr>
          <p:cNvPr id="405" name="Shape 405"/>
          <p:cNvSpPr/>
          <p:nvPr/>
        </p:nvSpPr>
        <p:spPr>
          <a:xfrm>
            <a:off x="1447305" y="2439424"/>
            <a:ext cx="304961" cy="5336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406" name="Shape 406"/>
          <p:cNvSpPr/>
          <p:nvPr/>
        </p:nvSpPr>
        <p:spPr>
          <a:xfrm>
            <a:off x="1904744" y="3506673"/>
            <a:ext cx="1" cy="228696"/>
          </a:xfrm>
          <a:prstGeom prst="line">
            <a:avLst/>
          </a:prstGeom>
          <a:ln w="19050">
            <a:solidFill>
              <a:srgbClr val="000000"/>
            </a:solidFill>
          </a:ln>
        </p:spPr>
        <p:txBody>
          <a:bodyPr lIns="0" tIns="0" rIns="0" bIns="0"/>
          <a:lstStyle/>
          <a:p>
            <a:endParaRPr sz="1634"/>
          </a:p>
        </p:txBody>
      </p:sp>
      <p:sp>
        <p:nvSpPr>
          <p:cNvPr id="407" name="Shape 407"/>
          <p:cNvSpPr/>
          <p:nvPr/>
        </p:nvSpPr>
        <p:spPr>
          <a:xfrm>
            <a:off x="2209705" y="3125513"/>
            <a:ext cx="1" cy="609856"/>
          </a:xfrm>
          <a:prstGeom prst="line">
            <a:avLst/>
          </a:prstGeom>
          <a:ln w="19050">
            <a:solidFill>
              <a:srgbClr val="000000"/>
            </a:solidFill>
          </a:ln>
        </p:spPr>
        <p:txBody>
          <a:bodyPr lIns="0" tIns="0" rIns="0" bIns="0"/>
          <a:lstStyle/>
          <a:p>
            <a:endParaRPr sz="1634"/>
          </a:p>
        </p:txBody>
      </p:sp>
      <p:sp>
        <p:nvSpPr>
          <p:cNvPr id="408" name="Shape 408"/>
          <p:cNvSpPr/>
          <p:nvPr/>
        </p:nvSpPr>
        <p:spPr>
          <a:xfrm>
            <a:off x="2590906" y="3430441"/>
            <a:ext cx="1" cy="304929"/>
          </a:xfrm>
          <a:prstGeom prst="line">
            <a:avLst/>
          </a:prstGeom>
          <a:ln w="19050">
            <a:solidFill>
              <a:srgbClr val="000000"/>
            </a:solidFill>
          </a:ln>
        </p:spPr>
        <p:txBody>
          <a:bodyPr lIns="0" tIns="0" rIns="0" bIns="0"/>
          <a:lstStyle/>
          <a:p>
            <a:endParaRPr sz="1634"/>
          </a:p>
        </p:txBody>
      </p:sp>
      <p:sp>
        <p:nvSpPr>
          <p:cNvPr id="409" name="Shape 409"/>
          <p:cNvSpPr/>
          <p:nvPr/>
        </p:nvSpPr>
        <p:spPr>
          <a:xfrm>
            <a:off x="2972105" y="3430441"/>
            <a:ext cx="1" cy="304929"/>
          </a:xfrm>
          <a:prstGeom prst="line">
            <a:avLst/>
          </a:prstGeom>
          <a:ln w="19050">
            <a:solidFill>
              <a:srgbClr val="000000"/>
            </a:solidFill>
          </a:ln>
        </p:spPr>
        <p:txBody>
          <a:bodyPr lIns="0" tIns="0" rIns="0" bIns="0"/>
          <a:lstStyle/>
          <a:p>
            <a:endParaRPr sz="1634"/>
          </a:p>
        </p:txBody>
      </p:sp>
      <p:sp>
        <p:nvSpPr>
          <p:cNvPr id="410" name="Shape 410"/>
          <p:cNvSpPr/>
          <p:nvPr/>
        </p:nvSpPr>
        <p:spPr>
          <a:xfrm>
            <a:off x="2765623" y="3354209"/>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411" name="Shape 411"/>
          <p:cNvSpPr/>
          <p:nvPr/>
        </p:nvSpPr>
        <p:spPr>
          <a:xfrm>
            <a:off x="3200825" y="4040297"/>
            <a:ext cx="1753522" cy="1"/>
          </a:xfrm>
          <a:prstGeom prst="line">
            <a:avLst/>
          </a:prstGeom>
          <a:ln w="19050">
            <a:solidFill>
              <a:srgbClr val="000000"/>
            </a:solidFill>
            <a:tailEnd type="triangle"/>
          </a:ln>
        </p:spPr>
        <p:txBody>
          <a:bodyPr lIns="0" tIns="0" rIns="0" bIns="0"/>
          <a:lstStyle/>
          <a:p>
            <a:endParaRPr sz="1634"/>
          </a:p>
        </p:txBody>
      </p:sp>
      <p:sp>
        <p:nvSpPr>
          <p:cNvPr id="412" name="Shape 412"/>
          <p:cNvSpPr/>
          <p:nvPr/>
        </p:nvSpPr>
        <p:spPr>
          <a:xfrm flipH="1">
            <a:off x="5259307" y="3582904"/>
            <a:ext cx="3176" cy="343045"/>
          </a:xfrm>
          <a:prstGeom prst="line">
            <a:avLst/>
          </a:prstGeom>
          <a:ln w="19050">
            <a:solidFill>
              <a:srgbClr val="000000"/>
            </a:solidFill>
            <a:tailEnd type="triangle"/>
          </a:ln>
        </p:spPr>
        <p:txBody>
          <a:bodyPr lIns="0" tIns="0" rIns="0" bIns="0"/>
          <a:lstStyle/>
          <a:p>
            <a:endParaRPr sz="1634"/>
          </a:p>
        </p:txBody>
      </p:sp>
      <p:sp>
        <p:nvSpPr>
          <p:cNvPr id="413" name="Shape 413"/>
          <p:cNvSpPr/>
          <p:nvPr/>
        </p:nvSpPr>
        <p:spPr>
          <a:xfrm>
            <a:off x="3200825" y="4573921"/>
            <a:ext cx="914882" cy="1"/>
          </a:xfrm>
          <a:prstGeom prst="line">
            <a:avLst/>
          </a:prstGeom>
          <a:ln w="19050">
            <a:solidFill>
              <a:srgbClr val="000000"/>
            </a:solidFill>
            <a:tailEnd type="triangle"/>
          </a:ln>
        </p:spPr>
        <p:txBody>
          <a:bodyPr lIns="0" tIns="0" rIns="0" bIns="0"/>
          <a:lstStyle/>
          <a:p>
            <a:endParaRPr sz="1634"/>
          </a:p>
        </p:txBody>
      </p:sp>
      <p:sp>
        <p:nvSpPr>
          <p:cNvPr id="414" name="Shape 414"/>
          <p:cNvSpPr/>
          <p:nvPr/>
        </p:nvSpPr>
        <p:spPr>
          <a:xfrm>
            <a:off x="4420666" y="4726384"/>
            <a:ext cx="533681" cy="1"/>
          </a:xfrm>
          <a:prstGeom prst="line">
            <a:avLst/>
          </a:prstGeom>
          <a:ln w="19050">
            <a:solidFill>
              <a:srgbClr val="000000"/>
            </a:solidFill>
            <a:tailEnd type="triangle"/>
          </a:ln>
        </p:spPr>
        <p:txBody>
          <a:bodyPr lIns="0" tIns="0" rIns="0" bIns="0"/>
          <a:lstStyle/>
          <a:p>
            <a:endParaRPr sz="1634"/>
          </a:p>
        </p:txBody>
      </p:sp>
      <p:sp>
        <p:nvSpPr>
          <p:cNvPr id="415" name="Shape 415"/>
          <p:cNvSpPr/>
          <p:nvPr/>
        </p:nvSpPr>
        <p:spPr>
          <a:xfrm>
            <a:off x="3429544" y="5412474"/>
            <a:ext cx="686161" cy="1"/>
          </a:xfrm>
          <a:prstGeom prst="line">
            <a:avLst/>
          </a:prstGeom>
          <a:ln w="19050">
            <a:solidFill>
              <a:srgbClr val="000000"/>
            </a:solidFill>
            <a:tailEnd type="triangle"/>
          </a:ln>
        </p:spPr>
        <p:txBody>
          <a:bodyPr lIns="0" tIns="0" rIns="0" bIns="0"/>
          <a:lstStyle/>
          <a:p>
            <a:endParaRPr sz="1634"/>
          </a:p>
        </p:txBody>
      </p:sp>
      <p:sp>
        <p:nvSpPr>
          <p:cNvPr id="416" name="Shape 416"/>
          <p:cNvSpPr/>
          <p:nvPr/>
        </p:nvSpPr>
        <p:spPr>
          <a:xfrm>
            <a:off x="2362185" y="5412474"/>
            <a:ext cx="686160" cy="1"/>
          </a:xfrm>
          <a:prstGeom prst="line">
            <a:avLst/>
          </a:prstGeom>
          <a:ln w="19050">
            <a:solidFill>
              <a:srgbClr val="000000"/>
            </a:solidFill>
            <a:tailEnd type="triangle"/>
          </a:ln>
        </p:spPr>
        <p:txBody>
          <a:bodyPr lIns="0" tIns="0" rIns="0" bIns="0"/>
          <a:lstStyle/>
          <a:p>
            <a:endParaRPr sz="1634"/>
          </a:p>
        </p:txBody>
      </p:sp>
      <p:sp>
        <p:nvSpPr>
          <p:cNvPr id="417" name="Shape 417"/>
          <p:cNvSpPr/>
          <p:nvPr/>
        </p:nvSpPr>
        <p:spPr>
          <a:xfrm flipH="1">
            <a:off x="1980984" y="4573921"/>
            <a:ext cx="76241" cy="152464"/>
          </a:xfrm>
          <a:prstGeom prst="line">
            <a:avLst/>
          </a:prstGeom>
          <a:ln w="19050">
            <a:solidFill>
              <a:srgbClr val="000000"/>
            </a:solidFill>
          </a:ln>
        </p:spPr>
        <p:txBody>
          <a:bodyPr lIns="0" tIns="0" rIns="0" bIns="0"/>
          <a:lstStyle/>
          <a:p>
            <a:endParaRPr sz="1634"/>
          </a:p>
        </p:txBody>
      </p:sp>
      <p:sp>
        <p:nvSpPr>
          <p:cNvPr id="418" name="Shape 418"/>
          <p:cNvSpPr/>
          <p:nvPr/>
        </p:nvSpPr>
        <p:spPr>
          <a:xfrm>
            <a:off x="2057226" y="4573921"/>
            <a:ext cx="76240" cy="152464"/>
          </a:xfrm>
          <a:prstGeom prst="line">
            <a:avLst/>
          </a:prstGeom>
          <a:ln w="19050">
            <a:solidFill>
              <a:srgbClr val="000000"/>
            </a:solidFill>
          </a:ln>
        </p:spPr>
        <p:txBody>
          <a:bodyPr lIns="0" tIns="0" rIns="0" bIns="0"/>
          <a:lstStyle/>
          <a:p>
            <a:endParaRPr sz="1634"/>
          </a:p>
        </p:txBody>
      </p:sp>
      <p:sp>
        <p:nvSpPr>
          <p:cNvPr id="419" name="Shape 419"/>
          <p:cNvSpPr/>
          <p:nvPr/>
        </p:nvSpPr>
        <p:spPr>
          <a:xfrm>
            <a:off x="2057225" y="4726385"/>
            <a:ext cx="1" cy="228696"/>
          </a:xfrm>
          <a:prstGeom prst="line">
            <a:avLst/>
          </a:prstGeom>
          <a:ln w="19050">
            <a:solidFill>
              <a:srgbClr val="000000"/>
            </a:solidFill>
          </a:ln>
        </p:spPr>
        <p:txBody>
          <a:bodyPr lIns="0" tIns="0" rIns="0" bIns="0"/>
          <a:lstStyle/>
          <a:p>
            <a:endParaRPr sz="1634"/>
          </a:p>
        </p:txBody>
      </p:sp>
      <p:sp>
        <p:nvSpPr>
          <p:cNvPr id="420" name="Shape 420"/>
          <p:cNvSpPr/>
          <p:nvPr/>
        </p:nvSpPr>
        <p:spPr>
          <a:xfrm flipV="1">
            <a:off x="4268185" y="5488706"/>
            <a:ext cx="1" cy="381161"/>
          </a:xfrm>
          <a:prstGeom prst="line">
            <a:avLst/>
          </a:prstGeom>
          <a:ln w="19050">
            <a:solidFill>
              <a:srgbClr val="000000"/>
            </a:solidFill>
            <a:tailEnd type="triangle"/>
          </a:ln>
        </p:spPr>
        <p:txBody>
          <a:bodyPr lIns="0" tIns="0" rIns="0" bIns="0"/>
          <a:lstStyle/>
          <a:p>
            <a:endParaRPr sz="1634"/>
          </a:p>
        </p:txBody>
      </p:sp>
      <p:sp>
        <p:nvSpPr>
          <p:cNvPr id="421" name="Shape 421"/>
          <p:cNvSpPr/>
          <p:nvPr/>
        </p:nvSpPr>
        <p:spPr>
          <a:xfrm flipH="1">
            <a:off x="5640506" y="4192760"/>
            <a:ext cx="76241" cy="152465"/>
          </a:xfrm>
          <a:prstGeom prst="line">
            <a:avLst/>
          </a:prstGeom>
          <a:ln w="12700">
            <a:solidFill>
              <a:srgbClr val="000000"/>
            </a:solidFill>
          </a:ln>
        </p:spPr>
        <p:txBody>
          <a:bodyPr lIns="0" tIns="0" rIns="0" bIns="0"/>
          <a:lstStyle/>
          <a:p>
            <a:endParaRPr sz="1634"/>
          </a:p>
        </p:txBody>
      </p:sp>
      <p:sp>
        <p:nvSpPr>
          <p:cNvPr id="422" name="Shape 422"/>
          <p:cNvSpPr/>
          <p:nvPr/>
        </p:nvSpPr>
        <p:spPr>
          <a:xfrm>
            <a:off x="732556" y="2058265"/>
            <a:ext cx="92262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sp>
        <p:nvSpPr>
          <p:cNvPr id="423" name="Shape 423"/>
          <p:cNvSpPr/>
          <p:nvPr/>
        </p:nvSpPr>
        <p:spPr>
          <a:xfrm>
            <a:off x="1218584" y="4192760"/>
            <a:ext cx="4650642" cy="1982033"/>
          </a:xfrm>
          <a:custGeom>
            <a:avLst/>
            <a:gdLst/>
            <a:ahLst/>
            <a:cxnLst>
              <a:cxn ang="0">
                <a:pos x="wd2" y="hd2"/>
              </a:cxn>
              <a:cxn ang="5400000">
                <a:pos x="wd2" y="hd2"/>
              </a:cxn>
              <a:cxn ang="10800000">
                <a:pos x="wd2" y="hd2"/>
              </a:cxn>
              <a:cxn ang="16200000">
                <a:pos x="wd2" y="hd2"/>
              </a:cxn>
            </a:cxnLst>
            <a:rect l="0" t="0" r="r" b="b"/>
            <a:pathLst>
              <a:path w="21600" h="21600" extrusionOk="0">
                <a:moveTo>
                  <a:pt x="19475" y="831"/>
                </a:moveTo>
                <a:lnTo>
                  <a:pt x="21600" y="831"/>
                </a:lnTo>
                <a:lnTo>
                  <a:pt x="21600" y="21600"/>
                </a:lnTo>
                <a:lnTo>
                  <a:pt x="0" y="21600"/>
                </a:lnTo>
                <a:lnTo>
                  <a:pt x="0" y="0"/>
                </a:lnTo>
                <a:lnTo>
                  <a:pt x="2479" y="0"/>
                </a:lnTo>
              </a:path>
            </a:pathLst>
          </a:custGeom>
          <a:ln w="19050">
            <a:solidFill>
              <a:srgbClr val="000000"/>
            </a:solidFill>
            <a:tailEnd type="triangle"/>
          </a:ln>
        </p:spPr>
        <p:txBody>
          <a:bodyPr lIns="0" tIns="0" rIns="0" bIns="0"/>
          <a:lstStyle/>
          <a:p>
            <a:endParaRPr sz="1634"/>
          </a:p>
        </p:txBody>
      </p:sp>
    </p:spTree>
    <p:extLst>
      <p:ext uri="{BB962C8B-B14F-4D97-AF65-F5344CB8AC3E}">
        <p14:creationId xmlns:p14="http://schemas.microsoft.com/office/powerpoint/2010/main" val="3272904356"/>
      </p:ext>
    </p:extLst>
  </p:cSld>
  <p:clrMapOvr>
    <a:masterClrMapping/>
  </p:clrMapOvr>
  <p:transition spd="slow"/>
  <p:timing>
    <p:tnLst>
      <p:par>
        <p:cTn id="1" dur="indefinite" restart="never" fill="hold"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3561</TotalTime>
  <Words>6209</Words>
  <Application>Microsoft Office PowerPoint</Application>
  <PresentationFormat>On-screen Show (4:3)</PresentationFormat>
  <Paragraphs>1498</Paragraphs>
  <Slides>30</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Courier</vt:lpstr>
      <vt:lpstr>Arial</vt:lpstr>
      <vt:lpstr>Calibri</vt:lpstr>
      <vt:lpstr>Courier New</vt:lpstr>
      <vt:lpstr>Helvetica</vt:lpstr>
      <vt:lpstr>Lucida Sans</vt:lpstr>
      <vt:lpstr>Lucida Sans Unicode</vt:lpstr>
      <vt:lpstr>Symbol</vt:lpstr>
      <vt:lpstr>Times</vt:lpstr>
      <vt:lpstr>Verdana</vt:lpstr>
      <vt:lpstr>Wingdings</vt:lpstr>
      <vt:lpstr>Wingdings 2</vt:lpstr>
      <vt:lpstr>Wingdings 3</vt:lpstr>
      <vt:lpstr>Concourse</vt:lpstr>
      <vt:lpstr>CSE 31 Computer Organization</vt:lpstr>
      <vt:lpstr>Announcement</vt:lpstr>
      <vt:lpstr>Announcement</vt:lpstr>
      <vt:lpstr>Review</vt:lpstr>
      <vt:lpstr>Generic Steps of Datapath</vt:lpstr>
      <vt:lpstr>Data Multiplexor (mux)  (2-to-1, n-bits)</vt:lpstr>
      <vt:lpstr>4-to-1 Multiplexor?</vt:lpstr>
      <vt:lpstr>A zoomed in version of RegFile and ALU</vt:lpstr>
      <vt:lpstr>Operations with Immediate</vt:lpstr>
      <vt:lpstr>Operations with Immediate</vt:lpstr>
      <vt:lpstr>Load Memory</vt:lpstr>
      <vt:lpstr>Load Memory</vt:lpstr>
      <vt:lpstr>Store Memory</vt:lpstr>
      <vt:lpstr>Store Memory</vt:lpstr>
      <vt:lpstr>Datapath for Branch Operations</vt:lpstr>
      <vt:lpstr>Single Cycle Datapath</vt:lpstr>
      <vt:lpstr>Abstract View of the Implementation</vt:lpstr>
      <vt:lpstr>A Single Cycle Datapath</vt:lpstr>
      <vt:lpstr>Meaning of the Control Signals</vt:lpstr>
      <vt:lpstr>Meaning of the Control Signals</vt:lpstr>
      <vt:lpstr>The Add Instruction</vt:lpstr>
      <vt:lpstr>Instruction Fetch Unit start of Add</vt:lpstr>
      <vt:lpstr>The Single Cycle Datapath during Add</vt:lpstr>
      <vt:lpstr>Instruction Fetch Unit end of Add</vt:lpstr>
      <vt:lpstr>PowerPoint Presentation</vt:lpstr>
      <vt:lpstr>Single Cycle Datapath for Ori</vt:lpstr>
      <vt:lpstr>PowerPoint Presentation</vt:lpstr>
      <vt:lpstr>Single Cycle Datapath for LW</vt:lpstr>
      <vt:lpstr>PowerPoint Presentation</vt:lpstr>
      <vt:lpstr>Single Cycle Datapath for SW</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 Computer Organization</dc:title>
  <dc:creator>Daniel</dc:creator>
  <cp:lastModifiedBy>Daniel Leung</cp:lastModifiedBy>
  <cp:revision>805</cp:revision>
  <dcterms:created xsi:type="dcterms:W3CDTF">2013-07-02T20:54:39Z</dcterms:created>
  <dcterms:modified xsi:type="dcterms:W3CDTF">2018-12-03T20:11:43Z</dcterms:modified>
</cp:coreProperties>
</file>