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8" r:id="rId2"/>
    <p:sldId id="303" r:id="rId3"/>
    <p:sldId id="306" r:id="rId4"/>
    <p:sldId id="307" r:id="rId5"/>
    <p:sldId id="308" r:id="rId6"/>
    <p:sldId id="310" r:id="rId7"/>
    <p:sldId id="311" r:id="rId8"/>
    <p:sldId id="313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3" r:id="rId17"/>
    <p:sldId id="324" r:id="rId18"/>
    <p:sldId id="325" r:id="rId19"/>
    <p:sldId id="327" r:id="rId20"/>
    <p:sldId id="328" r:id="rId21"/>
    <p:sldId id="329" r:id="rId22"/>
    <p:sldId id="331" r:id="rId23"/>
    <p:sldId id="332" r:id="rId24"/>
    <p:sldId id="333" r:id="rId25"/>
    <p:sldId id="334" r:id="rId26"/>
    <p:sldId id="336" r:id="rId27"/>
    <p:sldId id="337" r:id="rId28"/>
    <p:sldId id="338" r:id="rId29"/>
    <p:sldId id="340" r:id="rId30"/>
    <p:sldId id="341" r:id="rId31"/>
    <p:sldId id="343" r:id="rId32"/>
    <p:sldId id="34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90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75C3D-BF16-4555-89C5-ECEE3F4FB646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0CB87-4621-4893-88BD-DA6C3FBE3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98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57D11-F81C-4A9D-AB35-DFDFF3539F1D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F036B-A97B-43E9-94A0-892031194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40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F036B-A97B-43E9-94A0-892031194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2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3820EC-7E3C-4242-A9CC-3BAA021E0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20EC-7E3C-4242-A9CC-3BAA021E0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73820EC-7E3C-4242-A9CC-3BAA021E0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3820EC-7E3C-4242-A9CC-3BAA021E0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3820EC-7E3C-4242-A9CC-3BAA021E0B24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2F74ADF-D7C0-47E2-9D6F-B993EC2BC3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  <a:t>CSE 15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cs typeface="Lucida Sans" pitchFamily="34" charset="0"/>
              </a:rPr>
            </a:br>
            <a:r>
              <a:rPr lang="en-US" dirty="0"/>
              <a:t>Discrete Mathematics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itchFamily="34" charset="0"/>
              <a:cs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Final’s Review</a:t>
            </a:r>
          </a:p>
        </p:txBody>
      </p:sp>
    </p:spTree>
    <p:extLst>
      <p:ext uri="{BB962C8B-B14F-4D97-AF65-F5344CB8AC3E}">
        <p14:creationId xmlns:p14="http://schemas.microsoft.com/office/powerpoint/2010/main" val="406100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1.8:</a:t>
            </a:r>
            <a:br>
              <a:rPr lang="en-US" dirty="0"/>
            </a:br>
            <a:r>
              <a:rPr lang="en-US" dirty="0"/>
              <a:t>Proof Methods and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r>
              <a:rPr lang="en-US" sz="2800" dirty="0"/>
              <a:t>Proof by Cases</a:t>
            </a:r>
          </a:p>
          <a:p>
            <a:r>
              <a:rPr lang="en-US" sz="2800" dirty="0"/>
              <a:t>Disproof by Counterexample</a:t>
            </a:r>
          </a:p>
          <a:p>
            <a:r>
              <a:rPr lang="en-US" sz="2800" dirty="0"/>
              <a:t>Proof Strategies</a:t>
            </a:r>
          </a:p>
          <a:p>
            <a:r>
              <a:rPr lang="en-US" sz="2800" dirty="0"/>
              <a:t>Proving Universally Quantified Assertions</a:t>
            </a:r>
          </a:p>
          <a:p>
            <a:pPr>
              <a:buNone/>
            </a:pPr>
            <a:endParaRPr lang="en-US" sz="2800" dirty="0"/>
          </a:p>
          <a:p>
            <a:pPr lvl="1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3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2.1: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r>
              <a:rPr lang="en-US" sz="2800" dirty="0"/>
              <a:t>Definition of sets</a:t>
            </a:r>
          </a:p>
          <a:p>
            <a:r>
              <a:rPr lang="en-US" sz="2800" dirty="0"/>
              <a:t>Describing Sets</a:t>
            </a:r>
          </a:p>
          <a:p>
            <a:pPr lvl="1"/>
            <a:r>
              <a:rPr lang="en-US" sz="2800" dirty="0"/>
              <a:t>Roster Method</a:t>
            </a:r>
          </a:p>
          <a:p>
            <a:pPr lvl="1"/>
            <a:r>
              <a:rPr lang="en-US" sz="2800" dirty="0"/>
              <a:t>Set-Builder Notation</a:t>
            </a:r>
          </a:p>
          <a:p>
            <a:r>
              <a:rPr lang="en-US" sz="2800" dirty="0"/>
              <a:t>Some Important Sets in Mathematics</a:t>
            </a:r>
          </a:p>
          <a:p>
            <a:r>
              <a:rPr lang="en-US" sz="2800" dirty="0"/>
              <a:t>Empty Set and Universal Set</a:t>
            </a:r>
          </a:p>
          <a:p>
            <a:r>
              <a:rPr lang="en-US" sz="2800" dirty="0"/>
              <a:t>Subsets and Set Equality</a:t>
            </a:r>
          </a:p>
          <a:p>
            <a:r>
              <a:rPr lang="en-US" sz="2800" dirty="0"/>
              <a:t>Cardinality of Sets</a:t>
            </a:r>
          </a:p>
          <a:p>
            <a:r>
              <a:rPr lang="en-US" sz="2800" dirty="0" err="1"/>
              <a:t>Tuples</a:t>
            </a:r>
            <a:endParaRPr lang="en-US" sz="2800" dirty="0"/>
          </a:p>
          <a:p>
            <a:r>
              <a:rPr lang="en-US" sz="2800" dirty="0"/>
              <a:t>Cartesian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2.1: 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Autofit/>
          </a:bodyPr>
          <a:lstStyle/>
          <a:p>
            <a:r>
              <a:rPr lang="en-US" sz="3200" dirty="0"/>
              <a:t>Set Operations</a:t>
            </a:r>
          </a:p>
          <a:p>
            <a:pPr lvl="1"/>
            <a:r>
              <a:rPr lang="en-US" sz="3200" dirty="0"/>
              <a:t>Union</a:t>
            </a:r>
          </a:p>
          <a:p>
            <a:pPr lvl="1"/>
            <a:r>
              <a:rPr lang="en-US" sz="3200" dirty="0"/>
              <a:t>Intersection</a:t>
            </a:r>
          </a:p>
          <a:p>
            <a:pPr lvl="1"/>
            <a:r>
              <a:rPr lang="en-US" sz="3200" dirty="0"/>
              <a:t>Complementation</a:t>
            </a:r>
          </a:p>
          <a:p>
            <a:pPr lvl="1"/>
            <a:r>
              <a:rPr lang="en-US" sz="3200" dirty="0"/>
              <a:t>Difference</a:t>
            </a:r>
          </a:p>
          <a:p>
            <a:r>
              <a:rPr lang="en-US" sz="3200" dirty="0"/>
              <a:t>More on Set Cardinality</a:t>
            </a:r>
          </a:p>
          <a:p>
            <a:r>
              <a:rPr lang="en-US" sz="3200" dirty="0"/>
              <a:t>Set Identities</a:t>
            </a:r>
          </a:p>
          <a:p>
            <a:r>
              <a:rPr lang="en-US" sz="3200" dirty="0"/>
              <a:t>Proving Identities</a:t>
            </a:r>
          </a:p>
          <a:p>
            <a:r>
              <a:rPr lang="en-US" sz="3200" dirty="0"/>
              <a:t>Membership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6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2.3: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sz="3200" dirty="0"/>
              <a:t>Definition of a Function.</a:t>
            </a:r>
          </a:p>
          <a:p>
            <a:pPr lvl="1"/>
            <a:r>
              <a:rPr lang="en-US" sz="3200" dirty="0"/>
              <a:t>Domain, </a:t>
            </a:r>
            <a:r>
              <a:rPr lang="en-US" sz="3200" dirty="0" err="1"/>
              <a:t>Codomain</a:t>
            </a:r>
            <a:endParaRPr lang="en-US" sz="3200" dirty="0"/>
          </a:p>
          <a:p>
            <a:pPr lvl="1"/>
            <a:r>
              <a:rPr lang="en-US" sz="3200" dirty="0"/>
              <a:t>Image, </a:t>
            </a:r>
            <a:r>
              <a:rPr lang="en-US" sz="3200" dirty="0" err="1"/>
              <a:t>Preimage</a:t>
            </a:r>
            <a:endParaRPr lang="en-US" sz="3200" dirty="0"/>
          </a:p>
          <a:p>
            <a:r>
              <a:rPr lang="en-US" sz="3200" dirty="0"/>
              <a:t>Injection, Surjection, </a:t>
            </a:r>
            <a:r>
              <a:rPr lang="en-US" sz="3200" dirty="0" err="1"/>
              <a:t>Bijection</a:t>
            </a:r>
            <a:endParaRPr lang="en-US" sz="3200" dirty="0"/>
          </a:p>
          <a:p>
            <a:r>
              <a:rPr lang="en-US" sz="3200" dirty="0"/>
              <a:t>Inverse Function</a:t>
            </a:r>
          </a:p>
          <a:p>
            <a:r>
              <a:rPr lang="en-US" sz="3200" dirty="0"/>
              <a:t>Function Composition</a:t>
            </a:r>
          </a:p>
          <a:p>
            <a:r>
              <a:rPr lang="en-US" sz="3200" dirty="0"/>
              <a:t>Graphing Functions</a:t>
            </a:r>
          </a:p>
          <a:p>
            <a:r>
              <a:rPr lang="en-US" sz="3200" dirty="0"/>
              <a:t>Floor, Ceiling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2.4:</a:t>
            </a:r>
            <a:br>
              <a:rPr lang="en-US" dirty="0"/>
            </a:br>
            <a:r>
              <a:rPr lang="en-US" dirty="0"/>
              <a:t>Sequences and Summations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Sequences</a:t>
            </a:r>
          </a:p>
          <a:p>
            <a:pPr lvl="1"/>
            <a:r>
              <a:rPr lang="en-US" sz="3200" dirty="0"/>
              <a:t>Examples: Geometric Progression, Arithmetic Progression</a:t>
            </a:r>
          </a:p>
          <a:p>
            <a:r>
              <a:rPr lang="en-US" sz="3200" dirty="0"/>
              <a:t>Recurrence Relations</a:t>
            </a:r>
          </a:p>
          <a:p>
            <a:pPr lvl="1"/>
            <a:r>
              <a:rPr lang="en-US" sz="3200" dirty="0"/>
              <a:t>Example: Fibonacci Sequence</a:t>
            </a:r>
          </a:p>
          <a:p>
            <a:r>
              <a:rPr lang="en-US" sz="3200" dirty="0"/>
              <a:t>Summations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4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2.5: Cardinality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Cardinality</a:t>
            </a:r>
          </a:p>
          <a:p>
            <a:r>
              <a:rPr lang="en-US" sz="3200" dirty="0"/>
              <a:t>Countable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3.1: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Properties of Algorithms</a:t>
            </a:r>
          </a:p>
          <a:p>
            <a:r>
              <a:rPr lang="en-US" sz="3200" dirty="0"/>
              <a:t>Algorithms for Searching and Sorting</a:t>
            </a:r>
          </a:p>
          <a:p>
            <a:r>
              <a:rPr lang="en-US" sz="3200" dirty="0"/>
              <a:t>Greedy Algorithms</a:t>
            </a:r>
          </a:p>
          <a:p>
            <a:r>
              <a:rPr lang="en-US" sz="3200" dirty="0"/>
              <a:t>Halting Problem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823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3.2: The Growth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Big-O Notation</a:t>
            </a:r>
          </a:p>
          <a:p>
            <a:r>
              <a:rPr lang="en-US" sz="3200" dirty="0"/>
              <a:t>Big-O Estimates for Important Functions</a:t>
            </a:r>
          </a:p>
          <a:p>
            <a:r>
              <a:rPr lang="en-US" sz="3200" dirty="0"/>
              <a:t>Big-Omega and Big-Theta Notation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296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3.3: </a:t>
            </a:r>
            <a:br>
              <a:rPr lang="en-US" dirty="0"/>
            </a:br>
            <a:r>
              <a:rPr lang="en-US" dirty="0"/>
              <a:t>Complexity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/>
          </a:bodyPr>
          <a:lstStyle/>
          <a:p>
            <a:r>
              <a:rPr lang="en-US" sz="3200" dirty="0"/>
              <a:t>Time Complexity</a:t>
            </a:r>
          </a:p>
          <a:p>
            <a:r>
              <a:rPr lang="en-US" sz="3200" dirty="0"/>
              <a:t>Worst-Case Complexity</a:t>
            </a:r>
          </a:p>
          <a:p>
            <a:r>
              <a:rPr lang="en-US" sz="3200" dirty="0"/>
              <a:t>Algorithmic Paradigms</a:t>
            </a:r>
          </a:p>
          <a:p>
            <a:r>
              <a:rPr lang="en-US" sz="3200" dirty="0"/>
              <a:t>Understanding the Complexity of Algorithms</a:t>
            </a:r>
          </a:p>
          <a:p>
            <a:pPr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775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1143000"/>
          </a:xfrm>
        </p:spPr>
        <p:txBody>
          <a:bodyPr>
            <a:noAutofit/>
          </a:bodyPr>
          <a:lstStyle/>
          <a:p>
            <a:r>
              <a:rPr lang="en-US" dirty="0"/>
              <a:t>Section 4.1:</a:t>
            </a:r>
            <a:br>
              <a:rPr lang="en-US" dirty="0"/>
            </a:br>
            <a:r>
              <a:rPr lang="en-US" dirty="0"/>
              <a:t>Divisibility and Modular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Division </a:t>
            </a:r>
          </a:p>
          <a:p>
            <a:r>
              <a:rPr lang="en-US" sz="3200" dirty="0"/>
              <a:t>Division Algorithm </a:t>
            </a:r>
          </a:p>
          <a:p>
            <a:r>
              <a:rPr lang="en-US" sz="3200" dirty="0"/>
              <a:t>Modular Arithmetic</a:t>
            </a:r>
          </a:p>
        </p:txBody>
      </p:sp>
    </p:spTree>
    <p:extLst>
      <p:ext uri="{BB962C8B-B14F-4D97-AF65-F5344CB8AC3E}">
        <p14:creationId xmlns:p14="http://schemas.microsoft.com/office/powerpoint/2010/main" val="353644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12/11 at 3 – 6 PM in this class room.</a:t>
            </a:r>
          </a:p>
          <a:p>
            <a:pPr lvl="1"/>
            <a:r>
              <a:rPr lang="en-US" dirty="0"/>
              <a:t>CLOSED BOOK &amp; CLOSED NOTES</a:t>
            </a:r>
          </a:p>
          <a:p>
            <a:pPr lvl="1"/>
            <a:r>
              <a:rPr lang="en-US" dirty="0"/>
              <a:t>Comprehensive or cumulative:</a:t>
            </a:r>
          </a:p>
          <a:p>
            <a:pPr lvl="2"/>
            <a:r>
              <a:rPr lang="en-US" dirty="0"/>
              <a:t>Covers all lectures</a:t>
            </a:r>
          </a:p>
          <a:p>
            <a:pPr lvl="2"/>
            <a:r>
              <a:rPr lang="en-US" dirty="0"/>
              <a:t>Covers all </a:t>
            </a:r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</p:spTree>
    <p:extLst>
      <p:ext uri="{BB962C8B-B14F-4D97-AF65-F5344CB8AC3E}">
        <p14:creationId xmlns:p14="http://schemas.microsoft.com/office/powerpoint/2010/main" val="114464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dirty="0"/>
              <a:t>Section 4.2:</a:t>
            </a:r>
            <a:br>
              <a:rPr lang="en-US" dirty="0"/>
            </a:br>
            <a:r>
              <a:rPr lang="en-US" dirty="0"/>
              <a:t>Integer Representations and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3200" dirty="0"/>
          </a:p>
          <a:p>
            <a:r>
              <a:rPr lang="en-US" sz="3200" dirty="0"/>
              <a:t>Integer Representations</a:t>
            </a:r>
          </a:p>
          <a:p>
            <a:pPr lvl="1"/>
            <a:r>
              <a:rPr lang="en-US" sz="3200" dirty="0"/>
              <a:t> Base </a:t>
            </a:r>
            <a:r>
              <a:rPr lang="en-US" sz="3200" i="1" dirty="0"/>
              <a:t>b</a:t>
            </a:r>
            <a:r>
              <a:rPr lang="en-US" sz="3200" dirty="0"/>
              <a:t> Expansions</a:t>
            </a:r>
          </a:p>
          <a:p>
            <a:pPr lvl="1"/>
            <a:r>
              <a:rPr lang="en-US" sz="3200" dirty="0"/>
              <a:t> Binary Expansions</a:t>
            </a:r>
          </a:p>
          <a:p>
            <a:pPr lvl="1"/>
            <a:r>
              <a:rPr lang="en-US" sz="3200" dirty="0"/>
              <a:t> Octal Expansions</a:t>
            </a:r>
          </a:p>
          <a:p>
            <a:pPr lvl="1"/>
            <a:r>
              <a:rPr lang="en-US" sz="3200" dirty="0"/>
              <a:t> Hexadecimal Expansions</a:t>
            </a:r>
          </a:p>
          <a:p>
            <a:r>
              <a:rPr lang="en-US" sz="3200" dirty="0"/>
              <a:t>Base Conversion Algorithm</a:t>
            </a:r>
          </a:p>
          <a:p>
            <a:r>
              <a:rPr lang="en-US" sz="3200" dirty="0"/>
              <a:t>Algorithms for Integer Operations</a:t>
            </a:r>
          </a:p>
          <a:p>
            <a:pPr>
              <a:buNone/>
            </a:pPr>
            <a:endParaRPr lang="en-US" sz="3200" dirty="0"/>
          </a:p>
          <a:p>
            <a:pPr lvl="1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993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r>
              <a:rPr lang="en-US" dirty="0"/>
              <a:t>Section 4.3: Primes and </a:t>
            </a:r>
            <a:br>
              <a:rPr lang="en-US" dirty="0"/>
            </a:br>
            <a:r>
              <a:rPr lang="en-US" dirty="0"/>
              <a:t>Greatest Common Divisors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dirty="0"/>
          </a:p>
          <a:p>
            <a:r>
              <a:rPr lang="en-US" sz="3200" dirty="0"/>
              <a:t>Prime Numbers and their Properties</a:t>
            </a:r>
          </a:p>
          <a:p>
            <a:r>
              <a:rPr lang="en-US" sz="3200" dirty="0"/>
              <a:t>Conjectures and Open Problems About Primes</a:t>
            </a:r>
          </a:p>
          <a:p>
            <a:r>
              <a:rPr lang="en-US" sz="3200" dirty="0"/>
              <a:t>Greatest Common Divisors and Least Common Multiples</a:t>
            </a:r>
          </a:p>
          <a:p>
            <a:r>
              <a:rPr lang="en-US" sz="3200" dirty="0"/>
              <a:t>The Euclidian Algorithm</a:t>
            </a:r>
          </a:p>
          <a:p>
            <a:pPr>
              <a:buNone/>
            </a:pPr>
            <a:endParaRPr lang="en-US" sz="3200" dirty="0"/>
          </a:p>
          <a:p>
            <a:pPr lvl="1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4217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5.1: 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sz="3200" dirty="0"/>
              <a:t>Mathematical Induction</a:t>
            </a:r>
          </a:p>
          <a:p>
            <a:r>
              <a:rPr lang="en-US" sz="3200" dirty="0"/>
              <a:t>Examples of Proof by Mathematical Induction</a:t>
            </a:r>
          </a:p>
          <a:p>
            <a:r>
              <a:rPr lang="en-US" sz="3200" dirty="0"/>
              <a:t>Mistaken Proofs by Mathematical Induction</a:t>
            </a:r>
          </a:p>
          <a:p>
            <a:r>
              <a:rPr lang="en-US" sz="3200" dirty="0"/>
              <a:t>Guidelines for Proofs by Mathematical Induction</a:t>
            </a:r>
          </a:p>
        </p:txBody>
      </p:sp>
    </p:spTree>
    <p:extLst>
      <p:ext uri="{BB962C8B-B14F-4D97-AF65-F5344CB8AC3E}">
        <p14:creationId xmlns:p14="http://schemas.microsoft.com/office/powerpoint/2010/main" val="1096848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915400" cy="1143000"/>
          </a:xfrm>
        </p:spPr>
        <p:txBody>
          <a:bodyPr>
            <a:noAutofit/>
          </a:bodyPr>
          <a:lstStyle/>
          <a:p>
            <a:r>
              <a:rPr lang="en-US" dirty="0"/>
              <a:t>Section 5.2:</a:t>
            </a:r>
            <a:br>
              <a:rPr lang="en-US" dirty="0"/>
            </a:br>
            <a:r>
              <a:rPr lang="en-US" dirty="0"/>
              <a:t>Strong Induction and Well-Ordering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Strong Induction</a:t>
            </a:r>
          </a:p>
          <a:p>
            <a:r>
              <a:rPr lang="en-US" sz="3200" dirty="0"/>
              <a:t>Example Proofs using Strong Induction</a:t>
            </a:r>
          </a:p>
          <a:p>
            <a:r>
              <a:rPr lang="en-US" sz="3200" dirty="0"/>
              <a:t>Well-Ordering Property</a:t>
            </a:r>
          </a:p>
          <a:p>
            <a:pPr>
              <a:buNone/>
            </a:pPr>
            <a:endParaRPr lang="en-US" sz="3200" dirty="0"/>
          </a:p>
          <a:p>
            <a:pPr lvl="1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0919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10600" cy="1143000"/>
          </a:xfrm>
        </p:spPr>
        <p:txBody>
          <a:bodyPr>
            <a:noAutofit/>
          </a:bodyPr>
          <a:lstStyle/>
          <a:p>
            <a:r>
              <a:rPr lang="en-US" dirty="0"/>
              <a:t>Section 5.3: Recursive Definitions and Structural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389120"/>
          </a:xfrm>
        </p:spPr>
        <p:txBody>
          <a:bodyPr>
            <a:normAutofit/>
          </a:bodyPr>
          <a:lstStyle/>
          <a:p>
            <a:r>
              <a:rPr lang="en-US" sz="3200" dirty="0"/>
              <a:t>Recursively Defined Functions</a:t>
            </a:r>
          </a:p>
          <a:p>
            <a:r>
              <a:rPr lang="en-US" sz="3200" dirty="0"/>
              <a:t>Recursively Defined Sets and Structures</a:t>
            </a:r>
          </a:p>
          <a:p>
            <a:r>
              <a:rPr lang="en-US" sz="3200" dirty="0"/>
              <a:t>Structural Induction</a:t>
            </a:r>
          </a:p>
          <a:p>
            <a:pPr>
              <a:buNone/>
            </a:pPr>
            <a:endParaRPr lang="en-US" sz="3200" dirty="0"/>
          </a:p>
          <a:p>
            <a:pPr lvl="1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3058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5.4: Recursive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Recursive Algorithms</a:t>
            </a:r>
          </a:p>
          <a:p>
            <a:r>
              <a:rPr lang="en-US" sz="3200" dirty="0"/>
              <a:t>Proving Recursive Algorithms Correct</a:t>
            </a:r>
          </a:p>
          <a:p>
            <a:r>
              <a:rPr lang="en-US" sz="3200" dirty="0"/>
              <a:t>Merge Sort</a:t>
            </a:r>
          </a:p>
          <a:p>
            <a:pPr>
              <a:buNone/>
            </a:pPr>
            <a:endParaRPr lang="en-US" sz="3200" dirty="0"/>
          </a:p>
          <a:p>
            <a:pPr lvl="1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2967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6.1: The Basics of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Product Rule</a:t>
            </a:r>
          </a:p>
          <a:p>
            <a:r>
              <a:rPr lang="en-US" sz="3200" dirty="0"/>
              <a:t>The Sum Rule</a:t>
            </a:r>
          </a:p>
          <a:p>
            <a:r>
              <a:rPr lang="en-US" sz="3200" dirty="0"/>
              <a:t>The Subtraction Rule</a:t>
            </a:r>
          </a:p>
          <a:p>
            <a:r>
              <a:rPr lang="en-US" sz="3200" dirty="0"/>
              <a:t>The Division Rule</a:t>
            </a:r>
          </a:p>
          <a:p>
            <a:r>
              <a:rPr lang="en-US" sz="3200" dirty="0"/>
              <a:t>Examples, Examples, and Examples</a:t>
            </a:r>
          </a:p>
          <a:p>
            <a:r>
              <a:rPr lang="en-US" sz="3200" dirty="0"/>
              <a:t>Tree Diagrams</a:t>
            </a:r>
          </a:p>
        </p:txBody>
      </p:sp>
    </p:spTree>
    <p:extLst>
      <p:ext uri="{BB962C8B-B14F-4D97-AF65-F5344CB8AC3E}">
        <p14:creationId xmlns:p14="http://schemas.microsoft.com/office/powerpoint/2010/main" val="326920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6.2: The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Pigeonhole Principle</a:t>
            </a:r>
          </a:p>
          <a:p>
            <a:r>
              <a:rPr lang="en-US" sz="3200" dirty="0"/>
              <a:t>The Generalized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451832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6.3:</a:t>
            </a:r>
            <a:br>
              <a:rPr lang="en-US" dirty="0"/>
            </a:br>
            <a:r>
              <a:rPr lang="en-US" dirty="0"/>
              <a:t>Permutations and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Permutations</a:t>
            </a:r>
          </a:p>
          <a:p>
            <a:r>
              <a:rPr lang="en-US" sz="3200" dirty="0"/>
              <a:t>Combinations</a:t>
            </a:r>
          </a:p>
          <a:p>
            <a:r>
              <a:rPr lang="en-US" sz="3200" dirty="0"/>
              <a:t>Combinatorial Proofs</a:t>
            </a:r>
          </a:p>
        </p:txBody>
      </p:sp>
    </p:spTree>
    <p:extLst>
      <p:ext uri="{BB962C8B-B14F-4D97-AF65-F5344CB8AC3E}">
        <p14:creationId xmlns:p14="http://schemas.microsoft.com/office/powerpoint/2010/main" val="3069655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1143000"/>
          </a:xfrm>
        </p:spPr>
        <p:txBody>
          <a:bodyPr>
            <a:noAutofit/>
          </a:bodyPr>
          <a:lstStyle/>
          <a:p>
            <a:r>
              <a:rPr lang="en-US" dirty="0"/>
              <a:t>Section 8.1:</a:t>
            </a:r>
            <a:br>
              <a:rPr lang="en-US" dirty="0"/>
            </a:br>
            <a:r>
              <a:rPr lang="en-US" dirty="0"/>
              <a:t>Applications of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Applications of Recurrence Relations</a:t>
            </a:r>
          </a:p>
          <a:p>
            <a:pPr lvl="1"/>
            <a:r>
              <a:rPr lang="en-US" sz="3200" dirty="0"/>
              <a:t>Fibonacci Numbers</a:t>
            </a:r>
          </a:p>
          <a:p>
            <a:pPr lvl="1"/>
            <a:r>
              <a:rPr lang="en-US" sz="3200" dirty="0"/>
              <a:t>The Tower of Hanoi</a:t>
            </a:r>
          </a:p>
        </p:txBody>
      </p:sp>
    </p:spTree>
    <p:extLst>
      <p:ext uri="{BB962C8B-B14F-4D97-AF65-F5344CB8AC3E}">
        <p14:creationId xmlns:p14="http://schemas.microsoft.com/office/powerpoint/2010/main" val="226940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1.1: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480"/>
            <a:ext cx="8839200" cy="4389120"/>
          </a:xfrm>
        </p:spPr>
        <p:txBody>
          <a:bodyPr>
            <a:noAutofit/>
          </a:bodyPr>
          <a:lstStyle/>
          <a:p>
            <a:r>
              <a:rPr lang="en-US" sz="3200" dirty="0"/>
              <a:t>Propositions</a:t>
            </a:r>
          </a:p>
          <a:p>
            <a:r>
              <a:rPr lang="en-US" sz="3200" dirty="0"/>
              <a:t>Connectives</a:t>
            </a:r>
          </a:p>
          <a:p>
            <a:pPr lvl="1"/>
            <a:r>
              <a:rPr lang="en-US" sz="3200" dirty="0"/>
              <a:t>Negation</a:t>
            </a:r>
          </a:p>
          <a:p>
            <a:pPr lvl="1"/>
            <a:r>
              <a:rPr lang="en-US" sz="3200" dirty="0"/>
              <a:t>Conjunction</a:t>
            </a:r>
          </a:p>
          <a:p>
            <a:pPr lvl="1"/>
            <a:r>
              <a:rPr lang="en-US" sz="3200" dirty="0"/>
              <a:t>Disjunction</a:t>
            </a:r>
          </a:p>
          <a:p>
            <a:pPr lvl="1"/>
            <a:r>
              <a:rPr lang="en-US" sz="3200" dirty="0"/>
              <a:t>Implication; </a:t>
            </a:r>
            <a:r>
              <a:rPr lang="en-US" sz="3200" dirty="0" err="1"/>
              <a:t>contrapositive</a:t>
            </a:r>
            <a:r>
              <a:rPr lang="en-US" sz="3200" dirty="0"/>
              <a:t>, inverse, converse</a:t>
            </a:r>
          </a:p>
          <a:p>
            <a:pPr lvl="1"/>
            <a:r>
              <a:rPr lang="en-US" sz="3200" dirty="0" err="1"/>
              <a:t>Biconditional</a:t>
            </a:r>
            <a:endParaRPr lang="en-US" sz="3200" dirty="0"/>
          </a:p>
          <a:p>
            <a:r>
              <a:rPr lang="en-US" sz="3200" dirty="0"/>
              <a:t>Truth Tables</a:t>
            </a:r>
          </a:p>
          <a:p>
            <a:endParaRPr lang="en-US" sz="3200" dirty="0"/>
          </a:p>
          <a:p>
            <a:pPr lvl="1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2208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8.5: Inclusion-Exclusion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Principle of Inclusion-Exclusion</a:t>
            </a:r>
          </a:p>
          <a:p>
            <a:r>
              <a:rPr lang="en-US" sz="32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786438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1143000"/>
          </a:xfrm>
        </p:spPr>
        <p:txBody>
          <a:bodyPr>
            <a:noAutofit/>
          </a:bodyPr>
          <a:lstStyle/>
          <a:p>
            <a:r>
              <a:rPr lang="en-US" dirty="0"/>
              <a:t>Section 9.1:</a:t>
            </a:r>
            <a:br>
              <a:rPr lang="en-US" dirty="0"/>
            </a:br>
            <a:r>
              <a:rPr lang="en-US" dirty="0"/>
              <a:t>Relations and Their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Relations and Functions</a:t>
            </a:r>
          </a:p>
          <a:p>
            <a:r>
              <a:rPr lang="en-US" sz="2800" dirty="0"/>
              <a:t>Properties of Relations</a:t>
            </a:r>
          </a:p>
          <a:p>
            <a:pPr lvl="1"/>
            <a:r>
              <a:rPr lang="en-US" sz="2800" dirty="0"/>
              <a:t>Reflexive Relations</a:t>
            </a:r>
          </a:p>
          <a:p>
            <a:pPr lvl="1"/>
            <a:r>
              <a:rPr lang="en-US" sz="2800" dirty="0"/>
              <a:t>Symmetric and </a:t>
            </a:r>
            <a:r>
              <a:rPr lang="en-US" sz="2800" dirty="0" err="1"/>
              <a:t>Antisymmetric</a:t>
            </a:r>
            <a:r>
              <a:rPr lang="en-US" sz="2800" dirty="0"/>
              <a:t> Relations</a:t>
            </a:r>
          </a:p>
          <a:p>
            <a:pPr lvl="1"/>
            <a:r>
              <a:rPr lang="en-US" sz="2800" dirty="0"/>
              <a:t>Transitive Relations</a:t>
            </a:r>
          </a:p>
          <a:p>
            <a:r>
              <a:rPr lang="en-US" sz="2800" dirty="0"/>
              <a:t>Combining Relations</a:t>
            </a:r>
          </a:p>
        </p:txBody>
      </p:sp>
    </p:spTree>
    <p:extLst>
      <p:ext uri="{BB962C8B-B14F-4D97-AF65-F5344CB8AC3E}">
        <p14:creationId xmlns:p14="http://schemas.microsoft.com/office/powerpoint/2010/main" val="2224783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1143000"/>
          </a:xfrm>
        </p:spPr>
        <p:txBody>
          <a:bodyPr>
            <a:noAutofit/>
          </a:bodyPr>
          <a:lstStyle/>
          <a:p>
            <a:r>
              <a:rPr lang="en-US" dirty="0"/>
              <a:t>Section 9.5: Equivalence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Equivalence Relations</a:t>
            </a:r>
          </a:p>
          <a:p>
            <a:r>
              <a:rPr lang="en-US" sz="2800" dirty="0"/>
              <a:t>Equivalence Classes</a:t>
            </a:r>
          </a:p>
          <a:p>
            <a:r>
              <a:rPr lang="en-US" sz="2800" dirty="0"/>
              <a:t>Equivalence Classes and Partitions</a:t>
            </a:r>
          </a:p>
        </p:txBody>
      </p:sp>
    </p:spTree>
    <p:extLst>
      <p:ext uri="{BB962C8B-B14F-4D97-AF65-F5344CB8AC3E}">
        <p14:creationId xmlns:p14="http://schemas.microsoft.com/office/powerpoint/2010/main" val="187760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1143000"/>
          </a:xfrm>
        </p:spPr>
        <p:txBody>
          <a:bodyPr>
            <a:noAutofit/>
          </a:bodyPr>
          <a:lstStyle/>
          <a:p>
            <a:r>
              <a:rPr lang="en-US" dirty="0"/>
              <a:t>Section 1.2:</a:t>
            </a:r>
            <a:br>
              <a:rPr lang="en-US" dirty="0"/>
            </a:br>
            <a:r>
              <a:rPr lang="en-US" dirty="0"/>
              <a:t>Applications of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Translating English to Propositional Logic</a:t>
            </a:r>
          </a:p>
          <a:p>
            <a:r>
              <a:rPr lang="en-US" sz="3200" dirty="0"/>
              <a:t>System Specifications</a:t>
            </a:r>
          </a:p>
          <a:p>
            <a:r>
              <a:rPr lang="en-US" sz="3200" dirty="0"/>
              <a:t>Boolean Searching</a:t>
            </a:r>
          </a:p>
          <a:p>
            <a:r>
              <a:rPr lang="en-US" sz="3200" dirty="0"/>
              <a:t>Logic Puzzles</a:t>
            </a:r>
          </a:p>
          <a:p>
            <a:r>
              <a:rPr lang="en-US" sz="3200" dirty="0"/>
              <a:t>Logic Circuits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74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1.3: </a:t>
            </a:r>
            <a:br>
              <a:rPr lang="en-US" dirty="0"/>
            </a:br>
            <a:r>
              <a:rPr lang="en-US" dirty="0"/>
              <a:t>Propositional Equivalences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915400" cy="4389120"/>
          </a:xfrm>
        </p:spPr>
        <p:txBody>
          <a:bodyPr>
            <a:normAutofit/>
          </a:bodyPr>
          <a:lstStyle/>
          <a:p>
            <a:r>
              <a:rPr lang="en-US" sz="3200" dirty="0"/>
              <a:t>Tautologies, Contradictions, and Contingencies. </a:t>
            </a:r>
          </a:p>
          <a:p>
            <a:r>
              <a:rPr lang="en-US" sz="3200" dirty="0"/>
              <a:t>Logical Equivalence</a:t>
            </a:r>
          </a:p>
          <a:p>
            <a:pPr lvl="1"/>
            <a:r>
              <a:rPr lang="en-US" sz="3200" dirty="0"/>
              <a:t>Important Logical Equivalences</a:t>
            </a:r>
          </a:p>
          <a:p>
            <a:pPr lvl="1"/>
            <a:r>
              <a:rPr lang="en-US" sz="3200" dirty="0"/>
              <a:t>Showing Logical Equivalence</a:t>
            </a:r>
          </a:p>
          <a:p>
            <a:endParaRPr lang="en-US" sz="3200" dirty="0"/>
          </a:p>
          <a:p>
            <a:pPr lvl="1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281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1.4:</a:t>
            </a:r>
            <a:br>
              <a:rPr lang="en-US" dirty="0"/>
            </a:br>
            <a:r>
              <a:rPr lang="en-US" dirty="0"/>
              <a:t>Predicates and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Autofit/>
          </a:bodyPr>
          <a:lstStyle/>
          <a:p>
            <a:r>
              <a:rPr lang="en-US" sz="3200" dirty="0"/>
              <a:t>Predicates </a:t>
            </a:r>
          </a:p>
          <a:p>
            <a:r>
              <a:rPr lang="en-US" sz="3200" dirty="0"/>
              <a:t>Variables</a:t>
            </a:r>
          </a:p>
          <a:p>
            <a:r>
              <a:rPr lang="en-US" sz="3200" dirty="0"/>
              <a:t>Quantifiers</a:t>
            </a:r>
          </a:p>
          <a:p>
            <a:pPr lvl="1"/>
            <a:r>
              <a:rPr lang="en-US" sz="3200" dirty="0"/>
              <a:t>Universal Quantifier</a:t>
            </a:r>
          </a:p>
          <a:p>
            <a:pPr lvl="1"/>
            <a:r>
              <a:rPr lang="en-US" sz="3200" dirty="0"/>
              <a:t>Existential Quantifier</a:t>
            </a:r>
          </a:p>
          <a:p>
            <a:r>
              <a:rPr lang="en-US" sz="3200" dirty="0"/>
              <a:t>Negating Quantifiers</a:t>
            </a:r>
          </a:p>
          <a:p>
            <a:pPr lvl="1"/>
            <a:r>
              <a:rPr lang="en-US" sz="3200" dirty="0"/>
              <a:t>De Morgan’s Laws for Quantifiers</a:t>
            </a:r>
          </a:p>
          <a:p>
            <a:r>
              <a:rPr lang="en-US" sz="3200" dirty="0"/>
              <a:t>Translating English to Logic</a:t>
            </a:r>
          </a:p>
          <a:p>
            <a:endParaRPr lang="en-US" sz="3200" dirty="0"/>
          </a:p>
          <a:p>
            <a:pPr lvl="1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1.5: Nested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389120"/>
          </a:xfrm>
        </p:spPr>
        <p:txBody>
          <a:bodyPr>
            <a:noAutofit/>
          </a:bodyPr>
          <a:lstStyle/>
          <a:p>
            <a:r>
              <a:rPr lang="en-US" sz="3200" dirty="0"/>
              <a:t>Nested Quantifiers </a:t>
            </a:r>
          </a:p>
          <a:p>
            <a:r>
              <a:rPr lang="en-US" sz="3200" dirty="0"/>
              <a:t>Order of Quantifiers</a:t>
            </a:r>
          </a:p>
          <a:p>
            <a:r>
              <a:rPr lang="en-US" sz="3200" dirty="0"/>
              <a:t>Translating from Nested Quantifiers into English</a:t>
            </a:r>
          </a:p>
          <a:p>
            <a:r>
              <a:rPr lang="en-US" sz="3200" dirty="0"/>
              <a:t>Translating Mathematical Statements into Statements involving Nested Quantifiers</a:t>
            </a:r>
          </a:p>
          <a:p>
            <a:r>
              <a:rPr lang="en-US" sz="3200" dirty="0"/>
              <a:t>Translated English Sentences into Logical Expressions</a:t>
            </a:r>
          </a:p>
          <a:p>
            <a:r>
              <a:rPr lang="en-US" sz="3200" dirty="0"/>
              <a:t>Negating Nested Quantifiers</a:t>
            </a:r>
          </a:p>
          <a:p>
            <a:endParaRPr lang="en-US" sz="3200" dirty="0"/>
          </a:p>
          <a:p>
            <a:pPr lvl="1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9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1.6: 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r>
              <a:rPr lang="en-US" sz="3200" dirty="0"/>
              <a:t>Valid Arguments</a:t>
            </a:r>
          </a:p>
          <a:p>
            <a:r>
              <a:rPr lang="en-US" sz="3200" dirty="0"/>
              <a:t>Inference Rules for Propositional Logic</a:t>
            </a:r>
          </a:p>
          <a:p>
            <a:r>
              <a:rPr lang="en-US" sz="3200" dirty="0"/>
              <a:t>Using Rules of Inference to Build Arguments</a:t>
            </a:r>
          </a:p>
          <a:p>
            <a:r>
              <a:rPr lang="en-US" sz="3200" dirty="0"/>
              <a:t>Rules of Inference for Quantified Statements</a:t>
            </a:r>
          </a:p>
          <a:p>
            <a:r>
              <a:rPr lang="en-US" sz="3200" dirty="0"/>
              <a:t>Building Arguments for Quantified Statements</a:t>
            </a:r>
          </a:p>
          <a:p>
            <a:endParaRPr lang="en-US" sz="3200" dirty="0"/>
          </a:p>
          <a:p>
            <a:pPr lvl="1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Section 1.7: Introduction to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Mathematical Proofs</a:t>
            </a:r>
          </a:p>
          <a:p>
            <a:r>
              <a:rPr lang="en-US" sz="3200" dirty="0"/>
              <a:t>Forms of Theorems</a:t>
            </a:r>
          </a:p>
          <a:p>
            <a:r>
              <a:rPr lang="en-US" sz="3200" dirty="0"/>
              <a:t>Direct Proofs</a:t>
            </a:r>
          </a:p>
          <a:p>
            <a:r>
              <a:rPr lang="en-US" sz="3200" dirty="0"/>
              <a:t>Indirect Proofs</a:t>
            </a:r>
          </a:p>
          <a:p>
            <a:pPr lvl="1"/>
            <a:r>
              <a:rPr lang="en-US" sz="3200" dirty="0"/>
              <a:t>Proof of the </a:t>
            </a:r>
            <a:r>
              <a:rPr lang="en-US" sz="3200" dirty="0" err="1"/>
              <a:t>Contrapositive</a:t>
            </a:r>
            <a:endParaRPr lang="en-US" sz="3200" dirty="0"/>
          </a:p>
          <a:p>
            <a:pPr lvl="1"/>
            <a:r>
              <a:rPr lang="en-US" sz="3200" dirty="0"/>
              <a:t>Proof by Contradiction</a:t>
            </a:r>
          </a:p>
          <a:p>
            <a:pPr>
              <a:buNone/>
            </a:pPr>
            <a:endParaRPr lang="en-US" sz="3200" dirty="0"/>
          </a:p>
          <a:p>
            <a:pPr lvl="1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9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3608</TotalTime>
  <Words>605</Words>
  <Application>Microsoft Office PowerPoint</Application>
  <PresentationFormat>On-screen Show (4:3)</PresentationFormat>
  <Paragraphs>207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Lucida Sans</vt:lpstr>
      <vt:lpstr>Verdana</vt:lpstr>
      <vt:lpstr>Wingdings 2</vt:lpstr>
      <vt:lpstr>Wingdings 3</vt:lpstr>
      <vt:lpstr>Concourse</vt:lpstr>
      <vt:lpstr>CSE 15 Discrete Mathematics</vt:lpstr>
      <vt:lpstr>Announcement</vt:lpstr>
      <vt:lpstr>Section 1.1: Propositional Logic</vt:lpstr>
      <vt:lpstr>Section 1.2: Applications of Propositional Logic</vt:lpstr>
      <vt:lpstr>Section 1.3:  Propositional Equivalences</vt:lpstr>
      <vt:lpstr>Section 1.4: Predicates and Quantifiers</vt:lpstr>
      <vt:lpstr>Section 1.5: Nested Quantifiers</vt:lpstr>
      <vt:lpstr>Section 1.6: Rules of Inference</vt:lpstr>
      <vt:lpstr>Section 1.7: Introduction to Proofs</vt:lpstr>
      <vt:lpstr>Section 1.8: Proof Methods and Strategy</vt:lpstr>
      <vt:lpstr>Section 2.1: Sets</vt:lpstr>
      <vt:lpstr>Section 2.1: Set Operations</vt:lpstr>
      <vt:lpstr>Section 2.3: Functions</vt:lpstr>
      <vt:lpstr>Section 2.4: Sequences and Summations</vt:lpstr>
      <vt:lpstr>Section 2.5: Cardinality of Sets</vt:lpstr>
      <vt:lpstr>Section 3.1: Algorithms</vt:lpstr>
      <vt:lpstr>Section 3.2: The Growth of Functions</vt:lpstr>
      <vt:lpstr>Section 3.3:  Complexity of Algorithms</vt:lpstr>
      <vt:lpstr>Section 4.1: Divisibility and Modular Arithmetic</vt:lpstr>
      <vt:lpstr>Section 4.2: Integer Representations and Algorithms</vt:lpstr>
      <vt:lpstr>Section 4.3: Primes and  Greatest Common Divisors</vt:lpstr>
      <vt:lpstr>Section 5.1: Mathematical Induction</vt:lpstr>
      <vt:lpstr>Section 5.2: Strong Induction and Well-Ordering</vt:lpstr>
      <vt:lpstr>Section 5.3: Recursive Definitions and Structural Induction</vt:lpstr>
      <vt:lpstr>Section 5.4: Recursive Algorithms</vt:lpstr>
      <vt:lpstr>Section 6.1: The Basics of Counting</vt:lpstr>
      <vt:lpstr>Section 6.2: The Pigeonhole Principle</vt:lpstr>
      <vt:lpstr>Section 6.3: Permutations and Combinations</vt:lpstr>
      <vt:lpstr>Section 8.1: Applications of Recurrence Relations</vt:lpstr>
      <vt:lpstr>Section 8.5: Inclusion-Exclusion</vt:lpstr>
      <vt:lpstr>Section 9.1: Relations and Their Properties</vt:lpstr>
      <vt:lpstr>Section 9.5: Equivalence Relations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21 Intro to Computing II</dc:title>
  <dc:creator>Daniel</dc:creator>
  <cp:lastModifiedBy>muk_s</cp:lastModifiedBy>
  <cp:revision>721</cp:revision>
  <dcterms:created xsi:type="dcterms:W3CDTF">2013-07-02T20:54:39Z</dcterms:created>
  <dcterms:modified xsi:type="dcterms:W3CDTF">2018-12-04T22:05:46Z</dcterms:modified>
</cp:coreProperties>
</file>