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handoutMasterIdLst>
    <p:handoutMasterId r:id="rId20"/>
  </p:handoutMasterIdLst>
  <p:sldIdLst>
    <p:sldId id="258" r:id="rId2"/>
    <p:sldId id="303" r:id="rId3"/>
    <p:sldId id="304" r:id="rId4"/>
    <p:sldId id="305" r:id="rId5"/>
    <p:sldId id="306" r:id="rId6"/>
    <p:sldId id="307" r:id="rId7"/>
    <p:sldId id="308" r:id="rId8"/>
    <p:sldId id="310" r:id="rId9"/>
    <p:sldId id="311" r:id="rId10"/>
    <p:sldId id="312" r:id="rId11"/>
    <p:sldId id="313" r:id="rId12"/>
    <p:sldId id="314" r:id="rId13"/>
    <p:sldId id="315" r:id="rId14"/>
    <p:sldId id="320" r:id="rId15"/>
    <p:sldId id="321" r:id="rId16"/>
    <p:sldId id="322" r:id="rId17"/>
    <p:sldId id="32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7" d="100"/>
          <a:sy n="157" d="100"/>
        </p:scale>
        <p:origin x="1900" y="76"/>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275C3D-BF16-4555-89C5-ECEE3F4FB646}" type="datetimeFigureOut">
              <a:rPr lang="en-US" smtClean="0"/>
              <a:t>10/15/2018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50CB87-4621-4893-88BD-DA6C3FBE3803}" type="slidenum">
              <a:rPr lang="en-US" smtClean="0"/>
              <a:t>‹#›</a:t>
            </a:fld>
            <a:endParaRPr lang="en-US"/>
          </a:p>
        </p:txBody>
      </p:sp>
    </p:spTree>
    <p:extLst>
      <p:ext uri="{BB962C8B-B14F-4D97-AF65-F5344CB8AC3E}">
        <p14:creationId xmlns:p14="http://schemas.microsoft.com/office/powerpoint/2010/main" val="3830598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D57D11-F81C-4A9D-AB35-DFDFF3539F1D}" type="datetimeFigureOut">
              <a:rPr lang="en-US" smtClean="0"/>
              <a:t>10/15/2018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8F036B-A97B-43E9-94A0-892031194E42}" type="slidenum">
              <a:rPr lang="en-US" smtClean="0"/>
              <a:t>‹#›</a:t>
            </a:fld>
            <a:endParaRPr lang="en-US"/>
          </a:p>
        </p:txBody>
      </p:sp>
    </p:spTree>
    <p:extLst>
      <p:ext uri="{BB962C8B-B14F-4D97-AF65-F5344CB8AC3E}">
        <p14:creationId xmlns:p14="http://schemas.microsoft.com/office/powerpoint/2010/main" val="4274340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3820EC-7E3C-4242-A9CC-3BAA021E0B24}" type="datetimeFigureOut">
              <a:rPr lang="en-US" smtClean="0"/>
              <a:t>10/15/2018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2F74ADF-D7C0-47E2-9D6F-B993EC2BC3C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3820EC-7E3C-4242-A9CC-3BAA021E0B24}"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74ADF-D7C0-47E2-9D6F-B993EC2BC3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3820EC-7E3C-4242-A9CC-3BAA021E0B24}"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74ADF-D7C0-47E2-9D6F-B993EC2BC3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3820EC-7E3C-4242-A9CC-3BAA021E0B24}"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74ADF-D7C0-47E2-9D6F-B993EC2BC3C1}" type="slidenum">
              <a:rPr lang="en-US" smtClean="0"/>
              <a:t>‹#›</a:t>
            </a:fld>
            <a:endParaRPr lang="en-US"/>
          </a:p>
        </p:txBody>
      </p:sp>
      <p:sp>
        <p:nvSpPr>
          <p:cNvPr id="7" name="Title 6"/>
          <p:cNvSpPr>
            <a:spLocks noGrp="1"/>
          </p:cNvSpPr>
          <p:nvPr>
            <p:ph type="title"/>
          </p:nvPr>
        </p:nvSpPr>
        <p:spPr/>
        <p:txBody>
          <a:bodyPr rtlCol="0"/>
          <a:lstStyle/>
          <a:p>
            <a:r>
              <a:rPr kumimoji="0"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3820EC-7E3C-4242-A9CC-3BAA021E0B24}"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74ADF-D7C0-47E2-9D6F-B993EC2BC3C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3820EC-7E3C-4242-A9CC-3BAA021E0B24}"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74ADF-D7C0-47E2-9D6F-B993EC2BC3C1}"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3820EC-7E3C-4242-A9CC-3BAA021E0B24}"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74ADF-D7C0-47E2-9D6F-B993EC2BC3C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73820EC-7E3C-4242-A9CC-3BAA021E0B24}"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74ADF-D7C0-47E2-9D6F-B993EC2BC3C1}"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820EC-7E3C-4242-A9CC-3BAA021E0B24}" type="datetimeFigureOut">
              <a:rPr lang="en-US" smtClean="0"/>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74ADF-D7C0-47E2-9D6F-B993EC2BC3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73820EC-7E3C-4242-A9CC-3BAA021E0B24}"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74ADF-D7C0-47E2-9D6F-B993EC2BC3C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73820EC-7E3C-4242-A9CC-3BAA021E0B24}" type="datetimeFigureOut">
              <a:rPr lang="en-US" smtClean="0"/>
              <a:t>10/15/2018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2F74ADF-D7C0-47E2-9D6F-B993EC2BC3C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3820EC-7E3C-4242-A9CC-3BAA021E0B24}" type="datetimeFigureOut">
              <a:rPr lang="en-US" smtClean="0"/>
              <a:t>10/15/2018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2F74ADF-D7C0-47E2-9D6F-B993EC2BC3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effectLst>
                  <a:outerShdw blurRad="38100" dist="38100" dir="2700000" algn="tl">
                    <a:srgbClr val="000000">
                      <a:alpha val="43137"/>
                    </a:srgbClr>
                  </a:outerShdw>
                </a:effectLst>
                <a:latin typeface="Lucida Sans" pitchFamily="34" charset="0"/>
                <a:cs typeface="Lucida Sans" pitchFamily="34" charset="0"/>
              </a:rPr>
              <a:t>CSE 15</a:t>
            </a:r>
            <a:br>
              <a:rPr lang="en-US" dirty="0">
                <a:effectLst>
                  <a:outerShdw blurRad="38100" dist="38100" dir="2700000" algn="tl">
                    <a:srgbClr val="000000">
                      <a:alpha val="43137"/>
                    </a:srgbClr>
                  </a:outerShdw>
                </a:effectLst>
                <a:latin typeface="Lucida Sans" pitchFamily="34" charset="0"/>
                <a:cs typeface="Lucida Sans" pitchFamily="34" charset="0"/>
              </a:rPr>
            </a:br>
            <a:r>
              <a:rPr lang="en-US" dirty="0"/>
              <a:t>Discrete Mathematics</a:t>
            </a:r>
            <a:endParaRPr lang="en-US" dirty="0">
              <a:effectLst>
                <a:outerShdw blurRad="38100" dist="38100" dir="2700000" algn="tl">
                  <a:srgbClr val="000000">
                    <a:alpha val="43137"/>
                  </a:srgbClr>
                </a:outerShdw>
              </a:effectLst>
              <a:latin typeface="Lucida Sans" pitchFamily="34" charset="0"/>
              <a:cs typeface="Lucida Sans" pitchFamily="34" charset="0"/>
            </a:endParaRPr>
          </a:p>
        </p:txBody>
      </p:sp>
      <p:sp>
        <p:nvSpPr>
          <p:cNvPr id="3" name="Subtitle 2"/>
          <p:cNvSpPr>
            <a:spLocks noGrp="1"/>
          </p:cNvSpPr>
          <p:nvPr>
            <p:ph type="subTitle" idx="1"/>
          </p:nvPr>
        </p:nvSpPr>
        <p:spPr/>
        <p:txBody>
          <a:bodyPr/>
          <a:lstStyle/>
          <a:p>
            <a:r>
              <a:rPr lang="en-US" b="1" dirty="0"/>
              <a:t>Lecture 12 </a:t>
            </a:r>
            <a:r>
              <a:rPr lang="en-US" b="1"/>
              <a:t>– Algorithms &amp;</a:t>
            </a:r>
            <a:endParaRPr lang="en-US" b="1" dirty="0"/>
          </a:p>
          <a:p>
            <a:r>
              <a:rPr lang="en-US" b="1" dirty="0"/>
              <a:t>Growth of Functions</a:t>
            </a:r>
          </a:p>
          <a:p>
            <a:endParaRPr lang="en-US" b="1" dirty="0"/>
          </a:p>
        </p:txBody>
      </p:sp>
    </p:spTree>
    <p:extLst>
      <p:ext uri="{BB962C8B-B14F-4D97-AF65-F5344CB8AC3E}">
        <p14:creationId xmlns:p14="http://schemas.microsoft.com/office/powerpoint/2010/main" val="406100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chor="t"/>
          <a:lstStyle/>
          <a:p>
            <a:r>
              <a:rPr lang="en-US" dirty="0"/>
              <a:t>Greedy Scheduling algorithm</a:t>
            </a:r>
          </a:p>
        </p:txBody>
      </p:sp>
      <p:sp>
        <p:nvSpPr>
          <p:cNvPr id="3" name="Content Placeholder 2"/>
          <p:cNvSpPr>
            <a:spLocks noGrp="1"/>
          </p:cNvSpPr>
          <p:nvPr>
            <p:ph idx="1"/>
          </p:nvPr>
        </p:nvSpPr>
        <p:spPr>
          <a:xfrm>
            <a:off x="457200" y="1066800"/>
            <a:ext cx="8229600" cy="5257800"/>
          </a:xfrm>
        </p:spPr>
        <p:txBody>
          <a:bodyPr/>
          <a:lstStyle/>
          <a:p>
            <a:pPr>
              <a:buNone/>
            </a:pPr>
            <a:r>
              <a:rPr lang="en-US" b="1" dirty="0"/>
              <a:t>   Solution</a:t>
            </a:r>
            <a:r>
              <a:rPr lang="en-US" dirty="0"/>
              <a:t>: At each step, choose the talks with the earliest ending time among the talks compatible with those selected.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r>
              <a:rPr lang="en-US" dirty="0"/>
              <a:t>Will be proven correct by induction in Chapter 5.</a:t>
            </a:r>
          </a:p>
          <a:p>
            <a:pPr>
              <a:buNone/>
            </a:pPr>
            <a:endParaRPr lang="en-US" dirty="0"/>
          </a:p>
          <a:p>
            <a:endParaRPr lang="en-US" dirty="0"/>
          </a:p>
        </p:txBody>
      </p:sp>
      <p:sp>
        <p:nvSpPr>
          <p:cNvPr id="6" name="Content Placeholder 2"/>
          <p:cNvSpPr txBox="1">
            <a:spLocks/>
          </p:cNvSpPr>
          <p:nvPr/>
        </p:nvSpPr>
        <p:spPr>
          <a:xfrm>
            <a:off x="762000" y="2514600"/>
            <a:ext cx="7772400" cy="2971800"/>
          </a:xfrm>
          <a:prstGeom prst="rect">
            <a:avLst/>
          </a:prstGeom>
          <a:ln>
            <a:solidFill>
              <a:schemeClr val="accent1"/>
            </a:solidFill>
          </a:ln>
        </p:spPr>
        <p:txBody>
          <a:bodyPr vert="horz">
            <a:noAutofit/>
          </a:bodyPr>
          <a:lstStyle/>
          <a:p>
            <a:pPr marL="274320" lvl="0" indent="-274320">
              <a:spcBef>
                <a:spcPct val="20000"/>
              </a:spcBef>
              <a:buClr>
                <a:schemeClr val="accent3"/>
              </a:buClr>
              <a:buSzPct val="95000"/>
              <a:defRPr/>
            </a:pPr>
            <a:r>
              <a:rPr lang="en-US" sz="2000" b="1" dirty="0"/>
              <a:t>procedure</a:t>
            </a:r>
            <a:r>
              <a:rPr kumimoji="0" lang="en-US" sz="2000" b="1" i="0" u="none" strike="noStrike" kern="1200" cap="none" spc="0" normalizeH="0" baseline="0" noProof="0" dirty="0">
                <a:ln>
                  <a:noFill/>
                </a:ln>
                <a:solidFill>
                  <a:schemeClr val="tx1"/>
                </a:solidFill>
                <a:effectLst/>
                <a:uLnTx/>
                <a:uFillTx/>
                <a:latin typeface="+mn-lt"/>
                <a:ea typeface="+mn-ea"/>
                <a:cs typeface="+mn-cs"/>
              </a:rPr>
              <a:t> </a:t>
            </a:r>
            <a:r>
              <a:rPr lang="en-US" sz="2000" i="1" noProof="0" dirty="0"/>
              <a:t>schedule</a:t>
            </a:r>
            <a:r>
              <a:rPr kumimoji="0" lang="en-US" sz="2000" i="0" u="none" strike="noStrike" kern="1200" cap="none" spc="0" normalizeH="0" baseline="0" noProof="0" dirty="0">
                <a:ln>
                  <a:noFill/>
                </a:ln>
                <a:solidFill>
                  <a:schemeClr val="tx1"/>
                </a:solidFill>
                <a:effectLst/>
                <a:uLnTx/>
                <a:uFillTx/>
                <a:latin typeface="+mn-lt"/>
                <a:ea typeface="+mn-ea"/>
                <a:cs typeface="+mn-cs"/>
              </a:rPr>
              <a:t>(</a:t>
            </a:r>
            <a:r>
              <a:rPr lang="en-US" sz="2000" i="1" noProof="0" dirty="0"/>
              <a:t>s</a:t>
            </a:r>
            <a:r>
              <a:rPr lang="en-US" sz="2000" baseline="-25000" dirty="0"/>
              <a:t>1</a:t>
            </a:r>
            <a:r>
              <a:rPr lang="en-US" sz="2000" dirty="0"/>
              <a:t> </a:t>
            </a:r>
            <a:r>
              <a:rPr lang="en-US" sz="2000" dirty="0">
                <a:latin typeface="Cambria Math"/>
                <a:ea typeface="Cambria Math"/>
              </a:rPr>
              <a:t>≤ </a:t>
            </a:r>
            <a:r>
              <a:rPr lang="en-US" sz="2000" i="1" dirty="0"/>
              <a:t>s</a:t>
            </a:r>
            <a:r>
              <a:rPr lang="en-US" sz="2000" baseline="-25000" dirty="0"/>
              <a:t>2</a:t>
            </a:r>
            <a:r>
              <a:rPr lang="en-US" sz="2000" dirty="0"/>
              <a:t> </a:t>
            </a:r>
            <a:r>
              <a:rPr lang="en-US" sz="2000" dirty="0">
                <a:latin typeface="Cambria Math"/>
                <a:ea typeface="Cambria Math"/>
              </a:rPr>
              <a:t>≤ </a:t>
            </a:r>
            <a:r>
              <a:rPr lang="en-US" sz="2000" dirty="0"/>
              <a:t>…</a:t>
            </a:r>
            <a:r>
              <a:rPr lang="en-US" sz="2000" dirty="0">
                <a:latin typeface="Cambria Math"/>
                <a:ea typeface="Cambria Math"/>
              </a:rPr>
              <a:t> ≤ </a:t>
            </a:r>
            <a:r>
              <a:rPr lang="en-US" sz="2000" i="1" dirty="0" err="1"/>
              <a:t>s</a:t>
            </a:r>
            <a:r>
              <a:rPr lang="en-US" sz="2000" i="1" baseline="-25000" dirty="0" err="1"/>
              <a:t>n</a:t>
            </a:r>
            <a:r>
              <a:rPr lang="en-US" sz="2000" i="1" baseline="-25000" dirty="0"/>
              <a:t> </a:t>
            </a:r>
            <a:r>
              <a:rPr lang="en-US" sz="2000" dirty="0"/>
              <a:t>:</a:t>
            </a:r>
            <a:r>
              <a:rPr lang="en-US" sz="2000" i="1" dirty="0"/>
              <a:t> </a:t>
            </a:r>
            <a:r>
              <a:rPr lang="en-US" sz="2000" dirty="0"/>
              <a:t>start times</a:t>
            </a:r>
            <a:r>
              <a:rPr lang="en-US" sz="2000" i="1"/>
              <a:t>, e</a:t>
            </a:r>
            <a:r>
              <a:rPr lang="en-US" sz="2000" baseline="-25000"/>
              <a:t>1</a:t>
            </a:r>
            <a:r>
              <a:rPr lang="en-US" sz="2000">
                <a:latin typeface="Cambria Math"/>
                <a:ea typeface="Cambria Math"/>
              </a:rPr>
              <a:t>, </a:t>
            </a:r>
            <a:r>
              <a:rPr lang="en-US" sz="2000" i="1"/>
              <a:t>e</a:t>
            </a:r>
            <a:r>
              <a:rPr lang="en-US" sz="2000" baseline="-25000"/>
              <a:t>2</a:t>
            </a:r>
            <a:r>
              <a:rPr lang="en-US" sz="2000"/>
              <a:t> </a:t>
            </a:r>
            <a:r>
              <a:rPr lang="en-US" sz="2000">
                <a:latin typeface="Cambria Math"/>
                <a:ea typeface="Cambria Math"/>
              </a:rPr>
              <a:t>,…, </a:t>
            </a:r>
            <a:r>
              <a:rPr lang="en-US" sz="2000" i="1"/>
              <a:t>e</a:t>
            </a:r>
            <a:r>
              <a:rPr lang="en-US" sz="2000" i="1" baseline="-25000"/>
              <a:t>n </a:t>
            </a:r>
            <a:r>
              <a:rPr lang="en-US" sz="2000" dirty="0"/>
              <a:t>:</a:t>
            </a:r>
            <a:r>
              <a:rPr lang="en-US" sz="2000" i="1" dirty="0"/>
              <a:t> </a:t>
            </a:r>
            <a:r>
              <a:rPr lang="en-US" sz="2000" dirty="0"/>
              <a:t>end times</a:t>
            </a:r>
            <a:r>
              <a:rPr kumimoji="0" lang="en-US" sz="20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2000" dirty="0"/>
              <a:t>sort talks by finish time and reorder so that </a:t>
            </a:r>
            <a:r>
              <a:rPr lang="en-US" sz="2000" i="1" dirty="0"/>
              <a:t>e</a:t>
            </a:r>
            <a:r>
              <a:rPr lang="en-US" sz="2000" baseline="-25000" dirty="0"/>
              <a:t>1</a:t>
            </a:r>
            <a:r>
              <a:rPr lang="en-US" sz="2000" dirty="0"/>
              <a:t> </a:t>
            </a:r>
            <a:r>
              <a:rPr lang="en-US" sz="2000" dirty="0">
                <a:latin typeface="Cambria Math"/>
                <a:ea typeface="Cambria Math"/>
              </a:rPr>
              <a:t>≤ </a:t>
            </a:r>
            <a:r>
              <a:rPr lang="en-US" sz="2000" i="1" dirty="0"/>
              <a:t>e</a:t>
            </a:r>
            <a:r>
              <a:rPr lang="en-US" sz="2000" baseline="-25000" dirty="0"/>
              <a:t>2</a:t>
            </a:r>
            <a:r>
              <a:rPr lang="en-US" sz="2000" dirty="0"/>
              <a:t> </a:t>
            </a:r>
            <a:r>
              <a:rPr lang="en-US" sz="2000" dirty="0">
                <a:latin typeface="Cambria Math"/>
                <a:ea typeface="Cambria Math"/>
              </a:rPr>
              <a:t>≤ </a:t>
            </a:r>
            <a:r>
              <a:rPr lang="en-US" sz="2000" dirty="0"/>
              <a:t>…</a:t>
            </a:r>
            <a:r>
              <a:rPr lang="en-US" sz="2000" dirty="0">
                <a:latin typeface="Cambria Math"/>
                <a:ea typeface="Cambria Math"/>
              </a:rPr>
              <a:t> ≤ </a:t>
            </a:r>
            <a:r>
              <a:rPr lang="en-US" sz="2000" i="1" dirty="0"/>
              <a:t>e</a:t>
            </a:r>
            <a:r>
              <a:rPr lang="en-US" sz="2000" i="1" baseline="-25000" dirty="0"/>
              <a:t>n </a:t>
            </a:r>
          </a:p>
          <a:p>
            <a:pPr marL="274320" lvl="0" indent="-274320">
              <a:spcBef>
                <a:spcPct val="20000"/>
              </a:spcBef>
              <a:buClr>
                <a:schemeClr val="accent3"/>
              </a:buClr>
              <a:buSzPct val="95000"/>
              <a:defRPr/>
            </a:pPr>
            <a:r>
              <a:rPr lang="en-US" sz="2000" i="1" noProof="0" dirty="0"/>
              <a:t>S</a:t>
            </a:r>
            <a:r>
              <a:rPr lang="en-US" sz="2000" noProof="0" dirty="0"/>
              <a:t> :=  </a:t>
            </a:r>
            <a:r>
              <a:rPr lang="en-US" sz="2000" noProof="0" dirty="0">
                <a:latin typeface="Cambria Math"/>
                <a:ea typeface="Cambria Math"/>
              </a:rPr>
              <a:t>∅</a:t>
            </a:r>
            <a:endParaRPr kumimoji="0" lang="en-US" sz="200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2000" b="1" dirty="0"/>
              <a:t>for </a:t>
            </a:r>
            <a:r>
              <a:rPr lang="en-US" sz="2000" dirty="0"/>
              <a:t> </a:t>
            </a:r>
            <a:r>
              <a:rPr lang="en-US" sz="2000" i="1" dirty="0"/>
              <a:t>j</a:t>
            </a:r>
            <a:r>
              <a:rPr kumimoji="0" lang="en-US" sz="2000" i="0" u="none" strike="noStrike" kern="1200" cap="none" spc="0" normalizeH="0" baseline="0" noProof="0" dirty="0">
                <a:ln>
                  <a:noFill/>
                </a:ln>
                <a:solidFill>
                  <a:schemeClr val="tx1"/>
                </a:solidFill>
                <a:effectLst/>
                <a:uLnTx/>
                <a:uFillTx/>
                <a:latin typeface="+mn-lt"/>
                <a:ea typeface="+mn-ea"/>
                <a:cs typeface="+mn-cs"/>
              </a:rPr>
              <a:t> := </a:t>
            </a:r>
            <a:r>
              <a:rPr kumimoji="0" lang="en-US" sz="2000" i="0" u="none" strike="noStrike" kern="1200" cap="none" spc="0" normalizeH="0" baseline="0" noProof="0" dirty="0">
                <a:ln>
                  <a:noFill/>
                </a:ln>
                <a:solidFill>
                  <a:schemeClr val="tx1"/>
                </a:solidFill>
                <a:effectLst/>
                <a:uLnTx/>
                <a:uFillTx/>
                <a:latin typeface="Cambria Math" pitchFamily="18" charset="0"/>
                <a:ea typeface="Cambria Math" pitchFamily="18" charset="0"/>
              </a:rPr>
              <a:t>1 to </a:t>
            </a:r>
            <a:r>
              <a:rPr lang="en-US" sz="2000" i="1" dirty="0">
                <a:latin typeface="Cambria Math" pitchFamily="18" charset="0"/>
                <a:ea typeface="Cambria Math" pitchFamily="18" charset="0"/>
              </a:rPr>
              <a:t>n</a:t>
            </a:r>
            <a:endParaRPr kumimoji="0" lang="en-US" sz="2000" i="1"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000" b="1" i="0" u="none" strike="noStrike" kern="1200" cap="none" spc="0" normalizeH="0" noProof="0" dirty="0">
                <a:ln>
                  <a:noFill/>
                </a:ln>
                <a:solidFill>
                  <a:schemeClr val="tx1"/>
                </a:solidFill>
                <a:effectLst/>
                <a:uLnTx/>
                <a:uFillTx/>
                <a:latin typeface="+mn-lt"/>
                <a:ea typeface="+mn-ea"/>
                <a:cs typeface="+mn-cs"/>
              </a:rPr>
              <a:t>    </a:t>
            </a:r>
            <a:r>
              <a:rPr lang="en-US" sz="2000" b="1" dirty="0"/>
              <a:t>if </a:t>
            </a:r>
            <a:r>
              <a:rPr lang="en-US" sz="2000" dirty="0"/>
              <a:t>talk </a:t>
            </a:r>
            <a:r>
              <a:rPr lang="en-US" sz="2000" i="1" dirty="0"/>
              <a:t>j</a:t>
            </a:r>
            <a:r>
              <a:rPr lang="en-US" sz="2000" dirty="0"/>
              <a:t> is compatible with </a:t>
            </a:r>
            <a:r>
              <a:rPr lang="en-US" sz="2000" i="1" dirty="0"/>
              <a:t>S</a:t>
            </a:r>
            <a:r>
              <a:rPr lang="en-US" sz="2000" dirty="0"/>
              <a:t> then </a:t>
            </a:r>
            <a:endParaRPr kumimoji="0" lang="en-US" sz="20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2000" i="0" u="none" strike="noStrike" kern="1200" cap="none" spc="0" normalizeH="0" baseline="0" noProof="0" dirty="0">
                <a:ln>
                  <a:noFill/>
                </a:ln>
                <a:solidFill>
                  <a:schemeClr val="tx1"/>
                </a:solidFill>
                <a:effectLst/>
                <a:uLnTx/>
                <a:uFillTx/>
                <a:latin typeface="+mn-lt"/>
                <a:ea typeface="+mn-ea"/>
                <a:cs typeface="+mn-cs"/>
              </a:rPr>
              <a:t>        S</a:t>
            </a:r>
            <a:r>
              <a:rPr kumimoji="0" lang="en-US" sz="2000" i="0" u="none" strike="noStrike" kern="1200" cap="none" spc="0" normalizeH="0" noProof="0" dirty="0">
                <a:ln>
                  <a:noFill/>
                </a:ln>
                <a:solidFill>
                  <a:schemeClr val="tx1"/>
                </a:solidFill>
                <a:effectLst/>
                <a:uLnTx/>
                <a:uFillTx/>
                <a:latin typeface="+mn-lt"/>
                <a:ea typeface="+mn-ea"/>
                <a:cs typeface="+mn-cs"/>
              </a:rPr>
              <a:t> := S </a:t>
            </a:r>
            <a:r>
              <a:rPr kumimoji="0" lang="en-US" sz="2000" i="0" u="none" strike="noStrike" kern="1200" cap="none" spc="0" normalizeH="0" noProof="0" dirty="0">
                <a:ln>
                  <a:noFill/>
                </a:ln>
                <a:solidFill>
                  <a:schemeClr val="tx1"/>
                </a:solidFill>
                <a:effectLst/>
                <a:uLnTx/>
                <a:uFillTx/>
                <a:latin typeface="Cambria Math"/>
                <a:ea typeface="Cambria Math"/>
              </a:rPr>
              <a:t>∪ </a:t>
            </a:r>
            <a:r>
              <a:rPr kumimoji="0" lang="en-US" sz="2000" i="0" u="none" strike="noStrike" kern="1200" cap="none" spc="0" normalizeH="0" noProof="0" dirty="0">
                <a:ln>
                  <a:noFill/>
                </a:ln>
                <a:solidFill>
                  <a:schemeClr val="tx1"/>
                </a:solidFill>
                <a:effectLst/>
                <a:uLnTx/>
                <a:uFillTx/>
                <a:latin typeface="+mn-lt"/>
                <a:ea typeface="+mn-ea"/>
                <a:cs typeface="+mn-cs"/>
              </a:rPr>
              <a:t>{talk </a:t>
            </a:r>
            <a:r>
              <a:rPr kumimoji="0" lang="en-US" sz="2000" i="1" u="none" strike="noStrike" kern="1200" cap="none" spc="0" normalizeH="0" noProof="0" dirty="0">
                <a:ln>
                  <a:noFill/>
                </a:ln>
                <a:solidFill>
                  <a:schemeClr val="tx1"/>
                </a:solidFill>
                <a:effectLst/>
                <a:uLnTx/>
                <a:uFillTx/>
                <a:latin typeface="+mn-lt"/>
                <a:ea typeface="+mn-ea"/>
                <a:cs typeface="+mn-cs"/>
              </a:rPr>
              <a:t>j</a:t>
            </a:r>
            <a:r>
              <a:rPr kumimoji="0" lang="en-US" sz="2000" i="0" u="none" strike="noStrike" kern="1200" cap="none" spc="0" normalizeH="0" noProof="0" dirty="0">
                <a:ln>
                  <a:noFill/>
                </a:ln>
                <a:solidFill>
                  <a:schemeClr val="tx1"/>
                </a:solidFill>
                <a:effectLst/>
                <a:uLnTx/>
                <a:uFillTx/>
                <a:latin typeface="+mn-lt"/>
                <a:ea typeface="+mn-ea"/>
                <a:cs typeface="+mn-cs"/>
              </a:rPr>
              <a:t>}</a:t>
            </a:r>
            <a:endParaRPr kumimoji="0" lang="en-US" sz="200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000" b="1" dirty="0">
                <a:latin typeface="Cambria Math" pitchFamily="18" charset="0"/>
                <a:ea typeface="Cambria Math" pitchFamily="18" charset="0"/>
              </a:rPr>
              <a:t>r</a:t>
            </a:r>
            <a:r>
              <a:rPr lang="en-US" sz="2000" b="1" noProof="0" dirty="0" err="1">
                <a:latin typeface="Cambria Math" pitchFamily="18" charset="0"/>
                <a:ea typeface="Cambria Math" pitchFamily="18" charset="0"/>
              </a:rPr>
              <a:t>eturn</a:t>
            </a:r>
            <a:r>
              <a:rPr lang="en-US" sz="2000" noProof="0" dirty="0">
                <a:latin typeface="Cambria Math" pitchFamily="18" charset="0"/>
                <a:ea typeface="Cambria Math" pitchFamily="18" charset="0"/>
              </a:rPr>
              <a:t> S [ S is the set of talks scheduled]</a:t>
            </a:r>
            <a:endParaRPr kumimoji="0" lang="en-US" sz="200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800" i="1" baseline="-25000" dirty="0"/>
          </a:p>
          <a:p>
            <a:pPr marL="274320" lvl="0" indent="-274320">
              <a:spcBef>
                <a:spcPct val="20000"/>
              </a:spcBef>
              <a:buClr>
                <a:schemeClr val="accent3"/>
              </a:buClr>
              <a:buSzPct val="95000"/>
            </a:pPr>
            <a:endParaRPr kumimoji="0" lang="en-US" sz="8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a:t>
            </a:r>
            <a:endParaRPr kumimoji="0" lang="en-US" sz="8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a:t>
            </a:r>
            <a:endParaRPr kumimoji="0" lang="en-US" sz="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6728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Unsolvable Problems</a:t>
            </a:r>
          </a:p>
        </p:txBody>
      </p:sp>
      <p:sp>
        <p:nvSpPr>
          <p:cNvPr id="3" name="Content Placeholder 2"/>
          <p:cNvSpPr>
            <a:spLocks noGrp="1"/>
          </p:cNvSpPr>
          <p:nvPr>
            <p:ph idx="1"/>
          </p:nvPr>
        </p:nvSpPr>
        <p:spPr>
          <a:xfrm>
            <a:off x="457200" y="1600200"/>
            <a:ext cx="8458200" cy="4724400"/>
          </a:xfrm>
        </p:spPr>
        <p:txBody>
          <a:bodyPr>
            <a:normAutofit/>
          </a:bodyPr>
          <a:lstStyle/>
          <a:p>
            <a:r>
              <a:rPr lang="en-US" sz="2800" dirty="0"/>
              <a:t>Unsolvable problems: problems that cannot be solved using any procedure/algorithm.</a:t>
            </a:r>
          </a:p>
          <a:p>
            <a:r>
              <a:rPr lang="en-US" sz="2800" dirty="0"/>
              <a:t>Example:  the halting problem.</a:t>
            </a:r>
          </a:p>
          <a:p>
            <a:r>
              <a:rPr lang="en-US" sz="2800" dirty="0"/>
              <a:t>The halting problem is of the most famous theorems in computer science.</a:t>
            </a:r>
          </a:p>
          <a:p>
            <a:endParaRPr lang="en-US" sz="2800" dirty="0"/>
          </a:p>
        </p:txBody>
      </p:sp>
    </p:spTree>
    <p:extLst>
      <p:ext uri="{BB962C8B-B14F-4D97-AF65-F5344CB8AC3E}">
        <p14:creationId xmlns:p14="http://schemas.microsoft.com/office/powerpoint/2010/main" val="20697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chor="t"/>
          <a:lstStyle/>
          <a:p>
            <a:r>
              <a:rPr lang="en-US" dirty="0"/>
              <a:t>The Halting Problem</a:t>
            </a:r>
          </a:p>
        </p:txBody>
      </p:sp>
      <p:sp>
        <p:nvSpPr>
          <p:cNvPr id="3" name="Content Placeholder 2"/>
          <p:cNvSpPr>
            <a:spLocks noGrp="1"/>
          </p:cNvSpPr>
          <p:nvPr>
            <p:ph idx="1"/>
          </p:nvPr>
        </p:nvSpPr>
        <p:spPr>
          <a:xfrm>
            <a:off x="457200" y="1447800"/>
            <a:ext cx="8229600" cy="4191000"/>
          </a:xfrm>
        </p:spPr>
        <p:txBody>
          <a:bodyPr>
            <a:normAutofit/>
          </a:bodyPr>
          <a:lstStyle/>
          <a:p>
            <a:r>
              <a:rPr lang="en-US" dirty="0"/>
              <a:t>It asks whether there is a procedure that does this: </a:t>
            </a:r>
          </a:p>
          <a:p>
            <a:pPr lvl="1"/>
            <a:r>
              <a:rPr lang="en-US" dirty="0"/>
              <a:t>It takes as input a </a:t>
            </a:r>
            <a:r>
              <a:rPr lang="en-US" u="sng" dirty="0"/>
              <a:t>computer program</a:t>
            </a:r>
            <a:r>
              <a:rPr lang="en-US" dirty="0"/>
              <a:t> and </a:t>
            </a:r>
            <a:r>
              <a:rPr lang="en-US" u="sng" dirty="0"/>
              <a:t>input</a:t>
            </a:r>
            <a:r>
              <a:rPr lang="en-US" dirty="0"/>
              <a:t> to the program, and </a:t>
            </a:r>
          </a:p>
          <a:p>
            <a:pPr lvl="1"/>
            <a:r>
              <a:rPr lang="en-US" dirty="0"/>
              <a:t>determines whether the program </a:t>
            </a:r>
            <a:r>
              <a:rPr lang="en-US" u="sng" dirty="0"/>
              <a:t>will eventually stop</a:t>
            </a:r>
            <a:r>
              <a:rPr lang="en-US" dirty="0"/>
              <a:t> when run with the input.</a:t>
            </a:r>
          </a:p>
          <a:p>
            <a:r>
              <a:rPr lang="en-US" dirty="0"/>
              <a:t>This would be useful to test certain things such as whether a program will enter into an infinite loop.</a:t>
            </a:r>
          </a:p>
          <a:p>
            <a:endParaRPr lang="en-US" sz="3200" dirty="0"/>
          </a:p>
        </p:txBody>
      </p:sp>
    </p:spTree>
    <p:extLst>
      <p:ext uri="{BB962C8B-B14F-4D97-AF65-F5344CB8AC3E}">
        <p14:creationId xmlns:p14="http://schemas.microsoft.com/office/powerpoint/2010/main" val="238092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chor="t"/>
          <a:lstStyle/>
          <a:p>
            <a:r>
              <a:rPr lang="en-US" dirty="0"/>
              <a:t>The Halting Problem</a:t>
            </a:r>
          </a:p>
        </p:txBody>
      </p:sp>
      <p:sp>
        <p:nvSpPr>
          <p:cNvPr id="3" name="Content Placeholder 2"/>
          <p:cNvSpPr>
            <a:spLocks noGrp="1"/>
          </p:cNvSpPr>
          <p:nvPr>
            <p:ph idx="1"/>
          </p:nvPr>
        </p:nvSpPr>
        <p:spPr>
          <a:xfrm>
            <a:off x="457200" y="1447800"/>
            <a:ext cx="8229600" cy="5181600"/>
          </a:xfrm>
        </p:spPr>
        <p:txBody>
          <a:bodyPr>
            <a:normAutofit/>
          </a:bodyPr>
          <a:lstStyle/>
          <a:p>
            <a:r>
              <a:rPr lang="en-US" dirty="0"/>
              <a:t>First note that we cannot simply run a program and observe what it does to determine whether it terminates when run with the given input.</a:t>
            </a:r>
          </a:p>
          <a:p>
            <a:r>
              <a:rPr lang="en-US" dirty="0"/>
              <a:t>If the program halts, we have our answer.</a:t>
            </a:r>
          </a:p>
          <a:p>
            <a:r>
              <a:rPr lang="en-US" dirty="0"/>
              <a:t>But if it is still running after any fixed length of time has elapsed, we do not know whether it will never halt or we just did not wait long enough for it to terminate.</a:t>
            </a:r>
          </a:p>
        </p:txBody>
      </p:sp>
    </p:spTree>
    <p:extLst>
      <p:ext uri="{BB962C8B-B14F-4D97-AF65-F5344CB8AC3E}">
        <p14:creationId xmlns:p14="http://schemas.microsoft.com/office/powerpoint/2010/main" val="182521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Growth of Functions (Ch. 3.2)</a:t>
            </a:r>
          </a:p>
        </p:txBody>
      </p:sp>
      <p:sp>
        <p:nvSpPr>
          <p:cNvPr id="3" name="Content Placeholder 2"/>
          <p:cNvSpPr>
            <a:spLocks noGrp="1"/>
          </p:cNvSpPr>
          <p:nvPr>
            <p:ph idx="1"/>
          </p:nvPr>
        </p:nvSpPr>
        <p:spPr/>
        <p:txBody>
          <a:bodyPr>
            <a:normAutofit/>
          </a:bodyPr>
          <a:lstStyle/>
          <a:p>
            <a:r>
              <a:rPr lang="en-US" dirty="0"/>
              <a:t>Big-O Notation</a:t>
            </a:r>
          </a:p>
          <a:p>
            <a:r>
              <a:rPr lang="en-US" dirty="0"/>
              <a:t>Big-O Estimates for Important Functions</a:t>
            </a:r>
          </a:p>
          <a:p>
            <a:r>
              <a:rPr lang="en-US" dirty="0"/>
              <a:t>Big-Omega and Big-Theta Notation</a:t>
            </a:r>
          </a:p>
          <a:p>
            <a:endParaRPr lang="en-US" dirty="0"/>
          </a:p>
        </p:txBody>
      </p:sp>
    </p:spTree>
    <p:extLst>
      <p:ext uri="{BB962C8B-B14F-4D97-AF65-F5344CB8AC3E}">
        <p14:creationId xmlns:p14="http://schemas.microsoft.com/office/powerpoint/2010/main" val="1280297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Growth of Functions</a:t>
            </a:r>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a:t>In both computer science and in mathematics, there are many times when we care about how fast a function grows.</a:t>
            </a:r>
          </a:p>
          <a:p>
            <a:r>
              <a:rPr lang="en-US" dirty="0"/>
              <a:t>In computer science, we want to understand how quickly an algorithm can solve a problem as the size of the input grows. </a:t>
            </a:r>
          </a:p>
          <a:p>
            <a:pPr lvl="1"/>
            <a:r>
              <a:rPr lang="en-US" dirty="0"/>
              <a:t>We can compare the efficiency of two different algorithms for solving the same problem. </a:t>
            </a:r>
          </a:p>
          <a:p>
            <a:pPr lvl="1"/>
            <a:r>
              <a:rPr lang="en-US" dirty="0"/>
              <a:t>We can also determine whether it is practical to use a particular algorithm as the input grows. </a:t>
            </a:r>
          </a:p>
          <a:p>
            <a:r>
              <a:rPr lang="en-US" dirty="0"/>
              <a:t>Two of the areas of mathematics where questions about the growth of functions are studied are:</a:t>
            </a:r>
          </a:p>
          <a:p>
            <a:pPr lvl="1"/>
            <a:r>
              <a:rPr lang="en-US" dirty="0"/>
              <a:t>number theory (covered in Chapter </a:t>
            </a:r>
            <a:r>
              <a:rPr lang="en-US" dirty="0">
                <a:latin typeface="Cambria Math" pitchFamily="18" charset="0"/>
                <a:ea typeface="Cambria Math" pitchFamily="18" charset="0"/>
              </a:rPr>
              <a:t>4</a:t>
            </a:r>
            <a:r>
              <a:rPr lang="en-US" dirty="0"/>
              <a:t>)  </a:t>
            </a:r>
          </a:p>
          <a:p>
            <a:pPr lvl="1"/>
            <a:r>
              <a:rPr lang="en-US" dirty="0" err="1"/>
              <a:t>combinatorics</a:t>
            </a:r>
            <a:r>
              <a:rPr lang="en-US" dirty="0"/>
              <a:t> (covered in Chapters 6 and 8)</a:t>
            </a:r>
          </a:p>
        </p:txBody>
      </p:sp>
    </p:spTree>
    <p:extLst>
      <p:ext uri="{BB962C8B-B14F-4D97-AF65-F5344CB8AC3E}">
        <p14:creationId xmlns:p14="http://schemas.microsoft.com/office/powerpoint/2010/main" val="17108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a:t>
            </a:r>
            <a:r>
              <a:rPr lang="en-US" i="1" dirty="0"/>
              <a:t>O</a:t>
            </a:r>
            <a:r>
              <a:rPr lang="en-US" dirty="0"/>
              <a:t> Notation</a:t>
            </a:r>
          </a:p>
        </p:txBody>
      </p:sp>
      <p:sp>
        <p:nvSpPr>
          <p:cNvPr id="3" name="Content Placeholder 2"/>
          <p:cNvSpPr>
            <a:spLocks noGrp="1"/>
          </p:cNvSpPr>
          <p:nvPr>
            <p:ph idx="1"/>
          </p:nvPr>
        </p:nvSpPr>
        <p:spPr>
          <a:xfrm>
            <a:off x="457200" y="1481328"/>
            <a:ext cx="8229600" cy="4690872"/>
          </a:xfrm>
        </p:spPr>
        <p:txBody>
          <a:bodyPr>
            <a:normAutofit lnSpcReduction="10000"/>
          </a:bodyPr>
          <a:lstStyle/>
          <a:p>
            <a:pPr>
              <a:buNone/>
            </a:pPr>
            <a:r>
              <a:rPr lang="en-US" b="1" dirty="0"/>
              <a:t>   Definition</a:t>
            </a:r>
            <a:r>
              <a:rPr lang="en-US" dirty="0"/>
              <a:t>: Let </a:t>
            </a:r>
            <a:r>
              <a:rPr lang="en-US" i="1" dirty="0"/>
              <a:t>f</a:t>
            </a:r>
            <a:r>
              <a:rPr lang="en-US" dirty="0"/>
              <a:t> and </a:t>
            </a:r>
            <a:r>
              <a:rPr lang="en-US" i="1" dirty="0"/>
              <a:t>g</a:t>
            </a:r>
            <a:r>
              <a:rPr lang="en-US" dirty="0"/>
              <a:t> be functions from the set of integers or the set of real numbers to the set of real numbers. We say that </a:t>
            </a:r>
            <a:r>
              <a:rPr lang="en-US" i="1" dirty="0"/>
              <a:t>f</a:t>
            </a:r>
            <a:r>
              <a:rPr lang="en-US" dirty="0"/>
              <a:t>(</a:t>
            </a:r>
            <a:r>
              <a:rPr lang="en-US" i="1" dirty="0"/>
              <a:t>x</a:t>
            </a:r>
            <a:r>
              <a:rPr lang="en-US" dirty="0"/>
              <a:t>) is </a:t>
            </a:r>
            <a:r>
              <a:rPr lang="en-US" i="1" dirty="0"/>
              <a:t>O</a:t>
            </a:r>
            <a:r>
              <a:rPr lang="en-US" dirty="0"/>
              <a:t>(</a:t>
            </a:r>
            <a:r>
              <a:rPr lang="en-US" i="1" dirty="0"/>
              <a:t>g</a:t>
            </a:r>
            <a:r>
              <a:rPr lang="en-US" dirty="0"/>
              <a:t>(</a:t>
            </a:r>
            <a:r>
              <a:rPr lang="en-US" i="1" dirty="0"/>
              <a:t>x</a:t>
            </a:r>
            <a:r>
              <a:rPr lang="en-US" dirty="0"/>
              <a:t>)) if there are constants </a:t>
            </a:r>
            <a:r>
              <a:rPr lang="en-US" i="1" dirty="0"/>
              <a:t>C</a:t>
            </a:r>
            <a:r>
              <a:rPr lang="en-US" dirty="0"/>
              <a:t> and </a:t>
            </a:r>
            <a:r>
              <a:rPr lang="en-US" i="1" dirty="0"/>
              <a:t>k</a:t>
            </a:r>
            <a:r>
              <a:rPr lang="en-US" dirty="0"/>
              <a:t> such that</a:t>
            </a:r>
          </a:p>
          <a:p>
            <a:pPr>
              <a:buNone/>
            </a:pPr>
            <a:endParaRPr lang="en-US" dirty="0"/>
          </a:p>
          <a:p>
            <a:pPr>
              <a:buNone/>
            </a:pPr>
            <a:r>
              <a:rPr lang="en-US" dirty="0"/>
              <a:t>    whenever  </a:t>
            </a:r>
            <a:r>
              <a:rPr lang="en-US" i="1" dirty="0"/>
              <a:t>x</a:t>
            </a:r>
            <a:r>
              <a:rPr lang="en-US" dirty="0"/>
              <a:t> &gt; </a:t>
            </a:r>
            <a:r>
              <a:rPr lang="en-US" i="1" dirty="0"/>
              <a:t>k</a:t>
            </a:r>
            <a:r>
              <a:rPr lang="en-US" dirty="0"/>
              <a:t>. (illustration on next slide)</a:t>
            </a:r>
          </a:p>
          <a:p>
            <a:r>
              <a:rPr lang="en-US" dirty="0"/>
              <a:t>This is read as “</a:t>
            </a:r>
            <a:r>
              <a:rPr lang="en-US" i="1" dirty="0"/>
              <a:t>f</a:t>
            </a:r>
            <a:r>
              <a:rPr lang="en-US" dirty="0"/>
              <a:t>(</a:t>
            </a:r>
            <a:r>
              <a:rPr lang="en-US" i="1" dirty="0"/>
              <a:t>x</a:t>
            </a:r>
            <a:r>
              <a:rPr lang="en-US" dirty="0"/>
              <a:t>) is big-</a:t>
            </a:r>
            <a:r>
              <a:rPr lang="en-US" i="1" dirty="0"/>
              <a:t>O</a:t>
            </a:r>
            <a:r>
              <a:rPr lang="en-US" dirty="0"/>
              <a:t> of </a:t>
            </a:r>
            <a:r>
              <a:rPr lang="en-US" i="1" dirty="0"/>
              <a:t>g</a:t>
            </a:r>
            <a:r>
              <a:rPr lang="en-US" dirty="0"/>
              <a:t>(</a:t>
            </a:r>
            <a:r>
              <a:rPr lang="en-US" i="1" dirty="0"/>
              <a:t>x</a:t>
            </a:r>
            <a:r>
              <a:rPr lang="en-US" dirty="0"/>
              <a:t>)” or “</a:t>
            </a:r>
            <a:r>
              <a:rPr lang="en-US" i="1" dirty="0"/>
              <a:t>g</a:t>
            </a:r>
            <a:r>
              <a:rPr lang="en-US" dirty="0"/>
              <a:t> asymptotically dominates </a:t>
            </a:r>
            <a:r>
              <a:rPr lang="en-US" i="1" dirty="0"/>
              <a:t>f</a:t>
            </a:r>
            <a:r>
              <a:rPr lang="en-US" dirty="0"/>
              <a:t>.”</a:t>
            </a:r>
          </a:p>
          <a:p>
            <a:r>
              <a:rPr lang="en-US" dirty="0"/>
              <a:t>The constants C and k are called </a:t>
            </a:r>
            <a:r>
              <a:rPr lang="en-US" i="1" dirty="0"/>
              <a:t>witnesses</a:t>
            </a:r>
            <a:r>
              <a:rPr lang="en-US" dirty="0"/>
              <a:t> to the relationship </a:t>
            </a:r>
            <a:r>
              <a:rPr lang="en-US" i="1" dirty="0"/>
              <a:t>f</a:t>
            </a:r>
            <a:r>
              <a:rPr lang="en-US" dirty="0"/>
              <a:t>(</a:t>
            </a:r>
            <a:r>
              <a:rPr lang="en-US" i="1" dirty="0"/>
              <a:t>x</a:t>
            </a:r>
            <a:r>
              <a:rPr lang="en-US" dirty="0"/>
              <a:t>) is </a:t>
            </a:r>
            <a:r>
              <a:rPr lang="en-US" i="1" dirty="0"/>
              <a:t>O</a:t>
            </a:r>
            <a:r>
              <a:rPr lang="en-US" dirty="0"/>
              <a:t>(</a:t>
            </a:r>
            <a:r>
              <a:rPr lang="en-US" i="1" dirty="0"/>
              <a:t>g</a:t>
            </a:r>
            <a:r>
              <a:rPr lang="en-US" dirty="0"/>
              <a:t>(</a:t>
            </a:r>
            <a:r>
              <a:rPr lang="en-US" i="1" dirty="0"/>
              <a:t>x</a:t>
            </a:r>
            <a:r>
              <a:rPr lang="en-US" dirty="0"/>
              <a:t>)). Only one pair of witnesses is needed.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3352800" y="3048000"/>
            <a:ext cx="2157413" cy="319088"/>
          </a:xfrm>
          <a:prstGeom prst="rect">
            <a:avLst/>
          </a:prstGeom>
        </p:spPr>
      </p:pic>
    </p:spTree>
    <p:extLst>
      <p:ext uri="{BB962C8B-B14F-4D97-AF65-F5344CB8AC3E}">
        <p14:creationId xmlns:p14="http://schemas.microsoft.com/office/powerpoint/2010/main" val="11136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Big-</a:t>
            </a:r>
            <a:r>
              <a:rPr lang="en-US" i="1" dirty="0"/>
              <a:t>O</a:t>
            </a:r>
            <a:r>
              <a:rPr lang="en-US" dirty="0"/>
              <a:t> Notation</a:t>
            </a:r>
          </a:p>
        </p:txBody>
      </p:sp>
      <p:pic>
        <p:nvPicPr>
          <p:cNvPr id="4" name="Content Placeholder 3" descr="0307.jpg"/>
          <p:cNvPicPr>
            <a:picLocks noGrp="1" noChangeAspect="1"/>
          </p:cNvPicPr>
          <p:nvPr>
            <p:ph idx="1"/>
          </p:nvPr>
        </p:nvPicPr>
        <p:blipFill>
          <a:blip r:embed="rId2" cstate="print"/>
          <a:stretch>
            <a:fillRect/>
          </a:stretch>
        </p:blipFill>
        <p:spPr>
          <a:xfrm>
            <a:off x="1143000" y="2057400"/>
            <a:ext cx="6795364" cy="3733800"/>
          </a:xfrm>
        </p:spPr>
      </p:pic>
      <p:sp>
        <p:nvSpPr>
          <p:cNvPr id="7" name="TextBox 6"/>
          <p:cNvSpPr txBox="1"/>
          <p:nvPr/>
        </p:nvSpPr>
        <p:spPr>
          <a:xfrm>
            <a:off x="4724400" y="2133600"/>
            <a:ext cx="3352800" cy="646331"/>
          </a:xfrm>
          <a:prstGeom prst="rect">
            <a:avLst/>
          </a:prstGeom>
          <a:noFill/>
        </p:spPr>
        <p:txBody>
          <a:bodyPr wrap="square" rtlCol="0">
            <a:spAutoFit/>
          </a:bodyPr>
          <a:lstStyle/>
          <a:p>
            <a:r>
              <a:rPr lang="en-US" sz="3600" i="1" dirty="0"/>
              <a:t>f</a:t>
            </a:r>
            <a:r>
              <a:rPr lang="en-US" sz="3600" dirty="0"/>
              <a:t>(</a:t>
            </a:r>
            <a:r>
              <a:rPr lang="en-US" sz="3600" i="1" dirty="0"/>
              <a:t>x</a:t>
            </a:r>
            <a:r>
              <a:rPr lang="en-US" sz="3600" dirty="0"/>
              <a:t>) is </a:t>
            </a:r>
            <a:r>
              <a:rPr lang="en-US" sz="3600" i="1" dirty="0"/>
              <a:t>O</a:t>
            </a:r>
            <a:r>
              <a:rPr lang="en-US" sz="3600" dirty="0"/>
              <a:t>(</a:t>
            </a:r>
            <a:r>
              <a:rPr lang="en-US" sz="3600" i="1" dirty="0"/>
              <a:t>g</a:t>
            </a:r>
            <a:r>
              <a:rPr lang="en-US" sz="3600" dirty="0"/>
              <a:t>(</a:t>
            </a:r>
            <a:r>
              <a:rPr lang="en-US" sz="3600" i="1" dirty="0"/>
              <a:t>x</a:t>
            </a:r>
            <a:r>
              <a:rPr lang="en-US" sz="3600" dirty="0"/>
              <a:t>))</a:t>
            </a:r>
          </a:p>
        </p:txBody>
      </p:sp>
    </p:spTree>
    <p:extLst>
      <p:ext uri="{BB962C8B-B14F-4D97-AF65-F5344CB8AC3E}">
        <p14:creationId xmlns:p14="http://schemas.microsoft.com/office/powerpoint/2010/main" val="85022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305800" cy="4800600"/>
          </a:xfrm>
        </p:spPr>
        <p:txBody>
          <a:bodyPr>
            <a:normAutofit/>
          </a:bodyPr>
          <a:lstStyle/>
          <a:p>
            <a:r>
              <a:rPr lang="en-US" dirty="0"/>
              <a:t>HW #5 out </a:t>
            </a:r>
          </a:p>
          <a:p>
            <a:pPr lvl="1"/>
            <a:r>
              <a:rPr lang="en-US" dirty="0"/>
              <a:t>Due </a:t>
            </a:r>
            <a:r>
              <a:rPr lang="en-US" b="1" dirty="0"/>
              <a:t>5pm</a:t>
            </a:r>
            <a:r>
              <a:rPr lang="en-US" dirty="0"/>
              <a:t> 10/19 (Fri) with 1 extra day of re-submission.</a:t>
            </a:r>
          </a:p>
          <a:p>
            <a:pPr lvl="1"/>
            <a:r>
              <a:rPr lang="en-US" b="1" dirty="0">
                <a:solidFill>
                  <a:srgbClr val="FF0000"/>
                </a:solidFill>
              </a:rPr>
              <a:t>Write NEATLY!!!</a:t>
            </a:r>
          </a:p>
          <a:p>
            <a:r>
              <a:rPr lang="en-US" dirty="0"/>
              <a:t>Reading assignment</a:t>
            </a:r>
          </a:p>
          <a:p>
            <a:pPr lvl="1"/>
            <a:r>
              <a:rPr lang="en-US" dirty="0"/>
              <a:t>Ch. 4.1 – 4.3 of textbook</a:t>
            </a:r>
          </a:p>
          <a:p>
            <a:pPr lvl="2"/>
            <a:endParaRPr lang="en-US" dirty="0"/>
          </a:p>
        </p:txBody>
      </p:sp>
      <p:sp>
        <p:nvSpPr>
          <p:cNvPr id="3" name="Title 2"/>
          <p:cNvSpPr>
            <a:spLocks noGrp="1"/>
          </p:cNvSpPr>
          <p:nvPr>
            <p:ph type="title"/>
          </p:nvPr>
        </p:nvSpPr>
        <p:spPr/>
        <p:txBody>
          <a:bodyPr/>
          <a:lstStyle/>
          <a:p>
            <a:r>
              <a:rPr lang="en-US" dirty="0"/>
              <a:t>Announcement</a:t>
            </a:r>
          </a:p>
        </p:txBody>
      </p:sp>
    </p:spTree>
    <p:extLst>
      <p:ext uri="{BB962C8B-B14F-4D97-AF65-F5344CB8AC3E}">
        <p14:creationId xmlns:p14="http://schemas.microsoft.com/office/powerpoint/2010/main" val="114464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chor="t"/>
          <a:lstStyle/>
          <a:p>
            <a:r>
              <a:rPr lang="en-US" dirty="0"/>
              <a:t>Greedy Algorithms</a:t>
            </a:r>
          </a:p>
        </p:txBody>
      </p:sp>
      <p:sp>
        <p:nvSpPr>
          <p:cNvPr id="3" name="Content Placeholder 2"/>
          <p:cNvSpPr>
            <a:spLocks noGrp="1"/>
          </p:cNvSpPr>
          <p:nvPr>
            <p:ph idx="1"/>
          </p:nvPr>
        </p:nvSpPr>
        <p:spPr>
          <a:xfrm>
            <a:off x="0" y="1219200"/>
            <a:ext cx="9144000" cy="5105400"/>
          </a:xfrm>
        </p:spPr>
        <p:txBody>
          <a:bodyPr>
            <a:normAutofit fontScale="92500" lnSpcReduction="20000"/>
          </a:bodyPr>
          <a:lstStyle/>
          <a:p>
            <a:r>
              <a:rPr lang="en-US" sz="2600" i="1" dirty="0"/>
              <a:t>Optimization problems</a:t>
            </a:r>
            <a:r>
              <a:rPr lang="en-US" sz="2600" dirty="0"/>
              <a:t> minimize or maximize some parameter over all possible inputs.</a:t>
            </a:r>
          </a:p>
          <a:p>
            <a:r>
              <a:rPr lang="en-US" sz="2600" dirty="0"/>
              <a:t>Optimization problems we will study are:</a:t>
            </a:r>
          </a:p>
          <a:p>
            <a:pPr lvl="1"/>
            <a:r>
              <a:rPr lang="en-US" dirty="0"/>
              <a:t>Finding a route between multiple cities with the smallest total mileage.</a:t>
            </a:r>
          </a:p>
          <a:p>
            <a:pPr lvl="1"/>
            <a:r>
              <a:rPr lang="en-US" dirty="0"/>
              <a:t>Determining how to encode messages using the fewest possible bits.</a:t>
            </a:r>
          </a:p>
          <a:p>
            <a:r>
              <a:rPr lang="en-US" sz="2600" dirty="0"/>
              <a:t>Optimization problems can often be solved using a </a:t>
            </a:r>
            <a:r>
              <a:rPr lang="en-US" sz="2600" i="1" dirty="0"/>
              <a:t>greedy algorithm</a:t>
            </a:r>
            <a:r>
              <a:rPr lang="en-US" sz="2600" dirty="0"/>
              <a:t>, which makes the “best” choice at each step. Making the “best choice” at each step does not necessarily produce an optimal solution to the overall problem, but in many instances, it does. </a:t>
            </a:r>
          </a:p>
          <a:p>
            <a:r>
              <a:rPr lang="en-US" sz="2600" dirty="0"/>
              <a:t>After specifying what the “best choice” at each step is, we try to prove that this approach always produces an optimal solution, or find a counterexample to show that it does not.</a:t>
            </a:r>
          </a:p>
          <a:p>
            <a:r>
              <a:rPr lang="en-US" sz="2600" dirty="0"/>
              <a:t>The greedy approach is an example of an algorithmic paradigm, which is a general approach for designing an algorithm. We will return to algorithmic paradigms in Section </a:t>
            </a:r>
            <a:r>
              <a:rPr lang="en-US" sz="2600" dirty="0">
                <a:latin typeface="Cambria Math" pitchFamily="18" charset="0"/>
                <a:ea typeface="Cambria Math" pitchFamily="18" charset="0"/>
              </a:rPr>
              <a:t>3.3.</a:t>
            </a:r>
            <a:r>
              <a:rPr lang="en-US" sz="2600" dirty="0"/>
              <a:t> </a:t>
            </a:r>
          </a:p>
          <a:p>
            <a:endParaRPr lang="en-US" dirty="0"/>
          </a:p>
        </p:txBody>
      </p:sp>
    </p:spTree>
    <p:extLst>
      <p:ext uri="{BB962C8B-B14F-4D97-AF65-F5344CB8AC3E}">
        <p14:creationId xmlns:p14="http://schemas.microsoft.com/office/powerpoint/2010/main" val="342898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chor="t">
            <a:normAutofit/>
          </a:bodyPr>
          <a:lstStyle/>
          <a:p>
            <a:r>
              <a:rPr lang="en-US" dirty="0"/>
              <a:t>Greedy Algorithms: Making Change</a:t>
            </a:r>
          </a:p>
        </p:txBody>
      </p:sp>
      <p:sp>
        <p:nvSpPr>
          <p:cNvPr id="3" name="Content Placeholder 2"/>
          <p:cNvSpPr>
            <a:spLocks noGrp="1"/>
          </p:cNvSpPr>
          <p:nvPr>
            <p:ph idx="1"/>
          </p:nvPr>
        </p:nvSpPr>
        <p:spPr>
          <a:xfrm>
            <a:off x="152400" y="1295400"/>
            <a:ext cx="8839200" cy="5181600"/>
          </a:xfrm>
        </p:spPr>
        <p:txBody>
          <a:bodyPr>
            <a:normAutofit/>
          </a:bodyPr>
          <a:lstStyle/>
          <a:p>
            <a:pPr>
              <a:buNone/>
            </a:pPr>
            <a:r>
              <a:rPr lang="en-US" b="1" dirty="0"/>
              <a:t>   Example</a:t>
            </a:r>
            <a:r>
              <a:rPr lang="en-US" dirty="0"/>
              <a:t>:  Design a greedy algorithm for making change (in  U.S. money) of </a:t>
            </a:r>
            <a:r>
              <a:rPr lang="en-US" i="1" dirty="0"/>
              <a:t>n</a:t>
            </a:r>
            <a:r>
              <a:rPr lang="en-US" dirty="0"/>
              <a:t> cents with the following coins: quarters (</a:t>
            </a:r>
            <a:r>
              <a:rPr lang="en-US" dirty="0">
                <a:latin typeface="Cambria Math" pitchFamily="18" charset="0"/>
                <a:ea typeface="Cambria Math" pitchFamily="18" charset="0"/>
              </a:rPr>
              <a:t>25</a:t>
            </a:r>
            <a:r>
              <a:rPr lang="en-US" dirty="0"/>
              <a:t> cents), dimes (</a:t>
            </a:r>
            <a:r>
              <a:rPr lang="en-US" dirty="0">
                <a:latin typeface="Cambria Math" pitchFamily="18" charset="0"/>
                <a:ea typeface="Cambria Math" pitchFamily="18" charset="0"/>
              </a:rPr>
              <a:t>10</a:t>
            </a:r>
            <a:r>
              <a:rPr lang="en-US" dirty="0"/>
              <a:t> cents), nickels (</a:t>
            </a:r>
            <a:r>
              <a:rPr lang="en-US" dirty="0">
                <a:latin typeface="Cambria Math" pitchFamily="18" charset="0"/>
                <a:ea typeface="Cambria Math" pitchFamily="18" charset="0"/>
              </a:rPr>
              <a:t>5</a:t>
            </a:r>
            <a:r>
              <a:rPr lang="en-US" dirty="0"/>
              <a:t> cents), and pennies (</a:t>
            </a:r>
            <a:r>
              <a:rPr lang="en-US" dirty="0">
                <a:latin typeface="Cambria Math" pitchFamily="18" charset="0"/>
                <a:ea typeface="Cambria Math" pitchFamily="18" charset="0"/>
              </a:rPr>
              <a:t>1</a:t>
            </a:r>
            <a:r>
              <a:rPr lang="en-US" dirty="0"/>
              <a:t> cent), using the </a:t>
            </a:r>
            <a:r>
              <a:rPr lang="en-US" u="sng" dirty="0"/>
              <a:t>least total number </a:t>
            </a:r>
            <a:r>
              <a:rPr lang="en-US" dirty="0"/>
              <a:t>of coins.</a:t>
            </a:r>
          </a:p>
          <a:p>
            <a:pPr>
              <a:buNone/>
            </a:pPr>
            <a:r>
              <a:rPr lang="en-US" dirty="0"/>
              <a:t>   </a:t>
            </a:r>
            <a:r>
              <a:rPr lang="en-US" b="1" dirty="0"/>
              <a:t>Idea</a:t>
            </a:r>
            <a:r>
              <a:rPr lang="en-US" dirty="0"/>
              <a:t>: At each step choose the coin with the largest possible value that does not exceed the amount of change left.</a:t>
            </a:r>
          </a:p>
          <a:p>
            <a:pPr marL="880110" lvl="1" indent="-514350">
              <a:buFont typeface="+mj-lt"/>
              <a:buAutoNum type="arabicPeriod"/>
            </a:pPr>
            <a:r>
              <a:rPr lang="en-US" dirty="0"/>
              <a:t>If </a:t>
            </a:r>
            <a:r>
              <a:rPr lang="en-US" i="1" dirty="0"/>
              <a:t>n</a:t>
            </a:r>
            <a:r>
              <a:rPr lang="en-US" dirty="0"/>
              <a:t> = </a:t>
            </a:r>
            <a:r>
              <a:rPr lang="en-US" dirty="0">
                <a:latin typeface="Cambria Math" pitchFamily="18" charset="0"/>
                <a:ea typeface="Cambria Math" pitchFamily="18" charset="0"/>
              </a:rPr>
              <a:t>67</a:t>
            </a:r>
            <a:r>
              <a:rPr lang="en-US" dirty="0"/>
              <a:t> cents, first choose </a:t>
            </a:r>
            <a:r>
              <a:rPr lang="en-US" dirty="0">
                <a:latin typeface="Cambria Math" pitchFamily="18" charset="0"/>
                <a:ea typeface="Cambria Math" pitchFamily="18" charset="0"/>
              </a:rPr>
              <a:t>a</a:t>
            </a:r>
            <a:r>
              <a:rPr lang="en-US" dirty="0"/>
              <a:t> quarter leaving </a:t>
            </a:r>
            <a:r>
              <a:rPr lang="en-US" dirty="0">
                <a:latin typeface="Cambria Math" pitchFamily="18" charset="0"/>
                <a:ea typeface="Cambria Math" pitchFamily="18" charset="0"/>
              </a:rPr>
              <a:t>67−25 </a:t>
            </a:r>
            <a:r>
              <a:rPr lang="en-US" dirty="0">
                <a:latin typeface="Cambria Math"/>
                <a:ea typeface="Cambria Math"/>
              </a:rPr>
              <a:t>= </a:t>
            </a:r>
            <a:r>
              <a:rPr lang="en-US" dirty="0">
                <a:latin typeface="Cambria Math" pitchFamily="18" charset="0"/>
                <a:ea typeface="Cambria Math" pitchFamily="18" charset="0"/>
              </a:rPr>
              <a:t>42</a:t>
            </a:r>
            <a:r>
              <a:rPr lang="en-US" dirty="0">
                <a:latin typeface="Cambria Math"/>
                <a:ea typeface="Cambria Math"/>
              </a:rPr>
              <a:t> cents. Then choose another quarter leaving 42 −25 = 17 cents.</a:t>
            </a:r>
          </a:p>
          <a:p>
            <a:pPr marL="880110" lvl="1" indent="-514350">
              <a:buFont typeface="+mj-lt"/>
              <a:buAutoNum type="arabicPeriod"/>
            </a:pPr>
            <a:r>
              <a:rPr lang="en-US" dirty="0">
                <a:latin typeface="Cambria Math"/>
                <a:ea typeface="Cambria Math"/>
              </a:rPr>
              <a:t>Then choose 1 dime, leaving 17 − 10 = 7 cents.</a:t>
            </a:r>
          </a:p>
          <a:p>
            <a:pPr marL="880110" lvl="1" indent="-514350">
              <a:buFont typeface="+mj-lt"/>
              <a:buAutoNum type="arabicPeriod"/>
            </a:pPr>
            <a:r>
              <a:rPr lang="en-US" dirty="0">
                <a:latin typeface="Cambria Math"/>
                <a:ea typeface="Cambria Math"/>
              </a:rPr>
              <a:t>Choose 1 nickel, leaving 7 – 5 = 2 cents.</a:t>
            </a:r>
          </a:p>
          <a:p>
            <a:pPr marL="880110" lvl="1" indent="-514350">
              <a:buFont typeface="+mj-lt"/>
              <a:buAutoNum type="arabicPeriod"/>
            </a:pPr>
            <a:r>
              <a:rPr lang="en-US" dirty="0">
                <a:latin typeface="Cambria Math"/>
                <a:ea typeface="Cambria Math"/>
              </a:rPr>
              <a:t>Choose a penny, leaving one cent. Choose another penny leaving 0 cents.</a:t>
            </a:r>
          </a:p>
          <a:p>
            <a:pPr marL="880110" lvl="1" indent="-514350">
              <a:buFont typeface="+mj-lt"/>
              <a:buAutoNum type="arabicPeriod"/>
            </a:pPr>
            <a:endParaRPr lang="en-US" dirty="0"/>
          </a:p>
          <a:p>
            <a:pPr>
              <a:buNone/>
            </a:pPr>
            <a:endParaRPr lang="en-US" dirty="0"/>
          </a:p>
        </p:txBody>
      </p:sp>
    </p:spTree>
    <p:extLst>
      <p:ext uri="{BB962C8B-B14F-4D97-AF65-F5344CB8AC3E}">
        <p14:creationId xmlns:p14="http://schemas.microsoft.com/office/powerpoint/2010/main" val="32933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chor="t">
            <a:normAutofit/>
          </a:bodyPr>
          <a:lstStyle/>
          <a:p>
            <a:r>
              <a:rPr lang="en-US" dirty="0"/>
              <a:t>Greedy Change-Making Algorithm</a:t>
            </a:r>
          </a:p>
        </p:txBody>
      </p:sp>
      <p:sp>
        <p:nvSpPr>
          <p:cNvPr id="3" name="Content Placeholder 2"/>
          <p:cNvSpPr>
            <a:spLocks noGrp="1"/>
          </p:cNvSpPr>
          <p:nvPr>
            <p:ph idx="1"/>
          </p:nvPr>
        </p:nvSpPr>
        <p:spPr>
          <a:xfrm>
            <a:off x="0" y="914400"/>
            <a:ext cx="9144000" cy="4800600"/>
          </a:xfrm>
        </p:spPr>
        <p:txBody>
          <a:bodyPr>
            <a:noAutofit/>
          </a:bodyPr>
          <a:lstStyle/>
          <a:p>
            <a:pPr>
              <a:buNone/>
            </a:pPr>
            <a:r>
              <a:rPr lang="en-US" sz="2400" b="1" dirty="0"/>
              <a:t>   </a:t>
            </a:r>
            <a:r>
              <a:rPr lang="en-US" sz="2200" b="1" dirty="0"/>
              <a:t>Solution</a:t>
            </a:r>
            <a:r>
              <a:rPr lang="en-US" sz="2200" dirty="0"/>
              <a:t>: Greedy change-making algorithm for </a:t>
            </a:r>
            <a:r>
              <a:rPr lang="en-US" sz="2200" i="1" dirty="0"/>
              <a:t>n</a:t>
            </a:r>
            <a:r>
              <a:rPr lang="en-US" sz="2200" dirty="0"/>
              <a:t> cents. The algorithm works with any coin denominations  </a:t>
            </a:r>
            <a:r>
              <a:rPr lang="en-US" sz="2200" i="1" dirty="0"/>
              <a:t>c</a:t>
            </a:r>
            <a:r>
              <a:rPr lang="en-US" sz="2200" i="1" baseline="-25000" dirty="0"/>
              <a:t>1</a:t>
            </a:r>
            <a:r>
              <a:rPr lang="en-US" sz="2200" i="1" dirty="0"/>
              <a:t>, c</a:t>
            </a:r>
            <a:r>
              <a:rPr lang="en-US" sz="2200" i="1" baseline="-25000" dirty="0"/>
              <a:t>2</a:t>
            </a:r>
            <a:r>
              <a:rPr lang="en-US" sz="2200" i="1" dirty="0"/>
              <a:t>, …,</a:t>
            </a:r>
            <a:r>
              <a:rPr lang="en-US" sz="2200" i="1" dirty="0" err="1"/>
              <a:t>c</a:t>
            </a:r>
            <a:r>
              <a:rPr lang="en-US" sz="2200" i="1" baseline="-25000" dirty="0" err="1"/>
              <a:t>r</a:t>
            </a:r>
            <a:r>
              <a:rPr lang="en-US" sz="2200" i="1" baseline="-25000" dirty="0"/>
              <a:t> </a:t>
            </a:r>
            <a:r>
              <a:rPr lang="en-US" sz="2200" i="1" dirty="0"/>
              <a:t>.</a:t>
            </a:r>
          </a:p>
          <a:p>
            <a:pPr>
              <a:buNone/>
            </a:pPr>
            <a:endParaRPr lang="en-US" sz="2200" i="1" dirty="0"/>
          </a:p>
          <a:p>
            <a:pPr>
              <a:buNone/>
            </a:pPr>
            <a:endParaRPr lang="en-US" sz="2200" i="1" dirty="0"/>
          </a:p>
          <a:p>
            <a:pPr>
              <a:buNone/>
            </a:pPr>
            <a:endParaRPr lang="en-US" sz="2200" i="1" dirty="0"/>
          </a:p>
          <a:p>
            <a:pPr>
              <a:buNone/>
            </a:pPr>
            <a:endParaRPr lang="en-US" sz="2200" i="1" dirty="0"/>
          </a:p>
          <a:p>
            <a:pPr>
              <a:buNone/>
            </a:pPr>
            <a:endParaRPr lang="en-US" sz="2200" i="1" dirty="0"/>
          </a:p>
          <a:p>
            <a:pPr lvl="1"/>
            <a:endParaRPr lang="en-US" sz="2200" dirty="0"/>
          </a:p>
          <a:p>
            <a:pPr lvl="1"/>
            <a:endParaRPr lang="en-US" sz="2200" dirty="0"/>
          </a:p>
          <a:p>
            <a:pPr lvl="1"/>
            <a:endParaRPr lang="en-US" sz="2200" dirty="0"/>
          </a:p>
          <a:p>
            <a:pPr lvl="1"/>
            <a:r>
              <a:rPr lang="en-US" sz="2200" dirty="0"/>
              <a:t>For the example of U.S. currency, we may have quarters, dimes, nickels and pennies,  with </a:t>
            </a:r>
            <a:r>
              <a:rPr lang="en-US" sz="2200" i="1" dirty="0"/>
              <a:t>c</a:t>
            </a:r>
            <a:r>
              <a:rPr lang="en-US" sz="2200" baseline="-25000" dirty="0"/>
              <a:t>1</a:t>
            </a:r>
            <a:r>
              <a:rPr lang="en-US" sz="2200" i="1" baseline="-25000" dirty="0"/>
              <a:t> </a:t>
            </a:r>
            <a:r>
              <a:rPr lang="en-US" sz="2200" dirty="0"/>
              <a:t>= </a:t>
            </a:r>
            <a:r>
              <a:rPr lang="en-US" sz="2200" dirty="0">
                <a:latin typeface="Cambria Math" pitchFamily="18" charset="0"/>
                <a:ea typeface="Cambria Math" pitchFamily="18" charset="0"/>
              </a:rPr>
              <a:t>25,</a:t>
            </a:r>
            <a:r>
              <a:rPr lang="en-US" sz="2200" i="1" dirty="0"/>
              <a:t> c</a:t>
            </a:r>
            <a:r>
              <a:rPr lang="en-US" sz="2200" baseline="-25000" dirty="0"/>
              <a:t>2</a:t>
            </a:r>
            <a:r>
              <a:rPr lang="en-US" sz="2200" i="1" baseline="-25000" dirty="0"/>
              <a:t> </a:t>
            </a:r>
            <a:r>
              <a:rPr lang="en-US" sz="2200" dirty="0"/>
              <a:t>= </a:t>
            </a:r>
            <a:r>
              <a:rPr lang="en-US" sz="2200" dirty="0">
                <a:latin typeface="Cambria Math" pitchFamily="18" charset="0"/>
                <a:ea typeface="Cambria Math" pitchFamily="18" charset="0"/>
              </a:rPr>
              <a:t>10, </a:t>
            </a:r>
            <a:r>
              <a:rPr lang="en-US" sz="2200" i="1" dirty="0"/>
              <a:t>c</a:t>
            </a:r>
            <a:r>
              <a:rPr lang="en-US" sz="2200" baseline="-25000" dirty="0"/>
              <a:t>3</a:t>
            </a:r>
            <a:r>
              <a:rPr lang="en-US" sz="2200" i="1" baseline="-25000" dirty="0"/>
              <a:t> </a:t>
            </a:r>
            <a:r>
              <a:rPr lang="en-US" sz="2200" dirty="0"/>
              <a:t>= </a:t>
            </a:r>
            <a:r>
              <a:rPr lang="en-US" sz="2200" dirty="0">
                <a:latin typeface="Cambria Math" pitchFamily="18" charset="0"/>
                <a:ea typeface="Cambria Math" pitchFamily="18" charset="0"/>
              </a:rPr>
              <a:t>5, and </a:t>
            </a:r>
            <a:r>
              <a:rPr lang="en-US" sz="2200" i="1" dirty="0"/>
              <a:t>c</a:t>
            </a:r>
            <a:r>
              <a:rPr lang="en-US" sz="2200" baseline="-25000" dirty="0"/>
              <a:t>4</a:t>
            </a:r>
            <a:r>
              <a:rPr lang="en-US" sz="2200" i="1" baseline="-25000" dirty="0"/>
              <a:t> </a:t>
            </a:r>
            <a:r>
              <a:rPr lang="en-US" sz="2200" dirty="0"/>
              <a:t>= </a:t>
            </a:r>
            <a:r>
              <a:rPr lang="en-US" sz="2200" dirty="0">
                <a:latin typeface="Cambria Math" pitchFamily="18" charset="0"/>
                <a:ea typeface="Cambria Math" pitchFamily="18" charset="0"/>
              </a:rPr>
              <a:t>1.</a:t>
            </a:r>
          </a:p>
          <a:p>
            <a:pPr lvl="1"/>
            <a:r>
              <a:rPr lang="en-US" sz="2200" dirty="0">
                <a:latin typeface="Cambria Math" pitchFamily="18" charset="0"/>
                <a:ea typeface="Cambria Math" pitchFamily="18" charset="0"/>
              </a:rPr>
              <a:t>Is it optimal for U.S. currency? (optimal=results in fewest coins)</a:t>
            </a:r>
          </a:p>
          <a:p>
            <a:pPr lvl="1"/>
            <a:r>
              <a:rPr lang="en-US" sz="2200" dirty="0">
                <a:latin typeface="Cambria Math" pitchFamily="18" charset="0"/>
                <a:ea typeface="Cambria Math" pitchFamily="18" charset="0"/>
              </a:rPr>
              <a:t>Is it optimal for all denominations?</a:t>
            </a:r>
          </a:p>
          <a:p>
            <a:pPr>
              <a:buNone/>
            </a:pPr>
            <a:endParaRPr lang="en-US" sz="2400" dirty="0"/>
          </a:p>
        </p:txBody>
      </p:sp>
      <p:sp>
        <p:nvSpPr>
          <p:cNvPr id="5" name="Content Placeholder 2"/>
          <p:cNvSpPr txBox="1">
            <a:spLocks/>
          </p:cNvSpPr>
          <p:nvPr/>
        </p:nvSpPr>
        <p:spPr>
          <a:xfrm>
            <a:off x="685800" y="1752600"/>
            <a:ext cx="7696200" cy="2895600"/>
          </a:xfrm>
          <a:prstGeom prst="rect">
            <a:avLst/>
          </a:prstGeom>
          <a:ln>
            <a:solidFill>
              <a:schemeClr val="accent1"/>
            </a:solidFill>
          </a:ln>
        </p:spPr>
        <p:txBody>
          <a:bodyPr vert="horz">
            <a:noAutofit/>
          </a:bodyPr>
          <a:lstStyle/>
          <a:p>
            <a:pPr marL="274320" lvl="0" indent="-274320">
              <a:spcBef>
                <a:spcPct val="20000"/>
              </a:spcBef>
              <a:buClr>
                <a:schemeClr val="accent3"/>
              </a:buClr>
              <a:buSzPct val="95000"/>
              <a:defRPr/>
            </a:pPr>
            <a:r>
              <a:rPr lang="en-US" sz="2000" b="1" dirty="0"/>
              <a:t>procedure</a:t>
            </a:r>
            <a:r>
              <a:rPr kumimoji="0" lang="en-US" sz="2000" b="1" i="0" u="none" strike="noStrike" kern="1200" cap="none" spc="0" normalizeH="0" baseline="0" noProof="0" dirty="0">
                <a:ln>
                  <a:noFill/>
                </a:ln>
                <a:solidFill>
                  <a:schemeClr val="tx1"/>
                </a:solidFill>
                <a:effectLst/>
                <a:uLnTx/>
                <a:uFillTx/>
                <a:latin typeface="+mn-lt"/>
                <a:ea typeface="+mn-ea"/>
                <a:cs typeface="+mn-cs"/>
              </a:rPr>
              <a:t> </a:t>
            </a:r>
            <a:r>
              <a:rPr lang="en-US" sz="2000" i="1" dirty="0"/>
              <a:t>change</a:t>
            </a:r>
            <a:r>
              <a:rPr kumimoji="0" lang="en-US" sz="2000" i="0" u="none" strike="noStrike" kern="1200" cap="none" spc="0" normalizeH="0" baseline="0" noProof="0" dirty="0">
                <a:ln>
                  <a:noFill/>
                </a:ln>
                <a:solidFill>
                  <a:schemeClr val="tx1"/>
                </a:solidFill>
                <a:effectLst/>
                <a:uLnTx/>
                <a:uFillTx/>
                <a:latin typeface="+mn-lt"/>
                <a:ea typeface="+mn-ea"/>
                <a:cs typeface="+mn-cs"/>
              </a:rPr>
              <a:t>(</a:t>
            </a:r>
            <a:r>
              <a:rPr lang="en-US" sz="2000" i="1" dirty="0"/>
              <a:t>c</a:t>
            </a:r>
            <a:r>
              <a:rPr kumimoji="0" lang="en-US" sz="2000" i="0" u="none" strike="noStrike" kern="1200" cap="none" spc="0" normalizeH="0" baseline="-25000" noProof="0" dirty="0">
                <a:ln>
                  <a:noFill/>
                </a:ln>
                <a:solidFill>
                  <a:schemeClr val="tx1"/>
                </a:solidFill>
                <a:effectLst/>
                <a:uLnTx/>
                <a:uFillTx/>
                <a:latin typeface="+mn-lt"/>
                <a:ea typeface="+mn-ea"/>
                <a:cs typeface="+mn-cs"/>
              </a:rPr>
              <a:t>1</a:t>
            </a:r>
            <a:r>
              <a:rPr kumimoji="0" lang="en-US" sz="2000" i="0" u="none" strike="noStrike" kern="1200" cap="none" spc="0" normalizeH="0" baseline="0" noProof="0" dirty="0">
                <a:ln>
                  <a:noFill/>
                </a:ln>
                <a:solidFill>
                  <a:schemeClr val="tx1"/>
                </a:solidFill>
                <a:effectLst/>
                <a:uLnTx/>
                <a:uFillTx/>
                <a:latin typeface="+mn-lt"/>
                <a:ea typeface="+mn-ea"/>
                <a:cs typeface="+mn-cs"/>
              </a:rPr>
              <a:t>, </a:t>
            </a:r>
            <a:r>
              <a:rPr lang="en-US" sz="2000" i="1" dirty="0"/>
              <a:t>c</a:t>
            </a:r>
            <a:r>
              <a:rPr kumimoji="0" lang="en-US" sz="2000" i="0" u="none" strike="noStrike" kern="1200" cap="none" spc="0" normalizeH="0" baseline="-25000" noProof="0" dirty="0">
                <a:ln>
                  <a:noFill/>
                </a:ln>
                <a:solidFill>
                  <a:schemeClr val="tx1"/>
                </a:solidFill>
                <a:effectLst/>
                <a:uLnTx/>
                <a:uFillTx/>
                <a:latin typeface="+mn-lt"/>
                <a:ea typeface="+mn-ea"/>
                <a:cs typeface="+mn-cs"/>
              </a:rPr>
              <a:t>2</a:t>
            </a:r>
            <a:r>
              <a:rPr kumimoji="0" lang="en-US" sz="2000" i="0" u="none" strike="noStrike" kern="1200" cap="none" spc="0" normalizeH="0" baseline="0" noProof="0" dirty="0">
                <a:ln>
                  <a:noFill/>
                </a:ln>
                <a:solidFill>
                  <a:schemeClr val="tx1"/>
                </a:solidFill>
                <a:effectLst/>
                <a:uLnTx/>
                <a:uFillTx/>
                <a:latin typeface="+mn-lt"/>
                <a:ea typeface="+mn-ea"/>
                <a:cs typeface="+mn-cs"/>
              </a:rPr>
              <a:t>, …, </a:t>
            </a:r>
            <a:r>
              <a:rPr lang="en-US" sz="2000" i="1" dirty="0" err="1"/>
              <a:t>c</a:t>
            </a:r>
            <a:r>
              <a:rPr lang="en-US" sz="2000" i="1" baseline="-25000" dirty="0" err="1"/>
              <a:t>r</a:t>
            </a:r>
            <a:r>
              <a:rPr kumimoji="0" lang="en-US" sz="2000" i="0" u="none" strike="noStrike" kern="1200" cap="none" spc="0" normalizeH="0" baseline="0" noProof="0" dirty="0">
                <a:ln>
                  <a:noFill/>
                </a:ln>
                <a:solidFill>
                  <a:schemeClr val="tx1"/>
                </a:solidFill>
                <a:effectLst/>
                <a:uLnTx/>
                <a:uFillTx/>
                <a:latin typeface="+mn-lt"/>
                <a:ea typeface="+mn-ea"/>
                <a:cs typeface="+mn-cs"/>
              </a:rPr>
              <a:t>: values</a:t>
            </a:r>
            <a:r>
              <a:rPr kumimoji="0" lang="en-US" sz="2000" i="0" u="none" strike="noStrike" kern="1200" cap="none" spc="0" normalizeH="0" noProof="0" dirty="0">
                <a:ln>
                  <a:noFill/>
                </a:ln>
                <a:solidFill>
                  <a:schemeClr val="tx1"/>
                </a:solidFill>
                <a:effectLst/>
                <a:uLnTx/>
                <a:uFillTx/>
                <a:latin typeface="+mn-lt"/>
                <a:ea typeface="+mn-ea"/>
                <a:cs typeface="+mn-cs"/>
              </a:rPr>
              <a:t> of coins, where </a:t>
            </a:r>
            <a:r>
              <a:rPr lang="en-US" sz="2000" i="1" dirty="0"/>
              <a:t>c</a:t>
            </a:r>
            <a:r>
              <a:rPr lang="en-US" sz="2000" baseline="-25000" dirty="0"/>
              <a:t>1</a:t>
            </a:r>
            <a:r>
              <a:rPr lang="en-US" sz="2000" dirty="0"/>
              <a:t>&gt; </a:t>
            </a:r>
            <a:r>
              <a:rPr lang="en-US" sz="2000" i="1" dirty="0"/>
              <a:t>c</a:t>
            </a:r>
            <a:r>
              <a:rPr lang="en-US" sz="2000" baseline="-25000" dirty="0"/>
              <a:t>2</a:t>
            </a:r>
            <a:r>
              <a:rPr lang="en-US" sz="2000" dirty="0"/>
              <a:t>&gt; … &gt; </a:t>
            </a:r>
            <a:r>
              <a:rPr lang="en-US" sz="2000" i="1" dirty="0" err="1"/>
              <a:t>c</a:t>
            </a:r>
            <a:r>
              <a:rPr lang="en-US" sz="2000" i="1" baseline="-25000" dirty="0" err="1"/>
              <a:t>r</a:t>
            </a:r>
            <a:r>
              <a:rPr lang="en-US" sz="2000" i="1" baseline="-25000" dirty="0"/>
              <a:t> </a:t>
            </a:r>
            <a:r>
              <a:rPr lang="en-US" sz="2000" i="1" dirty="0"/>
              <a:t>;           		     n</a:t>
            </a:r>
            <a:r>
              <a:rPr lang="en-US" sz="2000" dirty="0"/>
              <a:t>:</a:t>
            </a:r>
            <a:r>
              <a:rPr lang="en-US" sz="2000" i="1" dirty="0"/>
              <a:t> </a:t>
            </a:r>
            <a:r>
              <a:rPr lang="en-US" sz="2000" dirty="0"/>
              <a:t>a positive integer</a:t>
            </a:r>
            <a:r>
              <a:rPr kumimoji="0" lang="en-US" sz="20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2000" b="1" dirty="0"/>
              <a:t>for </a:t>
            </a:r>
            <a:r>
              <a:rPr lang="en-US" sz="2000" dirty="0"/>
              <a:t> </a:t>
            </a:r>
            <a:r>
              <a:rPr kumimoji="0" lang="en-US" sz="2000" i="1" u="none" strike="noStrike" kern="1200" cap="none" spc="0" normalizeH="0" baseline="0" noProof="0" dirty="0" err="1">
                <a:ln>
                  <a:noFill/>
                </a:ln>
                <a:solidFill>
                  <a:schemeClr val="tx1"/>
                </a:solidFill>
                <a:effectLst/>
                <a:uLnTx/>
                <a:uFillTx/>
                <a:latin typeface="+mn-lt"/>
                <a:ea typeface="+mn-ea"/>
                <a:cs typeface="+mn-cs"/>
              </a:rPr>
              <a:t>i</a:t>
            </a:r>
            <a:r>
              <a:rPr kumimoji="0" lang="en-US" sz="2000" i="0" u="none" strike="noStrike" kern="1200" cap="none" spc="0" normalizeH="0" baseline="0" noProof="0" dirty="0">
                <a:ln>
                  <a:noFill/>
                </a:ln>
                <a:solidFill>
                  <a:schemeClr val="tx1"/>
                </a:solidFill>
                <a:effectLst/>
                <a:uLnTx/>
                <a:uFillTx/>
                <a:latin typeface="+mn-lt"/>
                <a:ea typeface="+mn-ea"/>
                <a:cs typeface="+mn-cs"/>
              </a:rPr>
              <a:t> := </a:t>
            </a:r>
            <a:r>
              <a:rPr kumimoji="0" lang="en-US" sz="2000" i="0" u="none" strike="noStrike" kern="1200" cap="none" spc="0" normalizeH="0" baseline="0" noProof="0" dirty="0">
                <a:ln>
                  <a:noFill/>
                </a:ln>
                <a:solidFill>
                  <a:schemeClr val="tx1"/>
                </a:solidFill>
                <a:effectLst/>
                <a:uLnTx/>
                <a:uFillTx/>
                <a:latin typeface="Cambria Math" pitchFamily="18" charset="0"/>
                <a:ea typeface="Cambria Math" pitchFamily="18" charset="0"/>
              </a:rPr>
              <a:t>1 to </a:t>
            </a:r>
            <a:r>
              <a:rPr kumimoji="0" lang="en-US" sz="2000" i="1" u="none" strike="noStrike" kern="1200" cap="none" spc="0" normalizeH="0" baseline="0" noProof="0" dirty="0">
                <a:ln>
                  <a:noFill/>
                </a:ln>
                <a:solidFill>
                  <a:schemeClr val="tx1"/>
                </a:solidFill>
                <a:effectLst/>
                <a:uLnTx/>
                <a:uFillTx/>
                <a:latin typeface="Cambria Math" pitchFamily="18" charset="0"/>
                <a:ea typeface="Cambria Math" pitchFamily="18" charset="0"/>
              </a:rPr>
              <a:t>r</a:t>
            </a:r>
          </a:p>
          <a:p>
            <a:pPr marL="274320" lvl="0" indent="-274320">
              <a:spcBef>
                <a:spcPct val="20000"/>
              </a:spcBef>
              <a:buClr>
                <a:schemeClr val="accent3"/>
              </a:buClr>
              <a:buSzPct val="95000"/>
              <a:defRPr/>
            </a:pPr>
            <a:r>
              <a:rPr lang="en-US" sz="2000" i="1" dirty="0">
                <a:latin typeface="Cambria Math" pitchFamily="18" charset="0"/>
                <a:ea typeface="Cambria Math" pitchFamily="18" charset="0"/>
              </a:rPr>
              <a:t>       </a:t>
            </a:r>
            <a:r>
              <a:rPr lang="en-US" sz="2000" i="1" dirty="0" err="1"/>
              <a:t>d</a:t>
            </a:r>
            <a:r>
              <a:rPr lang="en-US" sz="2000" i="1" baseline="-25000" dirty="0" err="1"/>
              <a:t>i</a:t>
            </a:r>
            <a:r>
              <a:rPr lang="en-US" sz="2000" i="1" dirty="0"/>
              <a:t> </a:t>
            </a:r>
            <a:r>
              <a:rPr lang="en-US" sz="2000" dirty="0"/>
              <a:t>:= </a:t>
            </a:r>
            <a:r>
              <a:rPr lang="en-US" sz="2000" dirty="0">
                <a:latin typeface="Cambria Math" pitchFamily="18" charset="0"/>
                <a:ea typeface="Cambria Math" pitchFamily="18" charset="0"/>
              </a:rPr>
              <a:t>0 [</a:t>
            </a:r>
            <a:r>
              <a:rPr lang="en-US" sz="2000" i="1" dirty="0" err="1"/>
              <a:t>d</a:t>
            </a:r>
            <a:r>
              <a:rPr lang="en-US" sz="2000" i="1" baseline="-25000" dirty="0" err="1"/>
              <a:t>i</a:t>
            </a:r>
            <a:r>
              <a:rPr lang="en-US" sz="2000" i="1" baseline="-25000" dirty="0"/>
              <a:t> </a:t>
            </a:r>
            <a:r>
              <a:rPr lang="en-US" sz="2000" i="1" dirty="0"/>
              <a:t> </a:t>
            </a:r>
            <a:r>
              <a:rPr lang="en-US" sz="2000" dirty="0"/>
              <a:t>counts the coins of denomination </a:t>
            </a:r>
            <a:r>
              <a:rPr lang="en-US" sz="2000" i="1" dirty="0" err="1"/>
              <a:t>c</a:t>
            </a:r>
            <a:r>
              <a:rPr lang="en-US" sz="2000" i="1" baseline="-25000" dirty="0" err="1"/>
              <a:t>i</a:t>
            </a:r>
            <a:r>
              <a:rPr lang="en-US" sz="2000" dirty="0"/>
              <a:t>] </a:t>
            </a:r>
            <a:r>
              <a:rPr lang="en-US" sz="2000" i="1" baseline="-25000" dirty="0"/>
              <a:t> </a:t>
            </a:r>
            <a:endParaRPr kumimoji="0" lang="en-US" sz="2000" i="1"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i="0" u="none" strike="noStrike" kern="1200" cap="none" spc="0" normalizeH="0" baseline="0" noProof="0" dirty="0">
                <a:ln>
                  <a:noFill/>
                </a:ln>
                <a:solidFill>
                  <a:schemeClr val="tx1"/>
                </a:solidFill>
                <a:effectLst/>
                <a:uLnTx/>
                <a:uFillTx/>
                <a:latin typeface="+mn-lt"/>
                <a:ea typeface="+mn-ea"/>
                <a:cs typeface="+mn-cs"/>
              </a:rPr>
              <a:t>      </a:t>
            </a:r>
            <a:r>
              <a:rPr kumimoji="0" lang="en-US" sz="2000" b="1" i="0" u="none" strike="noStrike" kern="1200" cap="none" spc="0" normalizeH="0" baseline="0" noProof="0" dirty="0">
                <a:ln>
                  <a:noFill/>
                </a:ln>
                <a:solidFill>
                  <a:schemeClr val="tx1"/>
                </a:solidFill>
                <a:effectLst/>
                <a:uLnTx/>
                <a:uFillTx/>
                <a:latin typeface="+mn-lt"/>
                <a:ea typeface="+mn-ea"/>
                <a:cs typeface="+mn-cs"/>
              </a:rPr>
              <a:t>while</a:t>
            </a:r>
            <a:r>
              <a:rPr kumimoji="0" lang="en-US" sz="2000" i="0" u="none" strike="noStrike" kern="1200" cap="none" spc="0" normalizeH="0" baseline="0" noProof="0" dirty="0">
                <a:ln>
                  <a:noFill/>
                </a:ln>
                <a:solidFill>
                  <a:schemeClr val="tx1"/>
                </a:solidFill>
                <a:effectLst/>
                <a:uLnTx/>
                <a:uFillTx/>
                <a:latin typeface="+mn-lt"/>
                <a:ea typeface="+mn-ea"/>
                <a:cs typeface="+mn-cs"/>
              </a:rPr>
              <a:t> </a:t>
            </a:r>
            <a:r>
              <a:rPr kumimoji="0" lang="en-US" sz="2000" i="1" u="none" strike="noStrike" kern="1200" cap="none" spc="0" normalizeH="0" baseline="0" noProof="0" dirty="0">
                <a:ln>
                  <a:noFill/>
                </a:ln>
                <a:solidFill>
                  <a:schemeClr val="tx1"/>
                </a:solidFill>
                <a:effectLst/>
                <a:uLnTx/>
                <a:uFillTx/>
                <a:latin typeface="+mn-lt"/>
                <a:ea typeface="+mn-ea"/>
                <a:cs typeface="+mn-cs"/>
              </a:rPr>
              <a:t>n </a:t>
            </a:r>
            <a:r>
              <a:rPr kumimoji="0" lang="en-US" sz="2000" i="1" u="none" strike="noStrike" kern="1200" cap="none" spc="0" normalizeH="0" baseline="0" noProof="0" dirty="0">
                <a:ln>
                  <a:noFill/>
                </a:ln>
                <a:solidFill>
                  <a:schemeClr val="tx1"/>
                </a:solidFill>
                <a:effectLst/>
                <a:uLnTx/>
                <a:uFillTx/>
                <a:latin typeface="Cambria Math"/>
                <a:ea typeface="Cambria Math"/>
              </a:rPr>
              <a:t>≥</a:t>
            </a:r>
            <a:r>
              <a:rPr kumimoji="0" lang="en-US" sz="2000" i="0" u="none" strike="noStrike" kern="1200" cap="none" spc="0" normalizeH="0" baseline="0" noProof="0" dirty="0">
                <a:ln>
                  <a:noFill/>
                </a:ln>
                <a:solidFill>
                  <a:schemeClr val="tx1"/>
                </a:solidFill>
                <a:effectLst/>
                <a:uLnTx/>
                <a:uFillTx/>
                <a:latin typeface="+mn-lt"/>
                <a:ea typeface="+mn-ea"/>
                <a:cs typeface="+mn-cs"/>
              </a:rPr>
              <a:t> </a:t>
            </a:r>
            <a:r>
              <a:rPr lang="en-US" sz="2000" i="1" dirty="0"/>
              <a:t>c</a:t>
            </a:r>
            <a:r>
              <a:rPr kumimoji="0" lang="en-US" sz="2000" i="1" u="none" strike="noStrike" kern="1200" cap="none" spc="0" normalizeH="0" baseline="-25000" noProof="0" dirty="0" err="1">
                <a:ln>
                  <a:noFill/>
                </a:ln>
                <a:solidFill>
                  <a:schemeClr val="tx1"/>
                </a:solidFill>
                <a:effectLst/>
                <a:uLnTx/>
                <a:uFillTx/>
                <a:latin typeface="+mn-lt"/>
                <a:ea typeface="+mn-ea"/>
                <a:cs typeface="+mn-cs"/>
              </a:rPr>
              <a:t>i</a:t>
            </a:r>
            <a:endParaRPr kumimoji="0" lang="en-US" sz="20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2000" i="0" u="none" strike="noStrike" kern="1200" cap="none" spc="0" normalizeH="0" baseline="0" noProof="0" dirty="0">
                <a:ln>
                  <a:noFill/>
                </a:ln>
                <a:solidFill>
                  <a:schemeClr val="tx1"/>
                </a:solidFill>
                <a:effectLst/>
                <a:uLnTx/>
                <a:uFillTx/>
                <a:latin typeface="+mn-lt"/>
                <a:ea typeface="+mn-ea"/>
                <a:cs typeface="+mn-cs"/>
              </a:rPr>
              <a:t>          </a:t>
            </a:r>
            <a:r>
              <a:rPr lang="en-US" sz="2000" i="1" dirty="0" err="1"/>
              <a:t>d</a:t>
            </a:r>
            <a:r>
              <a:rPr lang="en-US" sz="2000" i="1" baseline="-25000" dirty="0" err="1"/>
              <a:t>i</a:t>
            </a:r>
            <a:r>
              <a:rPr kumimoji="0" lang="en-US" sz="2000" i="0" u="none" strike="noStrike" kern="1200" cap="none" spc="0" normalizeH="0" baseline="0" noProof="0" dirty="0">
                <a:ln>
                  <a:noFill/>
                </a:ln>
                <a:solidFill>
                  <a:schemeClr val="tx1"/>
                </a:solidFill>
                <a:effectLst/>
                <a:uLnTx/>
                <a:uFillTx/>
                <a:latin typeface="+mn-lt"/>
                <a:ea typeface="+mn-ea"/>
                <a:cs typeface="+mn-cs"/>
              </a:rPr>
              <a:t> := </a:t>
            </a:r>
            <a:r>
              <a:rPr lang="en-US" sz="2000" dirty="0"/>
              <a:t> </a:t>
            </a:r>
            <a:r>
              <a:rPr lang="en-US" sz="2000" i="1" dirty="0" err="1"/>
              <a:t>d</a:t>
            </a:r>
            <a:r>
              <a:rPr lang="en-US" sz="2000" i="1" baseline="-25000" dirty="0" err="1"/>
              <a:t>i</a:t>
            </a:r>
            <a:r>
              <a:rPr lang="en-US" sz="2000" dirty="0"/>
              <a:t> + </a:t>
            </a:r>
            <a:r>
              <a:rPr kumimoji="0" lang="en-US" sz="2000" i="0" u="none" strike="noStrike" kern="1200" cap="none" spc="0" normalizeH="0" baseline="0" noProof="0" dirty="0">
                <a:ln>
                  <a:noFill/>
                </a:ln>
                <a:solidFill>
                  <a:schemeClr val="tx1"/>
                </a:solidFill>
                <a:effectLst/>
                <a:uLnTx/>
                <a:uFillTx/>
                <a:latin typeface="Cambria Math" pitchFamily="18" charset="0"/>
                <a:ea typeface="Cambria Math" pitchFamily="18" charset="0"/>
              </a:rPr>
              <a:t>1 [add a coin of denomination </a:t>
            </a:r>
            <a:r>
              <a:rPr lang="en-US" sz="2000" i="1" dirty="0" err="1"/>
              <a:t>c</a:t>
            </a:r>
            <a:r>
              <a:rPr lang="en-US" sz="2000" i="1" baseline="-25000" dirty="0" err="1"/>
              <a:t>i</a:t>
            </a:r>
            <a:r>
              <a:rPr kumimoji="0" lang="en-US" sz="200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p>
          <a:p>
            <a:pPr marL="274320" lvl="0" indent="-274320">
              <a:spcBef>
                <a:spcPct val="20000"/>
              </a:spcBef>
              <a:buClr>
                <a:schemeClr val="accent3"/>
              </a:buClr>
              <a:buSzPct val="95000"/>
              <a:defRPr/>
            </a:pPr>
            <a:r>
              <a:rPr lang="en-US" sz="2000" dirty="0">
                <a:latin typeface="Cambria Math" pitchFamily="18" charset="0"/>
                <a:ea typeface="Cambria Math" pitchFamily="18" charset="0"/>
              </a:rPr>
              <a:t> </a:t>
            </a:r>
            <a:r>
              <a:rPr lang="en-US" sz="2000" dirty="0"/>
              <a:t>         </a:t>
            </a:r>
            <a:r>
              <a:rPr lang="en-US" sz="2000" i="1" dirty="0"/>
              <a:t>n</a:t>
            </a:r>
            <a:r>
              <a:rPr lang="en-US" sz="2000" dirty="0"/>
              <a:t> </a:t>
            </a:r>
            <a:r>
              <a:rPr lang="en-US" sz="2000" dirty="0">
                <a:latin typeface="Cambria Math"/>
                <a:ea typeface="Cambria Math"/>
              </a:rPr>
              <a:t>=</a:t>
            </a:r>
            <a:r>
              <a:rPr lang="en-US" sz="2000" dirty="0"/>
              <a:t> </a:t>
            </a:r>
            <a:r>
              <a:rPr lang="en-US" sz="2000" i="1" dirty="0"/>
              <a:t>n -</a:t>
            </a:r>
            <a:r>
              <a:rPr lang="en-US" sz="2000" dirty="0"/>
              <a:t> </a:t>
            </a:r>
            <a:r>
              <a:rPr lang="en-US" sz="2000" i="1" dirty="0" err="1"/>
              <a:t>c</a:t>
            </a:r>
            <a:r>
              <a:rPr lang="en-US" sz="2000" i="1" baseline="-25000" dirty="0" err="1"/>
              <a:t>i</a:t>
            </a:r>
            <a:r>
              <a:rPr lang="en-US" sz="2000" i="1" baseline="-25000" dirty="0"/>
              <a:t>    </a:t>
            </a:r>
            <a:endParaRPr kumimoji="0" lang="en-US" sz="200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000" dirty="0">
                <a:latin typeface="Cambria Math" pitchFamily="18" charset="0"/>
                <a:ea typeface="Cambria Math" pitchFamily="18" charset="0"/>
              </a:rPr>
              <a:t>[</a:t>
            </a:r>
            <a:r>
              <a:rPr lang="en-US" sz="2000" i="1" dirty="0" err="1"/>
              <a:t>d</a:t>
            </a:r>
            <a:r>
              <a:rPr lang="en-US" sz="2000" i="1" baseline="-25000" dirty="0" err="1"/>
              <a:t>i</a:t>
            </a:r>
            <a:r>
              <a:rPr lang="en-US" sz="2000" i="1" baseline="-25000" dirty="0"/>
              <a:t> </a:t>
            </a:r>
            <a:r>
              <a:rPr lang="en-US" sz="2000" i="1" dirty="0"/>
              <a:t> </a:t>
            </a:r>
            <a:r>
              <a:rPr lang="en-US" sz="2000" dirty="0"/>
              <a:t>counts the coins </a:t>
            </a:r>
            <a:r>
              <a:rPr lang="en-US" sz="2000" i="1" dirty="0" err="1"/>
              <a:t>c</a:t>
            </a:r>
            <a:r>
              <a:rPr lang="en-US" sz="2000" i="1" baseline="-25000" dirty="0" err="1"/>
              <a:t>i</a:t>
            </a:r>
            <a:r>
              <a:rPr lang="en-US" sz="2000" dirty="0"/>
              <a:t>]</a:t>
            </a:r>
            <a:endParaRPr kumimoji="0" lang="en-US" sz="200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800" i="1" baseline="-25000" dirty="0"/>
          </a:p>
          <a:p>
            <a:pPr marL="274320" lvl="0" indent="-274320">
              <a:spcBef>
                <a:spcPct val="20000"/>
              </a:spcBef>
              <a:buClr>
                <a:schemeClr val="accent3"/>
              </a:buClr>
              <a:buSzPct val="95000"/>
            </a:pPr>
            <a:endParaRPr kumimoji="0" lang="en-US" sz="8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a:t>
            </a:r>
            <a:endParaRPr kumimoji="0" lang="en-US" sz="8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a:t>
            </a:r>
            <a:endParaRPr kumimoji="0" lang="en-US" sz="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6534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chor="t">
            <a:normAutofit/>
          </a:bodyPr>
          <a:lstStyle/>
          <a:p>
            <a:r>
              <a:rPr lang="en-US" dirty="0"/>
              <a:t>Proving Optimality for U.S. Coins</a:t>
            </a:r>
          </a:p>
        </p:txBody>
      </p:sp>
      <p:sp>
        <p:nvSpPr>
          <p:cNvPr id="3" name="Content Placeholder 2"/>
          <p:cNvSpPr>
            <a:spLocks noGrp="1"/>
          </p:cNvSpPr>
          <p:nvPr>
            <p:ph idx="1"/>
          </p:nvPr>
        </p:nvSpPr>
        <p:spPr>
          <a:xfrm>
            <a:off x="0" y="1143000"/>
            <a:ext cx="9144000" cy="5029200"/>
          </a:xfrm>
        </p:spPr>
        <p:txBody>
          <a:bodyPr>
            <a:noAutofit/>
          </a:bodyPr>
          <a:lstStyle/>
          <a:p>
            <a:r>
              <a:rPr lang="en-US" sz="2300" dirty="0"/>
              <a:t>Show that the change making algorithm for </a:t>
            </a:r>
            <a:r>
              <a:rPr lang="en-US" sz="2300" i="1" dirty="0"/>
              <a:t>U.S. </a:t>
            </a:r>
            <a:r>
              <a:rPr lang="en-US" sz="2300" dirty="0"/>
              <a:t>coins is optimal.</a:t>
            </a:r>
          </a:p>
          <a:p>
            <a:pPr>
              <a:buNone/>
            </a:pPr>
            <a:r>
              <a:rPr lang="en-US" sz="2300" b="1" dirty="0"/>
              <a:t>   Lemma </a:t>
            </a:r>
            <a:r>
              <a:rPr lang="en-US" sz="2300" b="1" dirty="0">
                <a:latin typeface="Cambria Math" pitchFamily="18" charset="0"/>
                <a:ea typeface="Cambria Math" pitchFamily="18" charset="0"/>
              </a:rPr>
              <a:t>1</a:t>
            </a:r>
            <a:r>
              <a:rPr lang="en-US" sz="2300" dirty="0"/>
              <a:t>: If </a:t>
            </a:r>
            <a:r>
              <a:rPr lang="en-US" sz="2300" i="1" dirty="0"/>
              <a:t>n</a:t>
            </a:r>
            <a:r>
              <a:rPr lang="en-US" sz="2300" dirty="0"/>
              <a:t> is a positive integer, then </a:t>
            </a:r>
            <a:r>
              <a:rPr lang="en-US" sz="2300" i="1" dirty="0"/>
              <a:t>n</a:t>
            </a:r>
            <a:r>
              <a:rPr lang="en-US" sz="2300" dirty="0"/>
              <a:t> cents in change using quarters, dimes, nickels, and pennies, using the fewest coins possible has at most </a:t>
            </a:r>
            <a:r>
              <a:rPr lang="en-US" sz="2300" dirty="0">
                <a:latin typeface="Cambria Math" pitchFamily="18" charset="0"/>
                <a:ea typeface="Cambria Math" pitchFamily="18" charset="0"/>
              </a:rPr>
              <a:t>2 </a:t>
            </a:r>
            <a:r>
              <a:rPr lang="en-US" sz="2300" dirty="0"/>
              <a:t>dimes, </a:t>
            </a:r>
            <a:r>
              <a:rPr lang="en-US" sz="2300" dirty="0">
                <a:latin typeface="Cambria Math" pitchFamily="18" charset="0"/>
                <a:ea typeface="Cambria Math" pitchFamily="18" charset="0"/>
              </a:rPr>
              <a:t>1</a:t>
            </a:r>
            <a:r>
              <a:rPr lang="en-US" sz="2300" dirty="0"/>
              <a:t> nickel, </a:t>
            </a:r>
            <a:r>
              <a:rPr lang="en-US" sz="2300" dirty="0">
                <a:latin typeface="Cambria Math" pitchFamily="18" charset="0"/>
                <a:ea typeface="Cambria Math" pitchFamily="18" charset="0"/>
              </a:rPr>
              <a:t>4 </a:t>
            </a:r>
            <a:r>
              <a:rPr lang="en-US" sz="2300" dirty="0"/>
              <a:t>pennies, and cannot have </a:t>
            </a:r>
            <a:r>
              <a:rPr lang="en-US" sz="2300" dirty="0">
                <a:latin typeface="Cambria Math" pitchFamily="18" charset="0"/>
                <a:ea typeface="Cambria Math" pitchFamily="18" charset="0"/>
              </a:rPr>
              <a:t>2</a:t>
            </a:r>
            <a:r>
              <a:rPr lang="en-US" sz="2300" dirty="0"/>
              <a:t> dimes and a nickel. The total amount of change in dimes, nickels, and pennies must not exceed </a:t>
            </a:r>
            <a:r>
              <a:rPr lang="en-US" sz="2300" dirty="0">
                <a:latin typeface="Cambria Math" pitchFamily="18" charset="0"/>
                <a:ea typeface="Cambria Math" pitchFamily="18" charset="0"/>
              </a:rPr>
              <a:t>24</a:t>
            </a:r>
            <a:r>
              <a:rPr lang="en-US" sz="2300" dirty="0"/>
              <a:t> cents.</a:t>
            </a:r>
          </a:p>
          <a:p>
            <a:pPr>
              <a:buNone/>
            </a:pPr>
            <a:r>
              <a:rPr lang="en-US" sz="2300" dirty="0"/>
              <a:t>    </a:t>
            </a:r>
            <a:r>
              <a:rPr lang="en-US" sz="2300" b="1" dirty="0"/>
              <a:t>Proof</a:t>
            </a:r>
            <a:r>
              <a:rPr lang="en-US" sz="2300" dirty="0"/>
              <a:t>: By contradiction</a:t>
            </a:r>
          </a:p>
          <a:p>
            <a:pPr lvl="1"/>
            <a:r>
              <a:rPr lang="en-US" sz="2100" dirty="0"/>
              <a:t>If we had </a:t>
            </a:r>
            <a:r>
              <a:rPr lang="en-US" sz="2100" dirty="0">
                <a:latin typeface="Cambria Math" pitchFamily="18" charset="0"/>
                <a:ea typeface="Cambria Math" pitchFamily="18" charset="0"/>
              </a:rPr>
              <a:t>3</a:t>
            </a:r>
            <a:r>
              <a:rPr lang="en-US" sz="2100" dirty="0"/>
              <a:t> dimes, we could replace them with a quarter and a nickel. </a:t>
            </a:r>
          </a:p>
          <a:p>
            <a:pPr lvl="1"/>
            <a:r>
              <a:rPr lang="en-US" sz="2100" dirty="0"/>
              <a:t>If we had </a:t>
            </a:r>
            <a:r>
              <a:rPr lang="en-US" sz="2100" dirty="0">
                <a:latin typeface="Cambria Math" pitchFamily="18" charset="0"/>
                <a:ea typeface="Cambria Math" pitchFamily="18" charset="0"/>
              </a:rPr>
              <a:t>2</a:t>
            </a:r>
            <a:r>
              <a:rPr lang="en-US" sz="2100" dirty="0"/>
              <a:t> nickels, we could replace them with </a:t>
            </a:r>
            <a:r>
              <a:rPr lang="en-US" sz="2100" dirty="0">
                <a:latin typeface="Cambria Math" pitchFamily="18" charset="0"/>
                <a:ea typeface="Cambria Math" pitchFamily="18" charset="0"/>
              </a:rPr>
              <a:t>1</a:t>
            </a:r>
            <a:r>
              <a:rPr lang="en-US" sz="2100" dirty="0"/>
              <a:t> dime.</a:t>
            </a:r>
          </a:p>
          <a:p>
            <a:pPr lvl="1"/>
            <a:r>
              <a:rPr lang="en-US" sz="2100" dirty="0"/>
              <a:t>If we had </a:t>
            </a:r>
            <a:r>
              <a:rPr lang="en-US" sz="2100" dirty="0">
                <a:latin typeface="Cambria Math" pitchFamily="18" charset="0"/>
                <a:ea typeface="Cambria Math" pitchFamily="18" charset="0"/>
              </a:rPr>
              <a:t>5</a:t>
            </a:r>
            <a:r>
              <a:rPr lang="en-US" sz="2100" dirty="0"/>
              <a:t> pennies, we could replace them with a nickel.</a:t>
            </a:r>
          </a:p>
          <a:p>
            <a:pPr lvl="1"/>
            <a:r>
              <a:rPr lang="en-US" sz="2100" dirty="0"/>
              <a:t>If we had </a:t>
            </a:r>
            <a:r>
              <a:rPr lang="en-US" sz="2100" dirty="0">
                <a:latin typeface="Cambria Math" pitchFamily="18" charset="0"/>
                <a:ea typeface="Cambria Math" pitchFamily="18" charset="0"/>
              </a:rPr>
              <a:t>2</a:t>
            </a:r>
            <a:r>
              <a:rPr lang="en-US" sz="2100" dirty="0"/>
              <a:t> dimes and </a:t>
            </a:r>
            <a:r>
              <a:rPr lang="en-US" sz="2100" dirty="0">
                <a:latin typeface="Cambria Math" pitchFamily="18" charset="0"/>
                <a:ea typeface="Cambria Math" pitchFamily="18" charset="0"/>
              </a:rPr>
              <a:t>1</a:t>
            </a:r>
            <a:r>
              <a:rPr lang="en-US" sz="2100" dirty="0"/>
              <a:t> nickel, we could replace them with a quarter.</a:t>
            </a:r>
          </a:p>
          <a:p>
            <a:pPr lvl="1"/>
            <a:r>
              <a:rPr lang="en-US" sz="2100" dirty="0"/>
              <a:t>The allowable combinations have a maximum value of </a:t>
            </a:r>
            <a:r>
              <a:rPr lang="en-US" sz="2100" dirty="0">
                <a:latin typeface="Cambria Math" pitchFamily="18" charset="0"/>
                <a:ea typeface="Cambria Math" pitchFamily="18" charset="0"/>
              </a:rPr>
              <a:t>24</a:t>
            </a:r>
            <a:r>
              <a:rPr lang="en-US" sz="2100" dirty="0"/>
              <a:t> cents; </a:t>
            </a:r>
            <a:r>
              <a:rPr lang="en-US" sz="2100" dirty="0">
                <a:latin typeface="Cambria Math" pitchFamily="18" charset="0"/>
                <a:ea typeface="Cambria Math" pitchFamily="18" charset="0"/>
              </a:rPr>
              <a:t>2</a:t>
            </a:r>
            <a:r>
              <a:rPr lang="en-US" sz="2100" dirty="0"/>
              <a:t> dimes and </a:t>
            </a:r>
            <a:r>
              <a:rPr lang="en-US" sz="2100" dirty="0">
                <a:latin typeface="Cambria Math" pitchFamily="18" charset="0"/>
                <a:ea typeface="Cambria Math" pitchFamily="18" charset="0"/>
              </a:rPr>
              <a:t>4</a:t>
            </a:r>
            <a:r>
              <a:rPr lang="en-US" sz="2100" dirty="0"/>
              <a:t> pennies. </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6619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chor="t">
            <a:normAutofit/>
          </a:bodyPr>
          <a:lstStyle/>
          <a:p>
            <a:r>
              <a:rPr lang="en-US" dirty="0"/>
              <a:t>Proving Optimality for U.S. Coins</a:t>
            </a:r>
          </a:p>
        </p:txBody>
      </p:sp>
      <p:sp>
        <p:nvSpPr>
          <p:cNvPr id="3" name="Content Placeholder 2"/>
          <p:cNvSpPr>
            <a:spLocks noGrp="1"/>
          </p:cNvSpPr>
          <p:nvPr>
            <p:ph idx="1"/>
          </p:nvPr>
        </p:nvSpPr>
        <p:spPr>
          <a:xfrm>
            <a:off x="0" y="1630680"/>
            <a:ext cx="9144000" cy="4389120"/>
          </a:xfrm>
        </p:spPr>
        <p:txBody>
          <a:bodyPr>
            <a:noAutofit/>
          </a:bodyPr>
          <a:lstStyle/>
          <a:p>
            <a:pPr>
              <a:buNone/>
            </a:pPr>
            <a:r>
              <a:rPr lang="en-US" sz="2800" b="1" dirty="0"/>
              <a:t>  </a:t>
            </a:r>
            <a:r>
              <a:rPr lang="en-US" sz="2400" b="1" dirty="0"/>
              <a:t>Theorem</a:t>
            </a:r>
            <a:r>
              <a:rPr lang="en-US" sz="2400" dirty="0"/>
              <a:t>: The greedy change-making algorithm for U.S. coins produces change using the fewest coins possible.</a:t>
            </a:r>
          </a:p>
          <a:p>
            <a:pPr>
              <a:buNone/>
            </a:pPr>
            <a:r>
              <a:rPr lang="en-US" sz="2400" dirty="0"/>
              <a:t>   </a:t>
            </a:r>
            <a:r>
              <a:rPr lang="en-US" sz="2400" b="1" dirty="0"/>
              <a:t>Proof</a:t>
            </a:r>
            <a:r>
              <a:rPr lang="en-US" sz="2400" dirty="0"/>
              <a:t>: By contradiction.</a:t>
            </a:r>
          </a:p>
          <a:p>
            <a:pPr marL="850392" lvl="1" indent="-457200">
              <a:buFont typeface="+mj-lt"/>
              <a:buAutoNum type="arabicPeriod"/>
            </a:pPr>
            <a:r>
              <a:rPr lang="en-US" sz="2100" dirty="0"/>
              <a:t>Assume there is a positive integer </a:t>
            </a:r>
            <a:r>
              <a:rPr lang="en-US" sz="2100" i="1" dirty="0"/>
              <a:t>n</a:t>
            </a:r>
            <a:r>
              <a:rPr lang="en-US" sz="2100" dirty="0"/>
              <a:t> such that change can be made for </a:t>
            </a:r>
            <a:r>
              <a:rPr lang="en-US" sz="2100" i="1" dirty="0"/>
              <a:t>n</a:t>
            </a:r>
            <a:r>
              <a:rPr lang="en-US" sz="2100" dirty="0"/>
              <a:t> cents using quarters, dimes, nickels, and pennies, with a fewer total number of coins than given by the algorithm.</a:t>
            </a:r>
          </a:p>
          <a:p>
            <a:pPr marL="850392" lvl="1" indent="-457200">
              <a:buFont typeface="+mj-lt"/>
              <a:buAutoNum type="arabicPeriod"/>
            </a:pPr>
            <a:r>
              <a:rPr lang="en-US" sz="2100" dirty="0"/>
              <a:t>Then, </a:t>
            </a:r>
            <a:r>
              <a:rPr lang="en-US" sz="2100" i="1" dirty="0"/>
              <a:t>q</a:t>
            </a:r>
            <a:r>
              <a:rPr lang="en-US" sz="2100" i="1" dirty="0">
                <a:latin typeface="Cambria Math"/>
                <a:ea typeface="Cambria Math"/>
              </a:rPr>
              <a:t>̍</a:t>
            </a:r>
            <a:r>
              <a:rPr lang="en-US" sz="2100" dirty="0"/>
              <a:t>  </a:t>
            </a:r>
            <a:r>
              <a:rPr lang="en-US" sz="2100" dirty="0">
                <a:latin typeface="Cambria Math"/>
                <a:ea typeface="Cambria Math"/>
              </a:rPr>
              <a:t>≤ </a:t>
            </a:r>
            <a:r>
              <a:rPr lang="en-US" sz="2100" i="1" dirty="0">
                <a:ea typeface="Cambria Math"/>
              </a:rPr>
              <a:t>q</a:t>
            </a:r>
            <a:r>
              <a:rPr lang="en-US" sz="2100" dirty="0">
                <a:latin typeface="Cambria Math"/>
                <a:ea typeface="Cambria Math"/>
              </a:rPr>
              <a:t>  where </a:t>
            </a:r>
            <a:r>
              <a:rPr lang="en-US" sz="2100" dirty="0"/>
              <a:t> </a:t>
            </a:r>
            <a:r>
              <a:rPr lang="en-US" sz="2100" i="1" dirty="0"/>
              <a:t>q</a:t>
            </a:r>
            <a:r>
              <a:rPr lang="en-US" sz="2100" i="1" dirty="0">
                <a:latin typeface="Cambria Math"/>
                <a:ea typeface="Cambria Math"/>
              </a:rPr>
              <a:t>̍</a:t>
            </a:r>
            <a:r>
              <a:rPr lang="en-US" sz="2100" dirty="0"/>
              <a:t>  is the number of quarters used in this optimal way and </a:t>
            </a:r>
            <a:r>
              <a:rPr lang="en-US" sz="2100" i="1" dirty="0"/>
              <a:t>q</a:t>
            </a:r>
            <a:r>
              <a:rPr lang="en-US" sz="2100" dirty="0"/>
              <a:t> is the number of quarters in the greedy algorithm’s solution. But this is not possible by Lemma </a:t>
            </a:r>
            <a:r>
              <a:rPr lang="en-US" sz="2100" dirty="0">
                <a:latin typeface="Cambria Math" pitchFamily="18" charset="0"/>
                <a:ea typeface="Cambria Math" pitchFamily="18" charset="0"/>
              </a:rPr>
              <a:t>1, since the value of the coins other than quarters cannot be greater than 24 cents.</a:t>
            </a:r>
          </a:p>
          <a:p>
            <a:pPr marL="850392" lvl="1" indent="-457200">
              <a:buFont typeface="+mj-lt"/>
              <a:buAutoNum type="arabicPeriod"/>
            </a:pPr>
            <a:r>
              <a:rPr lang="en-US" sz="2100" dirty="0">
                <a:latin typeface="Cambria Math" pitchFamily="18" charset="0"/>
                <a:ea typeface="Cambria Math" pitchFamily="18" charset="0"/>
              </a:rPr>
              <a:t>Similarly, by Lemma 1, the two algorithms must have the same number of dimes, nickels, and pennies.</a:t>
            </a:r>
          </a:p>
          <a:p>
            <a:pPr marL="850392" lvl="1" indent="-457200">
              <a:buFont typeface="+mj-lt"/>
              <a:buAutoNum type="arabicPeriod"/>
            </a:pPr>
            <a:endParaRPr lang="en-US" dirty="0">
              <a:latin typeface="Cambria Math" pitchFamily="18" charset="0"/>
              <a:ea typeface="Cambria Math" pitchFamily="18" charset="0"/>
            </a:endParaRPr>
          </a:p>
          <a:p>
            <a:pPr marL="850392" lvl="1" indent="-457200">
              <a:buFont typeface="+mj-lt"/>
              <a:buAutoNum type="arabicPeriod"/>
            </a:pPr>
            <a:endParaRPr lang="en-US" dirty="0">
              <a:latin typeface="Cambria Math" pitchFamily="18" charset="0"/>
              <a:ea typeface="Cambria Math" pitchFamily="18" charset="0"/>
            </a:endParaRPr>
          </a:p>
          <a:p>
            <a:pPr marL="850392" lvl="1" indent="-457200">
              <a:buFont typeface="+mj-lt"/>
              <a:buAutoNum type="arabicPeriod"/>
            </a:pPr>
            <a:endParaRPr lang="en-US" dirty="0">
              <a:latin typeface="Cambria Math" pitchFamily="18" charset="0"/>
              <a:ea typeface="Cambria Math" pitchFamily="18" charset="0"/>
            </a:endParaRPr>
          </a:p>
          <a:p>
            <a:pPr marL="850392" lvl="1" indent="-457200">
              <a:buFont typeface="+mj-lt"/>
              <a:buAutoNum type="arabicPeriod"/>
            </a:pPr>
            <a:endParaRPr lang="en-US" dirty="0"/>
          </a:p>
          <a:p>
            <a:pPr>
              <a:buNone/>
            </a:pPr>
            <a:endParaRPr lang="en-US" sz="2800" dirty="0"/>
          </a:p>
        </p:txBody>
      </p:sp>
    </p:spTree>
    <p:extLst>
      <p:ext uri="{BB962C8B-B14F-4D97-AF65-F5344CB8AC3E}">
        <p14:creationId xmlns:p14="http://schemas.microsoft.com/office/powerpoint/2010/main" val="243618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chor="t"/>
          <a:lstStyle/>
          <a:p>
            <a:r>
              <a:rPr lang="en-US" dirty="0"/>
              <a:t>Greedy Scheduling</a:t>
            </a:r>
          </a:p>
        </p:txBody>
      </p:sp>
      <p:sp>
        <p:nvSpPr>
          <p:cNvPr id="3" name="Content Placeholder 2"/>
          <p:cNvSpPr>
            <a:spLocks noGrp="1"/>
          </p:cNvSpPr>
          <p:nvPr>
            <p:ph idx="1"/>
          </p:nvPr>
        </p:nvSpPr>
        <p:spPr>
          <a:xfrm>
            <a:off x="0" y="1143000"/>
            <a:ext cx="9144000" cy="5334000"/>
          </a:xfrm>
        </p:spPr>
        <p:txBody>
          <a:bodyPr>
            <a:normAutofit lnSpcReduction="10000"/>
          </a:bodyPr>
          <a:lstStyle/>
          <a:p>
            <a:pPr>
              <a:buNone/>
            </a:pPr>
            <a:r>
              <a:rPr lang="en-US" b="1" dirty="0"/>
              <a:t>   </a:t>
            </a:r>
            <a:r>
              <a:rPr lang="en-US" sz="2500" b="1" dirty="0"/>
              <a:t>Example</a:t>
            </a:r>
            <a:r>
              <a:rPr lang="en-US" sz="2500" dirty="0"/>
              <a:t>: We have a group of proposed talks with start and end times. Construct a greedy algorithm to schedule as many as possible in a lecture hall, under the following assumptions:</a:t>
            </a:r>
          </a:p>
          <a:p>
            <a:pPr lvl="1"/>
            <a:r>
              <a:rPr lang="en-US" sz="2200" dirty="0"/>
              <a:t>When a talk starts, it continues till the end.</a:t>
            </a:r>
          </a:p>
          <a:p>
            <a:pPr lvl="1"/>
            <a:r>
              <a:rPr lang="en-US" sz="2200" dirty="0"/>
              <a:t>No two talks can occur at the same time.</a:t>
            </a:r>
          </a:p>
          <a:p>
            <a:pPr lvl="1"/>
            <a:r>
              <a:rPr lang="en-US" sz="2200" dirty="0"/>
              <a:t>A talk can begin at the same time that another ends.</a:t>
            </a:r>
          </a:p>
          <a:p>
            <a:pPr lvl="1"/>
            <a:r>
              <a:rPr lang="en-US" sz="2200" dirty="0"/>
              <a:t>Once we have selected some of the talks, we cannot add a talk which is incompatible with those already selected because it overlaps at least one of these previously selected talks.</a:t>
            </a:r>
          </a:p>
          <a:p>
            <a:pPr lvl="1"/>
            <a:r>
              <a:rPr lang="en-US" sz="2200" dirty="0"/>
              <a:t>How should we make the “best choice” at  each step of the algorithm? That is, which talk do we pick ?</a:t>
            </a:r>
          </a:p>
          <a:p>
            <a:pPr lvl="2"/>
            <a:r>
              <a:rPr lang="en-US" sz="2000" dirty="0"/>
              <a:t>The talk that starts earliest among those compatible with already chosen talks?</a:t>
            </a:r>
          </a:p>
          <a:p>
            <a:pPr lvl="2"/>
            <a:r>
              <a:rPr lang="en-US" sz="2000" dirty="0"/>
              <a:t>The talk that is shortest among those already compatible?</a:t>
            </a:r>
          </a:p>
          <a:p>
            <a:pPr lvl="2"/>
            <a:r>
              <a:rPr lang="en-US" sz="2000" dirty="0"/>
              <a:t>The talk that ends earliest among those compatible with already chosen talks?</a:t>
            </a:r>
          </a:p>
        </p:txBody>
      </p:sp>
    </p:spTree>
    <p:extLst>
      <p:ext uri="{BB962C8B-B14F-4D97-AF65-F5344CB8AC3E}">
        <p14:creationId xmlns:p14="http://schemas.microsoft.com/office/powerpoint/2010/main" val="42014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Greedy Scheduling</a:t>
            </a:r>
          </a:p>
        </p:txBody>
      </p:sp>
      <p:sp>
        <p:nvSpPr>
          <p:cNvPr id="3" name="Content Placeholder 2"/>
          <p:cNvSpPr>
            <a:spLocks noGrp="1"/>
          </p:cNvSpPr>
          <p:nvPr>
            <p:ph idx="1"/>
          </p:nvPr>
        </p:nvSpPr>
        <p:spPr>
          <a:xfrm>
            <a:off x="457200" y="1371600"/>
            <a:ext cx="8229600" cy="4953000"/>
          </a:xfrm>
        </p:spPr>
        <p:txBody>
          <a:bodyPr>
            <a:normAutofit/>
          </a:bodyPr>
          <a:lstStyle/>
          <a:p>
            <a:r>
              <a:rPr lang="en-US" dirty="0"/>
              <a:t>Picking the shortest talk doesn’t work.</a:t>
            </a:r>
          </a:p>
          <a:p>
            <a:endParaRPr lang="en-US" dirty="0"/>
          </a:p>
          <a:p>
            <a:endParaRPr lang="en-US" dirty="0"/>
          </a:p>
          <a:p>
            <a:endParaRPr lang="en-US" dirty="0"/>
          </a:p>
          <a:p>
            <a:endParaRPr lang="en-US" dirty="0"/>
          </a:p>
          <a:p>
            <a:endParaRPr lang="en-US" dirty="0"/>
          </a:p>
          <a:p>
            <a:endParaRPr lang="en-US" dirty="0"/>
          </a:p>
          <a:p>
            <a:r>
              <a:rPr lang="en-US" dirty="0"/>
              <a:t>Can you find a counterexample here?</a:t>
            </a:r>
          </a:p>
          <a:p>
            <a:r>
              <a:rPr lang="en-US" dirty="0"/>
              <a:t>But picking the one that ends soonest does work. The algorithm is specified on the next page. </a:t>
            </a:r>
          </a:p>
        </p:txBody>
      </p:sp>
      <p:grpSp>
        <p:nvGrpSpPr>
          <p:cNvPr id="4" name="Group 21"/>
          <p:cNvGrpSpPr/>
          <p:nvPr/>
        </p:nvGrpSpPr>
        <p:grpSpPr>
          <a:xfrm>
            <a:off x="2514600" y="2057400"/>
            <a:ext cx="5072380" cy="2441377"/>
            <a:chOff x="2514600" y="2438400"/>
            <a:chExt cx="4542430" cy="2441377"/>
          </a:xfrm>
        </p:grpSpPr>
        <p:grpSp>
          <p:nvGrpSpPr>
            <p:cNvPr id="5" name="Group 25"/>
            <p:cNvGrpSpPr/>
            <p:nvPr/>
          </p:nvGrpSpPr>
          <p:grpSpPr>
            <a:xfrm>
              <a:off x="3886200" y="3276600"/>
              <a:ext cx="850711" cy="784086"/>
              <a:chOff x="4114800" y="3733800"/>
              <a:chExt cx="850711" cy="784086"/>
            </a:xfrm>
          </p:grpSpPr>
          <p:sp>
            <p:nvSpPr>
              <p:cNvPr id="11" name="Rectangle 10"/>
              <p:cNvSpPr/>
              <p:nvPr/>
            </p:nvSpPr>
            <p:spPr>
              <a:xfrm>
                <a:off x="4114800" y="3733800"/>
                <a:ext cx="743803"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TextBox 11"/>
              <p:cNvSpPr txBox="1"/>
              <p:nvPr/>
            </p:nvSpPr>
            <p:spPr>
              <a:xfrm>
                <a:off x="4127311" y="3810000"/>
                <a:ext cx="838200" cy="707886"/>
              </a:xfrm>
              <a:prstGeom prst="rect">
                <a:avLst/>
              </a:prstGeom>
              <a:noFill/>
            </p:spPr>
            <p:txBody>
              <a:bodyPr wrap="square" rtlCol="0">
                <a:spAutoFit/>
              </a:bodyPr>
              <a:lstStyle/>
              <a:p>
                <a:r>
                  <a:rPr lang="en-US" sz="2000" dirty="0"/>
                  <a:t>Talk </a:t>
                </a:r>
                <a:r>
                  <a:rPr lang="en-US" sz="2000" dirty="0">
                    <a:latin typeface="Cambria Math" pitchFamily="18" charset="0"/>
                    <a:ea typeface="Cambria Math" pitchFamily="18" charset="0"/>
                  </a:rPr>
                  <a:t>2</a:t>
                </a:r>
              </a:p>
            </p:txBody>
          </p:sp>
        </p:grpSp>
        <p:sp>
          <p:nvSpPr>
            <p:cNvPr id="18" name="TextBox 17"/>
            <p:cNvSpPr txBox="1"/>
            <p:nvPr/>
          </p:nvSpPr>
          <p:spPr>
            <a:xfrm>
              <a:off x="3772469" y="2971800"/>
              <a:ext cx="1676400" cy="307777"/>
            </a:xfrm>
            <a:prstGeom prst="rect">
              <a:avLst/>
            </a:prstGeom>
            <a:noFill/>
          </p:spPr>
          <p:txBody>
            <a:bodyPr wrap="square" rtlCol="0">
              <a:spAutoFit/>
            </a:bodyPr>
            <a:lstStyle/>
            <a:p>
              <a:r>
                <a:rPr lang="en-US" sz="1400" dirty="0">
                  <a:solidFill>
                    <a:schemeClr val="accent1"/>
                  </a:solidFill>
                  <a:latin typeface="Cambria Math" pitchFamily="18" charset="0"/>
                  <a:ea typeface="Cambria Math" pitchFamily="18" charset="0"/>
                </a:rPr>
                <a:t>Start</a:t>
              </a:r>
              <a:r>
                <a:rPr lang="en-US" sz="1400" dirty="0">
                  <a:latin typeface="Cambria Math" pitchFamily="18" charset="0"/>
                  <a:ea typeface="Cambria Math" pitchFamily="18" charset="0"/>
                </a:rPr>
                <a:t>:  9:00 </a:t>
              </a:r>
              <a:r>
                <a:rPr lang="en-US" sz="1400" dirty="0"/>
                <a:t>AM</a:t>
              </a:r>
            </a:p>
          </p:txBody>
        </p:sp>
        <p:sp>
          <p:nvSpPr>
            <p:cNvPr id="19" name="TextBox 18"/>
            <p:cNvSpPr txBox="1"/>
            <p:nvPr/>
          </p:nvSpPr>
          <p:spPr>
            <a:xfrm>
              <a:off x="3772469" y="3962400"/>
              <a:ext cx="1676400" cy="307777"/>
            </a:xfrm>
            <a:prstGeom prst="rect">
              <a:avLst/>
            </a:prstGeom>
            <a:noFill/>
          </p:spPr>
          <p:txBody>
            <a:bodyPr wrap="square" rtlCol="0">
              <a:spAutoFit/>
            </a:bodyPr>
            <a:lstStyle/>
            <a:p>
              <a:r>
                <a:rPr lang="en-US" sz="1400" dirty="0">
                  <a:solidFill>
                    <a:schemeClr val="accent1"/>
                  </a:solidFill>
                  <a:latin typeface="Cambria Math" pitchFamily="18" charset="0"/>
                  <a:ea typeface="Cambria Math" pitchFamily="18" charset="0"/>
                </a:rPr>
                <a:t>End</a:t>
              </a:r>
              <a:r>
                <a:rPr lang="en-US" sz="1400" dirty="0">
                  <a:latin typeface="Cambria Math" pitchFamily="18" charset="0"/>
                  <a:ea typeface="Cambria Math" pitchFamily="18" charset="0"/>
                </a:rPr>
                <a:t>: 10:00 </a:t>
              </a:r>
              <a:r>
                <a:rPr lang="en-US" sz="1400" dirty="0"/>
                <a:t>AM</a:t>
              </a:r>
            </a:p>
          </p:txBody>
        </p:sp>
        <p:grpSp>
          <p:nvGrpSpPr>
            <p:cNvPr id="6" name="Group 24"/>
            <p:cNvGrpSpPr/>
            <p:nvPr/>
          </p:nvGrpSpPr>
          <p:grpSpPr>
            <a:xfrm>
              <a:off x="2514600" y="2438400"/>
              <a:ext cx="1676400" cy="1679377"/>
              <a:chOff x="2514600" y="2971800"/>
              <a:chExt cx="1676400" cy="1679377"/>
            </a:xfrm>
          </p:grpSpPr>
          <p:sp>
            <p:nvSpPr>
              <p:cNvPr id="7" name="Rectangle 6"/>
              <p:cNvSpPr/>
              <p:nvPr/>
            </p:nvSpPr>
            <p:spPr>
              <a:xfrm>
                <a:off x="2590800" y="3276600"/>
                <a:ext cx="762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TextBox 7"/>
              <p:cNvSpPr txBox="1"/>
              <p:nvPr/>
            </p:nvSpPr>
            <p:spPr>
              <a:xfrm>
                <a:off x="2563504" y="3559314"/>
                <a:ext cx="838200" cy="707886"/>
              </a:xfrm>
              <a:prstGeom prst="rect">
                <a:avLst/>
              </a:prstGeom>
              <a:noFill/>
            </p:spPr>
            <p:txBody>
              <a:bodyPr wrap="square" rtlCol="0">
                <a:spAutoFit/>
              </a:bodyPr>
              <a:lstStyle/>
              <a:p>
                <a:r>
                  <a:rPr lang="en-US" sz="2000" dirty="0"/>
                  <a:t> Talk </a:t>
                </a:r>
                <a:r>
                  <a:rPr lang="en-US" sz="2000" dirty="0">
                    <a:latin typeface="Cambria Math" pitchFamily="18" charset="0"/>
                    <a:ea typeface="Cambria Math" pitchFamily="18" charset="0"/>
                  </a:rPr>
                  <a:t>1</a:t>
                </a:r>
              </a:p>
            </p:txBody>
          </p:sp>
          <p:sp>
            <p:nvSpPr>
              <p:cNvPr id="16" name="TextBox 15"/>
              <p:cNvSpPr txBox="1"/>
              <p:nvPr/>
            </p:nvSpPr>
            <p:spPr>
              <a:xfrm>
                <a:off x="2514600" y="2971800"/>
                <a:ext cx="1676400" cy="307777"/>
              </a:xfrm>
              <a:prstGeom prst="rect">
                <a:avLst/>
              </a:prstGeom>
              <a:noFill/>
            </p:spPr>
            <p:txBody>
              <a:bodyPr wrap="square" rtlCol="0">
                <a:spAutoFit/>
              </a:bodyPr>
              <a:lstStyle/>
              <a:p>
                <a:r>
                  <a:rPr lang="en-US" sz="1400" dirty="0">
                    <a:solidFill>
                      <a:schemeClr val="accent1"/>
                    </a:solidFill>
                    <a:latin typeface="Cambria Math" pitchFamily="18" charset="0"/>
                    <a:ea typeface="Cambria Math" pitchFamily="18" charset="0"/>
                  </a:rPr>
                  <a:t>Start</a:t>
                </a:r>
                <a:r>
                  <a:rPr lang="en-US" sz="1400" dirty="0">
                    <a:latin typeface="Cambria Math" pitchFamily="18" charset="0"/>
                    <a:ea typeface="Cambria Math" pitchFamily="18" charset="0"/>
                  </a:rPr>
                  <a:t>: 8:00 </a:t>
                </a:r>
                <a:r>
                  <a:rPr lang="en-US" sz="1400" dirty="0"/>
                  <a:t>AM</a:t>
                </a:r>
              </a:p>
            </p:txBody>
          </p:sp>
          <p:sp>
            <p:nvSpPr>
              <p:cNvPr id="17" name="TextBox 16"/>
              <p:cNvSpPr txBox="1"/>
              <p:nvPr/>
            </p:nvSpPr>
            <p:spPr>
              <a:xfrm>
                <a:off x="2514600" y="4343400"/>
                <a:ext cx="1676400" cy="307777"/>
              </a:xfrm>
              <a:prstGeom prst="rect">
                <a:avLst/>
              </a:prstGeom>
              <a:noFill/>
            </p:spPr>
            <p:txBody>
              <a:bodyPr wrap="square" rtlCol="0">
                <a:spAutoFit/>
              </a:bodyPr>
              <a:lstStyle/>
              <a:p>
                <a:r>
                  <a:rPr lang="en-US" sz="1400" dirty="0">
                    <a:solidFill>
                      <a:schemeClr val="accent1"/>
                    </a:solidFill>
                    <a:latin typeface="Cambria Math" pitchFamily="18" charset="0"/>
                    <a:ea typeface="Cambria Math" pitchFamily="18" charset="0"/>
                  </a:rPr>
                  <a:t>End</a:t>
                </a:r>
                <a:r>
                  <a:rPr lang="en-US" sz="1400" dirty="0">
                    <a:latin typeface="Cambria Math" pitchFamily="18" charset="0"/>
                    <a:ea typeface="Cambria Math" pitchFamily="18" charset="0"/>
                  </a:rPr>
                  <a:t> :9:45 </a:t>
                </a:r>
                <a:r>
                  <a:rPr lang="en-US" sz="1400" dirty="0"/>
                  <a:t> AM</a:t>
                </a:r>
              </a:p>
            </p:txBody>
          </p:sp>
        </p:grpSp>
        <p:grpSp>
          <p:nvGrpSpPr>
            <p:cNvPr id="9" name="Group 27"/>
            <p:cNvGrpSpPr/>
            <p:nvPr/>
          </p:nvGrpSpPr>
          <p:grpSpPr>
            <a:xfrm>
              <a:off x="5380629" y="3429000"/>
              <a:ext cx="1676401" cy="1450777"/>
              <a:chOff x="5380629" y="3352800"/>
              <a:chExt cx="1676401" cy="1450777"/>
            </a:xfrm>
          </p:grpSpPr>
          <p:sp>
            <p:nvSpPr>
              <p:cNvPr id="14" name="Rectangle 13"/>
              <p:cNvSpPr/>
              <p:nvPr/>
            </p:nvSpPr>
            <p:spPr>
              <a:xfrm>
                <a:off x="5410200" y="3733800"/>
                <a:ext cx="685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TextBox 14"/>
              <p:cNvSpPr txBox="1"/>
              <p:nvPr/>
            </p:nvSpPr>
            <p:spPr>
              <a:xfrm>
                <a:off x="5380629" y="3940314"/>
                <a:ext cx="838200" cy="707886"/>
              </a:xfrm>
              <a:prstGeom prst="rect">
                <a:avLst/>
              </a:prstGeom>
              <a:noFill/>
            </p:spPr>
            <p:txBody>
              <a:bodyPr wrap="square" rtlCol="0">
                <a:spAutoFit/>
              </a:bodyPr>
              <a:lstStyle/>
              <a:p>
                <a:r>
                  <a:rPr lang="en-US" sz="2000" dirty="0"/>
                  <a:t>Talk </a:t>
                </a:r>
                <a:r>
                  <a:rPr lang="en-US" sz="2000" dirty="0">
                    <a:latin typeface="Cambria Math" pitchFamily="18" charset="0"/>
                    <a:ea typeface="Cambria Math" pitchFamily="18" charset="0"/>
                  </a:rPr>
                  <a:t>3</a:t>
                </a:r>
              </a:p>
            </p:txBody>
          </p:sp>
          <p:sp>
            <p:nvSpPr>
              <p:cNvPr id="20" name="TextBox 19"/>
              <p:cNvSpPr txBox="1"/>
              <p:nvPr/>
            </p:nvSpPr>
            <p:spPr>
              <a:xfrm>
                <a:off x="5380630" y="4495800"/>
                <a:ext cx="1676400" cy="307777"/>
              </a:xfrm>
              <a:prstGeom prst="rect">
                <a:avLst/>
              </a:prstGeom>
              <a:noFill/>
            </p:spPr>
            <p:txBody>
              <a:bodyPr wrap="square" rtlCol="0">
                <a:spAutoFit/>
              </a:bodyPr>
              <a:lstStyle/>
              <a:p>
                <a:r>
                  <a:rPr lang="en-US" sz="1400" dirty="0">
                    <a:solidFill>
                      <a:schemeClr val="accent1"/>
                    </a:solidFill>
                    <a:latin typeface="Cambria Math" pitchFamily="18" charset="0"/>
                    <a:ea typeface="Cambria Math" pitchFamily="18" charset="0"/>
                  </a:rPr>
                  <a:t>End</a:t>
                </a:r>
                <a:r>
                  <a:rPr lang="en-US" sz="1400" dirty="0">
                    <a:latin typeface="Cambria Math" pitchFamily="18" charset="0"/>
                    <a:ea typeface="Cambria Math" pitchFamily="18" charset="0"/>
                  </a:rPr>
                  <a:t>: 11:00 </a:t>
                </a:r>
                <a:r>
                  <a:rPr lang="en-US" sz="1400" dirty="0"/>
                  <a:t>AM</a:t>
                </a:r>
              </a:p>
            </p:txBody>
          </p:sp>
          <p:sp>
            <p:nvSpPr>
              <p:cNvPr id="21" name="TextBox 20"/>
              <p:cNvSpPr txBox="1"/>
              <p:nvPr/>
            </p:nvSpPr>
            <p:spPr>
              <a:xfrm>
                <a:off x="5380630" y="3352800"/>
                <a:ext cx="1676400" cy="307777"/>
              </a:xfrm>
              <a:prstGeom prst="rect">
                <a:avLst/>
              </a:prstGeom>
              <a:noFill/>
            </p:spPr>
            <p:txBody>
              <a:bodyPr wrap="square" rtlCol="0">
                <a:spAutoFit/>
              </a:bodyPr>
              <a:lstStyle/>
              <a:p>
                <a:r>
                  <a:rPr lang="en-US" sz="1400" dirty="0">
                    <a:solidFill>
                      <a:schemeClr val="accent1"/>
                    </a:solidFill>
                    <a:latin typeface="Cambria Math" pitchFamily="18" charset="0"/>
                    <a:ea typeface="Cambria Math" pitchFamily="18" charset="0"/>
                  </a:rPr>
                  <a:t>Start</a:t>
                </a:r>
                <a:r>
                  <a:rPr lang="en-US" sz="1400" dirty="0">
                    <a:latin typeface="Cambria Math" pitchFamily="18" charset="0"/>
                    <a:ea typeface="Cambria Math" pitchFamily="18" charset="0"/>
                  </a:rPr>
                  <a:t>: 9:45 </a:t>
                </a:r>
                <a:r>
                  <a:rPr lang="en-US" sz="1400" dirty="0"/>
                  <a:t>AM</a:t>
                </a:r>
              </a:p>
            </p:txBody>
          </p:sp>
        </p:grpSp>
      </p:grpSp>
    </p:spTree>
    <p:extLst>
      <p:ext uri="{BB962C8B-B14F-4D97-AF65-F5344CB8AC3E}">
        <p14:creationId xmlns:p14="http://schemas.microsoft.com/office/powerpoint/2010/main" val="206495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1542</TotalTime>
  <Words>1588</Words>
  <Application>Microsoft Office PowerPoint</Application>
  <PresentationFormat>On-screen Show (4:3)</PresentationFormat>
  <Paragraphs>153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Cambria Math</vt:lpstr>
      <vt:lpstr>Lucida Sans</vt:lpstr>
      <vt:lpstr>Verdana</vt:lpstr>
      <vt:lpstr>Wingdings 2</vt:lpstr>
      <vt:lpstr>Wingdings 3</vt:lpstr>
      <vt:lpstr>Concourse</vt:lpstr>
      <vt:lpstr>CSE 15 Discrete Mathematics</vt:lpstr>
      <vt:lpstr>Announcement</vt:lpstr>
      <vt:lpstr>Greedy Algorithms</vt:lpstr>
      <vt:lpstr>Greedy Algorithms: Making Change</vt:lpstr>
      <vt:lpstr>Greedy Change-Making Algorithm</vt:lpstr>
      <vt:lpstr>Proving Optimality for U.S. Coins</vt:lpstr>
      <vt:lpstr>Proving Optimality for U.S. Coins</vt:lpstr>
      <vt:lpstr>Greedy Scheduling</vt:lpstr>
      <vt:lpstr>Greedy Scheduling</vt:lpstr>
      <vt:lpstr>Greedy Scheduling algorithm</vt:lpstr>
      <vt:lpstr>Unsolvable Problems</vt:lpstr>
      <vt:lpstr>The Halting Problem</vt:lpstr>
      <vt:lpstr>The Halting Problem</vt:lpstr>
      <vt:lpstr>The Growth of Functions (Ch. 3.2)</vt:lpstr>
      <vt:lpstr>The Growth of Functions</vt:lpstr>
      <vt:lpstr>Big-O Notation</vt:lpstr>
      <vt:lpstr>Illustration of Big-O Notation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 Intro to Computing II</dc:title>
  <dc:creator>Daniel</dc:creator>
  <cp:lastModifiedBy>muk_s</cp:lastModifiedBy>
  <cp:revision>284</cp:revision>
  <dcterms:created xsi:type="dcterms:W3CDTF">2013-07-02T20:54:39Z</dcterms:created>
  <dcterms:modified xsi:type="dcterms:W3CDTF">2018-10-15T22:14:53Z</dcterms:modified>
</cp:coreProperties>
</file>