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387" r:id="rId5"/>
    <p:sldId id="390" r:id="rId6"/>
    <p:sldId id="427" r:id="rId7"/>
    <p:sldId id="424" r:id="rId8"/>
    <p:sldId id="388" r:id="rId9"/>
    <p:sldId id="411" r:id="rId10"/>
    <p:sldId id="412" r:id="rId11"/>
    <p:sldId id="413" r:id="rId12"/>
    <p:sldId id="414" r:id="rId13"/>
    <p:sldId id="421" r:id="rId14"/>
    <p:sldId id="422" r:id="rId15"/>
    <p:sldId id="408" r:id="rId16"/>
    <p:sldId id="406" r:id="rId17"/>
    <p:sldId id="400" r:id="rId18"/>
    <p:sldId id="410" r:id="rId19"/>
    <p:sldId id="409" r:id="rId20"/>
    <p:sldId id="415" r:id="rId21"/>
    <p:sldId id="407" r:id="rId22"/>
    <p:sldId id="417" r:id="rId23"/>
    <p:sldId id="425" r:id="rId24"/>
    <p:sldId id="426" r:id="rId25"/>
    <p:sldId id="423" r:id="rId26"/>
    <p:sldId id="402" r:id="rId27"/>
    <p:sldId id="401" r:id="rId2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4B80BD-524C-CD39-AEE6-6BA77253C9CD}" v="355" dt="2023-11-13T17:58:39.232"/>
    <p1510:client id="{48F01C86-8E29-40E0-8F84-FA6C613647C0}" v="78" dt="2023-11-13T16:26:17.354"/>
    <p1510:client id="{60441D21-E871-7A60-70AE-4FF6428D37A3}" v="397" dt="2023-11-13T16:45:50.951"/>
    <p1510:client id="{A865E9AD-D671-1D7F-6318-A40AB12CEA6E}" v="46" dt="2023-11-13T18:10:34.813"/>
    <p1510:client id="{A8919766-2790-0B13-F9BD-57F47A426C24}" v="369" dt="2023-11-13T17:57:09.281"/>
    <p1510:client id="{BDD9ABFC-953A-4A55-9A1A-536494399152}" v="101" dt="2023-11-13T16:21:29.131"/>
    <p1510:client id="{D42157BA-81B7-710F-DE24-27144E8DEC1D}" v="93" dt="2023-11-13T18:09:47.373"/>
    <p1510:client id="{D50B6F65-9D11-F2C9-C70F-5DEE8298B301}" v="1701" dt="2023-11-13T16:49:15.460"/>
    <p1510:client id="{EE24CD5F-202F-8986-DBB5-5CC6E8B84F38}" v="1" dt="2023-11-13T17:02:05.329"/>
    <p1510:client id="{F5B6E4EF-C3C6-434C-A6BE-09ECCCCD9919}" vWet="6" dt="2023-11-13T18:00:43.041"/>
    <p1510:client id="{F6B622A1-CA16-3924-557A-1D90447AF721}" v="1" dt="2023-11-13T16:25:13.8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ijl, gemiddeld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70DE778B-9043-6640-BE32-D65768C6815F}" type="datetimeFigureOut">
              <a:rPr lang="nl-NL" smtClean="0"/>
              <a:pPr/>
              <a:t>13-11-2023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06CED714-CD51-CB44-B8E3-B61CCFEF6695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938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2AA1ACCD-1B90-CB47-98F4-5A02F0EE7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" r="4412" b="13669"/>
          <a:stretch/>
        </p:blipFill>
        <p:spPr>
          <a:xfrm>
            <a:off x="1826618" y="-1"/>
            <a:ext cx="10365382" cy="6858001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D6F550FA-A19D-E64C-A679-7B226D145C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8" y="1268413"/>
            <a:ext cx="3816780" cy="20644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/>
              <a:t>Klik om </a:t>
            </a:r>
            <a:br>
              <a:rPr lang="nl-NL"/>
            </a:br>
            <a:r>
              <a:rPr lang="nl-NL"/>
              <a:t>de stijl te bewerken</a:t>
            </a:r>
            <a:endParaRPr lang="nl-BE"/>
          </a:p>
        </p:txBody>
      </p:sp>
      <p:sp>
        <p:nvSpPr>
          <p:cNvPr id="16" name="Ondertitel 2">
            <a:extLst>
              <a:ext uri="{FF2B5EF4-FFF2-40B4-BE49-F238E27FC236}">
                <a16:creationId xmlns:a16="http://schemas.microsoft.com/office/drawing/2014/main" id="{91F9B135-8995-8A40-834B-BE2E85FC9AF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8" y="3429000"/>
            <a:ext cx="4125636" cy="7527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  <a:p>
            <a:endParaRPr lang="nl-NL"/>
          </a:p>
          <a:p>
            <a:endParaRPr lang="nl-NL"/>
          </a:p>
          <a:p>
            <a:endParaRPr lang="nl-BE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8823F9B6-F78E-C74D-9285-5E1AB0095A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102" y="5059318"/>
            <a:ext cx="3602074" cy="972094"/>
          </a:xfrm>
          <a:prstGeom prst="rect">
            <a:avLst/>
          </a:prstGeom>
        </p:spPr>
      </p:pic>
      <p:sp>
        <p:nvSpPr>
          <p:cNvPr id="18" name="Ondertitel 2">
            <a:extLst>
              <a:ext uri="{FF2B5EF4-FFF2-40B4-BE49-F238E27FC236}">
                <a16:creationId xmlns:a16="http://schemas.microsoft.com/office/drawing/2014/main" id="{937FBD40-C70F-B147-9EF3-F1AF11312E5D}"/>
              </a:ext>
            </a:extLst>
          </p:cNvPr>
          <p:cNvSpPr txBox="1">
            <a:spLocks/>
          </p:cNvSpPr>
          <p:nvPr userDrawn="1"/>
        </p:nvSpPr>
        <p:spPr>
          <a:xfrm>
            <a:off x="515939" y="6122504"/>
            <a:ext cx="4665662" cy="4779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/>
              <a:t>Elfde-Liniestraat 24, 3500 Hasselt, </a:t>
            </a:r>
            <a:r>
              <a:rPr lang="nl-NL" sz="1500" err="1"/>
              <a:t>www.pxl.be</a:t>
            </a:r>
            <a:endParaRPr lang="nl-NL" sz="150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NL" sz="20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294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236662" y="3429000"/>
            <a:ext cx="4859338" cy="23850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539750" indent="-171450" algn="l">
              <a:buFont typeface="Arial" panose="020B0604020202020204" pitchFamily="34" charset="0"/>
              <a:buChar char="•"/>
              <a:tabLst/>
              <a:defRPr sz="2000"/>
            </a:lvl2pPr>
            <a:lvl3pPr marL="801688" indent="-254000" algn="l">
              <a:buFont typeface="Courier New" panose="02070309020205020404" pitchFamily="49" charset="0"/>
              <a:buChar char="o"/>
              <a:tabLst/>
              <a:defRPr sz="2000"/>
            </a:lvl3pPr>
            <a:lvl4pPr marL="1073150" indent="-254000" algn="l">
              <a:buFont typeface="Wingdings" pitchFamily="2" charset="2"/>
              <a:buChar char="§"/>
              <a:tabLst/>
              <a:defRPr sz="2000"/>
            </a:lvl4pPr>
            <a:lvl5pPr marL="801688" indent="-254000" algn="l">
              <a:buFont typeface="Courier New" panose="02070309020205020404" pitchFamily="49" charset="0"/>
              <a:buChar char="o"/>
              <a:tabLst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Eerste niveau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1236662" y="1268413"/>
            <a:ext cx="3695065" cy="216058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/>
              <a:t>Klik om </a:t>
            </a:r>
            <a:br>
              <a:rPr lang="nl-NL"/>
            </a:br>
            <a:r>
              <a:rPr lang="nl-NL"/>
              <a:t>de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16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22103C9-6513-2C46-8F8B-1BE0FC947B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2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F6D96DC-5B3E-F64E-B66E-E6D6981FA1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6662" y="4471500"/>
            <a:ext cx="4859338" cy="2160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5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062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4471500"/>
            <a:ext cx="4859338" cy="2160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5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1268413"/>
            <a:ext cx="4859338" cy="203167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/>
              <a:t>Klik om </a:t>
            </a:r>
            <a:br>
              <a:rPr lang="nl-NL"/>
            </a:br>
            <a:r>
              <a:rPr lang="nl-NL"/>
              <a:t>de stijl te bewerken</a:t>
            </a:r>
            <a:endParaRPr lang="nl-BE"/>
          </a:p>
        </p:txBody>
      </p:sp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816725" y="3429000"/>
            <a:ext cx="4859338" cy="22120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9571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294" userDrawn="1">
          <p15:clr>
            <a:srgbClr val="FBAE40"/>
          </p15:clr>
        </p15:guide>
        <p15:guide id="3" pos="193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235074" y="1268413"/>
            <a:ext cx="4860926" cy="2160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/>
              <a:t>Klik om </a:t>
            </a:r>
            <a:br>
              <a:rPr lang="nl-NL"/>
            </a:br>
            <a:r>
              <a:rPr lang="nl-NL"/>
              <a:t>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235074" y="3429000"/>
            <a:ext cx="4860925" cy="22120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4125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78" userDrawn="1">
          <p15:clr>
            <a:srgbClr val="FBAE40"/>
          </p15:clr>
        </p15:guide>
        <p15:guide id="4" orient="horz" pos="79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235075" y="3428999"/>
            <a:ext cx="10440988" cy="2268539"/>
          </a:xfrm>
          <a:prstGeom prst="rect">
            <a:avLst/>
          </a:prstGeom>
        </p:spPr>
        <p:txBody>
          <a:bodyPr lIns="0" tIns="0" rIns="0" bIns="0" numCol="2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  <a:p>
            <a:r>
              <a:rPr lang="nl-NL"/>
              <a:t>Klik om de ondertitelstijl van het model te bewerken</a:t>
            </a:r>
            <a:endParaRPr lang="nl-BE"/>
          </a:p>
          <a:p>
            <a:r>
              <a:rPr lang="nl-NL"/>
              <a:t>Klik om de ondertitelstijl van het model te bewerken</a:t>
            </a:r>
          </a:p>
          <a:p>
            <a:endParaRPr lang="nl-NL"/>
          </a:p>
          <a:p>
            <a:endParaRPr lang="nl-NL"/>
          </a:p>
          <a:p>
            <a:endParaRPr lang="nl-NL"/>
          </a:p>
          <a:p>
            <a:r>
              <a:rPr lang="nl-NL"/>
              <a:t>Klik om de ondertitelstijl van het model te bewerken</a:t>
            </a:r>
            <a:endParaRPr lang="nl-BE"/>
          </a:p>
          <a:p>
            <a:r>
              <a:rPr lang="nl-NL"/>
              <a:t>Klik om de ondertitelstijl van het model te bewerken</a:t>
            </a:r>
            <a:endParaRPr lang="nl-BE"/>
          </a:p>
          <a:p>
            <a:endParaRPr lang="nl-NL"/>
          </a:p>
          <a:p>
            <a:endParaRPr lang="nl-NL"/>
          </a:p>
          <a:p>
            <a:endParaRPr lang="nl-NL"/>
          </a:p>
          <a:p>
            <a:endParaRPr lang="nl-BE"/>
          </a:p>
          <a:p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1235075" y="1268413"/>
            <a:ext cx="4860925" cy="2160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/>
              <a:t>Klik om </a:t>
            </a:r>
            <a:br>
              <a:rPr lang="nl-NL"/>
            </a:br>
            <a:r>
              <a:rPr lang="nl-NL"/>
              <a:t>de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059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235075" y="3428999"/>
            <a:ext cx="10440988" cy="2268539"/>
          </a:xfrm>
          <a:prstGeom prst="rect">
            <a:avLst/>
          </a:prstGeom>
        </p:spPr>
        <p:txBody>
          <a:bodyPr lIns="0" tIns="0" rIns="0" bIns="0" numCol="2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  <a:p>
            <a:r>
              <a:rPr lang="nl-NL"/>
              <a:t>Klik om de ondertitelstijl van het model te bewerken</a:t>
            </a:r>
            <a:endParaRPr lang="nl-BE"/>
          </a:p>
          <a:p>
            <a:r>
              <a:rPr lang="nl-NL"/>
              <a:t>Klik om de ondertitelstijl van het model te bewerken</a:t>
            </a:r>
          </a:p>
          <a:p>
            <a:endParaRPr lang="nl-NL"/>
          </a:p>
          <a:p>
            <a:endParaRPr lang="nl-NL"/>
          </a:p>
          <a:p>
            <a:endParaRPr lang="nl-NL"/>
          </a:p>
          <a:p>
            <a:r>
              <a:rPr lang="nl-NL"/>
              <a:t>Klik om de ondertitelstijl van het model te bewerken</a:t>
            </a:r>
            <a:endParaRPr lang="nl-BE"/>
          </a:p>
          <a:p>
            <a:r>
              <a:rPr lang="nl-NL"/>
              <a:t>Klik om de ondertitelstijl van het model te bewerken</a:t>
            </a:r>
            <a:endParaRPr lang="nl-BE"/>
          </a:p>
          <a:p>
            <a:endParaRPr lang="nl-NL"/>
          </a:p>
          <a:p>
            <a:endParaRPr lang="nl-NL"/>
          </a:p>
          <a:p>
            <a:endParaRPr lang="nl-NL"/>
          </a:p>
          <a:p>
            <a:endParaRPr lang="nl-BE"/>
          </a:p>
          <a:p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1235075" y="1268413"/>
            <a:ext cx="4860925" cy="2160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/>
              <a:t>Klik om </a:t>
            </a:r>
            <a:br>
              <a:rPr lang="nl-NL"/>
            </a:br>
            <a:r>
              <a:rPr lang="nl-NL"/>
              <a:t>de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1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816725" y="3429000"/>
            <a:ext cx="4859338" cy="23850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  <a:p>
            <a:r>
              <a:rPr lang="nl-NL"/>
              <a:t>Klik om de ondertitelstijl van het model te bewerken</a:t>
            </a:r>
            <a:endParaRPr lang="nl-BE"/>
          </a:p>
          <a:p>
            <a:r>
              <a:rPr lang="nl-NL"/>
              <a:t>Klik om de ondertitelstijl van het model te bewerken</a:t>
            </a:r>
            <a:endParaRPr lang="nl-BE"/>
          </a:p>
          <a:p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1268413"/>
            <a:ext cx="4859338" cy="216058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/>
              <a:t>Klik om </a:t>
            </a:r>
            <a:br>
              <a:rPr lang="nl-NL"/>
            </a:br>
            <a:r>
              <a:rPr lang="nl-NL"/>
              <a:t>de stijl te bewerken</a:t>
            </a:r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816725" y="3429000"/>
            <a:ext cx="4859338" cy="23850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539750" indent="-171450" algn="l">
              <a:buFont typeface="Arial" panose="020B0604020202020204" pitchFamily="34" charset="0"/>
              <a:buChar char="•"/>
              <a:tabLst/>
              <a:defRPr sz="2000"/>
            </a:lvl2pPr>
            <a:lvl3pPr marL="801688" indent="-254000" algn="l">
              <a:buFont typeface="Courier New" panose="02070309020205020404" pitchFamily="49" charset="0"/>
              <a:buChar char="o"/>
              <a:tabLst/>
              <a:defRPr sz="2000"/>
            </a:lvl3pPr>
            <a:lvl4pPr marL="1073150" indent="-254000" algn="l">
              <a:buFont typeface="Wingdings" pitchFamily="2" charset="2"/>
              <a:buChar char="§"/>
              <a:tabLst/>
              <a:defRPr sz="2000"/>
            </a:lvl4pPr>
            <a:lvl5pPr marL="801688" indent="-254000" algn="l">
              <a:buFont typeface="Courier New" panose="02070309020205020404" pitchFamily="49" charset="0"/>
              <a:buChar char="o"/>
              <a:tabLst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Eerste niveau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1268413"/>
            <a:ext cx="3695065" cy="216058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/>
              <a:t>Klik om </a:t>
            </a:r>
            <a:br>
              <a:rPr lang="nl-NL"/>
            </a:br>
            <a:r>
              <a:rPr lang="nl-NL"/>
              <a:t>de stijl te bewerken</a:t>
            </a:r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86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2" r:id="rId2"/>
    <p:sldLayoutId id="2147483667" r:id="rId3"/>
    <p:sldLayoutId id="2147483663" r:id="rId4"/>
    <p:sldLayoutId id="2147483649" r:id="rId5"/>
    <p:sldLayoutId id="2147483650" r:id="rId6"/>
    <p:sldLayoutId id="2147483673" r:id="rId7"/>
    <p:sldLayoutId id="2147483668" r:id="rId8"/>
    <p:sldLayoutId id="2147483669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pos="778" userDrawn="1">
          <p15:clr>
            <a:srgbClr val="F26B43"/>
          </p15:clr>
        </p15:guide>
        <p15:guide id="8" orient="horz" pos="799" userDrawn="1">
          <p15:clr>
            <a:srgbClr val="F26B43"/>
          </p15:clr>
        </p15:guide>
        <p15:guide id="9" pos="4294" userDrawn="1">
          <p15:clr>
            <a:srgbClr val="F26B43"/>
          </p15:clr>
        </p15:guide>
        <p15:guide id="10" pos="1935" userDrawn="1">
          <p15:clr>
            <a:srgbClr val="F26B43"/>
          </p15:clr>
        </p15:guide>
        <p15:guide id="11" orient="horz" pos="35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5FA01-7BED-084F-AC86-4032A7B7F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1268413"/>
            <a:ext cx="5749658" cy="2064447"/>
          </a:xfrm>
          <a:prstGeom prst="rect">
            <a:avLst/>
          </a:prstGeom>
        </p:spPr>
        <p:txBody>
          <a:bodyPr/>
          <a:lstStyle/>
          <a:p>
            <a:r>
              <a:rPr lang="nl-BE" sz="6000">
                <a:latin typeface="Arial"/>
                <a:cs typeface="Arial"/>
              </a:rPr>
              <a:t>Industrie 4.0</a:t>
            </a:r>
            <a:endParaRPr lang="nl-BE" sz="600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B8304F9-4CB6-E243-973B-DA9D233B19B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15938" y="2391578"/>
            <a:ext cx="4125636" cy="2212022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nl-BE" sz="2000" err="1">
                <a:latin typeface="Arial"/>
                <a:cs typeface="Arial"/>
              </a:rPr>
              <a:t>Mengels</a:t>
            </a:r>
            <a:r>
              <a:rPr lang="nl-BE" sz="2000">
                <a:latin typeface="Arial"/>
                <a:cs typeface="Arial"/>
              </a:rPr>
              <a:t> Bo</a:t>
            </a:r>
            <a:endParaRPr lang="nl-BE" sz="2000"/>
          </a:p>
          <a:p>
            <a:r>
              <a:rPr lang="nl-BE" sz="2000" err="1">
                <a:latin typeface="Arial"/>
                <a:cs typeface="Arial"/>
              </a:rPr>
              <a:t>Dumas</a:t>
            </a:r>
            <a:r>
              <a:rPr lang="nl-BE" sz="2000">
                <a:latin typeface="Arial"/>
                <a:cs typeface="Arial"/>
              </a:rPr>
              <a:t> Leander</a:t>
            </a:r>
            <a:endParaRPr lang="nl-BE" sz="2000"/>
          </a:p>
          <a:p>
            <a:r>
              <a:rPr lang="nl-BE" sz="2000">
                <a:latin typeface="Arial"/>
                <a:cs typeface="Arial"/>
              </a:rPr>
              <a:t>Penders Indy </a:t>
            </a:r>
            <a:endParaRPr lang="nl-BE" sz="2000"/>
          </a:p>
          <a:p>
            <a:r>
              <a:rPr lang="nl-BE" sz="2000" err="1">
                <a:latin typeface="Arial"/>
                <a:cs typeface="Arial"/>
              </a:rPr>
              <a:t>Luyts</a:t>
            </a:r>
            <a:r>
              <a:rPr lang="nl-BE" sz="2000">
                <a:latin typeface="Arial"/>
                <a:cs typeface="Arial"/>
              </a:rPr>
              <a:t> Thibault </a:t>
            </a:r>
            <a:endParaRPr lang="nl-BE" sz="2000"/>
          </a:p>
          <a:p>
            <a:r>
              <a:rPr lang="nl-BE" sz="2000">
                <a:latin typeface="Arial"/>
                <a:cs typeface="Arial"/>
              </a:rPr>
              <a:t>Bruggeman Nathan</a:t>
            </a:r>
            <a:r>
              <a:rPr lang="nl-BE" sz="2400">
                <a:latin typeface="Arial"/>
                <a:cs typeface="Arial"/>
              </a:rPr>
              <a:t> </a:t>
            </a:r>
            <a:endParaRPr lang="nl-BE" sz="2400"/>
          </a:p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9373E7E-C123-6D47-9C55-1E37C15FDD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353" y="349394"/>
            <a:ext cx="399419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78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59" y="2866868"/>
            <a:ext cx="10440988" cy="2268539"/>
          </a:xfrm>
        </p:spPr>
        <p:txBody>
          <a:bodyPr lIns="0" tIns="0" rIns="0" bIns="0" numCol="1" anchor="t">
            <a:noAutofit/>
          </a:bodyPr>
          <a:lstStyle/>
          <a:p>
            <a:r>
              <a:rPr lang="nl-BE">
                <a:latin typeface="Arial"/>
                <a:cs typeface="Arial"/>
              </a:rPr>
              <a:t>De mogelijkheid om gegevens in real-time te verzamelen, analyseren en gebruiken is cruciaal. </a:t>
            </a:r>
            <a:endParaRPr lang="nl-NL"/>
          </a:p>
          <a:p>
            <a:pPr>
              <a:buClr>
                <a:srgbClr val="000000"/>
              </a:buClr>
            </a:pPr>
            <a:r>
              <a:rPr lang="nl-BE">
                <a:latin typeface="Arial"/>
                <a:cs typeface="Arial"/>
              </a:rPr>
              <a:t>Dit stelt bedrijven in staat om snel te reageren op veranderingen in de productieomgeving en beslissingen te nemen op basis van actuele informatie.</a:t>
            </a:r>
            <a:endParaRPr lang="nl-B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sz="2400">
                <a:latin typeface="Arial"/>
                <a:cs typeface="Arial"/>
              </a:rPr>
              <a:t>Real-Time </a:t>
            </a:r>
            <a:r>
              <a:rPr lang="nl-BE" sz="2400" err="1">
                <a:latin typeface="Arial"/>
                <a:cs typeface="Arial"/>
              </a:rPr>
              <a:t>Capability</a:t>
            </a:r>
            <a:endParaRPr lang="nl-BE" sz="2400">
              <a:latin typeface="Arial"/>
              <a:cs typeface="Arial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87AC8A-5326-4E57-D332-F5D1E84A0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5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5" y="2904343"/>
            <a:ext cx="10440988" cy="2268539"/>
          </a:xfrm>
        </p:spPr>
        <p:txBody>
          <a:bodyPr lIns="0" tIns="0" rIns="0" bIns="0" numCol="1" anchor="t">
            <a:noAutofit/>
          </a:bodyPr>
          <a:lstStyle/>
          <a:p>
            <a:r>
              <a:rPr lang="nl-BE">
                <a:latin typeface="Arial"/>
                <a:cs typeface="Arial"/>
              </a:rPr>
              <a:t>Vierde industriële revolutie</a:t>
            </a:r>
            <a:endParaRPr lang="nl-NL"/>
          </a:p>
          <a:p>
            <a:pPr>
              <a:buClr>
                <a:srgbClr val="000000"/>
              </a:buClr>
            </a:pPr>
            <a:r>
              <a:rPr lang="nl-BE">
                <a:latin typeface="Arial"/>
                <a:cs typeface="Arial"/>
              </a:rPr>
              <a:t>Geavanceerde technologieën: </a:t>
            </a:r>
            <a:r>
              <a:rPr lang="nl-BE" err="1">
                <a:latin typeface="Arial"/>
                <a:cs typeface="Arial"/>
              </a:rPr>
              <a:t>IoT</a:t>
            </a:r>
            <a:r>
              <a:rPr lang="nl-BE">
                <a:latin typeface="Arial"/>
                <a:cs typeface="Arial"/>
              </a:rPr>
              <a:t>, kunstmatige intelligentie, big data, en cyber-fysieke systemen</a:t>
            </a:r>
            <a:endParaRPr lang="nl-BE"/>
          </a:p>
          <a:p>
            <a:pPr>
              <a:buClr>
                <a:srgbClr val="000000"/>
              </a:buClr>
            </a:pPr>
            <a:r>
              <a:rPr lang="nl-BE">
                <a:latin typeface="Arial"/>
                <a:cs typeface="Arial"/>
              </a:rPr>
              <a:t>Slimme, efficiëntere en geautomatiseerde productieprocessen</a:t>
            </a:r>
            <a:endParaRPr lang="nl-B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5" y="1268413"/>
            <a:ext cx="6747187" cy="2173078"/>
          </a:xfrm>
        </p:spPr>
        <p:txBody>
          <a:bodyPr/>
          <a:lstStyle/>
          <a:p>
            <a:r>
              <a:rPr lang="nl-BE">
                <a:latin typeface="Arial"/>
                <a:cs typeface="Arial"/>
              </a:rPr>
              <a:t>Wat verstaan we hieronder?</a:t>
            </a:r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87AC8A-5326-4E57-D332-F5D1E84A0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6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F25B8-A0BE-D349-B9F8-BD7F4D9E9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>
                <a:latin typeface="Arial"/>
                <a:cs typeface="Arial"/>
              </a:rPr>
              <a:t>Slim magazijn</a:t>
            </a:r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29BE012-DC96-2749-B3A2-71F0203D8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0" tIns="0" rIns="0" bIns="0" anchor="t">
            <a:noAutofit/>
          </a:bodyPr>
          <a:lstStyle/>
          <a:p>
            <a:r>
              <a:rPr lang="nl-BE">
                <a:latin typeface="Arial"/>
                <a:cs typeface="Arial"/>
              </a:rPr>
              <a:t>Een centraal magazijn dat de huidige stock van producten zelf bij houd en producten klaar kan zetten voor bestellingen.</a:t>
            </a:r>
          </a:p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D847DE4-BB65-E345-BC6D-0368A55870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E0868C49-33DB-0645-B60B-115B4B81FCD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525164" y="-461956"/>
            <a:ext cx="4791404" cy="361002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49D7413-3945-1353-E54F-BAFFD66CE8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80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0" tIns="0" rIns="0" bIns="0" numCol="1" anchor="t">
            <a:noAutofit/>
          </a:bodyPr>
          <a:lstStyle/>
          <a:p>
            <a:r>
              <a:rPr lang="nl-BE">
                <a:latin typeface="Arial"/>
                <a:cs typeface="Arial"/>
              </a:rPr>
              <a:t>Een proces kan verschillende producten verpakken</a:t>
            </a:r>
          </a:p>
          <a:p>
            <a:pPr>
              <a:buClr>
                <a:srgbClr val="000000"/>
              </a:buClr>
            </a:pPr>
            <a:r>
              <a:rPr lang="nl-BE">
                <a:latin typeface="Arial"/>
                <a:cs typeface="Arial"/>
              </a:rPr>
              <a:t>Deze producten worden automatisch geregistreerd en in het magazijn geplaatst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>
                <a:latin typeface="Arial"/>
                <a:cs typeface="Arial"/>
              </a:rPr>
              <a:t>Slim magazijn</a:t>
            </a:r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87AC8A-5326-4E57-D332-F5D1E84A0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8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268" y="3080132"/>
            <a:ext cx="10450168" cy="3719093"/>
          </a:xfrm>
        </p:spPr>
        <p:txBody>
          <a:bodyPr lIns="0" tIns="0" rIns="0" bIns="0" numCol="1" anchor="t">
            <a:noAutofit/>
          </a:bodyPr>
          <a:lstStyle/>
          <a:p>
            <a:r>
              <a:rPr lang="nl-BE">
                <a:latin typeface="Arial"/>
                <a:cs typeface="Arial"/>
              </a:rPr>
              <a:t>Verkooppunt</a:t>
            </a:r>
          </a:p>
          <a:p>
            <a:pPr>
              <a:buClr>
                <a:srgbClr val="000000"/>
              </a:buClr>
            </a:pPr>
            <a:r>
              <a:rPr lang="nl-BE">
                <a:latin typeface="Arial"/>
                <a:cs typeface="Arial"/>
              </a:rPr>
              <a:t>Live stock</a:t>
            </a:r>
          </a:p>
          <a:p>
            <a:pPr>
              <a:buClr>
                <a:srgbClr val="000000"/>
              </a:buClr>
            </a:pPr>
            <a:r>
              <a:rPr lang="nl-BE">
                <a:latin typeface="Arial"/>
                <a:cs typeface="Arial"/>
              </a:rPr>
              <a:t>Deze communiceert met het slim magazijn</a:t>
            </a:r>
          </a:p>
          <a:p>
            <a:pPr>
              <a:buClr>
                <a:srgbClr val="000000"/>
              </a:buClr>
            </a:pPr>
            <a:r>
              <a:rPr lang="nl-BE">
                <a:latin typeface="Arial"/>
                <a:cs typeface="Arial"/>
              </a:rPr>
              <a:t>Mogelijkheid om het uur van ophalen te keizen</a:t>
            </a:r>
            <a:endParaRPr lang="nl-B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>
                <a:latin typeface="Arial"/>
                <a:cs typeface="Arial"/>
              </a:rPr>
              <a:t>Online Website</a:t>
            </a:r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87AC8A-5326-4E57-D332-F5D1E84A0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72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0" tIns="0" rIns="0" bIns="0" numCol="1" anchor="t">
            <a:noAutofit/>
          </a:bodyPr>
          <a:lstStyle/>
          <a:p>
            <a:r>
              <a:rPr lang="nl-BE">
                <a:latin typeface="Arial"/>
                <a:cs typeface="Arial"/>
              </a:rPr>
              <a:t>Indien de bestelling klaar is</a:t>
            </a:r>
          </a:p>
          <a:p>
            <a:pPr>
              <a:buClr>
                <a:srgbClr val="000000"/>
              </a:buClr>
            </a:pPr>
            <a:r>
              <a:rPr lang="nl-BE">
                <a:latin typeface="Arial"/>
                <a:cs typeface="Arial"/>
              </a:rPr>
              <a:t>Informatie over bestelling</a:t>
            </a:r>
            <a:endParaRPr lang="nl-BE"/>
          </a:p>
          <a:p>
            <a:pPr>
              <a:buClr>
                <a:srgbClr val="000000"/>
              </a:buClr>
            </a:pPr>
            <a:r>
              <a:rPr lang="nl-BE">
                <a:latin typeface="Arial"/>
                <a:cs typeface="Arial"/>
              </a:rPr>
              <a:t>Unieke code</a:t>
            </a:r>
          </a:p>
          <a:p>
            <a:pPr>
              <a:buClr>
                <a:srgbClr val="000000"/>
              </a:buClr>
            </a:pPr>
            <a:endParaRPr lang="nl-B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>
                <a:latin typeface="Arial"/>
                <a:cs typeface="Arial"/>
              </a:rPr>
              <a:t>Mail / Bericht</a:t>
            </a:r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87AC8A-5326-4E57-D332-F5D1E84A0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9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0" tIns="0" rIns="0" bIns="0" numCol="1" anchor="t">
            <a:noAutofit/>
          </a:bodyPr>
          <a:lstStyle/>
          <a:p>
            <a:r>
              <a:rPr lang="nl-BE">
                <a:latin typeface="Arial"/>
                <a:cs typeface="Arial"/>
              </a:rPr>
              <a:t>De producten staan klaar op het gekozen tijdstip</a:t>
            </a:r>
          </a:p>
          <a:p>
            <a:pPr>
              <a:buClr>
                <a:srgbClr val="000000"/>
              </a:buClr>
            </a:pPr>
            <a:r>
              <a:rPr lang="nl-BE">
                <a:latin typeface="Arial"/>
                <a:cs typeface="Arial"/>
              </a:rPr>
              <a:t>De klant geeft een code in voor de bestelling uit het magazijn te halen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>
                <a:latin typeface="Arial"/>
                <a:cs typeface="Arial"/>
              </a:rPr>
              <a:t>Slim magazijn</a:t>
            </a:r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87AC8A-5326-4E57-D332-F5D1E84A0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23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F25B8-A0BE-D349-B9F8-BD7F4D9E9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4918" y="1341859"/>
            <a:ext cx="5033771" cy="2031677"/>
          </a:xfrm>
        </p:spPr>
        <p:txBody>
          <a:bodyPr/>
          <a:lstStyle/>
          <a:p>
            <a:r>
              <a:rPr lang="nl-BE">
                <a:latin typeface="Arial"/>
                <a:cs typeface="Arial"/>
              </a:rPr>
              <a:t>Automatische productiehal</a:t>
            </a:r>
            <a:endParaRPr lang="nl-NL" b="0">
              <a:latin typeface="Arial"/>
              <a:cs typeface="Arial"/>
            </a:endParaRPr>
          </a:p>
          <a:p>
            <a:endParaRPr lang="nl-BE" b="0">
              <a:latin typeface="Arial"/>
              <a:cs typeface="Arial"/>
            </a:endParaRPr>
          </a:p>
          <a:p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29BE012-DC96-2749-B3A2-71F0203D8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0" tIns="0" rIns="0" bIns="0" anchor="t">
            <a:noAutofit/>
          </a:bodyPr>
          <a:lstStyle/>
          <a:p>
            <a:r>
              <a:rPr lang="nl-BE">
                <a:latin typeface="Arial"/>
                <a:cs typeface="Arial"/>
              </a:rPr>
              <a:t>Alle machines in de productiehal houden zelf bij hoeveel producten deze nog kan verwerken op basis van de voorraad aan onderdelen en indien onderhoud nodig is.</a:t>
            </a:r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D847DE4-BB65-E345-BC6D-0368A55870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E0868C49-33DB-0645-B60B-115B4B81FCD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525164" y="-461956"/>
            <a:ext cx="4791404" cy="361002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49D7413-3945-1353-E54F-BAFFD66CE8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37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292" y="3428999"/>
            <a:ext cx="10440988" cy="2268539"/>
          </a:xfrm>
        </p:spPr>
        <p:txBody>
          <a:bodyPr lIns="0" tIns="0" rIns="0" bIns="0" numCol="1" anchor="t">
            <a:noAutofit/>
          </a:bodyPr>
          <a:lstStyle/>
          <a:p>
            <a:r>
              <a:rPr lang="nl-BE">
                <a:latin typeface="Arial"/>
                <a:cs typeface="Arial"/>
              </a:rPr>
              <a:t>Alle machines in de hal houden bij hoeveel materiaal er nog beschikbaar is</a:t>
            </a:r>
          </a:p>
          <a:p>
            <a:pPr>
              <a:buClr>
                <a:srgbClr val="000000"/>
              </a:buClr>
            </a:pPr>
            <a:r>
              <a:rPr lang="nl-BE">
                <a:latin typeface="Arial"/>
                <a:cs typeface="Arial"/>
              </a:rPr>
              <a:t>Ze houden ook bij of ze onderhoud nodig hebben, olie, vastgelopen, ...</a:t>
            </a:r>
            <a:endParaRPr lang="nl-B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292" y="1268413"/>
            <a:ext cx="6687888" cy="2151407"/>
          </a:xfrm>
        </p:spPr>
        <p:txBody>
          <a:bodyPr/>
          <a:lstStyle/>
          <a:p>
            <a:r>
              <a:rPr lang="nl-BE">
                <a:latin typeface="Arial"/>
                <a:cs typeface="Arial"/>
              </a:rPr>
              <a:t>Automatische productiehal</a:t>
            </a:r>
            <a:endParaRPr lang="nl-NL" b="0">
              <a:latin typeface="Arial"/>
              <a:cs typeface="Arial"/>
            </a:endParaRPr>
          </a:p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87AC8A-5326-4E57-D332-F5D1E84A0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2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0" tIns="0" rIns="0" bIns="0" numCol="1" anchor="t">
            <a:noAutofit/>
          </a:bodyPr>
          <a:lstStyle/>
          <a:p>
            <a:r>
              <a:rPr lang="nl-BE" dirty="0">
                <a:latin typeface="Arial"/>
                <a:cs typeface="Arial"/>
              </a:rPr>
              <a:t>Bij een centraal punt in de technische dienst is er een overzicht van alle machines en hun onderhoudsstatus</a:t>
            </a:r>
          </a:p>
          <a:p>
            <a:pPr>
              <a:buClr>
                <a:srgbClr val="000000"/>
              </a:buClr>
            </a:pPr>
            <a:endParaRPr lang="nl-B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5" y="1268413"/>
            <a:ext cx="6302298" cy="2151407"/>
          </a:xfrm>
        </p:spPr>
        <p:txBody>
          <a:bodyPr/>
          <a:lstStyle/>
          <a:p>
            <a:r>
              <a:rPr lang="nl-BE">
                <a:latin typeface="Arial"/>
                <a:cs typeface="Arial"/>
              </a:rPr>
              <a:t>Automatische productiehal</a:t>
            </a:r>
            <a:endParaRPr lang="nl-NL" b="0">
              <a:latin typeface="Arial"/>
              <a:cs typeface="Arial"/>
            </a:endParaRPr>
          </a:p>
          <a:p>
            <a:endParaRPr lang="nl-BE" b="0"/>
          </a:p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87AC8A-5326-4E57-D332-F5D1E84A0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0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B29BE012-DC96-2749-B3A2-71F0203D8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828" y="1593083"/>
            <a:ext cx="5706003" cy="3820688"/>
          </a:xfrm>
        </p:spPr>
        <p:txBody>
          <a:bodyPr lIns="0" tIns="0" rIns="0" bIns="0" anchor="t">
            <a:noAutofit/>
          </a:bodyPr>
          <a:lstStyle/>
          <a:p>
            <a:pPr marL="285750" indent="-285750">
              <a:buChar char="•"/>
            </a:pPr>
            <a:r>
              <a:rPr lang="nl-BE" b="1">
                <a:latin typeface="Arial"/>
                <a:cs typeface="Arial"/>
              </a:rPr>
              <a:t>Cyber-</a:t>
            </a:r>
            <a:r>
              <a:rPr lang="nl-BE" b="1" err="1">
                <a:latin typeface="Arial"/>
                <a:cs typeface="Arial"/>
              </a:rPr>
              <a:t>Physıcal</a:t>
            </a:r>
            <a:r>
              <a:rPr lang="nl-BE" b="1">
                <a:latin typeface="Arial"/>
                <a:cs typeface="Arial"/>
              </a:rPr>
              <a:t> System</a:t>
            </a:r>
          </a:p>
          <a:p>
            <a:pPr marL="285750" indent="-285750">
              <a:buChar char="•"/>
            </a:pPr>
            <a:r>
              <a:rPr lang="nl-BE" b="1">
                <a:latin typeface="Arial"/>
                <a:cs typeface="Arial"/>
              </a:rPr>
              <a:t>6 ontwerp principes van </a:t>
            </a:r>
            <a:r>
              <a:rPr lang="nl-BE" b="1" err="1">
                <a:latin typeface="Arial"/>
                <a:cs typeface="Arial"/>
              </a:rPr>
              <a:t>Industry</a:t>
            </a:r>
            <a:r>
              <a:rPr lang="nl-BE" b="1">
                <a:latin typeface="Arial"/>
                <a:cs typeface="Arial"/>
              </a:rPr>
              <a:t> 4.0</a:t>
            </a:r>
          </a:p>
          <a:p>
            <a:pPr marL="742950" lvl="1" indent="-285750" algn="l">
              <a:buChar char="•"/>
            </a:pPr>
            <a:r>
              <a:rPr lang="nl-BE" b="1">
                <a:latin typeface="Arial"/>
                <a:cs typeface="Arial"/>
              </a:rPr>
              <a:t>Interoperabiliteit</a:t>
            </a:r>
            <a:endParaRPr lang="nl-BE" b="1">
              <a:latin typeface="Calibri"/>
              <a:ea typeface="Calibri"/>
              <a:cs typeface="Calibri"/>
            </a:endParaRPr>
          </a:p>
          <a:p>
            <a:pPr marL="742950" lvl="1" indent="-285750" algn="l">
              <a:buChar char="•"/>
            </a:pPr>
            <a:r>
              <a:rPr lang="nl-BE" b="1">
                <a:latin typeface="Arial"/>
                <a:cs typeface="Arial"/>
              </a:rPr>
              <a:t>Servicegerichtheid</a:t>
            </a:r>
            <a:endParaRPr lang="nl-BE" b="1">
              <a:latin typeface="Calibri"/>
              <a:ea typeface="Calibri"/>
              <a:cs typeface="Calibri"/>
            </a:endParaRPr>
          </a:p>
          <a:p>
            <a:pPr marL="742950" lvl="1" indent="-285750" algn="l">
              <a:buChar char="•"/>
            </a:pPr>
            <a:r>
              <a:rPr lang="nl-BE" b="1">
                <a:latin typeface="Arial"/>
                <a:cs typeface="Arial"/>
              </a:rPr>
              <a:t>Decentralisatie</a:t>
            </a:r>
            <a:endParaRPr lang="nl-BE" b="1">
              <a:latin typeface="Calibri"/>
              <a:ea typeface="Calibri"/>
              <a:cs typeface="Calibri"/>
            </a:endParaRPr>
          </a:p>
          <a:p>
            <a:pPr marL="742950" lvl="1" indent="-285750" algn="l">
              <a:buChar char="•"/>
            </a:pPr>
            <a:r>
              <a:rPr lang="nl-BE" b="1" err="1">
                <a:latin typeface="Arial"/>
                <a:cs typeface="Arial"/>
              </a:rPr>
              <a:t>Modulariteit</a:t>
            </a:r>
            <a:endParaRPr lang="nl-BE" b="1">
              <a:latin typeface="Calibri"/>
              <a:ea typeface="Calibri"/>
              <a:cs typeface="Calibri"/>
            </a:endParaRPr>
          </a:p>
          <a:p>
            <a:pPr marL="742950" lvl="1" indent="-285750" algn="l">
              <a:buChar char="•"/>
            </a:pPr>
            <a:r>
              <a:rPr lang="nl-BE" b="1">
                <a:latin typeface="Arial"/>
                <a:cs typeface="Arial"/>
              </a:rPr>
              <a:t>Virtualisatie</a:t>
            </a:r>
            <a:endParaRPr lang="nl-BE" b="1">
              <a:latin typeface="Calibri"/>
              <a:ea typeface="Calibri"/>
              <a:cs typeface="Calibri"/>
            </a:endParaRPr>
          </a:p>
          <a:p>
            <a:pPr marL="742950" lvl="1" indent="-285750" algn="l">
              <a:buChar char="•"/>
            </a:pPr>
            <a:r>
              <a:rPr lang="nl-BE" b="1">
                <a:latin typeface="Arial"/>
                <a:cs typeface="Arial"/>
              </a:rPr>
              <a:t>Real-Time </a:t>
            </a:r>
            <a:r>
              <a:rPr lang="nl-BE" b="1" err="1">
                <a:latin typeface="Arial"/>
                <a:cs typeface="Arial"/>
              </a:rPr>
              <a:t>Capability</a:t>
            </a:r>
            <a:endParaRPr lang="nl-BE" b="1">
              <a:latin typeface="Arial"/>
              <a:cs typeface="Arial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49D7413-3945-1353-E54F-BAFFD66CE8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02F25B8-A0BE-D349-B9F8-BD7F4D9E9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644" y="493256"/>
            <a:ext cx="11632671" cy="2031677"/>
          </a:xfrm>
        </p:spPr>
        <p:txBody>
          <a:bodyPr/>
          <a:lstStyle/>
          <a:p>
            <a:r>
              <a:rPr lang="nl-BE" sz="5400">
                <a:latin typeface="Arial"/>
                <a:cs typeface="Arial"/>
              </a:rPr>
              <a:t>Wat is Industrie 4.0?</a:t>
            </a:r>
            <a:endParaRPr lang="nl-BE" sz="5400"/>
          </a:p>
        </p:txBody>
      </p:sp>
      <p:pic>
        <p:nvPicPr>
          <p:cNvPr id="6" name="Afbeelding 5" descr="Afbeelding met tekst, schermopname&#10;&#10;Automatisch gegenereerde beschrijving">
            <a:extLst>
              <a:ext uri="{FF2B5EF4-FFF2-40B4-BE49-F238E27FC236}">
                <a16:creationId xmlns:a16="http://schemas.microsoft.com/office/drawing/2014/main" id="{C7E01137-1867-61A7-F8CD-72D6431B8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807" y="2527506"/>
            <a:ext cx="6082829" cy="2950692"/>
          </a:xfrm>
          <a:prstGeom prst="rect">
            <a:avLst/>
          </a:prstGeom>
        </p:spPr>
      </p:pic>
      <p:pic>
        <p:nvPicPr>
          <p:cNvPr id="8" name="Afbeelding 7" descr="Industry 4.0 - Industrial IoT Solutions India - MELSS">
            <a:extLst>
              <a:ext uri="{FF2B5EF4-FFF2-40B4-BE49-F238E27FC236}">
                <a16:creationId xmlns:a16="http://schemas.microsoft.com/office/drawing/2014/main" id="{41D0D2E7-462C-B344-8098-EAC39843B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27" y="1592766"/>
            <a:ext cx="11625147" cy="392337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E0868C49-33DB-0645-B60B-115B4B81FCD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543750" y="-434078"/>
            <a:ext cx="4791404" cy="361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04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196" y="3428999"/>
            <a:ext cx="10440988" cy="2268539"/>
          </a:xfrm>
        </p:spPr>
        <p:txBody>
          <a:bodyPr lIns="0" tIns="0" rIns="0" bIns="0" numCol="1" anchor="t">
            <a:noAutofit/>
          </a:bodyPr>
          <a:lstStyle/>
          <a:p>
            <a:r>
              <a:rPr lang="nl-BE" dirty="0">
                <a:latin typeface="Arial"/>
                <a:cs typeface="Arial"/>
              </a:rPr>
              <a:t>De floormanager kan zien welke machines materiaal nodig hebben en wat ze juist nodig hebben</a:t>
            </a: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196" y="1268413"/>
            <a:ext cx="6036057" cy="2151407"/>
          </a:xfrm>
        </p:spPr>
        <p:txBody>
          <a:bodyPr/>
          <a:lstStyle/>
          <a:p>
            <a:r>
              <a:rPr lang="nl-BE">
                <a:latin typeface="Arial"/>
                <a:cs typeface="Arial"/>
              </a:rPr>
              <a:t>Automatische productiehal</a:t>
            </a:r>
            <a:endParaRPr lang="nl-NL" b="0">
              <a:latin typeface="Arial"/>
              <a:cs typeface="Arial"/>
            </a:endParaRPr>
          </a:p>
          <a:p>
            <a:endParaRPr lang="nl-BE" b="0"/>
          </a:p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87AC8A-5326-4E57-D332-F5D1E84A0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81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208" y="3428999"/>
            <a:ext cx="10440988" cy="2268539"/>
          </a:xfrm>
        </p:spPr>
        <p:txBody>
          <a:bodyPr lIns="0" tIns="0" rIns="0" bIns="0" numCol="1" anchor="t">
            <a:noAutofit/>
          </a:bodyPr>
          <a:lstStyle/>
          <a:p>
            <a:pPr>
              <a:buClr>
                <a:srgbClr val="000000"/>
              </a:buClr>
            </a:pPr>
            <a:r>
              <a:rPr lang="nl-BE" dirty="0">
                <a:latin typeface="Arial"/>
                <a:cs typeface="Arial"/>
              </a:rPr>
              <a:t>Dit zou geïntegreerd kunnen worden met een magazijn dat de producten klaarzet</a:t>
            </a:r>
          </a:p>
          <a:p>
            <a:pPr>
              <a:buClr>
                <a:srgbClr val="000000"/>
              </a:buClr>
            </a:pPr>
            <a:r>
              <a:rPr lang="nl-BE" dirty="0">
                <a:latin typeface="Arial"/>
                <a:cs typeface="Arial"/>
              </a:rPr>
              <a:t>Een medewerker kan dan via bv. een QR-code kijken waar dit product behoort</a:t>
            </a: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208" y="1268413"/>
            <a:ext cx="6036057" cy="2151407"/>
          </a:xfrm>
        </p:spPr>
        <p:txBody>
          <a:bodyPr/>
          <a:lstStyle/>
          <a:p>
            <a:r>
              <a:rPr lang="nl-BE">
                <a:latin typeface="Arial"/>
                <a:cs typeface="Arial"/>
              </a:rPr>
              <a:t>Automatische productiehal</a:t>
            </a:r>
            <a:endParaRPr lang="nl-NL" b="0">
              <a:latin typeface="Arial"/>
              <a:cs typeface="Arial"/>
            </a:endParaRPr>
          </a:p>
          <a:p>
            <a:endParaRPr lang="nl-BE" b="0"/>
          </a:p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87AC8A-5326-4E57-D332-F5D1E84A0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55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F25B8-A0BE-D349-B9F8-BD7F4D9E9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9328" y="1424484"/>
            <a:ext cx="4859338" cy="581123"/>
          </a:xfrm>
        </p:spPr>
        <p:txBody>
          <a:bodyPr/>
          <a:lstStyle/>
          <a:p>
            <a:r>
              <a:rPr lang="nl-BE">
                <a:latin typeface="Arial"/>
                <a:cs typeface="Arial"/>
              </a:rPr>
              <a:t>Groepsverdeling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29BE012-DC96-2749-B3A2-71F0203D8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328" y="2942421"/>
            <a:ext cx="4859338" cy="3240263"/>
          </a:xfrm>
        </p:spPr>
        <p:txBody>
          <a:bodyPr lIns="0" tIns="0" rIns="0" bIns="0" anchor="t">
            <a:noAutofit/>
          </a:bodyPr>
          <a:lstStyle/>
          <a:p>
            <a:pPr marL="342900" indent="-342900">
              <a:buChar char="•"/>
            </a:pPr>
            <a:r>
              <a:rPr lang="nl-BE">
                <a:latin typeface="Arial"/>
                <a:cs typeface="Arial"/>
              </a:rPr>
              <a:t>Visualisatie</a:t>
            </a:r>
            <a:endParaRPr lang="nl-NL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>
                <a:latin typeface="Arial"/>
                <a:cs typeface="Arial"/>
              </a:rPr>
              <a:t>Data-overdracht</a:t>
            </a:r>
            <a:endParaRPr lang="nl-BE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>
                <a:latin typeface="Arial"/>
                <a:cs typeface="Arial"/>
              </a:rPr>
              <a:t>Communicatie</a:t>
            </a:r>
            <a:endParaRPr lang="nl-BE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>
                <a:latin typeface="Arial"/>
                <a:cs typeface="Arial"/>
              </a:rPr>
              <a:t>Berekeningen</a:t>
            </a:r>
            <a:endParaRPr lang="nl-BE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>
                <a:latin typeface="Arial"/>
                <a:cs typeface="Arial"/>
              </a:rPr>
              <a:t>(Website / Email)</a:t>
            </a:r>
            <a:endParaRPr lang="nl-BE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>
                <a:latin typeface="Arial"/>
                <a:cs typeface="Arial"/>
              </a:rPr>
              <a:t>Database </a:t>
            </a:r>
            <a:endParaRPr lang="nl-BE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/>
          </a:p>
          <a:p>
            <a:pPr marL="342900" indent="-342900">
              <a:buFont typeface="Calibri" panose="020B0604020202020204" pitchFamily="34" charset="0"/>
              <a:buChar char="-"/>
            </a:pPr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D847DE4-BB65-E345-BC6D-0368A55870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E0868C49-33DB-0645-B60B-115B4B81FCD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525164" y="-461956"/>
            <a:ext cx="4791404" cy="361002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49D7413-3945-1353-E54F-BAFFD66CE8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7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F25B8-A0BE-D349-B9F8-BD7F4D9E9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>
                <a:latin typeface="Arial"/>
                <a:cs typeface="Arial"/>
              </a:rPr>
              <a:t>Leeg laten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29BE012-DC96-2749-B3A2-71F0203D8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D847DE4-BB65-E345-BC6D-0368A55870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E0868C49-33DB-0645-B60B-115B4B81FCD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525164" y="-461956"/>
            <a:ext cx="4791404" cy="361002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49D7413-3945-1353-E54F-BAFFD66CE8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36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0" tIns="0" rIns="0" bIns="0" numCol="1" anchor="t">
            <a:noAutofit/>
          </a:bodyPr>
          <a:lstStyle/>
          <a:p>
            <a:endParaRPr lang="nl-B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>
                <a:latin typeface="Arial"/>
                <a:cs typeface="Arial"/>
              </a:rPr>
              <a:t>Leeg laten</a:t>
            </a:r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87AC8A-5326-4E57-D332-F5D1E84A0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7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INDUSTRY 4.0 : The Digital Technology Transformation | by WINIX ...">
            <a:extLst>
              <a:ext uri="{FF2B5EF4-FFF2-40B4-BE49-F238E27FC236}">
                <a16:creationId xmlns:a16="http://schemas.microsoft.com/office/drawing/2014/main" id="{E60BBF4E-DF4B-0C5D-1C5B-F32435F2D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990" y="1949627"/>
            <a:ext cx="6818019" cy="4680303"/>
          </a:xfrm>
          <a:prstGeom prst="rect">
            <a:avLst/>
          </a:prstGeom>
        </p:spPr>
      </p:pic>
      <p:sp>
        <p:nvSpPr>
          <p:cNvPr id="3" name="Ondertitel 2">
            <a:extLst>
              <a:ext uri="{FF2B5EF4-FFF2-40B4-BE49-F238E27FC236}">
                <a16:creationId xmlns:a16="http://schemas.microsoft.com/office/drawing/2014/main" id="{B29BE012-DC96-2749-B3A2-71F0203D8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828" y="1593083"/>
            <a:ext cx="5706003" cy="3820688"/>
          </a:xfrm>
        </p:spPr>
        <p:txBody>
          <a:bodyPr lIns="0" tIns="0" rIns="0" bIns="0" anchor="t">
            <a:noAutofit/>
          </a:bodyPr>
          <a:lstStyle/>
          <a:p>
            <a:pPr marL="285750" indent="-285750">
              <a:buChar char="•"/>
            </a:pPr>
            <a:r>
              <a:rPr lang="nl-BE" b="1">
                <a:latin typeface="Arial"/>
                <a:cs typeface="Arial"/>
              </a:rPr>
              <a:t>Cyber-</a:t>
            </a:r>
            <a:r>
              <a:rPr lang="nl-BE" b="1" err="1">
                <a:latin typeface="Arial"/>
                <a:cs typeface="Arial"/>
              </a:rPr>
              <a:t>Physıcal</a:t>
            </a:r>
            <a:r>
              <a:rPr lang="nl-BE" b="1">
                <a:latin typeface="Arial"/>
                <a:cs typeface="Arial"/>
              </a:rPr>
              <a:t> System</a:t>
            </a:r>
          </a:p>
          <a:p>
            <a:pPr marL="285750" indent="-285750">
              <a:buChar char="•"/>
            </a:pPr>
            <a:r>
              <a:rPr lang="nl-BE" b="1">
                <a:latin typeface="Arial"/>
                <a:cs typeface="Arial"/>
              </a:rPr>
              <a:t>6 ontwerp principes van </a:t>
            </a:r>
            <a:r>
              <a:rPr lang="nl-BE" b="1" err="1">
                <a:latin typeface="Arial"/>
                <a:cs typeface="Arial"/>
              </a:rPr>
              <a:t>Industry</a:t>
            </a:r>
            <a:r>
              <a:rPr lang="nl-BE" b="1">
                <a:latin typeface="Arial"/>
                <a:cs typeface="Arial"/>
              </a:rPr>
              <a:t> 4.0</a:t>
            </a:r>
          </a:p>
          <a:p>
            <a:pPr marL="742950" lvl="1" indent="-285750" algn="l">
              <a:buChar char="•"/>
            </a:pPr>
            <a:r>
              <a:rPr lang="nl-BE" b="1">
                <a:latin typeface="Arial"/>
                <a:cs typeface="Arial"/>
              </a:rPr>
              <a:t>Interoperabiliteit</a:t>
            </a:r>
            <a:endParaRPr lang="nl-BE" b="1">
              <a:latin typeface="Calibri"/>
              <a:ea typeface="Calibri"/>
              <a:cs typeface="Calibri"/>
            </a:endParaRPr>
          </a:p>
          <a:p>
            <a:pPr marL="742950" lvl="1" indent="-285750" algn="l">
              <a:buChar char="•"/>
            </a:pPr>
            <a:r>
              <a:rPr lang="nl-BE" b="1">
                <a:latin typeface="Arial"/>
                <a:cs typeface="Arial"/>
              </a:rPr>
              <a:t>Servicegerichtheid</a:t>
            </a:r>
            <a:endParaRPr lang="nl-BE" b="1">
              <a:latin typeface="Calibri"/>
              <a:ea typeface="Calibri"/>
              <a:cs typeface="Calibri"/>
            </a:endParaRPr>
          </a:p>
          <a:p>
            <a:pPr marL="742950" lvl="1" indent="-285750" algn="l">
              <a:buChar char="•"/>
            </a:pPr>
            <a:r>
              <a:rPr lang="nl-BE" b="1">
                <a:latin typeface="Arial"/>
                <a:cs typeface="Arial"/>
              </a:rPr>
              <a:t>Decentralisatie</a:t>
            </a:r>
            <a:endParaRPr lang="nl-BE" b="1">
              <a:latin typeface="Calibri"/>
              <a:ea typeface="Calibri"/>
              <a:cs typeface="Calibri"/>
            </a:endParaRPr>
          </a:p>
          <a:p>
            <a:pPr marL="742950" lvl="1" indent="-285750" algn="l">
              <a:buChar char="•"/>
            </a:pPr>
            <a:r>
              <a:rPr lang="nl-BE" b="1" err="1">
                <a:latin typeface="Arial"/>
                <a:cs typeface="Arial"/>
              </a:rPr>
              <a:t>Modulariteit</a:t>
            </a:r>
            <a:endParaRPr lang="nl-BE" b="1">
              <a:latin typeface="Calibri"/>
              <a:ea typeface="Calibri"/>
              <a:cs typeface="Calibri"/>
            </a:endParaRPr>
          </a:p>
          <a:p>
            <a:pPr marL="742950" lvl="1" indent="-285750" algn="l">
              <a:buChar char="•"/>
            </a:pPr>
            <a:r>
              <a:rPr lang="nl-BE" b="1">
                <a:latin typeface="Arial"/>
                <a:cs typeface="Arial"/>
              </a:rPr>
              <a:t>Virtualisatie</a:t>
            </a:r>
            <a:endParaRPr lang="nl-BE" b="1">
              <a:latin typeface="Calibri"/>
              <a:ea typeface="Calibri"/>
              <a:cs typeface="Calibri"/>
            </a:endParaRPr>
          </a:p>
          <a:p>
            <a:pPr marL="742950" lvl="1" indent="-285750" algn="l">
              <a:buChar char="•"/>
            </a:pPr>
            <a:r>
              <a:rPr lang="nl-BE" b="1">
                <a:latin typeface="Arial"/>
                <a:cs typeface="Arial"/>
              </a:rPr>
              <a:t>Real-Time </a:t>
            </a:r>
            <a:r>
              <a:rPr lang="nl-BE" b="1" err="1">
                <a:latin typeface="Arial"/>
                <a:cs typeface="Arial"/>
              </a:rPr>
              <a:t>Capability</a:t>
            </a:r>
            <a:endParaRPr lang="nl-BE" b="1">
              <a:latin typeface="Arial"/>
              <a:cs typeface="Arial"/>
            </a:endParaRPr>
          </a:p>
          <a:p>
            <a:pPr marL="285750" indent="-285750">
              <a:buChar char="•"/>
            </a:pPr>
            <a:r>
              <a:rPr lang="nl-BE" b="1">
                <a:latin typeface="Arial"/>
                <a:cs typeface="Arial"/>
              </a:rPr>
              <a:t>(</a:t>
            </a:r>
            <a:r>
              <a:rPr lang="nl-BE" b="1" err="1">
                <a:latin typeface="Arial"/>
                <a:cs typeface="Arial"/>
              </a:rPr>
              <a:t>Outcome</a:t>
            </a:r>
            <a:r>
              <a:rPr lang="nl-BE" b="1">
                <a:latin typeface="Arial"/>
                <a:cs typeface="Arial"/>
              </a:rPr>
              <a:t> of </a:t>
            </a:r>
            <a:r>
              <a:rPr lang="nl-BE" b="1" err="1">
                <a:latin typeface="Arial"/>
                <a:cs typeface="Arial"/>
              </a:rPr>
              <a:t>industry</a:t>
            </a:r>
            <a:r>
              <a:rPr lang="nl-BE" b="1">
                <a:latin typeface="Arial"/>
                <a:cs typeface="Arial"/>
              </a:rPr>
              <a:t> 4.0)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0868C49-33DB-0645-B60B-115B4B81FCD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543750" y="-434078"/>
            <a:ext cx="4791404" cy="361002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49D7413-3945-1353-E54F-BAFFD66CE8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02F25B8-A0BE-D349-B9F8-BD7F4D9E9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644" y="493256"/>
            <a:ext cx="11632671" cy="2031677"/>
          </a:xfrm>
        </p:spPr>
        <p:txBody>
          <a:bodyPr/>
          <a:lstStyle/>
          <a:p>
            <a:r>
              <a:rPr lang="nl-BE" sz="5400">
                <a:latin typeface="Arial"/>
                <a:cs typeface="Arial"/>
              </a:rPr>
              <a:t>Wat is Industrie 4.0?</a:t>
            </a:r>
            <a:endParaRPr lang="nl-BE" sz="5400"/>
          </a:p>
        </p:txBody>
      </p:sp>
    </p:spTree>
    <p:extLst>
      <p:ext uri="{BB962C8B-B14F-4D97-AF65-F5344CB8AC3E}">
        <p14:creationId xmlns:p14="http://schemas.microsoft.com/office/powerpoint/2010/main" val="219952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F25B8-A0BE-D349-B9F8-BD7F4D9E9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692" y="496779"/>
            <a:ext cx="9008004" cy="2116344"/>
          </a:xfrm>
        </p:spPr>
        <p:txBody>
          <a:bodyPr/>
          <a:lstStyle/>
          <a:p>
            <a:r>
              <a:rPr lang="nl-BE" sz="5400" dirty="0">
                <a:latin typeface="Calibri"/>
                <a:ea typeface="Calibri"/>
                <a:cs typeface="Calibri"/>
              </a:rPr>
              <a:t>Cyber-</a:t>
            </a:r>
            <a:r>
              <a:rPr lang="nl-BE" sz="5400" dirty="0" err="1">
                <a:latin typeface="Calibri"/>
                <a:ea typeface="Calibri"/>
                <a:cs typeface="Calibri"/>
              </a:rPr>
              <a:t>Physical</a:t>
            </a:r>
            <a:r>
              <a:rPr lang="nl-BE" sz="5400" dirty="0">
                <a:latin typeface="Calibri"/>
                <a:ea typeface="Calibri"/>
                <a:cs typeface="Calibri"/>
              </a:rPr>
              <a:t> System</a:t>
            </a:r>
            <a:r>
              <a:rPr lang="nl-BE" sz="4400" dirty="0">
                <a:latin typeface="Calibri"/>
                <a:ea typeface="Calibri"/>
                <a:cs typeface="Calibri"/>
              </a:rPr>
              <a:t> 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0868C49-33DB-0645-B60B-115B4B81FCD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525164" y="-461956"/>
            <a:ext cx="4791404" cy="361002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49D7413-3945-1353-E54F-BAFFD66CE8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  <p:pic>
        <p:nvPicPr>
          <p:cNvPr id="6" name="Afbeelding 5" descr="Basic cyber-physical system (CPS) structure. | Download Scientific Diagram">
            <a:extLst>
              <a:ext uri="{FF2B5EF4-FFF2-40B4-BE49-F238E27FC236}">
                <a16:creationId xmlns:a16="http://schemas.microsoft.com/office/drawing/2014/main" id="{55C3CDEA-3782-DF11-5058-D344D977B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819" y="2988020"/>
            <a:ext cx="7939146" cy="240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5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4256" y="2905698"/>
            <a:ext cx="10440988" cy="2268539"/>
          </a:xfrm>
        </p:spPr>
        <p:txBody>
          <a:bodyPr lIns="0" tIns="0" rIns="0" bIns="0" numCol="1" anchor="t">
            <a:noAutofit/>
          </a:bodyPr>
          <a:lstStyle/>
          <a:p>
            <a:r>
              <a:rPr lang="nl-BE">
                <a:latin typeface="Arial"/>
                <a:cs typeface="Arial"/>
              </a:rPr>
              <a:t>Vermogen van machines, apparaten, sensoren en mensen om via het Internet of </a:t>
            </a:r>
            <a:r>
              <a:rPr lang="nl-BE" err="1">
                <a:latin typeface="Arial"/>
                <a:cs typeface="Arial"/>
              </a:rPr>
              <a:t>Things</a:t>
            </a:r>
            <a:r>
              <a:rPr lang="nl-BE">
                <a:latin typeface="Arial"/>
                <a:cs typeface="Arial"/>
              </a:rPr>
              <a:t> (</a:t>
            </a:r>
            <a:r>
              <a:rPr lang="nl-BE" err="1">
                <a:latin typeface="Arial"/>
                <a:cs typeface="Arial"/>
              </a:rPr>
              <a:t>IoT</a:t>
            </a:r>
            <a:r>
              <a:rPr lang="nl-BE">
                <a:latin typeface="Arial"/>
                <a:cs typeface="Arial"/>
              </a:rPr>
              <a:t>) of het Internet of People (</a:t>
            </a:r>
            <a:r>
              <a:rPr lang="nl-BE" err="1">
                <a:latin typeface="Arial"/>
                <a:cs typeface="Arial"/>
              </a:rPr>
              <a:t>IoP</a:t>
            </a:r>
            <a:r>
              <a:rPr lang="nl-BE">
                <a:latin typeface="Arial"/>
                <a:cs typeface="Arial"/>
              </a:rPr>
              <a:t>) met elkaar te communiceren en informatie uit te wisselen. </a:t>
            </a:r>
            <a:endParaRPr lang="nl-NL"/>
          </a:p>
          <a:p>
            <a:pPr>
              <a:buClr>
                <a:srgbClr val="000000"/>
              </a:buClr>
            </a:pPr>
            <a:r>
              <a:rPr lang="nl-BE">
                <a:latin typeface="Arial"/>
                <a:cs typeface="Arial"/>
              </a:rPr>
              <a:t>In de context van </a:t>
            </a:r>
            <a:r>
              <a:rPr lang="nl-BE" err="1">
                <a:latin typeface="Arial"/>
                <a:cs typeface="Arial"/>
              </a:rPr>
              <a:t>Industry</a:t>
            </a:r>
            <a:r>
              <a:rPr lang="nl-BE">
                <a:latin typeface="Arial"/>
                <a:cs typeface="Arial"/>
              </a:rPr>
              <a:t> 4.0 is compatibiliteit essentieel voor het foutloos integreren van verschillende systemen en processen.</a:t>
            </a:r>
            <a:endParaRPr lang="nl-BE"/>
          </a:p>
          <a:p>
            <a:pPr>
              <a:buClr>
                <a:srgbClr val="000000"/>
              </a:buClr>
            </a:pPr>
            <a:endParaRPr lang="nl-B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sz="2400">
                <a:latin typeface="Arial"/>
                <a:cs typeface="Arial"/>
              </a:rPr>
              <a:t>Interoperabiliteit</a:t>
            </a:r>
            <a:endParaRPr lang="nl-BE" sz="2400" b="0">
              <a:solidFill>
                <a:srgbClr val="ECECF1"/>
              </a:solidFill>
              <a:latin typeface="Arial"/>
              <a:cs typeface="Arial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87AC8A-5326-4E57-D332-F5D1E84A0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6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5" y="2954310"/>
            <a:ext cx="10440988" cy="2268539"/>
          </a:xfrm>
        </p:spPr>
        <p:txBody>
          <a:bodyPr lIns="0" tIns="0" rIns="0" bIns="0" numCol="1" anchor="t">
            <a:noAutofit/>
          </a:bodyPr>
          <a:lstStyle/>
          <a:p>
            <a:r>
              <a:rPr lang="nl-BE">
                <a:latin typeface="Arial"/>
                <a:cs typeface="Arial"/>
              </a:rPr>
              <a:t>Aanbieden van diensten via software-oplossingen en technologieën. </a:t>
            </a:r>
          </a:p>
          <a:p>
            <a:pPr>
              <a:buClr>
                <a:srgbClr val="000000"/>
              </a:buClr>
            </a:pPr>
            <a:r>
              <a:rPr lang="nl-BE">
                <a:latin typeface="Arial"/>
                <a:cs typeface="Arial"/>
              </a:rPr>
              <a:t>Productiesystemen en -processen zijn ontworpen om flexibel te zijn en kunnen worden aangepast aan veranderende eisen, vaak via </a:t>
            </a:r>
            <a:r>
              <a:rPr lang="nl-BE" err="1">
                <a:latin typeface="Arial"/>
                <a:cs typeface="Arial"/>
              </a:rPr>
              <a:t>cloud</a:t>
            </a:r>
            <a:r>
              <a:rPr lang="nl-BE">
                <a:latin typeface="Arial"/>
                <a:cs typeface="Arial"/>
              </a:rPr>
              <a:t>-gebaseerde diensten.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sz="2400">
                <a:latin typeface="Arial"/>
                <a:cs typeface="Arial"/>
              </a:rPr>
              <a:t>Servicegerichtheid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87AC8A-5326-4E57-D332-F5D1E84A0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9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6" y="2854377"/>
            <a:ext cx="10578397" cy="2281030"/>
          </a:xfrm>
        </p:spPr>
        <p:txBody>
          <a:bodyPr lIns="0" tIns="0" rIns="0" bIns="0" numCol="1" anchor="t">
            <a:noAutofit/>
          </a:bodyPr>
          <a:lstStyle/>
          <a:p>
            <a:r>
              <a:rPr lang="nl-BE">
                <a:latin typeface="Arial"/>
                <a:cs typeface="Arial"/>
              </a:rPr>
              <a:t>Streeft naar het verminderen van de centrale controle over  productiesystemen. </a:t>
            </a:r>
            <a:endParaRPr lang="nl-NL"/>
          </a:p>
          <a:p>
            <a:pPr>
              <a:buClr>
                <a:srgbClr val="000000"/>
              </a:buClr>
            </a:pPr>
            <a:r>
              <a:rPr lang="nl-BE">
                <a:latin typeface="Arial"/>
                <a:cs typeface="Arial"/>
              </a:rPr>
              <a:t>Beslissingen worden genomen door autonome en intelligente systemen, wat leidt tot een efficiëntere en flexibelere productieomgeving.</a:t>
            </a:r>
            <a:endParaRPr lang="nl-BE"/>
          </a:p>
          <a:p>
            <a:pPr>
              <a:buClr>
                <a:srgbClr val="000000"/>
              </a:buClr>
            </a:pPr>
            <a:endParaRPr lang="nl-B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sz="2400">
                <a:latin typeface="Arial"/>
                <a:cs typeface="Arial"/>
              </a:rPr>
              <a:t>Decentralisatie 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87AC8A-5326-4E57-D332-F5D1E84A0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3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59" y="2804409"/>
            <a:ext cx="10440988" cy="2268539"/>
          </a:xfrm>
        </p:spPr>
        <p:txBody>
          <a:bodyPr lIns="0" tIns="0" rIns="0" bIns="0" numCol="1" anchor="t">
            <a:noAutofit/>
          </a:bodyPr>
          <a:lstStyle/>
          <a:p>
            <a:r>
              <a:rPr lang="nl-BE">
                <a:latin typeface="Arial"/>
                <a:cs typeface="Arial"/>
              </a:rPr>
              <a:t>Benadrukt het belang van flexibele en aanpasbare productiesystemen. </a:t>
            </a:r>
            <a:endParaRPr lang="nl-NL"/>
          </a:p>
          <a:p>
            <a:pPr>
              <a:buClr>
                <a:srgbClr val="000000"/>
              </a:buClr>
            </a:pPr>
            <a:r>
              <a:rPr lang="nl-BE">
                <a:latin typeface="Arial"/>
                <a:cs typeface="Arial"/>
              </a:rPr>
              <a:t>Door modulaire systemen te gebruiken, kunnen fabrieken snel en efficiënt aanpassen aan veranderende eisen en omstandigheden, wat essentieel is in een snel veranderende markt.</a:t>
            </a:r>
            <a:endParaRPr lang="nl-BE"/>
          </a:p>
          <a:p>
            <a:pPr>
              <a:buClr>
                <a:srgbClr val="000000"/>
              </a:buClr>
            </a:pPr>
            <a:endParaRPr lang="nl-B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59" y="1280905"/>
            <a:ext cx="4860925" cy="2160587"/>
          </a:xfrm>
        </p:spPr>
        <p:txBody>
          <a:bodyPr/>
          <a:lstStyle/>
          <a:p>
            <a:r>
              <a:rPr lang="nl-BE" sz="2400" err="1">
                <a:latin typeface="Arial"/>
                <a:cs typeface="Arial"/>
              </a:rPr>
              <a:t>Modulariteit</a:t>
            </a:r>
            <a:endParaRPr lang="nl-BE" sz="2400" b="0" err="1">
              <a:latin typeface="Arial"/>
              <a:cs typeface="Arial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87AC8A-5326-4E57-D332-F5D1E84A0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77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59" y="2816901"/>
            <a:ext cx="10440988" cy="2268539"/>
          </a:xfrm>
        </p:spPr>
        <p:txBody>
          <a:bodyPr lIns="0" tIns="0" rIns="0" bIns="0" numCol="1" anchor="t">
            <a:noAutofit/>
          </a:bodyPr>
          <a:lstStyle/>
          <a:p>
            <a:r>
              <a:rPr lang="nl-BE">
                <a:latin typeface="Arial"/>
                <a:cs typeface="Arial"/>
              </a:rPr>
              <a:t>Virtualisatie houd in dat er virtuele kopieën van fysieke systemen worden gemaakt. </a:t>
            </a:r>
            <a:endParaRPr lang="nl-BE"/>
          </a:p>
          <a:p>
            <a:pPr>
              <a:buClr>
                <a:srgbClr val="000000"/>
              </a:buClr>
            </a:pPr>
            <a:r>
              <a:rPr lang="nl-BE">
                <a:latin typeface="Arial"/>
                <a:cs typeface="Arial"/>
              </a:rPr>
              <a:t>Dit stelt bedrijven in staat om processen te simuleren en te analyseren. </a:t>
            </a:r>
            <a:endParaRPr lang="nl-BE"/>
          </a:p>
          <a:p>
            <a:pPr>
              <a:buClr>
                <a:srgbClr val="000000"/>
              </a:buClr>
            </a:pPr>
            <a:r>
              <a:rPr lang="nl-BE">
                <a:latin typeface="Arial"/>
                <a:cs typeface="Arial"/>
              </a:rPr>
              <a:t>Helpt bij het verbeteren van de efficiëntie en het verminderen van de tijd die nodig is voor productontwikkeling.</a:t>
            </a:r>
            <a:endParaRPr lang="nl-B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sz="2400">
                <a:latin typeface="Arial"/>
                <a:cs typeface="Arial"/>
              </a:rPr>
              <a:t>Virtualisatie</a:t>
            </a:r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87AC8A-5326-4E57-D332-F5D1E84A0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1818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f301477-3880-4307-9ee1-5c2ba22f030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C5497888E2CB43823C9356658D11D2" ma:contentTypeVersion="7" ma:contentTypeDescription="Een nieuw document maken." ma:contentTypeScope="" ma:versionID="45df68ac77b4a08437ff26d27a0c2f05">
  <xsd:schema xmlns:xsd="http://www.w3.org/2001/XMLSchema" xmlns:xs="http://www.w3.org/2001/XMLSchema" xmlns:p="http://schemas.microsoft.com/office/2006/metadata/properties" xmlns:ns3="5f301477-3880-4307-9ee1-5c2ba22f0306" xmlns:ns4="26ab560d-d3b5-41d1-ba9c-919fde8b2fee" targetNamespace="http://schemas.microsoft.com/office/2006/metadata/properties" ma:root="true" ma:fieldsID="5ad768260700b652f924ace204ba0f88" ns3:_="" ns4:_="">
    <xsd:import namespace="5f301477-3880-4307-9ee1-5c2ba22f0306"/>
    <xsd:import namespace="26ab560d-d3b5-41d1-ba9c-919fde8b2f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301477-3880-4307-9ee1-5c2ba22f03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ab560d-d3b5-41d1-ba9c-919fde8b2fe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65A04F-6479-42C3-A532-C80F5AAFC9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A8AFDE-B473-4356-9EBD-47F405DB1417}">
  <ds:schemaRefs>
    <ds:schemaRef ds:uri="26ab560d-d3b5-41d1-ba9c-919fde8b2fee"/>
    <ds:schemaRef ds:uri="5f301477-3880-4307-9ee1-5c2ba22f030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FD2D573-9AC6-4AFE-8147-5A620823DC21}">
  <ds:schemaRefs>
    <ds:schemaRef ds:uri="26ab560d-d3b5-41d1-ba9c-919fde8b2fee"/>
    <ds:schemaRef ds:uri="5f301477-3880-4307-9ee1-5c2ba22f030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Breedbeeld</PresentationFormat>
  <Slides>24</Slides>
  <Notes>0</Notes>
  <HiddenSlides>0</HiddenSlide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5" baseType="lpstr">
      <vt:lpstr>Kantoorthema</vt:lpstr>
      <vt:lpstr>Industrie 4.0</vt:lpstr>
      <vt:lpstr>Wat is Industrie 4.0?</vt:lpstr>
      <vt:lpstr>Wat is Industrie 4.0?</vt:lpstr>
      <vt:lpstr>Cyber-Physical System </vt:lpstr>
      <vt:lpstr>Interoperabiliteit</vt:lpstr>
      <vt:lpstr>Servicegerichtheid</vt:lpstr>
      <vt:lpstr>Decentralisatie </vt:lpstr>
      <vt:lpstr>Modulariteit</vt:lpstr>
      <vt:lpstr>Virtualisatie</vt:lpstr>
      <vt:lpstr>Real-Time Capability</vt:lpstr>
      <vt:lpstr>Wat verstaan we hieronder?</vt:lpstr>
      <vt:lpstr>Slim magazijn</vt:lpstr>
      <vt:lpstr>Slim magazijn</vt:lpstr>
      <vt:lpstr>Online Website</vt:lpstr>
      <vt:lpstr>Mail / Bericht</vt:lpstr>
      <vt:lpstr>Slim magazijn</vt:lpstr>
      <vt:lpstr>Automatische productiehal  </vt:lpstr>
      <vt:lpstr>Automatische productiehal </vt:lpstr>
      <vt:lpstr>Automatische productiehal  </vt:lpstr>
      <vt:lpstr>Automatische productiehal  </vt:lpstr>
      <vt:lpstr>Automatische productiehal  </vt:lpstr>
      <vt:lpstr>Groepsverdeling</vt:lpstr>
      <vt:lpstr>Leeg laten</vt:lpstr>
      <vt:lpstr>Leeg laten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PXL meets &lt;name&gt;</dc:title>
  <dc:creator>Nick Daenen</dc:creator>
  <cp:revision>48</cp:revision>
  <dcterms:created xsi:type="dcterms:W3CDTF">2017-10-12T15:08:04Z</dcterms:created>
  <dcterms:modified xsi:type="dcterms:W3CDTF">2023-11-13T18:11:02Z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5379a6-efcb-4855-97e0-03c6be785496_Enabled">
    <vt:lpwstr>true</vt:lpwstr>
  </property>
  <property fmtid="{D5CDD505-2E9C-101B-9397-08002B2CF9AE}" pid="3" name="MSIP_Label_f95379a6-efcb-4855-97e0-03c6be785496_SetDate">
    <vt:lpwstr>2023-01-26T10:01:41Z</vt:lpwstr>
  </property>
  <property fmtid="{D5CDD505-2E9C-101B-9397-08002B2CF9AE}" pid="4" name="MSIP_Label_f95379a6-efcb-4855-97e0-03c6be785496_Method">
    <vt:lpwstr>Standard</vt:lpwstr>
  </property>
  <property fmtid="{D5CDD505-2E9C-101B-9397-08002B2CF9AE}" pid="5" name="MSIP_Label_f95379a6-efcb-4855-97e0-03c6be785496_Name">
    <vt:lpwstr>f95379a6-efcb-4855-97e0-03c6be785496</vt:lpwstr>
  </property>
  <property fmtid="{D5CDD505-2E9C-101B-9397-08002B2CF9AE}" pid="6" name="MSIP_Label_f95379a6-efcb-4855-97e0-03c6be785496_SiteId">
    <vt:lpwstr>0bff66c5-45db-46ed-8b81-87959e069b90</vt:lpwstr>
  </property>
  <property fmtid="{D5CDD505-2E9C-101B-9397-08002B2CF9AE}" pid="7" name="MSIP_Label_f95379a6-efcb-4855-97e0-03c6be785496_ActionId">
    <vt:lpwstr>2ac8fac3-ae2b-42c9-a412-98a4930a41ef</vt:lpwstr>
  </property>
  <property fmtid="{D5CDD505-2E9C-101B-9397-08002B2CF9AE}" pid="8" name="MSIP_Label_f95379a6-efcb-4855-97e0-03c6be785496_ContentBits">
    <vt:lpwstr>0</vt:lpwstr>
  </property>
  <property fmtid="{D5CDD505-2E9C-101B-9397-08002B2CF9AE}" pid="9" name="ContentTypeId">
    <vt:lpwstr>0x01010019C5497888E2CB43823C9356658D11D2</vt:lpwstr>
  </property>
</Properties>
</file>