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82AA-7E8A-4A08-9C94-B2E9A3408827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E2A04-7471-4640-865C-557200E04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66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1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16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71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7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7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E9BFE1-6AEF-4011-9B5C-122622FD53F0}" type="datetimeFigureOut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28/11/2017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BCBB8-5529-48CD-8DB8-9A6720DFF08A}" type="slidenum">
              <a:rPr lang="fr-FR" smtClean="0">
                <a:solidFill>
                  <a:prstClr val="white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white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67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536"/>
            <a:ext cx="12192000" cy="6858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1191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0644" y="5026039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</a:rPr>
              <a:t>Poulix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133734" y="1840804"/>
            <a:ext cx="751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prstClr val="white"/>
                </a:solidFill>
                <a:latin typeface="Tw Cen MT Condensed" panose="020B0606020104020203"/>
              </a:rPr>
              <a:t>Comment </a:t>
            </a:r>
            <a:r>
              <a:rPr lang="fr-FR" sz="4800" dirty="0" smtClean="0">
                <a:solidFill>
                  <a:prstClr val="white"/>
                </a:solidFill>
                <a:latin typeface="Tw Cen MT Condensed" panose="020B0606020104020203"/>
              </a:rPr>
              <a:t>nourrir et abreuver les poules de manière automatique ?</a:t>
            </a:r>
            <a:endParaRPr lang="fr-FR" sz="4800" dirty="0">
              <a:solidFill>
                <a:prstClr val="white"/>
              </a:solidFill>
              <a:latin typeface="Tw Cen MT Condensed" panose="020B0606020104020203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81695" y="5516762"/>
            <a:ext cx="345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prstClr val="white"/>
                </a:solidFill>
              </a:rPr>
              <a:t>ECARD </a:t>
            </a:r>
            <a:r>
              <a:rPr lang="fr-FR" sz="2400" dirty="0">
                <a:solidFill>
                  <a:prstClr val="white"/>
                </a:solidFill>
              </a:rPr>
              <a:t>Jules</a:t>
            </a:r>
          </a:p>
          <a:p>
            <a:endParaRPr lang="fr-FR" dirty="0">
              <a:solidFill>
                <a:srgbClr val="211915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540" y="162369"/>
            <a:ext cx="5252814" cy="39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4085" y="568740"/>
            <a:ext cx="9720072" cy="1499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Cahier des charges:</a:t>
            </a:r>
            <a:br>
              <a:rPr lang="fr-FR" sz="4000" dirty="0" smtClean="0"/>
            </a:br>
            <a:r>
              <a:rPr lang="fr-FR" sz="4000" dirty="0" smtClean="0"/>
              <a:t>présentation du problème technique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6517475" y="2466160"/>
            <a:ext cx="4517425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Un poulailler qui se veut automatique doit pouvoir subvenir aux besoins alimentaires des poules qui s’y trouvent. Par quel moyens peut-on alors résoudre ce problème ?</a:t>
            </a:r>
            <a:endParaRPr lang="fr-FR" sz="2200" dirty="0"/>
          </a:p>
        </p:txBody>
      </p:sp>
      <p:sp>
        <p:nvSpPr>
          <p:cNvPr id="12" name="Ellipse 11"/>
          <p:cNvSpPr/>
          <p:nvPr/>
        </p:nvSpPr>
        <p:spPr>
          <a:xfrm>
            <a:off x="990720" y="2550553"/>
            <a:ext cx="2022147" cy="9039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Eleveur</a:t>
            </a:r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331299" y="5176601"/>
            <a:ext cx="3" cy="46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827269" y="2528659"/>
            <a:ext cx="1875804" cy="892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Poules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265409" y="4241775"/>
            <a:ext cx="2131779" cy="9348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abreuvoir automatisé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442233" y="5639376"/>
            <a:ext cx="3953551" cy="646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white"/>
                </a:solidFill>
              </a:rPr>
              <a:t>Nourrir et abreuver les poules automatiquement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12927" y="2068356"/>
            <a:ext cx="164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prstClr val="white"/>
                </a:solidFill>
              </a:rPr>
              <a:t>A</a:t>
            </a:r>
            <a:r>
              <a:rPr lang="fr-FR" sz="2000" dirty="0" smtClean="0">
                <a:solidFill>
                  <a:prstClr val="white"/>
                </a:solidFill>
              </a:rPr>
              <a:t> qui ?</a:t>
            </a:r>
            <a:endParaRPr lang="fr-FR" sz="2000" dirty="0">
              <a:solidFill>
                <a:prstClr val="white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28650" y="2087506"/>
            <a:ext cx="15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prstClr val="white"/>
                </a:solidFill>
              </a:rPr>
              <a:t>Sur qui ?</a:t>
            </a:r>
            <a:endParaRPr lang="fr-FR" sz="2000" dirty="0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60414" y="5187957"/>
            <a:ext cx="20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white"/>
                </a:solidFill>
              </a:rPr>
              <a:t>Dans quel but ?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Forme libre 19"/>
          <p:cNvSpPr/>
          <p:nvPr/>
        </p:nvSpPr>
        <p:spPr>
          <a:xfrm>
            <a:off x="2001794" y="3432889"/>
            <a:ext cx="2693774" cy="978218"/>
          </a:xfrm>
          <a:custGeom>
            <a:avLst/>
            <a:gdLst>
              <a:gd name="connsiteX0" fmla="*/ 0 w 2784389"/>
              <a:gd name="connsiteY0" fmla="*/ 16476 h 1318062"/>
              <a:gd name="connsiteX1" fmla="*/ 1243913 w 2784389"/>
              <a:gd name="connsiteY1" fmla="*/ 1318054 h 1318062"/>
              <a:gd name="connsiteX2" fmla="*/ 2784389 w 2784389"/>
              <a:gd name="connsiteY2" fmla="*/ 0 h 131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4389" h="1318062">
                <a:moveTo>
                  <a:pt x="0" y="16476"/>
                </a:moveTo>
                <a:cubicBezTo>
                  <a:pt x="389924" y="668638"/>
                  <a:pt x="779848" y="1320800"/>
                  <a:pt x="1243913" y="1318054"/>
                </a:cubicBezTo>
                <a:cubicBezTo>
                  <a:pt x="1707978" y="1315308"/>
                  <a:pt x="2618259" y="638432"/>
                  <a:pt x="27843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17476" y="4588476"/>
            <a:ext cx="451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dépenses qui peuvent éventuellement avoir lieu sont pour acquérir des capteurs, le reste est, je pense, accessible par récupération…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4086" y="544025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/>
            </a:r>
            <a:br>
              <a:rPr lang="fr-FR" sz="5400" dirty="0">
                <a:latin typeface="Calibri" panose="020F0502020204030204" pitchFamily="34" charset="0"/>
              </a:rPr>
            </a:br>
            <a:r>
              <a:rPr lang="fr-FR" sz="4400" dirty="0"/>
              <a:t>Cahier des </a:t>
            </a:r>
            <a:r>
              <a:rPr lang="fr-FR" sz="4400" dirty="0" smtClean="0"/>
              <a:t>Charges: </a:t>
            </a:r>
            <a:br>
              <a:rPr lang="fr-FR" sz="4400" dirty="0" smtClean="0"/>
            </a:br>
            <a:r>
              <a:rPr lang="fr-FR" sz="4400" dirty="0" smtClean="0"/>
              <a:t>expression </a:t>
            </a:r>
            <a:r>
              <a:rPr lang="fr-FR" sz="4400" dirty="0"/>
              <a:t>fonctionnelle du besoin.</a:t>
            </a:r>
            <a:r>
              <a:rPr lang="fr-FR" dirty="0">
                <a:latin typeface="inherit"/>
              </a:rPr>
              <a:t/>
            </a:r>
            <a:br>
              <a:rPr lang="fr-FR" dirty="0">
                <a:latin typeface="inherit"/>
              </a:rPr>
            </a:b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012861" y="3626096"/>
            <a:ext cx="1974033" cy="10498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533183" y="2956163"/>
            <a:ext cx="1283296" cy="7573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199301" y="2679093"/>
            <a:ext cx="1180194" cy="823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851944" y="5294922"/>
            <a:ext cx="1203523" cy="746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311783" y="4599447"/>
            <a:ext cx="1254268" cy="8449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405255" y="2142496"/>
            <a:ext cx="1281659" cy="752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966882" y="3901947"/>
            <a:ext cx="182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Poulailler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199300" y="2877584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Poules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827302" y="5444435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Œufs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03101" y="2302987"/>
            <a:ext cx="17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358264" y="4708858"/>
            <a:ext cx="117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Nourriture Eau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588684" y="3101849"/>
            <a:ext cx="11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Énergie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577794" y="2641237"/>
            <a:ext cx="4050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FP1: </a:t>
            </a:r>
            <a:r>
              <a:rPr lang="fr-FR" dirty="0"/>
              <a:t>s</a:t>
            </a:r>
            <a:r>
              <a:rPr lang="fr-FR" dirty="0" smtClean="0"/>
              <a:t>écuriser les poules des prédateurs</a:t>
            </a:r>
          </a:p>
          <a:p>
            <a:endParaRPr lang="fr-FR" dirty="0"/>
          </a:p>
          <a:p>
            <a:r>
              <a:rPr lang="fr-FR" b="1" dirty="0" smtClean="0"/>
              <a:t>FP2 : </a:t>
            </a:r>
            <a:r>
              <a:rPr lang="fr-FR" dirty="0"/>
              <a:t>n</a:t>
            </a:r>
            <a:r>
              <a:rPr lang="fr-FR" dirty="0" smtClean="0"/>
              <a:t>ourrir et abreuver les poules</a:t>
            </a:r>
          </a:p>
          <a:p>
            <a:endParaRPr lang="fr-FR" dirty="0" smtClean="0"/>
          </a:p>
          <a:p>
            <a:r>
              <a:rPr lang="fr-FR" b="1" dirty="0" smtClean="0"/>
              <a:t>FP3 : </a:t>
            </a:r>
            <a:r>
              <a:rPr lang="fr-FR" dirty="0"/>
              <a:t>r</a:t>
            </a:r>
            <a:r>
              <a:rPr lang="fr-FR" dirty="0" smtClean="0"/>
              <a:t>amasser les œufs et les stocker</a:t>
            </a:r>
          </a:p>
          <a:p>
            <a:endParaRPr lang="fr-FR" dirty="0"/>
          </a:p>
          <a:p>
            <a:r>
              <a:rPr lang="fr-FR" b="1" dirty="0" smtClean="0"/>
              <a:t>FC1: </a:t>
            </a:r>
            <a:r>
              <a:rPr lang="fr-FR" dirty="0" smtClean="0"/>
              <a:t>être alimenté en énergie</a:t>
            </a:r>
          </a:p>
          <a:p>
            <a:endParaRPr lang="fr-FR" dirty="0" smtClean="0"/>
          </a:p>
          <a:p>
            <a:r>
              <a:rPr lang="fr-FR" b="1" dirty="0" smtClean="0"/>
              <a:t>FC2 : </a:t>
            </a:r>
            <a:r>
              <a:rPr lang="fr-FR" dirty="0"/>
              <a:t>i</a:t>
            </a:r>
            <a:r>
              <a:rPr lang="fr-FR" dirty="0" smtClean="0"/>
              <a:t>nformer l’éleveur</a:t>
            </a:r>
          </a:p>
          <a:p>
            <a:endParaRPr lang="fr-FR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2862738" y="3388729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FC1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992077" y="2816205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FP1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496608" y="4882107"/>
            <a:ext cx="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FP3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858876" y="4355441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FP2</a:t>
            </a:r>
            <a:endParaRPr lang="fr-FR" dirty="0"/>
          </a:p>
        </p:txBody>
      </p:sp>
      <p:sp>
        <p:nvSpPr>
          <p:cNvPr id="22" name="Forme libre 21"/>
          <p:cNvSpPr/>
          <p:nvPr/>
        </p:nvSpPr>
        <p:spPr>
          <a:xfrm>
            <a:off x="4035397" y="2900496"/>
            <a:ext cx="977896" cy="1002006"/>
          </a:xfrm>
          <a:custGeom>
            <a:avLst/>
            <a:gdLst>
              <a:gd name="connsiteX0" fmla="*/ 1846887 w 1846887"/>
              <a:gd name="connsiteY0" fmla="*/ 584887 h 1042015"/>
              <a:gd name="connsiteX1" fmla="*/ 256984 w 1846887"/>
              <a:gd name="connsiteY1" fmla="*/ 1021492 h 1042015"/>
              <a:gd name="connsiteX2" fmla="*/ 1611 w 1846887"/>
              <a:gd name="connsiteY2" fmla="*/ 0 h 104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887" h="1042015">
                <a:moveTo>
                  <a:pt x="1846887" y="584887"/>
                </a:moveTo>
                <a:cubicBezTo>
                  <a:pt x="1205708" y="851930"/>
                  <a:pt x="564530" y="1118973"/>
                  <a:pt x="256984" y="1021492"/>
                </a:cubicBezTo>
                <a:cubicBezTo>
                  <a:pt x="-50562" y="924011"/>
                  <a:pt x="5730" y="123567"/>
                  <a:pt x="161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 22"/>
          <p:cNvSpPr/>
          <p:nvPr/>
        </p:nvSpPr>
        <p:spPr>
          <a:xfrm>
            <a:off x="4743183" y="3362556"/>
            <a:ext cx="624568" cy="1632093"/>
          </a:xfrm>
          <a:custGeom>
            <a:avLst/>
            <a:gdLst>
              <a:gd name="connsiteX0" fmla="*/ 988833 w 988833"/>
              <a:gd name="connsiteY0" fmla="*/ 0 h 1639330"/>
              <a:gd name="connsiteX1" fmla="*/ 293 w 988833"/>
              <a:gd name="connsiteY1" fmla="*/ 963827 h 1639330"/>
              <a:gd name="connsiteX2" fmla="*/ 889979 w 988833"/>
              <a:gd name="connsiteY2" fmla="*/ 1639330 h 163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33" h="1639330">
                <a:moveTo>
                  <a:pt x="988833" y="0"/>
                </a:moveTo>
                <a:cubicBezTo>
                  <a:pt x="502801" y="345302"/>
                  <a:pt x="16769" y="690605"/>
                  <a:pt x="293" y="963827"/>
                </a:cubicBezTo>
                <a:cubicBezTo>
                  <a:pt x="-16183" y="1237049"/>
                  <a:pt x="664811" y="1578919"/>
                  <a:pt x="889979" y="16393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4426171" y="3859351"/>
            <a:ext cx="326840" cy="1427750"/>
          </a:xfrm>
          <a:custGeom>
            <a:avLst/>
            <a:gdLst>
              <a:gd name="connsiteX0" fmla="*/ 1545043 w 1545043"/>
              <a:gd name="connsiteY0" fmla="*/ 0 h 2405449"/>
              <a:gd name="connsiteX1" fmla="*/ 144611 w 1545043"/>
              <a:gd name="connsiteY1" fmla="*/ 947352 h 2405449"/>
              <a:gd name="connsiteX2" fmla="*/ 53995 w 1545043"/>
              <a:gd name="connsiteY2" fmla="*/ 2405449 h 24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43" h="2405449">
                <a:moveTo>
                  <a:pt x="1545043" y="0"/>
                </a:moveTo>
                <a:cubicBezTo>
                  <a:pt x="969081" y="273222"/>
                  <a:pt x="393119" y="546444"/>
                  <a:pt x="144611" y="947352"/>
                </a:cubicBezTo>
                <a:cubicBezTo>
                  <a:pt x="-103897" y="1348260"/>
                  <a:pt x="40265" y="2313460"/>
                  <a:pt x="53995" y="24054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6" idx="5"/>
          </p:cNvCxnSpPr>
          <p:nvPr/>
        </p:nvCxnSpPr>
        <p:spPr>
          <a:xfrm>
            <a:off x="2628545" y="3602579"/>
            <a:ext cx="554671" cy="282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681081" y="4647209"/>
            <a:ext cx="1334285" cy="839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2840849" y="4468204"/>
            <a:ext cx="349035" cy="31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412177" y="4230115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FC2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785695" y="4879732"/>
            <a:ext cx="11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Eleveur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984977" y="3240996"/>
            <a:ext cx="267253" cy="24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24" idx="0"/>
          </p:cNvCxnSpPr>
          <p:nvPr/>
        </p:nvCxnSpPr>
        <p:spPr>
          <a:xfrm flipV="1">
            <a:off x="4753011" y="3309509"/>
            <a:ext cx="558771" cy="54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5199300" y="4478461"/>
            <a:ext cx="1493249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>
            <a:off x="7568317" y="3568896"/>
            <a:ext cx="3445671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6426337"/>
            <a:ext cx="12192000" cy="464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5" name="Chevron 34"/>
          <p:cNvSpPr/>
          <p:nvPr/>
        </p:nvSpPr>
        <p:spPr>
          <a:xfrm rot="5400000">
            <a:off x="7133968" y="6584559"/>
            <a:ext cx="140042" cy="17299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5400000">
            <a:off x="4880040" y="6584558"/>
            <a:ext cx="140042" cy="17299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1443510" y="2816205"/>
            <a:ext cx="1506795" cy="10421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7577794" y="4696909"/>
            <a:ext cx="2918488" cy="11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7568317" y="5209473"/>
            <a:ext cx="234841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1621416" y="4539146"/>
            <a:ext cx="1506795" cy="10421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5128618" y="2584283"/>
            <a:ext cx="1396328" cy="10182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7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4086" y="544025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/>
            </a:r>
            <a:br>
              <a:rPr lang="fr-FR" sz="5400" dirty="0">
                <a:latin typeface="Calibri" panose="020F0502020204030204" pitchFamily="34" charset="0"/>
              </a:rPr>
            </a:br>
            <a:r>
              <a:rPr lang="fr-FR" sz="4400" dirty="0"/>
              <a:t>Cahier des Charges : 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expression </a:t>
            </a:r>
            <a:r>
              <a:rPr lang="fr-FR" sz="4400" dirty="0"/>
              <a:t>fonctionnelle du besoin.</a:t>
            </a:r>
            <a:r>
              <a:rPr lang="fr-FR" dirty="0">
                <a:latin typeface="inherit"/>
              </a:rPr>
              <a:t/>
            </a:r>
            <a:br>
              <a:rPr lang="fr-FR" dirty="0">
                <a:latin typeface="inherit"/>
              </a:rPr>
            </a:br>
            <a:endParaRPr lang="fr-FR" dirty="0"/>
          </a:p>
        </p:txBody>
      </p:sp>
      <p:graphicFrame>
        <p:nvGraphicFramePr>
          <p:cNvPr id="40" name="Espace réservé du contenu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646762"/>
              </p:ext>
            </p:extLst>
          </p:nvPr>
        </p:nvGraphicFramePr>
        <p:xfrm>
          <a:off x="587523" y="2768898"/>
          <a:ext cx="11060780" cy="173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877"/>
                <a:gridCol w="2431877"/>
                <a:gridCol w="2448954"/>
                <a:gridCol w="1198862"/>
                <a:gridCol w="2549210"/>
              </a:tblGrid>
              <a:tr h="365800">
                <a:tc rowSpan="2">
                  <a:txBody>
                    <a:bodyPr/>
                    <a:lstStyle/>
                    <a:p>
                      <a:pPr algn="ctr"/>
                      <a:endParaRPr lang="fr-FR" b="0" dirty="0" smtClean="0"/>
                    </a:p>
                    <a:p>
                      <a:pPr algn="ctr"/>
                      <a:r>
                        <a:rPr lang="fr-FR" b="0" dirty="0" smtClean="0"/>
                        <a:t>Fonction</a:t>
                      </a:r>
                      <a:endParaRPr lang="fr-FR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b="0" dirty="0" smtClean="0"/>
                    </a:p>
                    <a:p>
                      <a:pPr algn="ctr"/>
                      <a:r>
                        <a:rPr lang="fr-FR" b="0" dirty="0" smtClean="0"/>
                        <a:t>Critères</a:t>
                      </a:r>
                      <a:endParaRPr lang="fr-FR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b="0" dirty="0" smtClean="0"/>
                    </a:p>
                    <a:p>
                      <a:pPr algn="ctr"/>
                      <a:r>
                        <a:rPr lang="fr-FR" b="0" dirty="0" smtClean="0"/>
                        <a:t>Niveaux</a:t>
                      </a:r>
                      <a:endParaRPr lang="fr-F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Flexibilité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950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Classe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Limites d’acceptation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41638">
                <a:tc row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F</a:t>
                      </a: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FP2</a:t>
                      </a:r>
                    </a:p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Nourrir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et abreuver les poules</a:t>
                      </a:r>
                      <a:endParaRPr lang="fr-FR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Quantité d’aliments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130g de grains/poules/j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±10g/poules/j</a:t>
                      </a:r>
                    </a:p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950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Quantité d’eau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250mL/poules/j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±50mL/poules/j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1" name="Triangle isocèle 40"/>
          <p:cNvSpPr/>
          <p:nvPr/>
        </p:nvSpPr>
        <p:spPr>
          <a:xfrm rot="10800000">
            <a:off x="5326195" y="61784"/>
            <a:ext cx="1583436" cy="63431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12192000" cy="123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3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4659" y="747977"/>
            <a:ext cx="1645096" cy="96382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79276" y="921827"/>
            <a:ext cx="1735425" cy="654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572605" y="3781596"/>
            <a:ext cx="1735425" cy="712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108848" y="3794473"/>
            <a:ext cx="2227001" cy="6979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08848" y="932887"/>
            <a:ext cx="1982329" cy="8429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1840455" y="1233792"/>
            <a:ext cx="1736124" cy="5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312004" y="1266174"/>
            <a:ext cx="777734" cy="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5331115" y="4144704"/>
            <a:ext cx="758623" cy="1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914793" y="4165148"/>
            <a:ext cx="661786" cy="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914793" y="1229890"/>
            <a:ext cx="0" cy="2935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25746" y="747977"/>
            <a:ext cx="158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FP2: </a:t>
            </a:r>
            <a:r>
              <a:rPr lang="fr-FR" dirty="0" smtClean="0"/>
              <a:t>Nourrir et abreuver les poules</a:t>
            </a:r>
          </a:p>
          <a:p>
            <a:endParaRPr lang="fr-FR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3618233" y="1051985"/>
            <a:ext cx="16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FT11</a:t>
            </a:r>
            <a:r>
              <a:rPr lang="fr-FR" dirty="0" smtClean="0"/>
              <a:t>: Nourrir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623152" y="3954265"/>
            <a:ext cx="165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FT12</a:t>
            </a:r>
            <a:r>
              <a:rPr lang="fr-FR" dirty="0" smtClean="0"/>
              <a:t>: Abreuver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176135" y="1024907"/>
            <a:ext cx="191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FT111</a:t>
            </a:r>
            <a:r>
              <a:rPr lang="fr-FR" dirty="0" smtClean="0"/>
              <a:t>: Stocker la nourriture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176135" y="395337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FT121</a:t>
            </a:r>
            <a:r>
              <a:rPr lang="fr-FR" dirty="0"/>
              <a:t>: </a:t>
            </a:r>
            <a:r>
              <a:rPr lang="fr-FR" dirty="0" smtClean="0"/>
              <a:t>Stocker l’eau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102180" y="2045668"/>
            <a:ext cx="3235002" cy="1387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102180" y="4810631"/>
            <a:ext cx="3235002" cy="127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192688" y="2139679"/>
            <a:ext cx="3236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FT112</a:t>
            </a:r>
            <a:r>
              <a:rPr lang="fr-FR" dirty="0"/>
              <a:t>: </a:t>
            </a:r>
            <a:r>
              <a:rPr lang="fr-FR" dirty="0" smtClean="0"/>
              <a:t>Passer la nourriture de son lieu de stockage à l’abreuvoir sans surcharger ce dernier.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169467" y="4842989"/>
            <a:ext cx="2942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FT122</a:t>
            </a:r>
            <a:r>
              <a:rPr lang="fr-FR" dirty="0" smtClean="0"/>
              <a:t>: </a:t>
            </a:r>
            <a:r>
              <a:rPr lang="fr-FR" dirty="0"/>
              <a:t>Passer la nourriture de son lieu de stockage à l’abreuvoir sans surcharger ce dernier.</a:t>
            </a:r>
          </a:p>
          <a:p>
            <a:endParaRPr lang="fr-FR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5507731" y="1267077"/>
            <a:ext cx="7062" cy="147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514793" y="2739527"/>
            <a:ext cx="594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5512823" y="5291860"/>
            <a:ext cx="589357" cy="4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511262" y="4144704"/>
            <a:ext cx="3534" cy="1147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8104995" y="1262232"/>
            <a:ext cx="1824615" cy="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9337182" y="2739527"/>
            <a:ext cx="587387" cy="2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943428" y="921825"/>
            <a:ext cx="1735425" cy="1008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 67"/>
          <p:cNvSpPr/>
          <p:nvPr/>
        </p:nvSpPr>
        <p:spPr>
          <a:xfrm>
            <a:off x="9943428" y="2036996"/>
            <a:ext cx="2046802" cy="12576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9943428" y="4781893"/>
            <a:ext cx="2046802" cy="13116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 flipV="1">
            <a:off x="8335849" y="4164280"/>
            <a:ext cx="1607579" cy="5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9343850" y="5291860"/>
            <a:ext cx="606246" cy="2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0004829" y="958903"/>
            <a:ext cx="177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Réservoir en plastique en entonnoir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10004829" y="2064253"/>
            <a:ext cx="209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Tuyau,</a:t>
            </a:r>
          </a:p>
          <a:p>
            <a:r>
              <a:rPr lang="fr-FR" dirty="0" smtClean="0"/>
              <a:t>Trappe coupoir,</a:t>
            </a:r>
            <a:r>
              <a:rPr lang="fr-FR" dirty="0"/>
              <a:t> </a:t>
            </a:r>
            <a:r>
              <a:rPr lang="fr-FR" dirty="0" smtClean="0"/>
              <a:t>Balance (sous la nourriture restante)</a:t>
            </a:r>
            <a:endParaRPr lang="fr-FR" dirty="0"/>
          </a:p>
          <a:p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9950096" y="3662708"/>
            <a:ext cx="1735425" cy="1008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10011497" y="3699786"/>
            <a:ext cx="177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Réservoir en plastique en entonnoir</a:t>
            </a:r>
            <a:endParaRPr lang="fr-FR" dirty="0"/>
          </a:p>
        </p:txBody>
      </p:sp>
      <p:sp>
        <p:nvSpPr>
          <p:cNvPr id="86" name="ZoneTexte 85"/>
          <p:cNvSpPr txBox="1"/>
          <p:nvPr/>
        </p:nvSpPr>
        <p:spPr>
          <a:xfrm>
            <a:off x="10004829" y="4781893"/>
            <a:ext cx="209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Tuyau,</a:t>
            </a:r>
          </a:p>
          <a:p>
            <a:r>
              <a:rPr lang="fr-FR" dirty="0" smtClean="0"/>
              <a:t>Trappe coupoir,</a:t>
            </a:r>
            <a:r>
              <a:rPr lang="fr-FR" dirty="0"/>
              <a:t> </a:t>
            </a:r>
            <a:r>
              <a:rPr lang="fr-FR" dirty="0" smtClean="0"/>
              <a:t>Balance (sous la nourriture restante)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30321" y="3490175"/>
            <a:ext cx="1107583" cy="2047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562896" y="3490175"/>
            <a:ext cx="0" cy="2047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016063" y="3490175"/>
            <a:ext cx="2145" cy="2047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47874" y="3488028"/>
            <a:ext cx="1468189" cy="2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547873" y="5535768"/>
            <a:ext cx="1468189" cy="2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016062" y="3296992"/>
            <a:ext cx="298361" cy="191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4005328" y="5342585"/>
            <a:ext cx="298361" cy="191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4310132" y="3307723"/>
            <a:ext cx="2145" cy="2047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735684" y="4211377"/>
            <a:ext cx="1094710" cy="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44267" y="5072115"/>
            <a:ext cx="1094710" cy="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560748" y="3361390"/>
            <a:ext cx="2146" cy="113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86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rgbClr val="211915"/>
      </a:dk1>
      <a:lt1>
        <a:sysClr val="window" lastClr="FFFFFF"/>
      </a:lt1>
      <a:dk2>
        <a:srgbClr val="3F2F28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253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inherit</vt:lpstr>
      <vt:lpstr>Tw Cen MT</vt:lpstr>
      <vt:lpstr>Tw Cen MT Condensed</vt:lpstr>
      <vt:lpstr>Wingdings 3</vt:lpstr>
      <vt:lpstr>Intégral</vt:lpstr>
      <vt:lpstr>Poulix</vt:lpstr>
      <vt:lpstr>Cahier des charges: présentation du problème technique</vt:lpstr>
      <vt:lpstr> Cahier des Charges:  expression fonctionnelle du besoin. </vt:lpstr>
      <vt:lpstr> Cahier des Charges :  expression fonctionnelle du besoin. </vt:lpstr>
      <vt:lpstr>Présentation PowerPoint</vt:lpstr>
      <vt:lpstr>Présentation PowerPoint</vt:lpstr>
    </vt:vector>
  </TitlesOfParts>
  <Company>Lycée Clos Maire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Poulix</dc:title>
  <dc:creator>Jules ECARD</dc:creator>
  <cp:lastModifiedBy>Jules ECARD</cp:lastModifiedBy>
  <cp:revision>33</cp:revision>
  <dcterms:created xsi:type="dcterms:W3CDTF">2017-10-20T13:04:37Z</dcterms:created>
  <dcterms:modified xsi:type="dcterms:W3CDTF">2017-11-28T15:54:27Z</dcterms:modified>
</cp:coreProperties>
</file>