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  <p:sldMasterId id="2147483754" r:id="rId2"/>
  </p:sldMasterIdLst>
  <p:notesMasterIdLst>
    <p:notesMasterId r:id="rId8"/>
  </p:notesMasterIdLst>
  <p:sldIdLst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DAE91-2BDE-4B78-9419-0B00D2AD307D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D782F-5872-4A6A-9E4F-39C6C0067B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29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859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43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79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6900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109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5464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743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327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614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218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3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94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123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63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182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55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32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72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9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59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7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164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08/12/2017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45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8536"/>
            <a:ext cx="12192000" cy="685800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211915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0644" y="5026039"/>
            <a:ext cx="7772400" cy="1463040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</a:rPr>
              <a:t>Poulix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052091" y="1839525"/>
            <a:ext cx="7512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>
                <a:solidFill>
                  <a:prstClr val="white"/>
                </a:solidFill>
                <a:latin typeface="Tw Cen MT Condensed" panose="020B0606020104020203"/>
              </a:rPr>
              <a:t>Comment ramasser et stocker les œufs de manière automatisée?</a:t>
            </a:r>
            <a:endParaRPr lang="fr-FR" sz="4800" dirty="0">
              <a:solidFill>
                <a:prstClr val="white"/>
              </a:solidFill>
              <a:latin typeface="Tw Cen MT Condensed" panose="020B0606020104020203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360649" y="5434393"/>
            <a:ext cx="3451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prstClr val="white"/>
                </a:solidFill>
              </a:rPr>
              <a:t>LOMBARDIN </a:t>
            </a:r>
            <a:r>
              <a:rPr lang="fr-FR" dirty="0">
                <a:solidFill>
                  <a:prstClr val="white"/>
                </a:solidFill>
              </a:rPr>
              <a:t>Lucas</a:t>
            </a:r>
          </a:p>
          <a:p>
            <a:endParaRPr lang="fr-FR" dirty="0">
              <a:solidFill>
                <a:srgbClr val="211915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361" y="162369"/>
            <a:ext cx="5252814" cy="393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8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Cahier des charges :</a:t>
            </a:r>
            <a:br>
              <a:rPr lang="fr-FR" sz="4000" dirty="0" smtClean="0"/>
            </a:br>
            <a:r>
              <a:rPr lang="fr-FR" sz="4000" dirty="0" smtClean="0"/>
              <a:t>présentation du problème technique</a:t>
            </a:r>
            <a:endParaRPr lang="fr-FR" sz="4000" dirty="0"/>
          </a:p>
        </p:txBody>
      </p:sp>
      <p:sp>
        <p:nvSpPr>
          <p:cNvPr id="4" name="Ellipse 3"/>
          <p:cNvSpPr/>
          <p:nvPr/>
        </p:nvSpPr>
        <p:spPr>
          <a:xfrm>
            <a:off x="3781179" y="2542500"/>
            <a:ext cx="2022147" cy="9039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Eleveur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6181592" y="5641861"/>
            <a:ext cx="3" cy="462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6743465" y="2542500"/>
            <a:ext cx="1875804" cy="8928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Poules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115702" y="4707035"/>
            <a:ext cx="2131779" cy="93482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Pondoir automatisé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007653" y="6104636"/>
            <a:ext cx="44278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 Ramasser et stocker les œufs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292527" y="2084832"/>
            <a:ext cx="1646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</a:t>
            </a:r>
            <a:r>
              <a:rPr lang="fr-FR" sz="2000" dirty="0" smtClean="0"/>
              <a:t> qui ?</a:t>
            </a:r>
            <a:endParaRPr lang="fr-FR" sz="2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189008" y="2106163"/>
            <a:ext cx="1527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Sur qui ?</a:t>
            </a:r>
            <a:endParaRPr lang="fr-FR" sz="2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510707" y="5653217"/>
            <a:ext cx="207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Dans quel but ?</a:t>
            </a:r>
            <a:endParaRPr lang="fr-FR" dirty="0"/>
          </a:p>
        </p:txBody>
      </p:sp>
      <p:sp>
        <p:nvSpPr>
          <p:cNvPr id="13" name="Forme libre 12"/>
          <p:cNvSpPr/>
          <p:nvPr/>
        </p:nvSpPr>
        <p:spPr>
          <a:xfrm>
            <a:off x="4852086" y="3446458"/>
            <a:ext cx="2829281" cy="1429909"/>
          </a:xfrm>
          <a:custGeom>
            <a:avLst/>
            <a:gdLst>
              <a:gd name="connsiteX0" fmla="*/ 0 w 2784389"/>
              <a:gd name="connsiteY0" fmla="*/ 16476 h 1318062"/>
              <a:gd name="connsiteX1" fmla="*/ 1243913 w 2784389"/>
              <a:gd name="connsiteY1" fmla="*/ 1318054 h 1318062"/>
              <a:gd name="connsiteX2" fmla="*/ 2784389 w 2784389"/>
              <a:gd name="connsiteY2" fmla="*/ 0 h 131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4389" h="1318062">
                <a:moveTo>
                  <a:pt x="0" y="16476"/>
                </a:moveTo>
                <a:cubicBezTo>
                  <a:pt x="389924" y="668638"/>
                  <a:pt x="779848" y="1320800"/>
                  <a:pt x="1243913" y="1318054"/>
                </a:cubicBezTo>
                <a:cubicBezTo>
                  <a:pt x="1707978" y="1315308"/>
                  <a:pt x="2618259" y="638432"/>
                  <a:pt x="278438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03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2637" y="966487"/>
            <a:ext cx="7226644" cy="639892"/>
          </a:xfrm>
        </p:spPr>
        <p:txBody>
          <a:bodyPr>
            <a:noAutofit/>
          </a:bodyPr>
          <a:lstStyle/>
          <a:p>
            <a:r>
              <a:rPr lang="fr-FR" sz="4000" dirty="0" smtClean="0"/>
              <a:t>CAHIER DES CHARGES :</a:t>
            </a:r>
            <a:br>
              <a:rPr lang="fr-FR" sz="4000" dirty="0" smtClean="0"/>
            </a:br>
            <a:r>
              <a:rPr lang="fr-FR" sz="4000" dirty="0" smtClean="0"/>
              <a:t>Expression fonctionnelle du besoin</a:t>
            </a:r>
            <a:endParaRPr lang="fr-FR" sz="40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31069"/>
              </p:ext>
            </p:extLst>
          </p:nvPr>
        </p:nvGraphicFramePr>
        <p:xfrm>
          <a:off x="832022" y="1977081"/>
          <a:ext cx="10684478" cy="4053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865"/>
                <a:gridCol w="1338476"/>
                <a:gridCol w="1313222"/>
                <a:gridCol w="2074732"/>
                <a:gridCol w="1111185"/>
                <a:gridCol w="2742998"/>
              </a:tblGrid>
              <a:tr h="554680">
                <a:tc rowSpan="2"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Fonction</a:t>
                      </a:r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Critères</a:t>
                      </a:r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Niveaux</a:t>
                      </a:r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Flexibilité</a:t>
                      </a:r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94186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Classe</a:t>
                      </a:r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Limites d’acceptation</a:t>
                      </a:r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38206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FP3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Ramasser les œufs et les stocker</a:t>
                      </a:r>
                    </a:p>
                    <a:p>
                      <a:endParaRPr lang="fr-FR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Mensuration</a:t>
                      </a:r>
                      <a:r>
                        <a:rPr lang="fr-FR" sz="1600" baseline="0" dirty="0" smtClean="0"/>
                        <a:t> des œufs </a:t>
                      </a:r>
                      <a:endParaRPr lang="fr-FR" sz="16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poids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63g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F2</a:t>
                      </a:r>
                    </a:p>
                    <a:p>
                      <a:pPr algn="ctr"/>
                      <a:endParaRPr lang="fr-FR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±7g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7275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taille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5,8cm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±1cm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345513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Nombr</a:t>
                      </a:r>
                      <a:r>
                        <a:rPr lang="fr-FR" baseline="0" dirty="0" smtClean="0"/>
                        <a:t>e </a:t>
                      </a:r>
                      <a:r>
                        <a:rPr lang="fr-FR" dirty="0" smtClean="0"/>
                        <a:t>d’œufs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21 œufs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F2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2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884086" y="544025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/>
            </a:r>
            <a:br>
              <a:rPr lang="fr-FR" sz="5400" dirty="0">
                <a:latin typeface="Calibri" panose="020F0502020204030204" pitchFamily="34" charset="0"/>
              </a:rPr>
            </a:br>
            <a:r>
              <a:rPr lang="fr-FR" sz="4400" dirty="0"/>
              <a:t>Cahier des Charges : </a:t>
            </a:r>
            <a:r>
              <a:rPr lang="fr-FR" sz="4400" dirty="0" smtClean="0"/>
              <a:t/>
            </a:r>
            <a:br>
              <a:rPr lang="fr-FR" sz="4400" dirty="0" smtClean="0"/>
            </a:br>
            <a:r>
              <a:rPr lang="fr-FR" sz="4400" dirty="0" smtClean="0"/>
              <a:t>expression </a:t>
            </a:r>
            <a:r>
              <a:rPr lang="fr-FR" sz="4400" dirty="0"/>
              <a:t>fonctionnelle du besoin.</a:t>
            </a:r>
            <a:r>
              <a:rPr lang="fr-FR" dirty="0">
                <a:latin typeface="inherit"/>
              </a:rPr>
              <a:t/>
            </a:r>
            <a:br>
              <a:rPr lang="fr-FR" dirty="0">
                <a:latin typeface="inherit"/>
              </a:rPr>
            </a:b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3012861" y="3626096"/>
            <a:ext cx="1974033" cy="104986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1533183" y="2956163"/>
            <a:ext cx="1283296" cy="7573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5199301" y="2679093"/>
            <a:ext cx="1180194" cy="823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5311783" y="4599447"/>
            <a:ext cx="1254268" cy="84498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3405255" y="2142496"/>
            <a:ext cx="1281659" cy="7526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2966882" y="3901947"/>
            <a:ext cx="182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Poulailler</a:t>
            </a:r>
            <a:endParaRPr lang="fr-FR" sz="2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199300" y="2877584"/>
            <a:ext cx="121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Poules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827302" y="5444435"/>
            <a:ext cx="122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Œufs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103101" y="2302987"/>
            <a:ext cx="179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Sécurité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5358264" y="4708858"/>
            <a:ext cx="1177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Nourriture Eau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1588684" y="3101849"/>
            <a:ext cx="110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Énergie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2862738" y="3388729"/>
            <a:ext cx="55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FC1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3992077" y="2816205"/>
            <a:ext cx="63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FP1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496608" y="4882107"/>
            <a:ext cx="65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FP3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4858876" y="4355441"/>
            <a:ext cx="63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FP2</a:t>
            </a:r>
            <a:endParaRPr lang="fr-FR" dirty="0"/>
          </a:p>
        </p:txBody>
      </p:sp>
      <p:sp>
        <p:nvSpPr>
          <p:cNvPr id="30" name="Forme libre 29"/>
          <p:cNvSpPr/>
          <p:nvPr/>
        </p:nvSpPr>
        <p:spPr>
          <a:xfrm>
            <a:off x="4035397" y="2900496"/>
            <a:ext cx="977896" cy="1002006"/>
          </a:xfrm>
          <a:custGeom>
            <a:avLst/>
            <a:gdLst>
              <a:gd name="connsiteX0" fmla="*/ 1846887 w 1846887"/>
              <a:gd name="connsiteY0" fmla="*/ 584887 h 1042015"/>
              <a:gd name="connsiteX1" fmla="*/ 256984 w 1846887"/>
              <a:gd name="connsiteY1" fmla="*/ 1021492 h 1042015"/>
              <a:gd name="connsiteX2" fmla="*/ 1611 w 1846887"/>
              <a:gd name="connsiteY2" fmla="*/ 0 h 1042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6887" h="1042015">
                <a:moveTo>
                  <a:pt x="1846887" y="584887"/>
                </a:moveTo>
                <a:cubicBezTo>
                  <a:pt x="1205708" y="851930"/>
                  <a:pt x="564530" y="1118973"/>
                  <a:pt x="256984" y="1021492"/>
                </a:cubicBezTo>
                <a:cubicBezTo>
                  <a:pt x="-50562" y="924011"/>
                  <a:pt x="5730" y="123567"/>
                  <a:pt x="161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orme libre 30"/>
          <p:cNvSpPr/>
          <p:nvPr/>
        </p:nvSpPr>
        <p:spPr>
          <a:xfrm>
            <a:off x="4743183" y="3362556"/>
            <a:ext cx="624568" cy="1632093"/>
          </a:xfrm>
          <a:custGeom>
            <a:avLst/>
            <a:gdLst>
              <a:gd name="connsiteX0" fmla="*/ 988833 w 988833"/>
              <a:gd name="connsiteY0" fmla="*/ 0 h 1639330"/>
              <a:gd name="connsiteX1" fmla="*/ 293 w 988833"/>
              <a:gd name="connsiteY1" fmla="*/ 963827 h 1639330"/>
              <a:gd name="connsiteX2" fmla="*/ 889979 w 988833"/>
              <a:gd name="connsiteY2" fmla="*/ 1639330 h 1639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833" h="1639330">
                <a:moveTo>
                  <a:pt x="988833" y="0"/>
                </a:moveTo>
                <a:cubicBezTo>
                  <a:pt x="502801" y="345302"/>
                  <a:pt x="16769" y="690605"/>
                  <a:pt x="293" y="963827"/>
                </a:cubicBezTo>
                <a:cubicBezTo>
                  <a:pt x="-16183" y="1237049"/>
                  <a:pt x="664811" y="1578919"/>
                  <a:pt x="889979" y="16393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orme libre 31"/>
          <p:cNvSpPr/>
          <p:nvPr/>
        </p:nvSpPr>
        <p:spPr>
          <a:xfrm>
            <a:off x="4426171" y="3859351"/>
            <a:ext cx="326840" cy="1427750"/>
          </a:xfrm>
          <a:custGeom>
            <a:avLst/>
            <a:gdLst>
              <a:gd name="connsiteX0" fmla="*/ 1545043 w 1545043"/>
              <a:gd name="connsiteY0" fmla="*/ 0 h 2405449"/>
              <a:gd name="connsiteX1" fmla="*/ 144611 w 1545043"/>
              <a:gd name="connsiteY1" fmla="*/ 947352 h 2405449"/>
              <a:gd name="connsiteX2" fmla="*/ 53995 w 1545043"/>
              <a:gd name="connsiteY2" fmla="*/ 2405449 h 240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5043" h="2405449">
                <a:moveTo>
                  <a:pt x="1545043" y="0"/>
                </a:moveTo>
                <a:cubicBezTo>
                  <a:pt x="969081" y="273222"/>
                  <a:pt x="393119" y="546444"/>
                  <a:pt x="144611" y="947352"/>
                </a:cubicBezTo>
                <a:cubicBezTo>
                  <a:pt x="-103897" y="1348260"/>
                  <a:pt x="40265" y="2313460"/>
                  <a:pt x="53995" y="240544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/>
          <p:cNvCxnSpPr>
            <a:stCxn id="16" idx="5"/>
          </p:cNvCxnSpPr>
          <p:nvPr/>
        </p:nvCxnSpPr>
        <p:spPr>
          <a:xfrm>
            <a:off x="2628545" y="3602579"/>
            <a:ext cx="554671" cy="2822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1681081" y="4647209"/>
            <a:ext cx="1334285" cy="839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5" name="Connecteur droit 34"/>
          <p:cNvCxnSpPr/>
          <p:nvPr/>
        </p:nvCxnSpPr>
        <p:spPr>
          <a:xfrm flipV="1">
            <a:off x="2840849" y="4468204"/>
            <a:ext cx="349035" cy="317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2412177" y="4230115"/>
            <a:ext cx="55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FC2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1785695" y="4879732"/>
            <a:ext cx="112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Eleveur</a:t>
            </a:r>
            <a:endParaRPr lang="fr-FR" dirty="0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4984977" y="3240996"/>
            <a:ext cx="267253" cy="243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32" idx="0"/>
          </p:cNvCxnSpPr>
          <p:nvPr/>
        </p:nvCxnSpPr>
        <p:spPr>
          <a:xfrm flipV="1">
            <a:off x="4753011" y="3309509"/>
            <a:ext cx="558771" cy="549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70828" y="2157698"/>
            <a:ext cx="41962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FP1: </a:t>
            </a:r>
            <a:r>
              <a:rPr lang="fr-FR" dirty="0"/>
              <a:t>sécuriser les poules des prédateurs</a:t>
            </a:r>
          </a:p>
          <a:p>
            <a:endParaRPr lang="fr-FR" dirty="0"/>
          </a:p>
          <a:p>
            <a:r>
              <a:rPr lang="fr-FR" b="1" dirty="0"/>
              <a:t>FP2 : </a:t>
            </a:r>
            <a:r>
              <a:rPr lang="fr-FR" dirty="0"/>
              <a:t>nourrir et abreuver les poules</a:t>
            </a:r>
          </a:p>
          <a:p>
            <a:endParaRPr lang="fr-FR" dirty="0"/>
          </a:p>
          <a:p>
            <a:r>
              <a:rPr lang="fr-FR" b="1" dirty="0"/>
              <a:t>FP3 : </a:t>
            </a:r>
            <a:r>
              <a:rPr lang="fr-FR" dirty="0"/>
              <a:t>ramasser les œufs et les stocker</a:t>
            </a:r>
          </a:p>
          <a:p>
            <a:endParaRPr lang="fr-FR" dirty="0"/>
          </a:p>
          <a:p>
            <a:r>
              <a:rPr lang="fr-FR" b="1" dirty="0"/>
              <a:t>FC1: </a:t>
            </a:r>
            <a:r>
              <a:rPr lang="fr-FR" dirty="0"/>
              <a:t>être alimenté en énergie</a:t>
            </a:r>
          </a:p>
          <a:p>
            <a:endParaRPr lang="fr-FR" dirty="0"/>
          </a:p>
          <a:p>
            <a:r>
              <a:rPr lang="fr-FR" b="1" dirty="0"/>
              <a:t>FC2 : </a:t>
            </a:r>
            <a:r>
              <a:rPr lang="fr-FR" dirty="0"/>
              <a:t>informer l’éleveur</a:t>
            </a:r>
          </a:p>
          <a:p>
            <a:endParaRPr lang="fr-FR" dirty="0"/>
          </a:p>
        </p:txBody>
      </p:sp>
      <p:cxnSp>
        <p:nvCxnSpPr>
          <p:cNvPr id="43" name="Connecteur droit 42"/>
          <p:cNvCxnSpPr/>
          <p:nvPr/>
        </p:nvCxnSpPr>
        <p:spPr>
          <a:xfrm>
            <a:off x="7287469" y="3587835"/>
            <a:ext cx="331668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3762134" y="5287101"/>
            <a:ext cx="1471706" cy="951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3670100" y="5218652"/>
            <a:ext cx="1629203" cy="108932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528154" y="4545601"/>
            <a:ext cx="1629203" cy="108932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1299237" y="2790500"/>
            <a:ext cx="1629203" cy="108932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/>
          <p:cNvCxnSpPr/>
          <p:nvPr/>
        </p:nvCxnSpPr>
        <p:spPr>
          <a:xfrm>
            <a:off x="7287467" y="4178602"/>
            <a:ext cx="274621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7287468" y="4724773"/>
            <a:ext cx="2054240" cy="2417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0572" y="529602"/>
            <a:ext cx="9720072" cy="1499616"/>
          </a:xfrm>
        </p:spPr>
        <p:txBody>
          <a:bodyPr/>
          <a:lstStyle/>
          <a:p>
            <a:r>
              <a:rPr lang="fr-FR" dirty="0" smtClean="0"/>
              <a:t>Diagramme fast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05481" y="1977081"/>
            <a:ext cx="2607276" cy="16310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04335" y="2211859"/>
            <a:ext cx="1779373" cy="92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FP3 : ramasser les œufs et les stocker</a:t>
            </a:r>
          </a:p>
        </p:txBody>
      </p:sp>
      <p:cxnSp>
        <p:nvCxnSpPr>
          <p:cNvPr id="9" name="Connecteur droit 8"/>
          <p:cNvCxnSpPr>
            <a:stCxn id="4" idx="3"/>
          </p:cNvCxnSpPr>
          <p:nvPr/>
        </p:nvCxnSpPr>
        <p:spPr>
          <a:xfrm flipV="1">
            <a:off x="3212757" y="2780269"/>
            <a:ext cx="1025611" cy="12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3793524" y="2780269"/>
            <a:ext cx="12357" cy="1618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3793524" y="4399004"/>
            <a:ext cx="4324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250725" y="2347783"/>
            <a:ext cx="1371600" cy="803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250725" y="4263118"/>
            <a:ext cx="1371600" cy="803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275438" y="2340397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FT11 : Ramasser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247635" y="4341546"/>
            <a:ext cx="1359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FT12 :</a:t>
            </a:r>
          </a:p>
          <a:p>
            <a:r>
              <a:rPr lang="fr-FR" dirty="0" smtClean="0"/>
              <a:t>Stocker</a:t>
            </a:r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5597611" y="2792627"/>
            <a:ext cx="617838" cy="6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5606878" y="4703811"/>
            <a:ext cx="6299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5921854" y="2780269"/>
            <a:ext cx="0" cy="438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236830" y="3268250"/>
            <a:ext cx="1731250" cy="803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6236830" y="2137905"/>
            <a:ext cx="17312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FT111 : Vérifier la nature de l’œuf 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6244496" y="3351241"/>
            <a:ext cx="1780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FT112 : Compter les œufs</a:t>
            </a:r>
            <a:endParaRPr lang="fr-FR" dirty="0"/>
          </a:p>
        </p:txBody>
      </p:sp>
      <p:sp>
        <p:nvSpPr>
          <p:cNvPr id="60" name="Rectangle 59"/>
          <p:cNvSpPr/>
          <p:nvPr/>
        </p:nvSpPr>
        <p:spPr>
          <a:xfrm>
            <a:off x="6244496" y="5223555"/>
            <a:ext cx="1723584" cy="903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6186233" y="5185920"/>
            <a:ext cx="189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FT122 : </a:t>
            </a:r>
            <a:r>
              <a:rPr lang="fr-FR" dirty="0" smtClean="0"/>
              <a:t>Acheminer les œufs dans leur lieu de stockage</a:t>
            </a:r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5921854" y="3150973"/>
            <a:ext cx="0" cy="523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endCxn id="48" idx="1"/>
          </p:cNvCxnSpPr>
          <p:nvPr/>
        </p:nvCxnSpPr>
        <p:spPr>
          <a:xfrm>
            <a:off x="5921854" y="3674406"/>
            <a:ext cx="3226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244496" y="4240864"/>
            <a:ext cx="1723584" cy="903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/>
        </p:nvCxnSpPr>
        <p:spPr>
          <a:xfrm>
            <a:off x="5928034" y="4692744"/>
            <a:ext cx="2287" cy="982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929177" y="5689175"/>
            <a:ext cx="3226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15450" y="4201114"/>
            <a:ext cx="17312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/>
              <a:t>FT121 </a:t>
            </a:r>
            <a:r>
              <a:rPr lang="fr-FR" dirty="0" smtClean="0"/>
              <a:t>: Récupérer les œufs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5082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ntégral">
  <a:themeElements>
    <a:clrScheme name="Personnalisé 3">
      <a:dk1>
        <a:srgbClr val="211915"/>
      </a:dk1>
      <a:lt1>
        <a:sysClr val="window" lastClr="FFFFFF"/>
      </a:lt1>
      <a:dk2>
        <a:srgbClr val="3F2F28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Intégral">
  <a:themeElements>
    <a:clrScheme name="Personnalisé 3">
      <a:dk1>
        <a:srgbClr val="211915"/>
      </a:dk1>
      <a:lt1>
        <a:sysClr val="window" lastClr="FFFFFF"/>
      </a:lt1>
      <a:dk2>
        <a:srgbClr val="3F2F28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160</Words>
  <Application>Microsoft Office PowerPoint</Application>
  <PresentationFormat>Grand écran</PresentationFormat>
  <Paragraphs>66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Calibri</vt:lpstr>
      <vt:lpstr>inherit</vt:lpstr>
      <vt:lpstr>Tw Cen MT</vt:lpstr>
      <vt:lpstr>Tw Cen MT Condensed</vt:lpstr>
      <vt:lpstr>Wingdings 3</vt:lpstr>
      <vt:lpstr>1_Intégral</vt:lpstr>
      <vt:lpstr>Intégral</vt:lpstr>
      <vt:lpstr>Poulix</vt:lpstr>
      <vt:lpstr>Cahier des charges : présentation du problème technique</vt:lpstr>
      <vt:lpstr>CAHIER DES CHARGES : Expression fonctionnelle du besoin</vt:lpstr>
      <vt:lpstr> Cahier des Charges :  expression fonctionnelle du besoin. </vt:lpstr>
      <vt:lpstr>Diagramme fast</vt:lpstr>
    </vt:vector>
  </TitlesOfParts>
  <Company>Lycée Clos Maire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Poulix</dc:title>
  <dc:creator>Lucas LOMBARDIN</dc:creator>
  <cp:lastModifiedBy>Lucas LOMBARDIN</cp:lastModifiedBy>
  <cp:revision>26</cp:revision>
  <dcterms:created xsi:type="dcterms:W3CDTF">2017-10-20T13:35:06Z</dcterms:created>
  <dcterms:modified xsi:type="dcterms:W3CDTF">2017-12-08T15:07:24Z</dcterms:modified>
</cp:coreProperties>
</file>