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60" r:id="rId3"/>
    <p:sldId id="262" r:id="rId4"/>
    <p:sldId id="261" r:id="rId5"/>
    <p:sldId id="264" r:id="rId6"/>
    <p:sldId id="266" r:id="rId7"/>
    <p:sldId id="265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982AA-7E8A-4A08-9C94-B2E9A3408827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E2A04-7471-4640-865C-557200E040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2444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CE9BFE1-6AEF-4011-9B5C-122622FD53F0}" type="datetimeFigureOut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08/12/2017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‹N°›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366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08/12/2017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‹N°›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81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08/12/2017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‹N°›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3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08/12/2017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‹N°›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51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08/12/2017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‹N°›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471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08/12/2017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‹N°›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78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08/12/2017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‹N°›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69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08/12/2017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‹N°›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7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08/12/2017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‹N°›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37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08/12/2017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‹N°›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6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08/12/2017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‹N°›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12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CE9BFE1-6AEF-4011-9B5C-122622FD53F0}" type="datetimeFigureOut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08/12/2017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86BCBB8-5529-48CD-8DB8-9A6720DFF08A}" type="slidenum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‹N°›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967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8536"/>
            <a:ext cx="12192000" cy="685800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211915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0644" y="5026039"/>
            <a:ext cx="7772400" cy="146304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solidFill>
                  <a:schemeClr val="tx1"/>
                </a:solidFill>
              </a:rPr>
              <a:t>Poulix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133734" y="1840804"/>
            <a:ext cx="7512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prstClr val="white"/>
                </a:solidFill>
                <a:latin typeface="+mj-lt"/>
              </a:rPr>
              <a:t>Comment </a:t>
            </a:r>
            <a:r>
              <a:rPr lang="fr-FR" sz="4800" dirty="0">
                <a:latin typeface="+mj-lt"/>
              </a:rPr>
              <a:t>sécuriser les poules des prédateurs</a:t>
            </a:r>
            <a:r>
              <a:rPr lang="fr-FR" sz="4800" dirty="0">
                <a:solidFill>
                  <a:prstClr val="white"/>
                </a:solidFill>
                <a:latin typeface="+mj-lt"/>
              </a:rPr>
              <a:t>?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8481695" y="5516762"/>
            <a:ext cx="3451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prstClr val="white"/>
                </a:solidFill>
              </a:rPr>
              <a:t>CHEVALIER Nathan</a:t>
            </a:r>
          </a:p>
          <a:p>
            <a:endParaRPr lang="fr-FR" dirty="0">
              <a:solidFill>
                <a:srgbClr val="211915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9540" y="162369"/>
            <a:ext cx="5252814" cy="393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4085" y="568740"/>
            <a:ext cx="9720072" cy="1499616"/>
          </a:xfrm>
        </p:spPr>
        <p:txBody>
          <a:bodyPr>
            <a:normAutofit/>
          </a:bodyPr>
          <a:lstStyle/>
          <a:p>
            <a:r>
              <a:rPr lang="fr-FR" sz="4000" dirty="0"/>
              <a:t>Cahier des charges :</a:t>
            </a:r>
            <a:br>
              <a:rPr lang="fr-FR" sz="4000" dirty="0"/>
            </a:br>
            <a:r>
              <a:rPr lang="fr-FR" sz="4000" dirty="0"/>
              <a:t>présentation du problème technique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621418" y="1977183"/>
            <a:ext cx="451742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Un poulailler qui se veut automatique doit pouvoir s’ouvrir et se fermer tout seul pour laisser les poules à l’air libre le jour et les protéger des prédateurs la nuit tout en s’assurant de leur nombre.</a:t>
            </a:r>
          </a:p>
        </p:txBody>
      </p:sp>
      <p:sp>
        <p:nvSpPr>
          <p:cNvPr id="12" name="Ellipse 11"/>
          <p:cNvSpPr/>
          <p:nvPr/>
        </p:nvSpPr>
        <p:spPr>
          <a:xfrm>
            <a:off x="990720" y="2550553"/>
            <a:ext cx="2022147" cy="9039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Eleveur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3331299" y="5176601"/>
            <a:ext cx="3" cy="462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3827269" y="2528659"/>
            <a:ext cx="1875804" cy="8928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Poules</a:t>
            </a:r>
          </a:p>
        </p:txBody>
      </p:sp>
      <p:sp>
        <p:nvSpPr>
          <p:cNvPr id="15" name="Ellipse 14"/>
          <p:cNvSpPr/>
          <p:nvPr/>
        </p:nvSpPr>
        <p:spPr>
          <a:xfrm>
            <a:off x="2265409" y="4241775"/>
            <a:ext cx="2131779" cy="93482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Porte de poulailler automatisé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442233" y="5639376"/>
            <a:ext cx="395355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Protéger les poules des prédateurs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512927" y="2068356"/>
            <a:ext cx="1646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prstClr val="white"/>
                </a:solidFill>
              </a:rPr>
              <a:t>A qui ?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228650" y="2087506"/>
            <a:ext cx="1527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prstClr val="white"/>
                </a:solidFill>
              </a:rPr>
              <a:t>Sur qui ?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660414" y="5187957"/>
            <a:ext cx="207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white"/>
                </a:solidFill>
              </a:rPr>
              <a:t>Dans quel but ?</a:t>
            </a:r>
          </a:p>
        </p:txBody>
      </p:sp>
      <p:sp>
        <p:nvSpPr>
          <p:cNvPr id="20" name="Forme libre 19"/>
          <p:cNvSpPr/>
          <p:nvPr/>
        </p:nvSpPr>
        <p:spPr>
          <a:xfrm>
            <a:off x="2001794" y="3432889"/>
            <a:ext cx="2693774" cy="923470"/>
          </a:xfrm>
          <a:custGeom>
            <a:avLst/>
            <a:gdLst>
              <a:gd name="connsiteX0" fmla="*/ 0 w 2784389"/>
              <a:gd name="connsiteY0" fmla="*/ 16476 h 1318062"/>
              <a:gd name="connsiteX1" fmla="*/ 1243913 w 2784389"/>
              <a:gd name="connsiteY1" fmla="*/ 1318054 h 1318062"/>
              <a:gd name="connsiteX2" fmla="*/ 2784389 w 2784389"/>
              <a:gd name="connsiteY2" fmla="*/ 0 h 1318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4389" h="1318062">
                <a:moveTo>
                  <a:pt x="0" y="16476"/>
                </a:moveTo>
                <a:cubicBezTo>
                  <a:pt x="389924" y="668638"/>
                  <a:pt x="779848" y="1320800"/>
                  <a:pt x="1243913" y="1318054"/>
                </a:cubicBezTo>
                <a:cubicBezTo>
                  <a:pt x="1707978" y="1315308"/>
                  <a:pt x="2618259" y="638432"/>
                  <a:pt x="278438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850" y="3704988"/>
            <a:ext cx="35623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4086" y="544025"/>
            <a:ext cx="9720072" cy="1499616"/>
          </a:xfrm>
        </p:spPr>
        <p:txBody>
          <a:bodyPr>
            <a:normAutofit fontScale="90000"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/>
            </a:r>
            <a:br>
              <a:rPr lang="fr-FR" sz="5400" dirty="0">
                <a:latin typeface="Calibri" panose="020F0502020204030204" pitchFamily="34" charset="0"/>
              </a:rPr>
            </a:br>
            <a:r>
              <a:rPr lang="fr-FR" sz="4400" dirty="0"/>
              <a:t>Cahier des Charges : </a:t>
            </a:r>
            <a:br>
              <a:rPr lang="fr-FR" sz="4400" dirty="0"/>
            </a:br>
            <a:r>
              <a:rPr lang="fr-FR" sz="4400" dirty="0"/>
              <a:t>expression fonctionnelle du besoin.</a:t>
            </a:r>
            <a:r>
              <a:rPr lang="fr-FR" dirty="0">
                <a:latin typeface="inherit"/>
              </a:rPr>
              <a:t/>
            </a:r>
            <a:br>
              <a:rPr lang="fr-FR" dirty="0">
                <a:latin typeface="inherit"/>
              </a:rPr>
            </a:b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3012861" y="3626096"/>
            <a:ext cx="1974033" cy="104986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1533183" y="2956163"/>
            <a:ext cx="1283296" cy="7573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5208873" y="2661324"/>
            <a:ext cx="1180194" cy="823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3851944" y="5294922"/>
            <a:ext cx="1203523" cy="7466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5311783" y="4599447"/>
            <a:ext cx="1254268" cy="84498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10000"/>
                <a:lumOff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3405255" y="2142496"/>
            <a:ext cx="1281659" cy="7526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966882" y="3901947"/>
            <a:ext cx="182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Poulailler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199300" y="2877584"/>
            <a:ext cx="121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Poules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827302" y="5444435"/>
            <a:ext cx="122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Œufs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3103101" y="2302987"/>
            <a:ext cx="179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Sécurité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358264" y="4708858"/>
            <a:ext cx="1177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Nourriture Eau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588684" y="3101849"/>
            <a:ext cx="110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Énergie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7577794" y="2641237"/>
            <a:ext cx="40505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FP1: </a:t>
            </a:r>
            <a:r>
              <a:rPr lang="fr-FR" dirty="0"/>
              <a:t>sécuriser les poules des prédateurs</a:t>
            </a:r>
          </a:p>
          <a:p>
            <a:endParaRPr lang="fr-FR" dirty="0"/>
          </a:p>
          <a:p>
            <a:r>
              <a:rPr lang="fr-FR" b="1" dirty="0"/>
              <a:t>FP2 : </a:t>
            </a:r>
            <a:r>
              <a:rPr lang="fr-FR" dirty="0"/>
              <a:t>nourrir et abreuver les poules</a:t>
            </a:r>
          </a:p>
          <a:p>
            <a:endParaRPr lang="fr-FR" dirty="0"/>
          </a:p>
          <a:p>
            <a:r>
              <a:rPr lang="fr-FR" b="1" dirty="0"/>
              <a:t>FP3 : </a:t>
            </a:r>
            <a:r>
              <a:rPr lang="fr-FR" dirty="0"/>
              <a:t>ramasser les œufs et les stocker</a:t>
            </a:r>
          </a:p>
          <a:p>
            <a:endParaRPr lang="fr-FR" dirty="0"/>
          </a:p>
          <a:p>
            <a:r>
              <a:rPr lang="fr-FR" b="1" dirty="0"/>
              <a:t>FC1: </a:t>
            </a:r>
            <a:r>
              <a:rPr lang="fr-FR" dirty="0"/>
              <a:t>être alimenté en énergie</a:t>
            </a:r>
          </a:p>
          <a:p>
            <a:endParaRPr lang="fr-FR" dirty="0"/>
          </a:p>
          <a:p>
            <a:r>
              <a:rPr lang="fr-FR" b="1" dirty="0"/>
              <a:t>FC2 : </a:t>
            </a:r>
            <a:r>
              <a:rPr lang="fr-FR" dirty="0"/>
              <a:t>informer l’éleveur</a:t>
            </a:r>
          </a:p>
          <a:p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862738" y="3388729"/>
            <a:ext cx="55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FC1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3979797" y="3079676"/>
            <a:ext cx="63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FP1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4496608" y="4882107"/>
            <a:ext cx="65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FP3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858876" y="4355441"/>
            <a:ext cx="63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FP2</a:t>
            </a:r>
          </a:p>
        </p:txBody>
      </p:sp>
      <p:sp>
        <p:nvSpPr>
          <p:cNvPr id="23" name="Forme libre 22"/>
          <p:cNvSpPr/>
          <p:nvPr/>
        </p:nvSpPr>
        <p:spPr>
          <a:xfrm>
            <a:off x="4743183" y="3362556"/>
            <a:ext cx="624568" cy="1632093"/>
          </a:xfrm>
          <a:custGeom>
            <a:avLst/>
            <a:gdLst>
              <a:gd name="connsiteX0" fmla="*/ 988833 w 988833"/>
              <a:gd name="connsiteY0" fmla="*/ 0 h 1639330"/>
              <a:gd name="connsiteX1" fmla="*/ 293 w 988833"/>
              <a:gd name="connsiteY1" fmla="*/ 963827 h 1639330"/>
              <a:gd name="connsiteX2" fmla="*/ 889979 w 988833"/>
              <a:gd name="connsiteY2" fmla="*/ 1639330 h 1639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833" h="1639330">
                <a:moveTo>
                  <a:pt x="988833" y="0"/>
                </a:moveTo>
                <a:cubicBezTo>
                  <a:pt x="502801" y="345302"/>
                  <a:pt x="16769" y="690605"/>
                  <a:pt x="293" y="963827"/>
                </a:cubicBezTo>
                <a:cubicBezTo>
                  <a:pt x="-16183" y="1237049"/>
                  <a:pt x="664811" y="1578919"/>
                  <a:pt x="889979" y="163933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orme libre 23"/>
          <p:cNvSpPr/>
          <p:nvPr/>
        </p:nvSpPr>
        <p:spPr>
          <a:xfrm>
            <a:off x="4426171" y="3859351"/>
            <a:ext cx="326840" cy="1427750"/>
          </a:xfrm>
          <a:custGeom>
            <a:avLst/>
            <a:gdLst>
              <a:gd name="connsiteX0" fmla="*/ 1545043 w 1545043"/>
              <a:gd name="connsiteY0" fmla="*/ 0 h 2405449"/>
              <a:gd name="connsiteX1" fmla="*/ 144611 w 1545043"/>
              <a:gd name="connsiteY1" fmla="*/ 947352 h 2405449"/>
              <a:gd name="connsiteX2" fmla="*/ 53995 w 1545043"/>
              <a:gd name="connsiteY2" fmla="*/ 2405449 h 2405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5043" h="2405449">
                <a:moveTo>
                  <a:pt x="1545043" y="0"/>
                </a:moveTo>
                <a:cubicBezTo>
                  <a:pt x="969081" y="273222"/>
                  <a:pt x="393119" y="546444"/>
                  <a:pt x="144611" y="947352"/>
                </a:cubicBezTo>
                <a:cubicBezTo>
                  <a:pt x="-103897" y="1348260"/>
                  <a:pt x="40265" y="2313460"/>
                  <a:pt x="53995" y="240544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24"/>
          <p:cNvCxnSpPr>
            <a:stCxn id="6" idx="5"/>
          </p:cNvCxnSpPr>
          <p:nvPr/>
        </p:nvCxnSpPr>
        <p:spPr>
          <a:xfrm>
            <a:off x="2628545" y="3602579"/>
            <a:ext cx="554671" cy="2822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1681081" y="4647209"/>
            <a:ext cx="1334285" cy="839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7" name="Connecteur droit 26"/>
          <p:cNvCxnSpPr/>
          <p:nvPr/>
        </p:nvCxnSpPr>
        <p:spPr>
          <a:xfrm flipV="1">
            <a:off x="2840849" y="4468204"/>
            <a:ext cx="349035" cy="3175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412177" y="4230115"/>
            <a:ext cx="55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FC2</a:t>
            </a:r>
          </a:p>
        </p:txBody>
      </p:sp>
      <p:sp>
        <p:nvSpPr>
          <p:cNvPr id="39" name="Forme libre 38"/>
          <p:cNvSpPr/>
          <p:nvPr/>
        </p:nvSpPr>
        <p:spPr>
          <a:xfrm>
            <a:off x="3861112" y="2888456"/>
            <a:ext cx="1406213" cy="966633"/>
          </a:xfrm>
          <a:custGeom>
            <a:avLst/>
            <a:gdLst>
              <a:gd name="connsiteX0" fmla="*/ 94144 w 1406213"/>
              <a:gd name="connsiteY0" fmla="*/ 0 h 966633"/>
              <a:gd name="connsiteX1" fmla="*/ 137007 w 1406213"/>
              <a:gd name="connsiteY1" fmla="*/ 959644 h 966633"/>
              <a:gd name="connsiteX2" fmla="*/ 1406213 w 1406213"/>
              <a:gd name="connsiteY2" fmla="*/ 357188 h 966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6213" h="966633">
                <a:moveTo>
                  <a:pt x="94144" y="0"/>
                </a:moveTo>
                <a:cubicBezTo>
                  <a:pt x="6236" y="450056"/>
                  <a:pt x="-81671" y="900113"/>
                  <a:pt x="137007" y="959644"/>
                </a:cubicBezTo>
                <a:cubicBezTo>
                  <a:pt x="355685" y="1019175"/>
                  <a:pt x="880949" y="688181"/>
                  <a:pt x="1406213" y="35718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1785695" y="4879732"/>
            <a:ext cx="112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Eleveur</a:t>
            </a:r>
          </a:p>
        </p:txBody>
      </p:sp>
      <p:cxnSp>
        <p:nvCxnSpPr>
          <p:cNvPr id="31" name="Connecteur droit 30"/>
          <p:cNvCxnSpPr>
            <a:stCxn id="24" idx="0"/>
          </p:cNvCxnSpPr>
          <p:nvPr/>
        </p:nvCxnSpPr>
        <p:spPr>
          <a:xfrm flipV="1">
            <a:off x="4753011" y="3309509"/>
            <a:ext cx="558771" cy="5498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3294588" y="2045854"/>
            <a:ext cx="1493249" cy="92056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/>
          <p:cNvCxnSpPr/>
          <p:nvPr/>
        </p:nvCxnSpPr>
        <p:spPr>
          <a:xfrm>
            <a:off x="7694435" y="3031163"/>
            <a:ext cx="3445671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0" y="6426337"/>
            <a:ext cx="12192000" cy="464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Cahier des charges</a:t>
            </a:r>
          </a:p>
        </p:txBody>
      </p:sp>
      <p:sp>
        <p:nvSpPr>
          <p:cNvPr id="35" name="Chevron 34"/>
          <p:cNvSpPr/>
          <p:nvPr/>
        </p:nvSpPr>
        <p:spPr>
          <a:xfrm rot="5400000">
            <a:off x="7133968" y="6584559"/>
            <a:ext cx="140042" cy="17299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 rot="5400000">
            <a:off x="4880040" y="6584558"/>
            <a:ext cx="140042" cy="17299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0" name="Ellipse 39"/>
          <p:cNvSpPr/>
          <p:nvPr/>
        </p:nvSpPr>
        <p:spPr>
          <a:xfrm>
            <a:off x="5131498" y="2590235"/>
            <a:ext cx="1348542" cy="97888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1428206" y="2873361"/>
            <a:ext cx="1493249" cy="92056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1604562" y="4579470"/>
            <a:ext cx="1493249" cy="97460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42"/>
          <p:cNvCxnSpPr/>
          <p:nvPr/>
        </p:nvCxnSpPr>
        <p:spPr>
          <a:xfrm flipV="1">
            <a:off x="7666606" y="4671740"/>
            <a:ext cx="2671880" cy="1045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663805" y="5249063"/>
            <a:ext cx="2122746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79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4086" y="544025"/>
            <a:ext cx="9720072" cy="1499616"/>
          </a:xfrm>
        </p:spPr>
        <p:txBody>
          <a:bodyPr>
            <a:normAutofit fontScale="90000"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/>
            </a:r>
            <a:br>
              <a:rPr lang="fr-FR" sz="5400" dirty="0">
                <a:latin typeface="Calibri" panose="020F0502020204030204" pitchFamily="34" charset="0"/>
              </a:rPr>
            </a:br>
            <a:r>
              <a:rPr lang="fr-FR" sz="4400" dirty="0"/>
              <a:t>Cahier des Charges : </a:t>
            </a:r>
            <a:br>
              <a:rPr lang="fr-FR" sz="4400" dirty="0"/>
            </a:br>
            <a:r>
              <a:rPr lang="fr-FR" sz="4400" dirty="0"/>
              <a:t>expression fonctionnelle du besoin.</a:t>
            </a:r>
            <a:r>
              <a:rPr lang="fr-FR" dirty="0">
                <a:latin typeface="inherit"/>
              </a:rPr>
              <a:t/>
            </a:r>
            <a:br>
              <a:rPr lang="fr-FR" dirty="0">
                <a:latin typeface="inherit"/>
              </a:rPr>
            </a:br>
            <a:endParaRPr lang="fr-FR" dirty="0"/>
          </a:p>
        </p:txBody>
      </p:sp>
      <p:sp>
        <p:nvSpPr>
          <p:cNvPr id="41" name="Triangle isocèle 40"/>
          <p:cNvSpPr/>
          <p:nvPr/>
        </p:nvSpPr>
        <p:spPr>
          <a:xfrm rot="10800000">
            <a:off x="5326195" y="61784"/>
            <a:ext cx="1583436" cy="63431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0" y="0"/>
            <a:ext cx="12192000" cy="123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505211"/>
              </p:ext>
            </p:extLst>
          </p:nvPr>
        </p:nvGraphicFramePr>
        <p:xfrm>
          <a:off x="541233" y="3036990"/>
          <a:ext cx="11109533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41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005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572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539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8521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28185">
                <a:tc rowSpan="2"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Fonction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Critères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Niveaux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Flexibilité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5175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Classes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Limites d’acceptation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7671">
                <a:tc row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FP1 </a:t>
                      </a:r>
                    </a:p>
                    <a:p>
                      <a:pPr algn="ctr"/>
                      <a:r>
                        <a:rPr lang="fr-FR" dirty="0"/>
                        <a:t>Sécuriser les poules</a:t>
                      </a:r>
                    </a:p>
                    <a:p>
                      <a:pPr algn="ctr"/>
                      <a:r>
                        <a:rPr lang="fr-FR" dirty="0"/>
                        <a:t>des prédateurs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Ouverture de la porte</a:t>
                      </a:r>
                      <a:r>
                        <a:rPr lang="fr-FR" baseline="0" dirty="0"/>
                        <a:t> au lever du soleil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&gt; 400lux temps clair</a:t>
                      </a:r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±40lux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5617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Fermeture de la porte</a:t>
                      </a:r>
                      <a:r>
                        <a:rPr lang="fr-FR" baseline="0" dirty="0"/>
                        <a:t> au coucher du soleil</a:t>
                      </a:r>
                      <a:endParaRPr lang="fr-F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&lt; 400lux temps clair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±40lux</a:t>
                      </a:r>
                    </a:p>
                    <a:p>
                      <a:pPr algn="ctr"/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027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Compter les poules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4 poules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F0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0279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Fermer la porte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0,5cm/s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F2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mtClean="0"/>
                        <a:t>0,1cm/s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30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3611" y="1136822"/>
            <a:ext cx="1029730" cy="103623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49359" y="491532"/>
            <a:ext cx="1645096" cy="96382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015697" y="667271"/>
            <a:ext cx="1735425" cy="654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3022902" y="1523507"/>
            <a:ext cx="1735425" cy="7128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5545269" y="678332"/>
            <a:ext cx="2845658" cy="6439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>
            <a:cxnSpLocks/>
            <a:endCxn id="16" idx="1"/>
          </p:cNvCxnSpPr>
          <p:nvPr/>
        </p:nvCxnSpPr>
        <p:spPr>
          <a:xfrm>
            <a:off x="1995155" y="983067"/>
            <a:ext cx="1020542" cy="114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4748425" y="1011618"/>
            <a:ext cx="777734" cy="23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2365090" y="1870936"/>
            <a:ext cx="661786" cy="3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cxnSpLocks/>
          </p:cNvCxnSpPr>
          <p:nvPr/>
        </p:nvCxnSpPr>
        <p:spPr>
          <a:xfrm flipH="1">
            <a:off x="2348976" y="975334"/>
            <a:ext cx="2238" cy="32900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393123" y="491532"/>
            <a:ext cx="1692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FP1: </a:t>
            </a:r>
            <a:r>
              <a:rPr lang="fr-FR" dirty="0"/>
              <a:t>sécuriser les poules des prédateurs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3103101" y="669160"/>
            <a:ext cx="1648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FT11</a:t>
            </a:r>
            <a:r>
              <a:rPr lang="fr-FR" dirty="0"/>
              <a:t>: Compter les poules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3106666" y="1547770"/>
            <a:ext cx="1650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FT12</a:t>
            </a:r>
            <a:r>
              <a:rPr lang="fr-FR" dirty="0"/>
              <a:t>: Fermer la porte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5552071" y="690565"/>
            <a:ext cx="1883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FT111</a:t>
            </a:r>
            <a:r>
              <a:rPr lang="fr-FR" sz="1600" dirty="0"/>
              <a:t>: Compter le passage des poules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82A0AA63-4411-4921-9ECC-DB4947423DAD}"/>
              </a:ext>
            </a:extLst>
          </p:cNvPr>
          <p:cNvSpPr/>
          <p:nvPr/>
        </p:nvSpPr>
        <p:spPr>
          <a:xfrm>
            <a:off x="3007688" y="3918000"/>
            <a:ext cx="1735425" cy="7128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D71A544A-426B-4B5B-8AB3-78E0DDC594B1}"/>
              </a:ext>
            </a:extLst>
          </p:cNvPr>
          <p:cNvSpPr/>
          <p:nvPr/>
        </p:nvSpPr>
        <p:spPr>
          <a:xfrm>
            <a:off x="5543930" y="3918001"/>
            <a:ext cx="2838859" cy="6705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="" xmlns:a16="http://schemas.microsoft.com/office/drawing/2014/main" id="{7BA0D3B6-F2F2-486D-9FEA-347C8103DE73}"/>
              </a:ext>
            </a:extLst>
          </p:cNvPr>
          <p:cNvCxnSpPr/>
          <p:nvPr/>
        </p:nvCxnSpPr>
        <p:spPr>
          <a:xfrm>
            <a:off x="4766198" y="4243854"/>
            <a:ext cx="777734" cy="82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="" xmlns:a16="http://schemas.microsoft.com/office/drawing/2014/main" id="{50FCABA3-014A-4ED6-BB8B-AC6BBFCD1C39}"/>
              </a:ext>
            </a:extLst>
          </p:cNvPr>
          <p:cNvCxnSpPr/>
          <p:nvPr/>
        </p:nvCxnSpPr>
        <p:spPr>
          <a:xfrm flipV="1">
            <a:off x="2349876" y="4265429"/>
            <a:ext cx="661786" cy="3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="" xmlns:a16="http://schemas.microsoft.com/office/drawing/2014/main" id="{6389E319-44C6-4184-9F40-75BD3AB07A0D}"/>
              </a:ext>
            </a:extLst>
          </p:cNvPr>
          <p:cNvSpPr txBox="1"/>
          <p:nvPr/>
        </p:nvSpPr>
        <p:spPr>
          <a:xfrm>
            <a:off x="3091452" y="3942263"/>
            <a:ext cx="1650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FT13</a:t>
            </a:r>
            <a:r>
              <a:rPr lang="fr-FR" dirty="0"/>
              <a:t>: Vérifier l’horaire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="" xmlns:a16="http://schemas.microsoft.com/office/drawing/2014/main" id="{03C4177F-FD98-41D6-9F10-FA71EB4761ED}"/>
              </a:ext>
            </a:extLst>
          </p:cNvPr>
          <p:cNvSpPr txBox="1"/>
          <p:nvPr/>
        </p:nvSpPr>
        <p:spPr>
          <a:xfrm>
            <a:off x="5539232" y="3930457"/>
            <a:ext cx="2968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FT131</a:t>
            </a:r>
            <a:r>
              <a:rPr lang="fr-FR" sz="1600" dirty="0"/>
              <a:t>: Analyser le moment de la journée et la position du soleil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543932" y="1502459"/>
            <a:ext cx="2838859" cy="6705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5539234" y="1514915"/>
            <a:ext cx="2968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FT121</a:t>
            </a:r>
            <a:r>
              <a:rPr lang="fr-FR" sz="1600" dirty="0"/>
              <a:t>: Transformer l’énergie électrique en énergie mécanique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549452" y="3101434"/>
            <a:ext cx="2845657" cy="6439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5555463" y="2326809"/>
            <a:ext cx="2834127" cy="6439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5581823" y="3131017"/>
            <a:ext cx="2697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FT123</a:t>
            </a:r>
            <a:r>
              <a:rPr lang="fr-FR" sz="1600" dirty="0" smtClean="0"/>
              <a:t>: Déplacer la porte pour ouvrir le passage</a:t>
            </a:r>
            <a:endParaRPr lang="fr-FR" sz="1600" dirty="0"/>
          </a:p>
        </p:txBody>
      </p:sp>
      <p:sp>
        <p:nvSpPr>
          <p:cNvPr id="65" name="Rectangle 64"/>
          <p:cNvSpPr/>
          <p:nvPr/>
        </p:nvSpPr>
        <p:spPr>
          <a:xfrm>
            <a:off x="5560952" y="2326809"/>
            <a:ext cx="28388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/>
              <a:t>FT122</a:t>
            </a:r>
            <a:r>
              <a:rPr lang="fr-FR" sz="1600" dirty="0"/>
              <a:t>: Transmettre l’énergie mécanique à la porte</a:t>
            </a:r>
          </a:p>
        </p:txBody>
      </p:sp>
      <p:cxnSp>
        <p:nvCxnSpPr>
          <p:cNvPr id="66" name="Connecteur droit 65"/>
          <p:cNvCxnSpPr>
            <a:cxnSpLocks/>
            <a:endCxn id="50" idx="1"/>
          </p:cNvCxnSpPr>
          <p:nvPr/>
        </p:nvCxnSpPr>
        <p:spPr>
          <a:xfrm>
            <a:off x="5099953" y="3423404"/>
            <a:ext cx="44949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cxnSpLocks/>
          </p:cNvCxnSpPr>
          <p:nvPr/>
        </p:nvCxnSpPr>
        <p:spPr>
          <a:xfrm flipH="1">
            <a:off x="5094434" y="1832431"/>
            <a:ext cx="4" cy="15973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>
            <a:cxnSpLocks/>
          </p:cNvCxnSpPr>
          <p:nvPr/>
        </p:nvCxnSpPr>
        <p:spPr>
          <a:xfrm>
            <a:off x="5094434" y="2648780"/>
            <a:ext cx="4550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 flipV="1">
            <a:off x="4761498" y="1816870"/>
            <a:ext cx="777734" cy="23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56493" y="4890137"/>
            <a:ext cx="1643099" cy="89918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/>
          <p:cNvSpPr txBox="1"/>
          <p:nvPr/>
        </p:nvSpPr>
        <p:spPr>
          <a:xfrm>
            <a:off x="444950" y="4890137"/>
            <a:ext cx="1621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FC2 : </a:t>
            </a:r>
            <a:r>
              <a:rPr lang="fr-FR" dirty="0" smtClean="0"/>
              <a:t>Informer </a:t>
            </a:r>
            <a:r>
              <a:rPr lang="fr-FR" dirty="0"/>
              <a:t>l’éleveur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AA21E2C4-0E1A-4D75-B5EC-D62AC084E1EC}"/>
              </a:ext>
            </a:extLst>
          </p:cNvPr>
          <p:cNvSpPr/>
          <p:nvPr/>
        </p:nvSpPr>
        <p:spPr>
          <a:xfrm>
            <a:off x="3003859" y="4884495"/>
            <a:ext cx="1735425" cy="7128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CAB1E85B-43D3-4E77-BF98-5E80D157C788}"/>
              </a:ext>
            </a:extLst>
          </p:cNvPr>
          <p:cNvSpPr/>
          <p:nvPr/>
        </p:nvSpPr>
        <p:spPr>
          <a:xfrm>
            <a:off x="5577496" y="4896302"/>
            <a:ext cx="2838859" cy="6705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73">
            <a:extLst>
              <a:ext uri="{FF2B5EF4-FFF2-40B4-BE49-F238E27FC236}">
                <a16:creationId xmlns="" xmlns:a16="http://schemas.microsoft.com/office/drawing/2014/main" id="{4689B8F3-9393-417C-85FB-775D01D0745D}"/>
              </a:ext>
            </a:extLst>
          </p:cNvPr>
          <p:cNvCxnSpPr/>
          <p:nvPr/>
        </p:nvCxnSpPr>
        <p:spPr>
          <a:xfrm>
            <a:off x="4745474" y="5211979"/>
            <a:ext cx="826424" cy="12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="" xmlns:a16="http://schemas.microsoft.com/office/drawing/2014/main" id="{FDDF7300-CBC3-40A1-875F-7FB8B21E9A41}"/>
              </a:ext>
            </a:extLst>
          </p:cNvPr>
          <p:cNvCxnSpPr>
            <a:endCxn id="72" idx="1"/>
          </p:cNvCxnSpPr>
          <p:nvPr/>
        </p:nvCxnSpPr>
        <p:spPr>
          <a:xfrm>
            <a:off x="2111135" y="5240686"/>
            <a:ext cx="892724" cy="2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="" xmlns:a16="http://schemas.microsoft.com/office/drawing/2014/main" id="{FACC7F8E-CBA4-46C1-BA80-8120CEA2F63F}"/>
              </a:ext>
            </a:extLst>
          </p:cNvPr>
          <p:cNvSpPr txBox="1"/>
          <p:nvPr/>
        </p:nvSpPr>
        <p:spPr>
          <a:xfrm>
            <a:off x="3087623" y="4908758"/>
            <a:ext cx="1650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FT21</a:t>
            </a:r>
            <a:r>
              <a:rPr lang="fr-FR" dirty="0" smtClean="0"/>
              <a:t>: </a:t>
            </a:r>
            <a:r>
              <a:rPr lang="fr-FR" dirty="0"/>
              <a:t>Avertir le propriétaire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="" xmlns:a16="http://schemas.microsoft.com/office/drawing/2014/main" id="{535BAE9C-2F83-4934-A871-6BFF25A58819}"/>
              </a:ext>
            </a:extLst>
          </p:cNvPr>
          <p:cNvSpPr txBox="1"/>
          <p:nvPr/>
        </p:nvSpPr>
        <p:spPr>
          <a:xfrm>
            <a:off x="5572798" y="4908758"/>
            <a:ext cx="2968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FT211</a:t>
            </a:r>
            <a:r>
              <a:rPr lang="fr-FR" sz="1600" dirty="0"/>
              <a:t>: Envoyer les données et alertes depuis le poulailler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BA00A6A6-C8A2-4EBC-B391-33693C706258}"/>
              </a:ext>
            </a:extLst>
          </p:cNvPr>
          <p:cNvSpPr/>
          <p:nvPr/>
        </p:nvSpPr>
        <p:spPr>
          <a:xfrm>
            <a:off x="5589027" y="5720652"/>
            <a:ext cx="2834127" cy="6439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6A30C39B-5BDB-4CA0-97C4-E0EDA0DDE2AE}"/>
              </a:ext>
            </a:extLst>
          </p:cNvPr>
          <p:cNvSpPr/>
          <p:nvPr/>
        </p:nvSpPr>
        <p:spPr>
          <a:xfrm>
            <a:off x="5594516" y="5720652"/>
            <a:ext cx="28388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/>
              <a:t>FT212</a:t>
            </a:r>
            <a:r>
              <a:rPr lang="fr-FR" sz="1600" dirty="0"/>
              <a:t>: Afficher les données sur le smartphone du propriétaire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="" xmlns:a16="http://schemas.microsoft.com/office/drawing/2014/main" id="{3AFD9FBD-1EC0-4508-8076-CDBACEB93385}"/>
              </a:ext>
            </a:extLst>
          </p:cNvPr>
          <p:cNvCxnSpPr>
            <a:cxnSpLocks/>
          </p:cNvCxnSpPr>
          <p:nvPr/>
        </p:nvCxnSpPr>
        <p:spPr>
          <a:xfrm flipH="1">
            <a:off x="5128436" y="5211979"/>
            <a:ext cx="2" cy="8215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="" xmlns:a16="http://schemas.microsoft.com/office/drawing/2014/main" id="{DEC9FF37-5FBF-4571-8C6E-E7CF6A93DAD4}"/>
              </a:ext>
            </a:extLst>
          </p:cNvPr>
          <p:cNvCxnSpPr>
            <a:cxnSpLocks/>
          </p:cNvCxnSpPr>
          <p:nvPr/>
        </p:nvCxnSpPr>
        <p:spPr>
          <a:xfrm>
            <a:off x="5128436" y="6024208"/>
            <a:ext cx="4489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82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SOLUTIONS TECHNIQUES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89470" y="2298357"/>
            <a:ext cx="11063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FT11: Double capteur photoélectrique + couloir de passage	</a:t>
            </a:r>
            <a:r>
              <a:rPr lang="fr-FR" dirty="0"/>
              <a:t>(</a:t>
            </a:r>
            <a:r>
              <a:rPr lang="fr-FR" dirty="0" err="1"/>
              <a:t>modelisation</a:t>
            </a:r>
            <a:r>
              <a:rPr lang="fr-FR" dirty="0"/>
              <a:t> </a:t>
            </a:r>
            <a:r>
              <a:rPr lang="fr-FR" dirty="0" err="1"/>
              <a:t>Flowcode</a:t>
            </a:r>
            <a:r>
              <a:rPr lang="fr-FR" dirty="0" smtClean="0"/>
              <a:t>)</a:t>
            </a:r>
          </a:p>
          <a:p>
            <a:r>
              <a:rPr lang="fr-FR" dirty="0" smtClean="0"/>
              <a:t>FT12: (</a:t>
            </a:r>
            <a:r>
              <a:rPr lang="fr-FR" dirty="0" err="1" smtClean="0"/>
              <a:t>modelisation</a:t>
            </a:r>
            <a:r>
              <a:rPr lang="fr-FR" dirty="0" smtClean="0"/>
              <a:t> </a:t>
            </a:r>
            <a:r>
              <a:rPr lang="fr-FR" dirty="0" err="1" smtClean="0"/>
              <a:t>Inventor</a:t>
            </a:r>
            <a:r>
              <a:rPr lang="fr-FR" dirty="0" smtClean="0"/>
              <a:t> vitesse)</a:t>
            </a:r>
          </a:p>
          <a:p>
            <a:r>
              <a:rPr lang="fr-FR" dirty="0" smtClean="0"/>
              <a:t>FT13: Capteur de photorésistance + minuterie (</a:t>
            </a:r>
            <a:r>
              <a:rPr lang="fr-FR" dirty="0" err="1" smtClean="0"/>
              <a:t>modelisation</a:t>
            </a:r>
            <a:r>
              <a:rPr lang="fr-FR" dirty="0" smtClean="0"/>
              <a:t> </a:t>
            </a:r>
            <a:r>
              <a:rPr lang="fr-FR" dirty="0" err="1" smtClean="0"/>
              <a:t>Mathlab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712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8471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Personnalisé 3">
      <a:dk1>
        <a:srgbClr val="211915"/>
      </a:dk1>
      <a:lt1>
        <a:sysClr val="window" lastClr="FFFFFF"/>
      </a:lt1>
      <a:dk2>
        <a:srgbClr val="3F2F28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281</Words>
  <Application>Microsoft Office PowerPoint</Application>
  <PresentationFormat>Grand écran</PresentationFormat>
  <Paragraphs>80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Calibri</vt:lpstr>
      <vt:lpstr>inherit</vt:lpstr>
      <vt:lpstr>Tw Cen MT</vt:lpstr>
      <vt:lpstr>Tw Cen MT Condensed</vt:lpstr>
      <vt:lpstr>Wingdings 3</vt:lpstr>
      <vt:lpstr>Intégral</vt:lpstr>
      <vt:lpstr>Poulix</vt:lpstr>
      <vt:lpstr>Cahier des charges : présentation du problème technique</vt:lpstr>
      <vt:lpstr> Cahier des Charges :  expression fonctionnelle du besoin. </vt:lpstr>
      <vt:lpstr> Cahier des Charges :  expression fonctionnelle du besoin. </vt:lpstr>
      <vt:lpstr>Présentation PowerPoint</vt:lpstr>
      <vt:lpstr>SOLUTIONS TECHNIQUES</vt:lpstr>
      <vt:lpstr>Présentation PowerPoint</vt:lpstr>
    </vt:vector>
  </TitlesOfParts>
  <Company>Lycée Clos Maire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Poulix</dc:title>
  <dc:creator>Jules ECARD</dc:creator>
  <cp:lastModifiedBy>Nathan CHEVALIER</cp:lastModifiedBy>
  <cp:revision>49</cp:revision>
  <dcterms:created xsi:type="dcterms:W3CDTF">2017-10-20T13:04:37Z</dcterms:created>
  <dcterms:modified xsi:type="dcterms:W3CDTF">2017-12-08T15:46:41Z</dcterms:modified>
</cp:coreProperties>
</file>