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74300"/>
  <p:notesSz cx="18288000" cy="10274300"/>
  <p:embeddedFontLst>
    <p:embeddedFont>
      <p:font typeface="BGQVBH+Montserrat Bold" panose="020B0604020202020204" charset="0"/>
      <p:regular r:id="rId10"/>
    </p:embeddedFont>
    <p:embeddedFont>
      <p:font typeface="BSOBGE+Montserrat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KWJDP+Montserrat" panose="020B0604020202020204" charset="0"/>
      <p:regular r:id="rId16"/>
    </p:embeddedFont>
    <p:embeddedFont>
      <p:font typeface="ELFTIR+Montserrat" panose="020B0604020202020204" charset="0"/>
      <p:regular r:id="rId17"/>
    </p:embeddedFont>
    <p:embeddedFont>
      <p:font typeface="QGKTJR+Brittany Signatur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44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chanting-baklava-b3a4ea.netlify.ap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60231" y="2265136"/>
            <a:ext cx="2993277" cy="2260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96"/>
              </a:lnSpc>
              <a:spcBef>
                <a:spcPts val="0"/>
              </a:spcBef>
              <a:spcAft>
                <a:spcPts val="0"/>
              </a:spcAft>
            </a:pPr>
            <a:r>
              <a:rPr sz="12950" dirty="0">
                <a:solidFill>
                  <a:srgbClr val="000000"/>
                </a:solidFill>
                <a:latin typeface="QGKTJR+Brittany Signature"/>
                <a:cs typeface="QGKTJR+Brittany Signature"/>
              </a:rPr>
              <a:t>Team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9037" y="4353094"/>
            <a:ext cx="11652805" cy="2171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               </a:t>
            </a:r>
            <a:r>
              <a:rPr sz="140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NOCK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40599" y="7570832"/>
            <a:ext cx="3779468" cy="1882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72"/>
              </a:lnSpc>
              <a:spcBef>
                <a:spcPts val="0"/>
              </a:spcBef>
              <a:spcAft>
                <a:spcPts val="0"/>
              </a:spcAft>
            </a:pPr>
            <a:r>
              <a:rPr sz="2750" spc="122" dirty="0">
                <a:solidFill>
                  <a:srgbClr val="000000"/>
                </a:solidFill>
                <a:latin typeface="ELFTIR+Montserrat"/>
                <a:cs typeface="ELFTIR+Montserrat"/>
              </a:rPr>
              <a:t>Nathan</a:t>
            </a:r>
            <a:r>
              <a:rPr sz="2750" spc="129" dirty="0">
                <a:solidFill>
                  <a:srgbClr val="000000"/>
                </a:solidFill>
                <a:latin typeface="ELFTIR+Montserrat"/>
                <a:cs typeface="ELFTIR+Montserrat"/>
              </a:rPr>
              <a:t> </a:t>
            </a:r>
            <a:r>
              <a:rPr sz="2750" spc="123" dirty="0">
                <a:solidFill>
                  <a:srgbClr val="000000"/>
                </a:solidFill>
                <a:latin typeface="ELFTIR+Montserrat"/>
                <a:cs typeface="ELFTIR+Montserrat"/>
              </a:rPr>
              <a:t>Davids</a:t>
            </a:r>
          </a:p>
          <a:p>
            <a:pPr marL="0" marR="0">
              <a:lnSpc>
                <a:spcPts val="3272"/>
              </a:lnSpc>
              <a:spcBef>
                <a:spcPts val="427"/>
              </a:spcBef>
              <a:spcAft>
                <a:spcPts val="0"/>
              </a:spcAft>
            </a:pPr>
            <a:r>
              <a:rPr sz="2750" spc="122" dirty="0">
                <a:solidFill>
                  <a:srgbClr val="000000"/>
                </a:solidFill>
                <a:latin typeface="ELFTIR+Montserrat"/>
                <a:cs typeface="ELFTIR+Montserrat"/>
              </a:rPr>
              <a:t>Okuhle</a:t>
            </a:r>
            <a:r>
              <a:rPr sz="2750" spc="131" dirty="0">
                <a:solidFill>
                  <a:srgbClr val="000000"/>
                </a:solidFill>
                <a:latin typeface="ELFTIR+Montserrat"/>
                <a:cs typeface="ELFTIR+Montserrat"/>
              </a:rPr>
              <a:t> </a:t>
            </a:r>
            <a:r>
              <a:rPr sz="2750" spc="123" dirty="0">
                <a:solidFill>
                  <a:srgbClr val="000000"/>
                </a:solidFill>
                <a:latin typeface="ELFTIR+Montserrat"/>
                <a:cs typeface="ELFTIR+Montserrat"/>
              </a:rPr>
              <a:t>Charlieman</a:t>
            </a:r>
          </a:p>
          <a:p>
            <a:pPr marL="0" marR="0">
              <a:lnSpc>
                <a:spcPts val="3272"/>
              </a:lnSpc>
              <a:spcBef>
                <a:spcPts val="477"/>
              </a:spcBef>
              <a:spcAft>
                <a:spcPts val="0"/>
              </a:spcAft>
            </a:pPr>
            <a:r>
              <a:rPr sz="2750" spc="124" dirty="0">
                <a:solidFill>
                  <a:srgbClr val="000000"/>
                </a:solidFill>
                <a:latin typeface="ELFTIR+Montserrat"/>
                <a:cs typeface="ELFTIR+Montserrat"/>
              </a:rPr>
              <a:t>Cole</a:t>
            </a:r>
            <a:r>
              <a:rPr sz="2750" spc="129" dirty="0">
                <a:solidFill>
                  <a:srgbClr val="000000"/>
                </a:solidFill>
                <a:latin typeface="ELFTIR+Montserrat"/>
                <a:cs typeface="ELFTIR+Montserrat"/>
              </a:rPr>
              <a:t> </a:t>
            </a:r>
            <a:r>
              <a:rPr sz="2750" spc="122" dirty="0">
                <a:solidFill>
                  <a:srgbClr val="000000"/>
                </a:solidFill>
                <a:latin typeface="ELFTIR+Montserrat"/>
                <a:cs typeface="ELFTIR+Montserrat"/>
              </a:rPr>
              <a:t>Hanekom</a:t>
            </a:r>
          </a:p>
          <a:p>
            <a:pPr marL="0" marR="0">
              <a:lnSpc>
                <a:spcPts val="3272"/>
              </a:lnSpc>
              <a:spcBef>
                <a:spcPts val="427"/>
              </a:spcBef>
              <a:spcAft>
                <a:spcPts val="0"/>
              </a:spcAft>
            </a:pPr>
            <a:r>
              <a:rPr sz="2750" spc="125" dirty="0">
                <a:solidFill>
                  <a:srgbClr val="000000"/>
                </a:solidFill>
                <a:latin typeface="ELFTIR+Montserrat"/>
                <a:cs typeface="ELFTIR+Montserrat"/>
              </a:rPr>
              <a:t>Kiran</a:t>
            </a:r>
            <a:r>
              <a:rPr sz="2750" spc="127" dirty="0">
                <a:solidFill>
                  <a:srgbClr val="000000"/>
                </a:solidFill>
                <a:latin typeface="ELFTIR+Montserrat"/>
                <a:cs typeface="ELFTIR+Montserrat"/>
              </a:rPr>
              <a:t> </a:t>
            </a:r>
            <a:r>
              <a:rPr sz="2750" spc="125" dirty="0">
                <a:solidFill>
                  <a:srgbClr val="000000"/>
                </a:solidFill>
                <a:latin typeface="ELFTIR+Montserrat"/>
                <a:cs typeface="ELFTIR+Montserrat"/>
              </a:rPr>
              <a:t>Isaacs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88185" y="1853264"/>
            <a:ext cx="932864" cy="656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4" marR="0">
              <a:lnSpc>
                <a:spcPts val="5519"/>
              </a:lnSpc>
              <a:spcBef>
                <a:spcPts val="0"/>
              </a:spcBef>
              <a:spcAft>
                <a:spcPts val="0"/>
              </a:spcAft>
            </a:pPr>
            <a:r>
              <a:rPr sz="46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02</a:t>
            </a:r>
          </a:p>
          <a:p>
            <a:pPr marL="21907" marR="0">
              <a:lnSpc>
                <a:spcPts val="5519"/>
              </a:lnSpc>
              <a:spcBef>
                <a:spcPts val="3659"/>
              </a:spcBef>
              <a:spcAft>
                <a:spcPts val="0"/>
              </a:spcAft>
            </a:pPr>
            <a:r>
              <a:rPr sz="46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03</a:t>
            </a:r>
          </a:p>
          <a:p>
            <a:pPr marL="0" marR="0">
              <a:lnSpc>
                <a:spcPts val="5519"/>
              </a:lnSpc>
              <a:spcBef>
                <a:spcPts val="3659"/>
              </a:spcBef>
              <a:spcAft>
                <a:spcPts val="0"/>
              </a:spcAft>
            </a:pPr>
            <a:r>
              <a:rPr sz="46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04</a:t>
            </a:r>
          </a:p>
          <a:p>
            <a:pPr marL="11125" marR="0">
              <a:lnSpc>
                <a:spcPts val="5519"/>
              </a:lnSpc>
              <a:spcBef>
                <a:spcPts val="3659"/>
              </a:spcBef>
              <a:spcAft>
                <a:spcPts val="0"/>
              </a:spcAft>
            </a:pPr>
            <a:r>
              <a:rPr sz="46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05</a:t>
            </a:r>
          </a:p>
          <a:p>
            <a:pPr marL="342" marR="0">
              <a:lnSpc>
                <a:spcPts val="5519"/>
              </a:lnSpc>
              <a:spcBef>
                <a:spcPts val="3609"/>
              </a:spcBef>
              <a:spcAft>
                <a:spcPts val="0"/>
              </a:spcAft>
            </a:pPr>
            <a:r>
              <a:rPr sz="46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06</a:t>
            </a:r>
          </a:p>
          <a:p>
            <a:pPr marL="11467" marR="0">
              <a:lnSpc>
                <a:spcPts val="5519"/>
              </a:lnSpc>
              <a:spcBef>
                <a:spcPts val="3659"/>
              </a:spcBef>
              <a:spcAft>
                <a:spcPts val="0"/>
              </a:spcAft>
            </a:pPr>
            <a:r>
              <a:rPr sz="46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07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80071" y="1986027"/>
            <a:ext cx="3066253" cy="47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49"/>
              </a:lnSpc>
              <a:spcBef>
                <a:spcPts val="0"/>
              </a:spcBef>
              <a:spcAft>
                <a:spcPts val="0"/>
              </a:spcAft>
            </a:pPr>
            <a:r>
              <a:rPr sz="2850" b="1" spc="16" dirty="0">
                <a:solidFill>
                  <a:srgbClr val="000000"/>
                </a:solidFill>
                <a:latin typeface="BSOBGE+Montserrat Bold"/>
                <a:cs typeface="BSOBGE+Montserrat Bold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80071" y="3151791"/>
            <a:ext cx="2731686" cy="47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49"/>
              </a:lnSpc>
              <a:spcBef>
                <a:spcPts val="0"/>
              </a:spcBef>
              <a:spcAft>
                <a:spcPts val="0"/>
              </a:spcAft>
            </a:pPr>
            <a:r>
              <a:rPr sz="2850" b="1" spc="12" dirty="0">
                <a:solidFill>
                  <a:srgbClr val="000000"/>
                </a:solidFill>
                <a:latin typeface="BSOBGE+Montserrat Bold"/>
                <a:cs typeface="BSOBGE+Montserrat Bold"/>
              </a:rPr>
              <a:t>FILE</a:t>
            </a:r>
            <a:r>
              <a:rPr sz="2850" b="1" spc="10" dirty="0">
                <a:solidFill>
                  <a:srgbClr val="000000"/>
                </a:solidFill>
                <a:latin typeface="BSOBGE+Montserrat Bold"/>
                <a:cs typeface="BSOBGE+Montserrat Bold"/>
              </a:rPr>
              <a:t> </a:t>
            </a:r>
            <a:r>
              <a:rPr sz="2850" b="1" spc="17" dirty="0">
                <a:solidFill>
                  <a:srgbClr val="000000"/>
                </a:solidFill>
                <a:latin typeface="BSOBGE+Montserrat Bold"/>
                <a:cs typeface="BSOBGE+Montserrat Bold"/>
              </a:rPr>
              <a:t>OBJECTS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8171" y="3207703"/>
            <a:ext cx="5850788" cy="2333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99"/>
              </a:lnSpc>
              <a:spcBef>
                <a:spcPts val="0"/>
              </a:spcBef>
              <a:spcAft>
                <a:spcPts val="0"/>
              </a:spcAft>
            </a:pPr>
            <a:r>
              <a:rPr sz="80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LIST OF</a:t>
            </a:r>
          </a:p>
          <a:p>
            <a:pPr marL="0" marR="0">
              <a:lnSpc>
                <a:spcPts val="8475"/>
              </a:lnSpc>
              <a:spcBef>
                <a:spcPts val="0"/>
              </a:spcBef>
              <a:spcAft>
                <a:spcPts val="0"/>
              </a:spcAft>
            </a:pPr>
            <a:r>
              <a:rPr sz="80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CONTENTS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0071" y="4317554"/>
            <a:ext cx="2413341" cy="476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49"/>
              </a:lnSpc>
              <a:spcBef>
                <a:spcPts val="0"/>
              </a:spcBef>
              <a:spcAft>
                <a:spcPts val="0"/>
              </a:spcAft>
            </a:pPr>
            <a:r>
              <a:rPr sz="2850" b="1" spc="18" dirty="0">
                <a:solidFill>
                  <a:srgbClr val="000000"/>
                </a:solidFill>
                <a:latin typeface="BSOBGE+Montserrat Bold"/>
                <a:cs typeface="BSOBGE+Montserrat Bold"/>
              </a:rPr>
              <a:t>FORM</a:t>
            </a:r>
            <a:r>
              <a:rPr sz="2850" b="1" spc="1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 </a:t>
            </a:r>
            <a:r>
              <a:rPr sz="2850" b="1" spc="18" dirty="0">
                <a:solidFill>
                  <a:srgbClr val="000000"/>
                </a:solidFill>
                <a:latin typeface="BSOBGE+Montserrat Bold"/>
                <a:cs typeface="BSOBGE+Montserrat Bold"/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80071" y="5483318"/>
            <a:ext cx="6427001" cy="280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49"/>
              </a:lnSpc>
              <a:spcBef>
                <a:spcPts val="0"/>
              </a:spcBef>
              <a:spcAft>
                <a:spcPts val="0"/>
              </a:spcAft>
            </a:pPr>
            <a:r>
              <a:rPr sz="2850" b="1" spc="17" dirty="0">
                <a:solidFill>
                  <a:srgbClr val="000000"/>
                </a:solidFill>
                <a:latin typeface="BSOBGE+Montserrat Bold"/>
                <a:cs typeface="BSOBGE+Montserrat Bold"/>
              </a:rPr>
              <a:t>FETCH:</a:t>
            </a:r>
            <a:r>
              <a:rPr sz="285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 </a:t>
            </a:r>
            <a:r>
              <a:rPr sz="2850" b="1" spc="15" dirty="0">
                <a:solidFill>
                  <a:srgbClr val="000000"/>
                </a:solidFill>
                <a:latin typeface="BSOBGE+Montserrat Bold"/>
                <a:cs typeface="BSOBGE+Montserrat Bold"/>
              </a:rPr>
              <a:t>CROSS-ORIGIN</a:t>
            </a:r>
            <a:r>
              <a:rPr sz="2850" b="1" spc="10" dirty="0">
                <a:solidFill>
                  <a:srgbClr val="000000"/>
                </a:solidFill>
                <a:latin typeface="BSOBGE+Montserrat Bold"/>
                <a:cs typeface="BSOBGE+Montserrat Bold"/>
              </a:rPr>
              <a:t> </a:t>
            </a:r>
            <a:r>
              <a:rPr sz="2850" b="1" spc="17" dirty="0">
                <a:solidFill>
                  <a:srgbClr val="000000"/>
                </a:solidFill>
                <a:latin typeface="BSOBGE+Montserrat Bold"/>
                <a:cs typeface="BSOBGE+Montserrat Bold"/>
              </a:rPr>
              <a:t>REQUESTS</a:t>
            </a:r>
          </a:p>
          <a:p>
            <a:pPr marL="0" marR="0">
              <a:lnSpc>
                <a:spcPts val="3449"/>
              </a:lnSpc>
              <a:spcBef>
                <a:spcPts val="5779"/>
              </a:spcBef>
              <a:spcAft>
                <a:spcPts val="0"/>
              </a:spcAft>
            </a:pPr>
            <a:r>
              <a:rPr sz="2850" b="1" spc="17" dirty="0">
                <a:solidFill>
                  <a:srgbClr val="000000"/>
                </a:solidFill>
                <a:latin typeface="BSOBGE+Montserrat Bold"/>
                <a:cs typeface="BSOBGE+Montserrat Bold"/>
              </a:rPr>
              <a:t>PATTERNS</a:t>
            </a:r>
            <a:r>
              <a:rPr sz="285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 </a:t>
            </a:r>
            <a:r>
              <a:rPr sz="2850" b="1" spc="19" dirty="0">
                <a:solidFill>
                  <a:srgbClr val="000000"/>
                </a:solidFill>
                <a:latin typeface="BSOBGE+Montserrat Bold"/>
                <a:cs typeface="BSOBGE+Montserrat Bold"/>
              </a:rPr>
              <a:t>AND</a:t>
            </a:r>
            <a:r>
              <a:rPr sz="285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 </a:t>
            </a:r>
            <a:r>
              <a:rPr sz="2850" b="1" spc="16" dirty="0">
                <a:solidFill>
                  <a:srgbClr val="000000"/>
                </a:solidFill>
                <a:latin typeface="BSOBGE+Montserrat Bold"/>
                <a:cs typeface="BSOBGE+Montserrat Bold"/>
              </a:rPr>
              <a:t>FLAGS</a:t>
            </a:r>
          </a:p>
          <a:p>
            <a:pPr marL="0" marR="0">
              <a:lnSpc>
                <a:spcPts val="3449"/>
              </a:lnSpc>
              <a:spcBef>
                <a:spcPts val="5779"/>
              </a:spcBef>
              <a:spcAft>
                <a:spcPts val="0"/>
              </a:spcAft>
            </a:pPr>
            <a:r>
              <a:rPr sz="2850" b="1" spc="17" dirty="0">
                <a:solidFill>
                  <a:srgbClr val="000000"/>
                </a:solidFill>
                <a:latin typeface="BSOBGE+Montserrat Bold"/>
                <a:cs typeface="BSOBGE+Montserrat Bold"/>
              </a:rPr>
              <a:t>CONCLUSION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8171" y="6025327"/>
            <a:ext cx="5116976" cy="1047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000" spc="32" dirty="0">
                <a:solidFill>
                  <a:srgbClr val="000000"/>
                </a:solidFill>
                <a:latin typeface="ELFTIR+Montserrat"/>
                <a:cs typeface="ELFTIR+Montserrat"/>
              </a:rPr>
              <a:t>The content that will </a:t>
            </a:r>
            <a:r>
              <a:rPr sz="2000" spc="31" dirty="0">
                <a:solidFill>
                  <a:srgbClr val="000000"/>
                </a:solidFill>
                <a:latin typeface="ELFTIR+Montserrat"/>
                <a:cs typeface="ELFTIR+Montserrat"/>
              </a:rPr>
              <a:t>be</a:t>
            </a:r>
            <a:r>
              <a:rPr sz="2000" spc="32" dirty="0">
                <a:solidFill>
                  <a:srgbClr val="000000"/>
                </a:solidFill>
                <a:latin typeface="ELFTIR+Montserrat"/>
                <a:cs typeface="ELFTIR+Montserrat"/>
              </a:rPr>
              <a:t> spoken </a:t>
            </a:r>
            <a:r>
              <a:rPr sz="2000" spc="31" dirty="0">
                <a:solidFill>
                  <a:srgbClr val="000000"/>
                </a:solidFill>
                <a:latin typeface="ELFTIR+Montserrat"/>
                <a:cs typeface="ELFTIR+Montserrat"/>
              </a:rPr>
              <a:t>about</a:t>
            </a:r>
          </a:p>
          <a:p>
            <a:pPr marL="0" marR="0">
              <a:lnSpc>
                <a:spcPts val="2399"/>
              </a:lnSpc>
              <a:spcBef>
                <a:spcPts val="375"/>
              </a:spcBef>
              <a:spcAft>
                <a:spcPts val="0"/>
              </a:spcAft>
            </a:pPr>
            <a:r>
              <a:rPr sz="2000" spc="32" dirty="0">
                <a:solidFill>
                  <a:srgbClr val="000000"/>
                </a:solidFill>
                <a:latin typeface="ELFTIR+Montserrat"/>
                <a:cs typeface="ELFTIR+Montserrat"/>
              </a:rPr>
              <a:t>throughout the course of this</a:t>
            </a:r>
          </a:p>
          <a:p>
            <a:pPr marL="0" marR="0">
              <a:lnSpc>
                <a:spcPts val="2399"/>
              </a:lnSpc>
              <a:spcBef>
                <a:spcPts val="325"/>
              </a:spcBef>
              <a:spcAft>
                <a:spcPts val="0"/>
              </a:spcAft>
            </a:pPr>
            <a:r>
              <a:rPr sz="2000" spc="32" dirty="0">
                <a:solidFill>
                  <a:srgbClr val="000000"/>
                </a:solidFill>
                <a:latin typeface="ELFTIR+Montserrat"/>
                <a:cs typeface="ELFTIR+Montserrat"/>
              </a:rPr>
              <a:t>presentation.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ZA"/>
          </a:p>
        </p:txBody>
      </p:sp>
      <p:sp>
        <p:nvSpPr>
          <p:cNvPr id="3" name="object 3"/>
          <p:cNvSpPr txBox="1"/>
          <p:nvPr/>
        </p:nvSpPr>
        <p:spPr>
          <a:xfrm>
            <a:off x="10115752" y="1997021"/>
            <a:ext cx="1655048" cy="3692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399"/>
              </a:lnSpc>
              <a:spcBef>
                <a:spcPts val="0"/>
              </a:spcBef>
              <a:spcAft>
                <a:spcPts val="0"/>
              </a:spcAft>
            </a:pPr>
            <a:r>
              <a:rPr sz="70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01</a:t>
            </a:r>
          </a:p>
          <a:p>
            <a:pPr marL="344334" marR="0">
              <a:lnSpc>
                <a:spcPts val="8399"/>
              </a:lnSpc>
              <a:spcBef>
                <a:spcPts val="11971"/>
              </a:spcBef>
              <a:spcAft>
                <a:spcPts val="0"/>
              </a:spcAft>
            </a:pPr>
            <a:r>
              <a:rPr sz="70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02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39181" y="2209515"/>
            <a:ext cx="5149394" cy="1295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273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A file object inherits from Blob</a:t>
            </a:r>
          </a:p>
          <a:p>
            <a:pPr marL="0" marR="0">
              <a:lnSpc>
                <a:spcPts val="2999"/>
              </a:lnSpc>
              <a:spcBef>
                <a:spcPts val="40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and is extended with filesystem</a:t>
            </a:r>
          </a:p>
          <a:p>
            <a:pPr marL="955030" marR="0">
              <a:lnSpc>
                <a:spcPts val="2999"/>
              </a:lnSpc>
              <a:spcBef>
                <a:spcPts val="45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related capabilities.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3251" y="4568395"/>
            <a:ext cx="4903935" cy="2266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99"/>
              </a:lnSpc>
              <a:spcBef>
                <a:spcPts val="0"/>
              </a:spcBef>
              <a:spcAft>
                <a:spcPts val="0"/>
              </a:spcAft>
            </a:pPr>
            <a:r>
              <a:rPr sz="80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FILE</a:t>
            </a:r>
          </a:p>
          <a:p>
            <a:pPr marL="0" marR="0">
              <a:lnSpc>
                <a:spcPts val="7950"/>
              </a:lnSpc>
              <a:spcBef>
                <a:spcPts val="0"/>
              </a:spcBef>
              <a:spcAft>
                <a:spcPts val="0"/>
              </a:spcAft>
            </a:pPr>
            <a:r>
              <a:rPr sz="80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OBJECTS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77255" y="4593943"/>
            <a:ext cx="5080811" cy="1295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There are two ways to obtain it.</a:t>
            </a:r>
          </a:p>
          <a:p>
            <a:pPr marL="192434" marR="0">
              <a:lnSpc>
                <a:spcPts val="2999"/>
              </a:lnSpc>
              <a:spcBef>
                <a:spcPts val="40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1. new File(fileParts, fileName,</a:t>
            </a:r>
          </a:p>
          <a:p>
            <a:pPr marL="1724769" marR="0">
              <a:lnSpc>
                <a:spcPts val="2999"/>
              </a:lnSpc>
              <a:spcBef>
                <a:spcPts val="45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[options])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456148" y="5908393"/>
            <a:ext cx="2323134" cy="41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2. drag’n’drop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5016" y="6395936"/>
            <a:ext cx="5419733" cy="1104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399"/>
              </a:lnSpc>
              <a:spcBef>
                <a:spcPts val="0"/>
              </a:spcBef>
              <a:spcAft>
                <a:spcPts val="0"/>
              </a:spcAft>
            </a:pPr>
            <a:r>
              <a:rPr sz="70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03</a:t>
            </a:r>
            <a:r>
              <a:rPr sz="7000" b="1" spc="-114" dirty="0">
                <a:solidFill>
                  <a:srgbClr val="000000"/>
                </a:solidFill>
                <a:latin typeface="BSOBGE+Montserrat Bold"/>
                <a:cs typeface="BSOBGE+Montserrat Bold"/>
              </a:rPr>
              <a:t> </a:t>
            </a: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FileReader objects can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589585" y="7343034"/>
            <a:ext cx="3990372" cy="41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read from a file in one of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589585" y="7746064"/>
            <a:ext cx="2369472" cy="41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three formats: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676914" y="8239868"/>
            <a:ext cx="3330257" cy="1295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(readAsText).</a:t>
            </a:r>
          </a:p>
          <a:p>
            <a:pPr marL="0" marR="0">
              <a:lnSpc>
                <a:spcPts val="2999"/>
              </a:lnSpc>
              <a:spcBef>
                <a:spcPts val="40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(readAsArrayBuffer).</a:t>
            </a:r>
          </a:p>
          <a:p>
            <a:pPr marL="0" marR="0">
              <a:lnSpc>
                <a:spcPts val="2999"/>
              </a:lnSpc>
              <a:spcBef>
                <a:spcPts val="45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ELFTIR+Montserrat"/>
                <a:cs typeface="ELFTIR+Montserrat"/>
              </a:rPr>
              <a:t>(readAsDataURL).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4496" y="1811138"/>
            <a:ext cx="6443903" cy="1257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99"/>
              </a:lnSpc>
              <a:spcBef>
                <a:spcPts val="0"/>
              </a:spcBef>
              <a:spcAft>
                <a:spcPts val="0"/>
              </a:spcAft>
            </a:pPr>
            <a:r>
              <a:rPr sz="80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FORM 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6834" y="5968576"/>
            <a:ext cx="4351016" cy="479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79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000000"/>
                </a:solidFill>
                <a:latin typeface="ELFTIR+Montserrat"/>
                <a:cs typeface="ELFTIR+Montserrat"/>
              </a:rPr>
              <a:t>FormData() is a built-in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29076" y="6482926"/>
            <a:ext cx="4666578" cy="253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454" marR="0">
              <a:lnSpc>
                <a:spcPts val="3479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000000"/>
                </a:solidFill>
                <a:latin typeface="ELFTIR+Montserrat"/>
                <a:cs typeface="ELFTIR+Montserrat"/>
              </a:rPr>
              <a:t>JavaScript object that</a:t>
            </a:r>
          </a:p>
          <a:p>
            <a:pPr marL="501997" marR="0">
              <a:lnSpc>
                <a:spcPts val="3479"/>
              </a:lnSpc>
              <a:spcBef>
                <a:spcPts val="520"/>
              </a:spcBef>
              <a:spcAft>
                <a:spcPts val="0"/>
              </a:spcAft>
            </a:pPr>
            <a:r>
              <a:rPr sz="2900" dirty="0">
                <a:solidFill>
                  <a:srgbClr val="000000"/>
                </a:solidFill>
                <a:latin typeface="ELFTIR+Montserrat"/>
                <a:cs typeface="ELFTIR+Montserrat"/>
              </a:rPr>
              <a:t>allows you to easily</a:t>
            </a:r>
          </a:p>
          <a:p>
            <a:pPr marL="0" marR="0">
              <a:lnSpc>
                <a:spcPts val="3479"/>
              </a:lnSpc>
              <a:spcBef>
                <a:spcPts val="570"/>
              </a:spcBef>
              <a:spcAft>
                <a:spcPts val="0"/>
              </a:spcAft>
            </a:pPr>
            <a:r>
              <a:rPr sz="2900" dirty="0">
                <a:solidFill>
                  <a:srgbClr val="000000"/>
                </a:solidFill>
                <a:latin typeface="ELFTIR+Montserrat"/>
                <a:cs typeface="ELFTIR+Montserrat"/>
              </a:rPr>
              <a:t>construct and send form</a:t>
            </a:r>
          </a:p>
          <a:p>
            <a:pPr marL="110876" marR="0">
              <a:lnSpc>
                <a:spcPts val="3479"/>
              </a:lnSpc>
              <a:spcBef>
                <a:spcPts val="520"/>
              </a:spcBef>
              <a:spcAft>
                <a:spcPts val="0"/>
              </a:spcAft>
            </a:pPr>
            <a:r>
              <a:rPr sz="2900" dirty="0">
                <a:solidFill>
                  <a:srgbClr val="000000"/>
                </a:solidFill>
                <a:latin typeface="ELFTIR+Montserrat"/>
                <a:cs typeface="ELFTIR+Montserrat"/>
              </a:rPr>
              <a:t>data to the server using</a:t>
            </a:r>
          </a:p>
          <a:p>
            <a:pPr marL="897284" marR="0">
              <a:lnSpc>
                <a:spcPts val="3479"/>
              </a:lnSpc>
              <a:spcBef>
                <a:spcPts val="570"/>
              </a:spcBef>
              <a:spcAft>
                <a:spcPts val="0"/>
              </a:spcAft>
            </a:pPr>
            <a:r>
              <a:rPr sz="2900" dirty="0">
                <a:solidFill>
                  <a:srgbClr val="000000"/>
                </a:solidFill>
                <a:latin typeface="ELFTIR+Montserrat"/>
                <a:cs typeface="ELFTIR+Montserrat"/>
              </a:rPr>
              <a:t>the fetch()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475" y="6191881"/>
            <a:ext cx="5428297" cy="308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640" marR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sz="75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CROSS-</a:t>
            </a:r>
          </a:p>
          <a:p>
            <a:pPr marL="878681" marR="0">
              <a:lnSpc>
                <a:spcPts val="7500"/>
              </a:lnSpc>
              <a:spcBef>
                <a:spcPts val="0"/>
              </a:spcBef>
              <a:spcAft>
                <a:spcPts val="0"/>
              </a:spcAft>
            </a:pPr>
            <a:r>
              <a:rPr sz="75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ORIGIN</a:t>
            </a:r>
          </a:p>
          <a:p>
            <a:pPr marL="0" marR="0">
              <a:lnSpc>
                <a:spcPts val="7500"/>
              </a:lnSpc>
              <a:spcBef>
                <a:spcPts val="0"/>
              </a:spcBef>
              <a:spcAft>
                <a:spcPts val="0"/>
              </a:spcAft>
            </a:pPr>
            <a:r>
              <a:rPr sz="7500" b="1" dirty="0">
                <a:solidFill>
                  <a:srgbClr val="000000"/>
                </a:solidFill>
                <a:latin typeface="BSOBGE+Montserrat Bold"/>
                <a:cs typeface="BSOBGE+Montserrat Bold"/>
              </a:rPr>
              <a:t>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02999" y="519656"/>
            <a:ext cx="22479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BGQVBH+Montserrat Bold"/>
                <a:cs typeface="BGQVBH+Montserrat Bold"/>
              </a:rPr>
              <a:t>PATTERNS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61650" y="1347367"/>
            <a:ext cx="6259184" cy="857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KWJDP+Montserrat"/>
                <a:cs typeface="DKWJDP+Montserrat"/>
              </a:rPr>
              <a:t>a pattern is a regular expression that</a:t>
            </a:r>
          </a:p>
          <a:p>
            <a:pPr marL="0" marR="0">
              <a:lnSpc>
                <a:spcPts val="2999"/>
              </a:lnSpc>
              <a:spcBef>
                <a:spcPts val="40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KWJDP+Montserrat"/>
                <a:cs typeface="DKWJDP+Montserrat"/>
              </a:rPr>
              <a:t>defines a specific format for data input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61650" y="2661817"/>
            <a:ext cx="4623049" cy="41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KWJDP+Montserrat"/>
                <a:cs typeface="DKWJDP+Montserrat"/>
              </a:rPr>
              <a:t>validate or match user Input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2999" y="3585329"/>
            <a:ext cx="1417701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BGQVBH+Montserrat Bold"/>
                <a:cs typeface="BGQVBH+Montserrat Bold"/>
              </a:rPr>
              <a:t>FLAGS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6376" y="3927792"/>
            <a:ext cx="7101233" cy="2428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99"/>
              </a:lnSpc>
              <a:spcBef>
                <a:spcPts val="0"/>
              </a:spcBef>
              <a:spcAft>
                <a:spcPts val="0"/>
              </a:spcAft>
            </a:pPr>
            <a:r>
              <a:rPr sz="8000" b="1" spc="375" dirty="0">
                <a:solidFill>
                  <a:srgbClr val="000000"/>
                </a:solidFill>
                <a:latin typeface="BGQVBH+Montserrat Bold"/>
                <a:cs typeface="BGQVBH+Montserrat Bold"/>
              </a:rPr>
              <a:t>PATTERNS</a:t>
            </a:r>
            <a:r>
              <a:rPr sz="8000" b="1" spc="376" dirty="0">
                <a:solidFill>
                  <a:srgbClr val="000000"/>
                </a:solidFill>
                <a:latin typeface="BGQVBH+Montserrat Bold"/>
                <a:cs typeface="BGQVBH+Montserrat Bold"/>
              </a:rPr>
              <a:t> </a:t>
            </a:r>
            <a:r>
              <a:rPr sz="8000" b="1" dirty="0">
                <a:solidFill>
                  <a:srgbClr val="000000"/>
                </a:solidFill>
                <a:latin typeface="BGQVBH+Montserrat Bold"/>
                <a:cs typeface="BGQVBH+Montserrat Bold"/>
              </a:rPr>
              <a:t>&amp;</a:t>
            </a:r>
          </a:p>
          <a:p>
            <a:pPr marL="1692027" marR="0">
              <a:lnSpc>
                <a:spcPts val="9225"/>
              </a:lnSpc>
              <a:spcBef>
                <a:spcPts val="0"/>
              </a:spcBef>
              <a:spcAft>
                <a:spcPts val="0"/>
              </a:spcAft>
            </a:pPr>
            <a:r>
              <a:rPr sz="8000" b="1" spc="375" dirty="0">
                <a:solidFill>
                  <a:srgbClr val="000000"/>
                </a:solidFill>
                <a:latin typeface="BGQVBH+Montserrat Bold"/>
                <a:cs typeface="BGQVBH+Montserrat Bold"/>
              </a:rPr>
              <a:t>FLAGS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61650" y="4415907"/>
            <a:ext cx="6424263" cy="1295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KWJDP+Montserrat"/>
                <a:cs typeface="DKWJDP+Montserrat"/>
              </a:rPr>
              <a:t>a flag is a modifier that can be added to</a:t>
            </a:r>
          </a:p>
          <a:p>
            <a:pPr marL="0" marR="0">
              <a:lnSpc>
                <a:spcPts val="2999"/>
              </a:lnSpc>
              <a:spcBef>
                <a:spcPts val="40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KWJDP+Montserrat"/>
                <a:cs typeface="DKWJDP+Montserrat"/>
              </a:rPr>
              <a:t>a regular expression to change its</a:t>
            </a:r>
          </a:p>
          <a:p>
            <a:pPr marL="0" marR="0">
              <a:lnSpc>
                <a:spcPts val="2999"/>
              </a:lnSpc>
              <a:spcBef>
                <a:spcPts val="45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KWJDP+Montserrat"/>
                <a:cs typeface="DKWJDP+Montserrat"/>
              </a:rPr>
              <a:t>behavior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61650" y="6168507"/>
            <a:ext cx="6503306" cy="857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KWJDP+Montserrat"/>
                <a:cs typeface="DKWJDP+Montserrat"/>
              </a:rPr>
              <a:t>Flags are used to perform advanced text</a:t>
            </a:r>
          </a:p>
          <a:p>
            <a:pPr marL="0" marR="0">
              <a:lnSpc>
                <a:spcPts val="2999"/>
              </a:lnSpc>
              <a:spcBef>
                <a:spcPts val="40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KWJDP+Montserrat"/>
                <a:cs typeface="DKWJDP+Montserrat"/>
              </a:rPr>
              <a:t>search and manipulation.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02999" y="7775554"/>
            <a:ext cx="3738752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BGQVBH+Montserrat Bold"/>
                <a:cs typeface="BGQVBH+Montserrat Bold"/>
              </a:rPr>
              <a:t>IMPLEMENTATION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61650" y="8576977"/>
            <a:ext cx="4630356" cy="41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KWJDP+Montserrat"/>
                <a:cs typeface="DKWJDP+Montserrat"/>
              </a:rPr>
              <a:t>PATTERN = TEXT HIGHLIGHT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61650" y="9453277"/>
            <a:ext cx="2935805" cy="41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KWJDP+Montserrat"/>
                <a:cs typeface="DKWJDP+Montserrat"/>
              </a:rPr>
              <a:t>FLAG(S) = G AND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ZA"/>
          </a:p>
        </p:txBody>
      </p:sp>
      <p:sp>
        <p:nvSpPr>
          <p:cNvPr id="3" name="object 3"/>
          <p:cNvSpPr txBox="1"/>
          <p:nvPr/>
        </p:nvSpPr>
        <p:spPr>
          <a:xfrm>
            <a:off x="496788" y="403543"/>
            <a:ext cx="8067562" cy="1257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99"/>
              </a:lnSpc>
              <a:spcBef>
                <a:spcPts val="0"/>
              </a:spcBef>
              <a:spcAft>
                <a:spcPts val="0"/>
              </a:spcAft>
            </a:pPr>
            <a:r>
              <a:rPr sz="8000" b="1" dirty="0">
                <a:solidFill>
                  <a:srgbClr val="000000"/>
                </a:solidFill>
                <a:latin typeface="BGQVBH+Montserrat Bold"/>
                <a:cs typeface="BGQVBH+Montserrat Bold"/>
              </a:rPr>
              <a:t>MZAMOMTSHA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62265" y="8633144"/>
            <a:ext cx="4944572" cy="1257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99"/>
              </a:lnSpc>
              <a:spcBef>
                <a:spcPts val="0"/>
              </a:spcBef>
              <a:spcAft>
                <a:spcPts val="0"/>
              </a:spcAft>
            </a:pPr>
            <a:r>
              <a:rPr sz="8000" b="1" dirty="0">
                <a:solidFill>
                  <a:srgbClr val="000000"/>
                </a:solidFill>
                <a:latin typeface="BGQVBH+Montserrat Bold"/>
                <a:cs typeface="BGQVBH+Montserrat Bold"/>
              </a:rPr>
              <a:t>WEBSITE</a:t>
            </a:r>
          </a:p>
        </p:txBody>
      </p:sp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B27B86EE-BCC3-64D5-F749-05DCD7EFC20B}"/>
              </a:ext>
            </a:extLst>
          </p:cNvPr>
          <p:cNvSpPr/>
          <p:nvPr/>
        </p:nvSpPr>
        <p:spPr>
          <a:xfrm>
            <a:off x="7127776" y="3768998"/>
            <a:ext cx="4104456" cy="396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3949" y="3374506"/>
            <a:ext cx="5810456" cy="3547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49"/>
              </a:lnSpc>
              <a:spcBef>
                <a:spcPts val="0"/>
              </a:spcBef>
              <a:spcAft>
                <a:spcPts val="0"/>
              </a:spcAft>
            </a:pPr>
            <a:r>
              <a:rPr sz="12050" b="1" dirty="0">
                <a:solidFill>
                  <a:srgbClr val="000000"/>
                </a:solidFill>
                <a:latin typeface="BGQVBH+Montserrat Bold"/>
                <a:cs typeface="BGQVBH+Montserrat Bold"/>
              </a:rPr>
              <a:t>THANK</a:t>
            </a:r>
          </a:p>
          <a:p>
            <a:pPr marL="919875" marR="0">
              <a:lnSpc>
                <a:spcPts val="13185"/>
              </a:lnSpc>
              <a:spcBef>
                <a:spcPts val="0"/>
              </a:spcBef>
              <a:spcAft>
                <a:spcPts val="0"/>
              </a:spcAft>
            </a:pPr>
            <a:r>
              <a:rPr sz="12050" b="1" dirty="0">
                <a:solidFill>
                  <a:srgbClr val="000000"/>
                </a:solidFill>
                <a:latin typeface="BGQVBH+Montserrat Bold"/>
                <a:cs typeface="BGQVBH+Montserrat Bold"/>
              </a:rPr>
              <a:t>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78174" y="4647813"/>
            <a:ext cx="3852268" cy="5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55"/>
              </a:lnSpc>
              <a:spcBef>
                <a:spcPts val="0"/>
              </a:spcBef>
              <a:spcAft>
                <a:spcPts val="0"/>
              </a:spcAft>
            </a:pPr>
            <a:r>
              <a:rPr sz="3300" dirty="0">
                <a:solidFill>
                  <a:srgbClr val="000000"/>
                </a:solidFill>
                <a:latin typeface="DKWJDP+Montserrat"/>
                <a:cs typeface="DKWJDP+Montserrat"/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214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ELFTIR+Montserrat</vt:lpstr>
      <vt:lpstr>BSOBGE+Montserrat Bold</vt:lpstr>
      <vt:lpstr>DKWJDP+Montserrat</vt:lpstr>
      <vt:lpstr>Calibri</vt:lpstr>
      <vt:lpstr>BGQVBH+Montserrat Bold</vt:lpstr>
      <vt:lpstr>QGKTJR+Brittany Signature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worker</dc:creator>
  <cp:lastModifiedBy>Nathan Davids</cp:lastModifiedBy>
  <cp:revision>2</cp:revision>
  <dcterms:modified xsi:type="dcterms:W3CDTF">2023-04-24T08:04:17Z</dcterms:modified>
</cp:coreProperties>
</file>