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B8B09A-F79D-4A5C-926B-ECA9ADFDCC97}">
  <a:tblStyle styleId="{DFB8B09A-F79D-4A5C-926B-ECA9ADFDCC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801D24D-1DFB-4E33-8CE5-74816931033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5bbf9c2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5bbf9c2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5bbf9c2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5bbf9c2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5bbf9c2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5bbf9c2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5bbf9c21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5bbf9c21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62c802e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62c802e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5bbf9c21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5bbf9c21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62c802e5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62c802e5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62c802e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62c802e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73600" y="460750"/>
            <a:ext cx="797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Nathan Davids (Stakeholder Analysis </a:t>
            </a:r>
            <a:r>
              <a:rPr lang="en-GB"/>
              <a:t>Template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256500" y="11140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{DFB8B09A-F79D-4A5C-926B-ECA9ADFDCC97}</a:tableStyleId>
              </a:tblPr>
              <a:tblGrid>
                <a:gridCol w="1213500"/>
                <a:gridCol w="1213500"/>
                <a:gridCol w="1213500"/>
                <a:gridCol w="1213500"/>
                <a:gridCol w="1213500"/>
                <a:gridCol w="1213500"/>
                <a:gridCol w="1213500"/>
              </a:tblGrid>
              <a:tr h="94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Stakeholder Name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Contact Person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Influence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Stakeholder Importance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Stakeholder Contribution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Stakeholder Engagement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7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92800" y="433800"/>
            <a:ext cx="87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192800" y="19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{2801D24D-1DFB-4E33-8CE5-74816931033B}</a:tableStyleId>
              </a:tblPr>
              <a:tblGrid>
                <a:gridCol w="1718625"/>
                <a:gridCol w="1432200"/>
                <a:gridCol w="961625"/>
                <a:gridCol w="961625"/>
                <a:gridCol w="992300"/>
                <a:gridCol w="961625"/>
                <a:gridCol w="961625"/>
                <a:gridCol w="9616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StakeHolder Name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Contact Person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Impact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Influence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What is important to the stakeholder?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How could the stakeholder contribute to the project?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How could the stakeholder block the project?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Strategy for engaging the stakeholder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headmaster, Mr. Simphiwe Khuze)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Simphiwe.Khuze@gmail.com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Getting online presents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Giving Us more Updates about the school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By Not cooperating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Monthly table discussions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(Teachers,Cleaners)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Students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35650" y="309675"/>
            <a:ext cx="85206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Cole Hanekom (Stakeholder Analysis Template)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555875" y="95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{DFB8B09A-F79D-4A5C-926B-ECA9ADFDCC97}</a:tableStyleId>
              </a:tblPr>
              <a:tblGrid>
                <a:gridCol w="1244825"/>
                <a:gridCol w="823475"/>
                <a:gridCol w="1034150"/>
                <a:gridCol w="1034150"/>
                <a:gridCol w="1034150"/>
                <a:gridCol w="1145700"/>
                <a:gridCol w="125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Stakeholder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Internal/External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Impact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What do we need from them(Stakeholder)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Stakeholder type(accountable/consulted/responsible/informed)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Stakeholder Management Strategy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Responsibility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Principal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Teachers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Students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Government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Kiran Isaacs (Stakeholder analysis template)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{DFB8B09A-F79D-4A5C-926B-ECA9ADFDCC97}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Stakeholder name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Impact of project on stakeholder (Low, Medium, High)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Influence stakeholder has on project (Low, Medium, High)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What is important to the stakeholder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How can the stakeholder contribute to the project.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Strategy for engaging the stakeholder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0100"/>
            <a:ext cx="85206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en-GB" sz="2020"/>
              <a:t>Final Stakeholder Analysis </a:t>
            </a:r>
            <a:r>
              <a:rPr lang="en-GB" sz="2020"/>
              <a:t>Template</a:t>
            </a:r>
            <a:endParaRPr sz="2020"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405750" y="46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{DFB8B09A-F79D-4A5C-926B-ECA9ADFDCC97}</a:tableStyleId>
              </a:tblPr>
              <a:tblGrid>
                <a:gridCol w="1170550"/>
                <a:gridCol w="1170550"/>
                <a:gridCol w="1170550"/>
                <a:gridCol w="1170550"/>
                <a:gridCol w="1170550"/>
                <a:gridCol w="1812575"/>
              </a:tblGrid>
              <a:tr h="88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Stakeholder title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Impact of project on stakeholder (Low, Medium, High)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Influence stakeholder has on project (Low, Medium, High)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What is important to the stakeholder?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How could the stakeholder contribute to the project?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Stakeholder Engagement 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5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Principal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high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high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That the website meets all the schools </a:t>
                      </a:r>
                      <a:r>
                        <a:rPr lang="en-GB" sz="1000"/>
                        <a:t>requirements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Would give the key </a:t>
                      </a:r>
                      <a:r>
                        <a:rPr lang="en-GB" sz="1000"/>
                        <a:t>requirements</a:t>
                      </a:r>
                      <a:r>
                        <a:rPr lang="en-GB" sz="1000"/>
                        <a:t>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r>
                        <a:rPr lang="en-GB" sz="1000"/>
                        <a:t>Interviews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-meatings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-Email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-Social media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6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Teachers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medium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medium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That their opinions are heard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Provide </a:t>
                      </a:r>
                      <a:r>
                        <a:rPr lang="en-GB" sz="1000"/>
                        <a:t>additional</a:t>
                      </a:r>
                      <a:r>
                        <a:rPr lang="en-GB" sz="1000"/>
                        <a:t> information like ( student population)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-Interviews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1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Additional School Staff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low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low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They can get relevant information and updates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They can provide ideas for </a:t>
                      </a:r>
                      <a:r>
                        <a:rPr lang="en-GB" sz="1000"/>
                        <a:t>functionality, features and ease of access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r>
                        <a:rPr lang="en-GB" sz="1000"/>
                        <a:t>Surveys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3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students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high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low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That they can be up to date with school events and activities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Provide </a:t>
                      </a:r>
                      <a:r>
                        <a:rPr lang="en-GB" sz="1000"/>
                        <a:t>requirements</a:t>
                      </a:r>
                      <a:r>
                        <a:rPr lang="en-GB" sz="1000"/>
                        <a:t> </a:t>
                      </a:r>
                      <a:r>
                        <a:rPr lang="en-GB" sz="1000"/>
                        <a:t>relevant</a:t>
                      </a:r>
                      <a:r>
                        <a:rPr lang="en-GB" sz="1000"/>
                        <a:t> to them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</a:t>
                      </a:r>
                      <a:r>
                        <a:rPr lang="en-GB" sz="1000"/>
                        <a:t>Surveys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8"/>
          <p:cNvGraphicFramePr/>
          <p:nvPr/>
        </p:nvGraphicFramePr>
        <p:xfrm>
          <a:off x="571600" y="39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{DFB8B09A-F79D-4A5C-926B-ECA9ADFDCC97}</a:tableStyleId>
              </a:tblPr>
              <a:tblGrid>
                <a:gridCol w="1278550"/>
                <a:gridCol w="1278550"/>
                <a:gridCol w="1278550"/>
                <a:gridCol w="1278550"/>
                <a:gridCol w="1278550"/>
                <a:gridCol w="1278550"/>
              </a:tblGrid>
              <a:tr h="7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Community/Parents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High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Low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That the website is user friendly, and that they can get up to date on the relevant information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They could provide information regarding what they look for on a website, accessibility, functionality, ease of access, etc.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Surveys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Department of Education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Low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Medium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That the school has given permission for the website to be developed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They can provide approval of the website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Email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Meetings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Development Team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Low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High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That the website meets all the requirements and that the client is satisfied with the result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Create the website. This includes the front end and back end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Meetings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Brainstorm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Social Media Platforms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Development Mentor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Low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High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That the team is able to meet the demands that are being made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Guide the Dev Team in the creation of the website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GB" sz="1000"/>
                        <a:t>Meetings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7058"/>
              <a:buNone/>
            </a:pPr>
            <a:r>
              <a:rPr lang="en-GB" sz="1020"/>
              <a:t>PESTLE</a:t>
            </a:r>
            <a:endParaRPr sz="1020"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264675" y="79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{DFB8B09A-F79D-4A5C-926B-ECA9ADFDCC97}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41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Political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Economic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Social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Technology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Environmental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5100"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-GB" sz="800"/>
                        <a:t>Schools is public, thus government has </a:t>
                      </a:r>
                      <a:r>
                        <a:rPr lang="en-GB" sz="800"/>
                        <a:t>dominant</a:t>
                      </a:r>
                      <a:r>
                        <a:rPr lang="en-GB" sz="800"/>
                        <a:t> controle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-GB" sz="800"/>
                        <a:t>Government is involved in developing the township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-GB" sz="800"/>
                        <a:t>The school is a support pillar of the local </a:t>
                      </a:r>
                      <a:r>
                        <a:rPr lang="en-GB" sz="800"/>
                        <a:t>community</a:t>
                      </a:r>
                      <a:r>
                        <a:rPr lang="en-GB" sz="800"/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 sz="800"/>
                        <a:t>The school has no online </a:t>
                      </a:r>
                      <a:r>
                        <a:rPr lang="en-GB" sz="800"/>
                        <a:t>presence</a:t>
                      </a:r>
                      <a:r>
                        <a:rPr lang="en-GB" sz="1200"/>
                        <a:t>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-GB" sz="800"/>
                        <a:t>The school is affected by government legislation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-GB" sz="800"/>
                        <a:t>The school is located in a semi-township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63575"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-GB" sz="800"/>
                        <a:t>Government support is present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-GB" sz="800"/>
                        <a:t>The increase in costs to support the increase in staff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-GB" sz="800"/>
                        <a:t>Rapid population growth has contributed to the increase in grades wanted by the school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-GB" sz="800"/>
                        <a:t>The development of a website to facilitate a local and national footprint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-GB" sz="800"/>
                        <a:t>The school is </a:t>
                      </a:r>
                      <a:r>
                        <a:rPr lang="en-GB" sz="800"/>
                        <a:t>overcrowded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-GB" sz="800"/>
                        <a:t>Not enough classrooms available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63575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Government can sponsor or fund the school when they see the schools activities</a:t>
                      </a:r>
                      <a:r>
                        <a:rPr lang="en-GB" sz="800"/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More people or companies would be interested in funding the school projects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Parents and </a:t>
                      </a:r>
                      <a:r>
                        <a:rPr lang="en-GB" sz="800"/>
                        <a:t>young</a:t>
                      </a:r>
                      <a:r>
                        <a:rPr lang="en-GB" sz="800"/>
                        <a:t> people will know about the school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With </a:t>
                      </a:r>
                      <a:r>
                        <a:rPr lang="en-GB" sz="800"/>
                        <a:t>sufficient funding they'll be able to upgrade their tech equipment</a:t>
                      </a:r>
                      <a:r>
                        <a:rPr lang="en-GB" sz="800"/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Stakeholders</a:t>
                      </a:r>
                      <a:r>
                        <a:rPr lang="en-GB" sz="800"/>
                        <a:t> will be informed about the number of students to </a:t>
                      </a:r>
                      <a:r>
                        <a:rPr lang="en-GB" sz="800"/>
                        <a:t>teachers</a:t>
                      </a:r>
                      <a:endParaRPr sz="800"/>
                    </a:p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To seek more </a:t>
                      </a:r>
                      <a:r>
                        <a:rPr lang="en-GB" sz="800"/>
                        <a:t>information</a:t>
                      </a:r>
                      <a:r>
                        <a:rPr lang="en-GB" sz="800"/>
                        <a:t> about the school you </a:t>
                      </a:r>
                      <a:r>
                        <a:rPr lang="en-GB" sz="800"/>
                        <a:t>don't</a:t>
                      </a:r>
                      <a:r>
                        <a:rPr lang="en-GB" sz="800"/>
                        <a:t> have to be physically there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63575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Government input is required with major changes to schools.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More grades added to the school means that more staff will be employed.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With a new website more people become aware of the school.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improved technological infrastructure can help with attracting investment.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The safety and wellbeing of increased students and staff.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More classes need to be built.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Stakeholder engagement methods 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99475"/>
            <a:ext cx="8520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Principal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Social Media Platforms (WhatsApp, Telegram)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Teachers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Additional School Staff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Survey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376125"/>
            <a:ext cx="8520600" cy="4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r>
              <a:rPr lang="en-GB"/>
              <a:t>. Community/Parents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Surveys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6. Department of Education/Government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7. Development Team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Constant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In-person Meetings and Brainstorming Sessions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Social Media Platforms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8. Dev Team Mentor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In-person Meetings (Feedback)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