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681c90d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681c90d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681c90d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681c90d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681c90d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681c90d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681c90d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681c90d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350" y="377900"/>
            <a:ext cx="8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DATA GATHERING TECHNIQUES</a:t>
            </a:r>
            <a:endParaRPr/>
          </a:p>
        </p:txBody>
      </p:sp>
      <p:sp>
        <p:nvSpPr>
          <p:cNvPr id="55" name="Google Shape;55;p13"/>
          <p:cNvSpPr txBox="1"/>
          <p:nvPr/>
        </p:nvSpPr>
        <p:spPr>
          <a:xfrm>
            <a:off x="629825" y="934225"/>
            <a:ext cx="7998600" cy="3986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AutoNum type="arabicPeriod"/>
            </a:pPr>
            <a:r>
              <a:rPr lang="en-GB" sz="1500"/>
              <a:t>Personal Interviews</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rPr lang="en-GB" sz="1350">
                <a:solidFill>
                  <a:srgbClr val="313131"/>
                </a:solidFill>
                <a:highlight>
                  <a:srgbClr val="FFFFFF"/>
                </a:highlight>
              </a:rPr>
              <a:t>Personal Interviews is an in-person or online Interview with a </a:t>
            </a:r>
            <a:r>
              <a:rPr lang="en-GB" sz="1350">
                <a:solidFill>
                  <a:srgbClr val="313131"/>
                </a:solidFill>
                <a:highlight>
                  <a:srgbClr val="FFFFFF"/>
                </a:highlight>
              </a:rPr>
              <a:t>specific</a:t>
            </a:r>
            <a:r>
              <a:rPr lang="en-GB" sz="1350">
                <a:solidFill>
                  <a:srgbClr val="313131"/>
                </a:solidFill>
                <a:highlight>
                  <a:srgbClr val="FFFFFF"/>
                </a:highlight>
              </a:rPr>
              <a:t> person. This involves having a discussion in which the interviewer asks questions and the interviewee </a:t>
            </a:r>
            <a:r>
              <a:rPr lang="en-GB" sz="1350">
                <a:solidFill>
                  <a:srgbClr val="313131"/>
                </a:solidFill>
                <a:highlight>
                  <a:srgbClr val="FFFFFF"/>
                </a:highlight>
              </a:rPr>
              <a:t>answers</a:t>
            </a:r>
            <a:r>
              <a:rPr lang="en-GB" sz="1350">
                <a:solidFill>
                  <a:srgbClr val="313131"/>
                </a:solidFill>
                <a:highlight>
                  <a:srgbClr val="FFFFFF"/>
                </a:highlight>
              </a:rPr>
              <a:t> questions and vice versa. </a:t>
            </a:r>
            <a:endParaRPr sz="1350">
              <a:solidFill>
                <a:srgbClr val="313131"/>
              </a:solidFill>
              <a:highlight>
                <a:srgbClr val="FFFFFF"/>
              </a:highlight>
            </a:endParaRPr>
          </a:p>
          <a:p>
            <a:pPr indent="0" lvl="0" marL="457200" rtl="0" algn="l">
              <a:spcBef>
                <a:spcPts val="0"/>
              </a:spcBef>
              <a:spcAft>
                <a:spcPts val="0"/>
              </a:spcAft>
              <a:buNone/>
            </a:pPr>
            <a:r>
              <a:rPr lang="en-GB" sz="1350">
                <a:solidFill>
                  <a:srgbClr val="313131"/>
                </a:solidFill>
                <a:highlight>
                  <a:srgbClr val="FFFFFF"/>
                </a:highlight>
              </a:rPr>
              <a:t>Personal Interviews will allow the development team to collect the most amount of information and it will also provide the most accurate information according to the requirements that need to be met. Personal Interviews allow the development team to ask questions and seek clarity on certain requirements and specifications that need to be met. It allows the school to explain all the thoughts that they have and give the most accurate explanation as to what it is they want. </a:t>
            </a:r>
            <a:endParaRPr sz="1350">
              <a:solidFill>
                <a:srgbClr val="313131"/>
              </a:solidFill>
              <a:highlight>
                <a:srgbClr val="FFFFFF"/>
              </a:highlight>
            </a:endParaRPr>
          </a:p>
          <a:p>
            <a:pPr indent="0" lvl="0" marL="457200" rtl="0" algn="l">
              <a:spcBef>
                <a:spcPts val="0"/>
              </a:spcBef>
              <a:spcAft>
                <a:spcPts val="0"/>
              </a:spcAft>
              <a:buNone/>
            </a:pPr>
            <a:r>
              <a:t/>
            </a:r>
            <a:endParaRPr sz="1350">
              <a:solidFill>
                <a:srgbClr val="313131"/>
              </a:solidFill>
              <a:highlight>
                <a:srgbClr val="FFFFFF"/>
              </a:highlight>
            </a:endParaRPr>
          </a:p>
          <a:p>
            <a:pPr indent="0" lvl="0" marL="457200" rtl="0" algn="l">
              <a:spcBef>
                <a:spcPts val="0"/>
              </a:spcBef>
              <a:spcAft>
                <a:spcPts val="0"/>
              </a:spcAft>
              <a:buNone/>
            </a:pPr>
            <a:r>
              <a:rPr lang="en-GB" sz="1350">
                <a:solidFill>
                  <a:srgbClr val="313131"/>
                </a:solidFill>
                <a:highlight>
                  <a:srgbClr val="FFFFFF"/>
                </a:highlight>
              </a:rPr>
              <a:t>This technique will be used for the following stakeholders: </a:t>
            </a:r>
            <a:endParaRPr sz="1350">
              <a:solidFill>
                <a:srgbClr val="313131"/>
              </a:solidFill>
              <a:highlight>
                <a:srgbClr val="FFFFFF"/>
              </a:highlight>
            </a:endParaRPr>
          </a:p>
          <a:p>
            <a:pPr indent="0" lvl="0" marL="0" rtl="0" algn="l">
              <a:spcBef>
                <a:spcPts val="0"/>
              </a:spcBef>
              <a:spcAft>
                <a:spcPts val="0"/>
              </a:spcAft>
              <a:buNone/>
            </a:pPr>
            <a:r>
              <a:t/>
            </a:r>
            <a:endParaRPr sz="1350">
              <a:solidFill>
                <a:srgbClr val="313131"/>
              </a:solidFill>
              <a:highlight>
                <a:srgbClr val="FFFFFF"/>
              </a:highlight>
            </a:endParaRPr>
          </a:p>
          <a:p>
            <a:pPr indent="-314325" lvl="0" marL="457200" rtl="0" algn="l">
              <a:spcBef>
                <a:spcPts val="0"/>
              </a:spcBef>
              <a:spcAft>
                <a:spcPts val="0"/>
              </a:spcAft>
              <a:buClr>
                <a:srgbClr val="313131"/>
              </a:buClr>
              <a:buSzPts val="1350"/>
              <a:buChar char="●"/>
            </a:pPr>
            <a:r>
              <a:rPr lang="en-GB" sz="1350">
                <a:solidFill>
                  <a:srgbClr val="313131"/>
                </a:solidFill>
                <a:highlight>
                  <a:srgbClr val="FFFFFF"/>
                </a:highlight>
              </a:rPr>
              <a:t>Principal</a:t>
            </a:r>
            <a:endParaRPr sz="1350">
              <a:solidFill>
                <a:srgbClr val="313131"/>
              </a:solidFill>
              <a:highlight>
                <a:srgbClr val="FFFFFF"/>
              </a:highlight>
            </a:endParaRPr>
          </a:p>
          <a:p>
            <a:pPr indent="0" lvl="0" marL="914400" rtl="0" algn="l">
              <a:spcBef>
                <a:spcPts val="0"/>
              </a:spcBef>
              <a:spcAft>
                <a:spcPts val="0"/>
              </a:spcAft>
              <a:buNone/>
            </a:pPr>
            <a:r>
              <a:t/>
            </a:r>
            <a:endParaRPr sz="1350">
              <a:solidFill>
                <a:srgbClr val="313131"/>
              </a:solidFill>
              <a:highlight>
                <a:srgbClr val="FFFFFF"/>
              </a:highlight>
            </a:endParaRPr>
          </a:p>
          <a:p>
            <a:pPr indent="-314325" lvl="0" marL="457200" rtl="0" algn="l">
              <a:spcBef>
                <a:spcPts val="0"/>
              </a:spcBef>
              <a:spcAft>
                <a:spcPts val="0"/>
              </a:spcAft>
              <a:buClr>
                <a:srgbClr val="313131"/>
              </a:buClr>
              <a:buSzPts val="1350"/>
              <a:buChar char="●"/>
            </a:pPr>
            <a:r>
              <a:rPr lang="en-GB" sz="1350">
                <a:solidFill>
                  <a:srgbClr val="313131"/>
                </a:solidFill>
                <a:highlight>
                  <a:srgbClr val="FFFFFF"/>
                </a:highlight>
              </a:rPr>
              <a:t>Teachers</a:t>
            </a:r>
            <a:endParaRPr sz="1350">
              <a:solidFill>
                <a:srgbClr val="313131"/>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46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1400"/>
              <a:t>2.</a:t>
            </a:r>
            <a:r>
              <a:rPr lang="en-GB" sz="1400"/>
              <a:t>Surveys/</a:t>
            </a:r>
            <a:r>
              <a:rPr lang="en-GB" sz="1400"/>
              <a:t>Questionnaires</a:t>
            </a:r>
            <a:r>
              <a:rPr lang="en-GB" sz="1400"/>
              <a:t> </a:t>
            </a:r>
            <a:endParaRPr sz="1400"/>
          </a:p>
        </p:txBody>
      </p:sp>
      <p:sp>
        <p:nvSpPr>
          <p:cNvPr id="61" name="Google Shape;61;p14"/>
          <p:cNvSpPr txBox="1"/>
          <p:nvPr>
            <p:ph idx="1" type="subTitle"/>
          </p:nvPr>
        </p:nvSpPr>
        <p:spPr>
          <a:xfrm>
            <a:off x="311700" y="1414650"/>
            <a:ext cx="8520600" cy="2314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000"/>
              <a:t>A questionnaire is the term used to describe the set of questions you’re asking an individual. A survey is the process of collecting, analysing and interpreting data from many individuals. It aims to determine insights about a group of people. A survey goes much deeper than a questionnaire and often involves more than one form of data collection. These research processes are typically used for scientific, academic and business research studies across practically every industry.</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rPr lang="en-GB" sz="1000"/>
              <a:t>The surveys will include open ended questions, closed ended questions, or a combination of both. Surveys are more useful when you’re looking to receive feedback from your respondents and want to make inferences based on the acquired information. These methods are practical when you’re looking to achieve a focused goal and make it accessible to a target demographic.</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rPr lang="en-GB" sz="1000"/>
              <a:t>We can send the surveys to the stakeholders via any social media platform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476950" y="185900"/>
            <a:ext cx="8520600" cy="113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Group discussions</a:t>
            </a:r>
            <a:endParaRPr/>
          </a:p>
        </p:txBody>
      </p:sp>
      <p:sp>
        <p:nvSpPr>
          <p:cNvPr id="67" name="Google Shape;67;p15"/>
          <p:cNvSpPr txBox="1"/>
          <p:nvPr>
            <p:ph idx="1" type="subTitle"/>
          </p:nvPr>
        </p:nvSpPr>
        <p:spPr>
          <a:xfrm>
            <a:off x="476950" y="1569900"/>
            <a:ext cx="8520600" cy="262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Group discussions are a good research method and data collection technique where a selected group of people </a:t>
            </a:r>
            <a:r>
              <a:rPr lang="en-GB"/>
              <a:t>discuss</a:t>
            </a:r>
            <a:r>
              <a:rPr lang="en-GB"/>
              <a:t> a given topic in depth. This data gathering technique will be used on the teachers, parents, students and the rest of the community. With this technique it will be easier to understand what all stakeholders expectations are or to clarify any issues they have.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420"/>
              <a:t>Internet Data</a:t>
            </a:r>
            <a:endParaRPr sz="1420"/>
          </a:p>
        </p:txBody>
      </p:sp>
      <p:sp>
        <p:nvSpPr>
          <p:cNvPr id="73" name="Google Shape;73;p16"/>
          <p:cNvSpPr txBox="1"/>
          <p:nvPr>
            <p:ph idx="1" type="body"/>
          </p:nvPr>
        </p:nvSpPr>
        <p:spPr>
          <a:xfrm>
            <a:off x="311700" y="954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74"/>
              <a:t>The internet has provided people with many </a:t>
            </a:r>
            <a:r>
              <a:rPr lang="en-GB" sz="1374"/>
              <a:t>opportunities</a:t>
            </a:r>
            <a:r>
              <a:rPr lang="en-GB" sz="1374"/>
              <a:t> to </a:t>
            </a:r>
            <a:r>
              <a:rPr lang="en-GB" sz="1374"/>
              <a:t>collect</a:t>
            </a:r>
            <a:r>
              <a:rPr lang="en-GB" sz="1374"/>
              <a:t> </a:t>
            </a:r>
            <a:r>
              <a:rPr lang="en-GB" sz="1374"/>
              <a:t>information/ data online. Normally internet data is easier to use than other data collection techniques, which is what has made is very popular. Internet data collection techniques include Emails, texts, social media platforms and other similar mobile methods. The development team will use internet data collection to communicate amongst each other and with stakeholders. They will also use internet data collection to collect any additional information needed to complete the project.  </a:t>
            </a:r>
            <a:endParaRPr sz="1374"/>
          </a:p>
          <a:p>
            <a:pPr indent="0" lvl="0" marL="0" rtl="0" algn="l">
              <a:spcBef>
                <a:spcPts val="1200"/>
              </a:spcBef>
              <a:spcAft>
                <a:spcPts val="0"/>
              </a:spcAft>
              <a:buNone/>
            </a:pPr>
            <a:r>
              <a:rPr lang="en-GB" sz="1374"/>
              <a:t>The stakeholders the development team will use this method to interact with: </a:t>
            </a:r>
            <a:endParaRPr sz="1374"/>
          </a:p>
          <a:p>
            <a:pPr indent="-315864" lvl="0" marL="457200" rtl="0" algn="l">
              <a:spcBef>
                <a:spcPts val="1200"/>
              </a:spcBef>
              <a:spcAft>
                <a:spcPts val="0"/>
              </a:spcAft>
              <a:buSzPts val="1374"/>
              <a:buChar char="●"/>
            </a:pPr>
            <a:r>
              <a:rPr lang="en-GB" sz="1374"/>
              <a:t>Principal  (emails, Social media platforms)</a:t>
            </a:r>
            <a:endParaRPr sz="1374"/>
          </a:p>
          <a:p>
            <a:pPr indent="-315864" lvl="0" marL="457200" rtl="0" algn="l">
              <a:spcBef>
                <a:spcPts val="0"/>
              </a:spcBef>
              <a:spcAft>
                <a:spcPts val="0"/>
              </a:spcAft>
              <a:buSzPts val="1374"/>
              <a:buChar char="●"/>
            </a:pPr>
            <a:r>
              <a:rPr lang="en-GB" sz="1374"/>
              <a:t>Department of education (Emails)</a:t>
            </a:r>
            <a:endParaRPr sz="1374"/>
          </a:p>
          <a:p>
            <a:pPr indent="-315864" lvl="0" marL="457200" rtl="0" algn="l">
              <a:spcBef>
                <a:spcPts val="0"/>
              </a:spcBef>
              <a:spcAft>
                <a:spcPts val="0"/>
              </a:spcAft>
              <a:buSzPts val="1374"/>
              <a:buChar char="●"/>
            </a:pPr>
            <a:r>
              <a:rPr lang="en-GB" sz="1374"/>
              <a:t>Development team members (Emails, Social media platforms)  </a:t>
            </a:r>
            <a:r>
              <a:rPr lang="en-GB"/>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20"/>
              <a:t>QUESTIONS</a:t>
            </a:r>
            <a:endParaRPr sz="920"/>
          </a:p>
        </p:txBody>
      </p:sp>
      <p:sp>
        <p:nvSpPr>
          <p:cNvPr id="79" name="Google Shape;79;p17"/>
          <p:cNvSpPr txBox="1"/>
          <p:nvPr>
            <p:ph idx="1" type="body"/>
          </p:nvPr>
        </p:nvSpPr>
        <p:spPr>
          <a:xfrm>
            <a:off x="311700" y="934225"/>
            <a:ext cx="8520600" cy="36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What is the specific purpose of the website?</a:t>
            </a:r>
            <a:endParaRPr/>
          </a:p>
          <a:p>
            <a:pPr indent="-342900" lvl="0" marL="457200" rtl="0" algn="l">
              <a:spcBef>
                <a:spcPts val="0"/>
              </a:spcBef>
              <a:spcAft>
                <a:spcPts val="0"/>
              </a:spcAft>
              <a:buSzPts val="1800"/>
              <a:buAutoNum type="arabicPeriod"/>
            </a:pPr>
            <a:r>
              <a:rPr lang="en-GB"/>
              <a:t>What functions would you like the website to have?</a:t>
            </a:r>
            <a:endParaRPr/>
          </a:p>
          <a:p>
            <a:pPr indent="-342900" lvl="0" marL="457200" rtl="0" algn="l">
              <a:spcBef>
                <a:spcPts val="0"/>
              </a:spcBef>
              <a:spcAft>
                <a:spcPts val="0"/>
              </a:spcAft>
              <a:buSzPts val="1800"/>
              <a:buAutoNum type="arabicPeriod"/>
            </a:pPr>
            <a:r>
              <a:rPr lang="en-GB"/>
              <a:t>Is there a specific colour scheme?</a:t>
            </a:r>
            <a:endParaRPr/>
          </a:p>
          <a:p>
            <a:pPr indent="-342900" lvl="0" marL="457200" rtl="0" algn="l">
              <a:spcBef>
                <a:spcPts val="0"/>
              </a:spcBef>
              <a:spcAft>
                <a:spcPts val="0"/>
              </a:spcAft>
              <a:buSzPts val="1800"/>
              <a:buAutoNum type="arabicPeriod"/>
            </a:pPr>
            <a:r>
              <a:rPr lang="en-GB"/>
              <a:t>Is there specific brand content (logo’s, etc) that you would like to be displayed?</a:t>
            </a:r>
            <a:endParaRPr/>
          </a:p>
          <a:p>
            <a:pPr indent="-342900" lvl="0" marL="457200" rtl="0" algn="l">
              <a:spcBef>
                <a:spcPts val="0"/>
              </a:spcBef>
              <a:spcAft>
                <a:spcPts val="0"/>
              </a:spcAft>
              <a:buSzPts val="1800"/>
              <a:buAutoNum type="arabicPeriod"/>
            </a:pPr>
            <a:r>
              <a:rPr lang="en-GB"/>
              <a:t>Who is the target audience?</a:t>
            </a:r>
            <a:endParaRPr/>
          </a:p>
          <a:p>
            <a:pPr indent="-342900" lvl="0" marL="457200" rtl="0" algn="l">
              <a:spcBef>
                <a:spcPts val="0"/>
              </a:spcBef>
              <a:spcAft>
                <a:spcPts val="0"/>
              </a:spcAft>
              <a:buSzPts val="1800"/>
              <a:buAutoNum type="arabicPeriod"/>
            </a:pPr>
            <a:r>
              <a:rPr lang="en-GB"/>
              <a:t>What can visitors be allowed to do?</a:t>
            </a:r>
            <a:endParaRPr/>
          </a:p>
          <a:p>
            <a:pPr indent="-342900" lvl="0" marL="457200" rtl="0" algn="l">
              <a:spcBef>
                <a:spcPts val="0"/>
              </a:spcBef>
              <a:spcAft>
                <a:spcPts val="0"/>
              </a:spcAft>
              <a:buSzPts val="1800"/>
              <a:buAutoNum type="arabicPeriod"/>
            </a:pPr>
            <a:r>
              <a:rPr lang="en-GB"/>
              <a:t>Are there specific access levels?</a:t>
            </a:r>
            <a:endParaRPr/>
          </a:p>
          <a:p>
            <a:pPr indent="-342900" lvl="0" marL="457200" rtl="0" algn="l">
              <a:spcBef>
                <a:spcPts val="0"/>
              </a:spcBef>
              <a:spcAft>
                <a:spcPts val="0"/>
              </a:spcAft>
              <a:buSzPts val="1800"/>
              <a:buAutoNum type="arabicPeriod"/>
            </a:pPr>
            <a:r>
              <a:rPr lang="en-GB"/>
              <a:t>How often would you want to update content on the website?</a:t>
            </a:r>
            <a:endParaRPr/>
          </a:p>
          <a:p>
            <a:pPr indent="-342900" lvl="0" marL="457200" rtl="0" algn="l">
              <a:spcBef>
                <a:spcPts val="0"/>
              </a:spcBef>
              <a:spcAft>
                <a:spcPts val="0"/>
              </a:spcAft>
              <a:buSzPts val="1800"/>
              <a:buAutoNum type="arabicPeriod"/>
            </a:pPr>
            <a:r>
              <a:rPr lang="en-GB"/>
              <a:t>What is your budget for the website?</a:t>
            </a:r>
            <a:endParaRPr/>
          </a:p>
          <a:p>
            <a:pPr indent="-342900" lvl="0" marL="457200" rtl="0" algn="l">
              <a:spcBef>
                <a:spcPts val="0"/>
              </a:spcBef>
              <a:spcAft>
                <a:spcPts val="0"/>
              </a:spcAft>
              <a:buSzPts val="1800"/>
              <a:buAutoNum type="arabicPeriod"/>
            </a:pPr>
            <a:r>
              <a:rPr lang="en-GB"/>
              <a:t>What date do you want the website to be complete?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