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ileron Regular" panose="020B0604020202020204" charset="0"/>
      <p:regular r:id="rId10"/>
    </p:embeddedFont>
    <p:embeddedFont>
      <p:font typeface="Aileron Regular Bold" panose="020B0604020202020204" charset="0"/>
      <p:regular r:id="rId11"/>
    </p:embeddedFont>
    <p:embeddedFont>
      <p:font typeface="Bebas Neue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</p:embeddedFont>
    <p:embeddedFont>
      <p:font typeface="Montserrat Bold" panose="00000800000000000000" charset="0"/>
      <p:regular r:id="rId18"/>
    </p:embeddedFont>
    <p:embeddedFont>
      <p:font typeface="Poppi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0782" y="6126590"/>
            <a:ext cx="6473491" cy="3131710"/>
            <a:chOff x="0" y="0"/>
            <a:chExt cx="27933455" cy="13513494"/>
          </a:xfrm>
        </p:grpSpPr>
        <p:sp>
          <p:nvSpPr>
            <p:cNvPr id="3" name="Freeform 3"/>
            <p:cNvSpPr/>
            <p:nvPr/>
          </p:nvSpPr>
          <p:spPr>
            <a:xfrm>
              <a:off x="-12700" y="-12700"/>
              <a:ext cx="27958855" cy="13538895"/>
            </a:xfrm>
            <a:custGeom>
              <a:avLst/>
              <a:gdLst/>
              <a:ahLst/>
              <a:cxnLst/>
              <a:rect l="l" t="t" r="r" b="b"/>
              <a:pathLst>
                <a:path w="27958855" h="13538895">
                  <a:moveTo>
                    <a:pt x="27096526" y="0"/>
                  </a:moveTo>
                  <a:lnTo>
                    <a:pt x="862330" y="0"/>
                  </a:lnTo>
                  <a:cubicBezTo>
                    <a:pt x="389890" y="0"/>
                    <a:pt x="0" y="389890"/>
                    <a:pt x="0" y="862330"/>
                  </a:cubicBezTo>
                  <a:lnTo>
                    <a:pt x="0" y="12676564"/>
                  </a:lnTo>
                  <a:cubicBezTo>
                    <a:pt x="0" y="13149004"/>
                    <a:pt x="389890" y="13538895"/>
                    <a:pt x="862330" y="13538895"/>
                  </a:cubicBezTo>
                  <a:lnTo>
                    <a:pt x="27096526" y="13538895"/>
                  </a:lnTo>
                  <a:cubicBezTo>
                    <a:pt x="27568965" y="13538895"/>
                    <a:pt x="27958855" y="13149004"/>
                    <a:pt x="27958855" y="12676564"/>
                  </a:cubicBezTo>
                  <a:lnTo>
                    <a:pt x="27958855" y="862330"/>
                  </a:lnTo>
                  <a:cubicBezTo>
                    <a:pt x="27958855" y="389890"/>
                    <a:pt x="27568965" y="0"/>
                    <a:pt x="27096526" y="0"/>
                  </a:cubicBezTo>
                  <a:close/>
                  <a:moveTo>
                    <a:pt x="27768355" y="927100"/>
                  </a:moveTo>
                  <a:lnTo>
                    <a:pt x="27768355" y="12676563"/>
                  </a:lnTo>
                  <a:cubicBezTo>
                    <a:pt x="27768355" y="13043595"/>
                    <a:pt x="27463555" y="13348395"/>
                    <a:pt x="27096526" y="13348395"/>
                  </a:cubicBezTo>
                  <a:lnTo>
                    <a:pt x="862330" y="13348395"/>
                  </a:lnTo>
                  <a:cubicBezTo>
                    <a:pt x="495300" y="13348395"/>
                    <a:pt x="190500" y="13043595"/>
                    <a:pt x="190500" y="12676563"/>
                  </a:cubicBezTo>
                  <a:lnTo>
                    <a:pt x="190500" y="862330"/>
                  </a:lnTo>
                  <a:cubicBezTo>
                    <a:pt x="190500" y="495300"/>
                    <a:pt x="495300" y="190500"/>
                    <a:pt x="862330" y="190500"/>
                  </a:cubicBezTo>
                  <a:lnTo>
                    <a:pt x="27096526" y="190500"/>
                  </a:lnTo>
                  <a:cubicBezTo>
                    <a:pt x="27463555" y="190500"/>
                    <a:pt x="27768355" y="495300"/>
                    <a:pt x="27768355" y="862330"/>
                  </a:cubicBezTo>
                  <a:lnTo>
                    <a:pt x="27768355" y="9271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101154" cy="129133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966968"/>
            <a:ext cx="1101154" cy="12913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58146" y="7966968"/>
            <a:ext cx="1101154" cy="1291332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58146" y="1028700"/>
            <a:ext cx="1101154" cy="129133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370958" y="4002054"/>
            <a:ext cx="13546084" cy="1941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42"/>
              </a:lnSpc>
            </a:pPr>
            <a:r>
              <a:rPr lang="en-US" sz="14542">
                <a:solidFill>
                  <a:srgbClr val="004AAD"/>
                </a:solidFill>
                <a:latin typeface="League Spartan Bold"/>
              </a:rPr>
              <a:t>NOCK-NOCK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26468" y="1864866"/>
            <a:ext cx="9235063" cy="138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4"/>
              </a:lnSpc>
            </a:pPr>
            <a:r>
              <a:rPr lang="en-US" sz="10354">
                <a:solidFill>
                  <a:srgbClr val="545454"/>
                </a:solidFill>
                <a:latin typeface="Aileron Regular Bold"/>
              </a:rPr>
              <a:t>TEAM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92565" y="6265454"/>
            <a:ext cx="6869925" cy="2768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7"/>
              </a:lnSpc>
            </a:pPr>
            <a:r>
              <a:rPr lang="en-US" sz="3912" spc="586">
                <a:solidFill>
                  <a:srgbClr val="545454"/>
                </a:solidFill>
                <a:latin typeface="Aileron Regular"/>
              </a:rPr>
              <a:t>Nathan Davids</a:t>
            </a:r>
          </a:p>
          <a:p>
            <a:pPr algn="ctr">
              <a:lnSpc>
                <a:spcPts val="5477"/>
              </a:lnSpc>
            </a:pPr>
            <a:r>
              <a:rPr lang="en-US" sz="3912" spc="586">
                <a:solidFill>
                  <a:srgbClr val="545454"/>
                </a:solidFill>
                <a:latin typeface="Aileron Regular"/>
              </a:rPr>
              <a:t>Okuhle Charlieman</a:t>
            </a:r>
          </a:p>
          <a:p>
            <a:pPr algn="ctr">
              <a:lnSpc>
                <a:spcPts val="5477"/>
              </a:lnSpc>
            </a:pPr>
            <a:r>
              <a:rPr lang="en-US" sz="3912" spc="586">
                <a:solidFill>
                  <a:srgbClr val="545454"/>
                </a:solidFill>
                <a:latin typeface="Aileron Regular"/>
              </a:rPr>
              <a:t>Cole Hanekom</a:t>
            </a:r>
          </a:p>
          <a:p>
            <a:pPr algn="ctr">
              <a:lnSpc>
                <a:spcPts val="5477"/>
              </a:lnSpc>
            </a:pPr>
            <a:r>
              <a:rPr lang="en-US" sz="3912" spc="586">
                <a:solidFill>
                  <a:srgbClr val="545454"/>
                </a:solidFill>
                <a:latin typeface="Aileron Regular"/>
              </a:rPr>
              <a:t>Kiran Isaacs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2391410" cy="125951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391410" cy="12595168"/>
            </a:xfrm>
            <a:custGeom>
              <a:avLst/>
              <a:gdLst/>
              <a:ahLst/>
              <a:cxnLst/>
              <a:rect l="l" t="t" r="r" b="b"/>
              <a:pathLst>
                <a:path w="22391410" h="12595168">
                  <a:moveTo>
                    <a:pt x="0" y="0"/>
                  </a:moveTo>
                  <a:lnTo>
                    <a:pt x="0" y="12595168"/>
                  </a:lnTo>
                  <a:lnTo>
                    <a:pt x="22391410" y="12595168"/>
                  </a:lnTo>
                  <a:lnTo>
                    <a:pt x="22391410" y="0"/>
                  </a:lnTo>
                  <a:lnTo>
                    <a:pt x="0" y="0"/>
                  </a:lnTo>
                  <a:close/>
                  <a:moveTo>
                    <a:pt x="22330449" y="12534208"/>
                  </a:moveTo>
                  <a:lnTo>
                    <a:pt x="59690" y="12534208"/>
                  </a:lnTo>
                  <a:lnTo>
                    <a:pt x="59690" y="59690"/>
                  </a:lnTo>
                  <a:lnTo>
                    <a:pt x="22330449" y="59690"/>
                  </a:lnTo>
                  <a:lnTo>
                    <a:pt x="22330449" y="12534208"/>
                  </a:lnTo>
                  <a:close/>
                </a:path>
              </a:pathLst>
            </a:custGeom>
            <a:solidFill>
              <a:srgbClr val="494949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323474" y="9258300"/>
            <a:ext cx="13697978" cy="0"/>
          </a:xfrm>
          <a:prstGeom prst="line">
            <a:avLst/>
          </a:prstGeom>
          <a:ln w="190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323474" y="1181100"/>
            <a:ext cx="3486224" cy="85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42"/>
              </a:lnSpc>
            </a:pPr>
            <a:r>
              <a:rPr lang="en-US" sz="5700">
                <a:solidFill>
                  <a:srgbClr val="545454"/>
                </a:solidFill>
                <a:latin typeface="Poppins Bold"/>
              </a:rPr>
              <a:t>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55554" y="3267198"/>
            <a:ext cx="483447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004AAD"/>
                </a:solidFill>
                <a:latin typeface="Montserrat Bold"/>
              </a:rPr>
              <a:t>VARIABLES &amp; DATA TYPES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3474" y="2900485"/>
            <a:ext cx="2943426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004AAD"/>
                </a:solidFill>
                <a:latin typeface="League Spartan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4505" y="5093617"/>
            <a:ext cx="183208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004AAD"/>
                </a:solidFill>
                <a:latin typeface="League Spartan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79269" y="5393654"/>
            <a:ext cx="2446788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004AAD"/>
                </a:solidFill>
                <a:latin typeface="Montserrat Bold"/>
              </a:rPr>
              <a:t>OPERATORS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78147" y="3200523"/>
            <a:ext cx="2330331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004AAD"/>
                </a:solidFill>
                <a:latin typeface="Montserrat Bold"/>
              </a:rPr>
              <a:t>FUNCTIONS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3474" y="7118040"/>
            <a:ext cx="2721682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004AAD"/>
                </a:solidFill>
                <a:latin typeface="League Spartan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72297" y="5093617"/>
            <a:ext cx="2721682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004AAD"/>
                </a:solidFill>
                <a:latin typeface="League Spartan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79269" y="7470043"/>
            <a:ext cx="4120312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004AAD"/>
                </a:solidFill>
                <a:latin typeface="Montserrat Bold"/>
              </a:rPr>
              <a:t>CONTROL FLOW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78147" y="5393654"/>
            <a:ext cx="4120312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004AAD"/>
                </a:solidFill>
                <a:latin typeface="Montserrat Bold"/>
              </a:rPr>
              <a:t>MODULES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72297" y="2900485"/>
            <a:ext cx="2599669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004AAD"/>
                </a:solidFill>
                <a:latin typeface="League Spartan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72297" y="7118040"/>
            <a:ext cx="2599669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97"/>
              </a:lnSpc>
            </a:pPr>
            <a:r>
              <a:rPr lang="en-US" sz="9497">
                <a:solidFill>
                  <a:srgbClr val="004AAD"/>
                </a:solidFill>
                <a:latin typeface="League Spartan Bold"/>
              </a:rPr>
              <a:t>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78147" y="7418078"/>
            <a:ext cx="457319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>
                <a:solidFill>
                  <a:srgbClr val="004AAD"/>
                </a:solidFill>
                <a:latin typeface="Montserrat Bold"/>
              </a:rPr>
              <a:t>REGULAR EXPRESSIONS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9430243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620372" y="4608613"/>
            <a:ext cx="1638928" cy="1069773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8448961" y="2537914"/>
            <a:ext cx="6561834" cy="5751497"/>
            <a:chOff x="0" y="0"/>
            <a:chExt cx="1728220" cy="15147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28220" cy="1514798"/>
            </a:xfrm>
            <a:custGeom>
              <a:avLst/>
              <a:gdLst/>
              <a:ahLst/>
              <a:cxnLst/>
              <a:rect l="l" t="t" r="r" b="b"/>
              <a:pathLst>
                <a:path w="1728220" h="1514798">
                  <a:moveTo>
                    <a:pt x="0" y="0"/>
                  </a:moveTo>
                  <a:lnTo>
                    <a:pt x="1728220" y="0"/>
                  </a:lnTo>
                  <a:lnTo>
                    <a:pt x="1728220" y="1514798"/>
                  </a:lnTo>
                  <a:lnTo>
                    <a:pt x="0" y="1514798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 l="19583" r="16808"/>
          <a:stretch>
            <a:fillRect/>
          </a:stretch>
        </p:blipFill>
        <p:spPr>
          <a:xfrm>
            <a:off x="8630872" y="2694808"/>
            <a:ext cx="6176445" cy="543770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1130101"/>
            <a:ext cx="6012740" cy="101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4"/>
              </a:lnSpc>
            </a:pPr>
            <a:r>
              <a:rPr lang="en-US" sz="7684">
                <a:solidFill>
                  <a:srgbClr val="545454"/>
                </a:solidFill>
                <a:latin typeface="League Spartan Bold"/>
              </a:rPr>
              <a:t>VARIABLES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289828"/>
            <a:ext cx="6433982" cy="1906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 Are names that represent values stored in memory</a:t>
            </a:r>
          </a:p>
          <a:p>
            <a:pPr algn="just">
              <a:lnSpc>
                <a:spcPts val="3839"/>
              </a:lnSpc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       Example:</a:t>
            </a:r>
          </a:p>
          <a:p>
            <a:pPr algn="just">
              <a:lnSpc>
                <a:spcPts val="3839"/>
              </a:lnSpc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       Name (variables) = Nathan (value)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784872"/>
            <a:ext cx="6508759" cy="101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4"/>
              </a:lnSpc>
            </a:pPr>
            <a:r>
              <a:rPr lang="en-US" sz="7684">
                <a:solidFill>
                  <a:srgbClr val="545454"/>
                </a:solidFill>
                <a:latin typeface="League Spartan Bold"/>
              </a:rPr>
              <a:t>DATA TYPES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942083"/>
            <a:ext cx="6433982" cy="2878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Data types define the kind of values  that variables can hold</a:t>
            </a:r>
          </a:p>
          <a:p>
            <a:pPr algn="just">
              <a:lnSpc>
                <a:spcPts val="3839"/>
              </a:lnSpc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       Example:</a:t>
            </a:r>
          </a:p>
          <a:p>
            <a:pPr algn="just">
              <a:lnSpc>
                <a:spcPts val="3839"/>
              </a:lnSpc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       String(str) = "any text"</a:t>
            </a:r>
          </a:p>
          <a:p>
            <a:pPr algn="just">
              <a:lnSpc>
                <a:spcPts val="3839"/>
              </a:lnSpc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       Integer(int) = whole numbers</a:t>
            </a:r>
          </a:p>
          <a:p>
            <a:pPr algn="just">
              <a:lnSpc>
                <a:spcPts val="3839"/>
              </a:lnSpc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       Float = decimal numbers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38173" y="0"/>
            <a:ext cx="9649827" cy="10287000"/>
            <a:chOff x="0" y="0"/>
            <a:chExt cx="1795344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5344" cy="1913890"/>
            </a:xfrm>
            <a:custGeom>
              <a:avLst/>
              <a:gdLst/>
              <a:ahLst/>
              <a:cxnLst/>
              <a:rect l="l" t="t" r="r" b="b"/>
              <a:pathLst>
                <a:path w="1795344" h="1913890">
                  <a:moveTo>
                    <a:pt x="0" y="0"/>
                  </a:moveTo>
                  <a:lnTo>
                    <a:pt x="1795344" y="0"/>
                  </a:lnTo>
                  <a:lnTo>
                    <a:pt x="1795344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638173" y="1252306"/>
            <a:ext cx="8875029" cy="6919751"/>
            <a:chOff x="0" y="0"/>
            <a:chExt cx="11833373" cy="922633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l="12952" r="12952"/>
            <a:stretch>
              <a:fillRect/>
            </a:stretch>
          </p:blipFill>
          <p:spPr>
            <a:xfrm>
              <a:off x="0" y="0"/>
              <a:ext cx="11833373" cy="9226335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-431321" y="7363"/>
            <a:ext cx="7742206" cy="10287000"/>
            <a:chOff x="0" y="0"/>
            <a:chExt cx="1440433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0433" cy="1913890"/>
            </a:xfrm>
            <a:custGeom>
              <a:avLst/>
              <a:gdLst/>
              <a:ahLst/>
              <a:cxnLst/>
              <a:rect l="l" t="t" r="r" b="b"/>
              <a:pathLst>
                <a:path w="1440433" h="1913890">
                  <a:moveTo>
                    <a:pt x="0" y="0"/>
                  </a:moveTo>
                  <a:lnTo>
                    <a:pt x="1440433" y="0"/>
                  </a:lnTo>
                  <a:lnTo>
                    <a:pt x="1440433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4AAD">
                <a:alpha val="17647"/>
              </a:srgb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2414749"/>
            <a:ext cx="5263084" cy="75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24"/>
              </a:lnSpc>
            </a:pPr>
            <a:r>
              <a:rPr lang="en-US" sz="5494">
                <a:solidFill>
                  <a:srgbClr val="545454"/>
                </a:solidFill>
                <a:latin typeface="League Spartan Bold"/>
              </a:rPr>
              <a:t>OPERATORS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183280"/>
            <a:ext cx="6049826" cy="6511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9467" lvl="1" indent="-249734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545454"/>
                </a:solidFill>
                <a:latin typeface="Montserrat"/>
              </a:rPr>
              <a:t>Operators are used to test conditions and manipulating values.</a:t>
            </a:r>
          </a:p>
          <a:p>
            <a:pPr>
              <a:lnSpc>
                <a:spcPts val="3701"/>
              </a:lnSpc>
            </a:pPr>
            <a:endParaRPr lang="en-US" sz="2313">
              <a:solidFill>
                <a:srgbClr val="545454"/>
              </a:solidFill>
              <a:latin typeface="Montserrat"/>
            </a:endParaRPr>
          </a:p>
          <a:p>
            <a:pPr marL="499467" lvl="1" indent="-249734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545454"/>
                </a:solidFill>
                <a:latin typeface="Montserrat"/>
              </a:rPr>
              <a:t>Most statements contain expressions</a:t>
            </a:r>
          </a:p>
          <a:p>
            <a:pPr>
              <a:lnSpc>
                <a:spcPts val="3701"/>
              </a:lnSpc>
            </a:pPr>
            <a:r>
              <a:rPr lang="en-US" sz="2313">
                <a:solidFill>
                  <a:srgbClr val="545454"/>
                </a:solidFill>
                <a:latin typeface="Montserrat"/>
              </a:rPr>
              <a:t> </a:t>
            </a:r>
          </a:p>
          <a:p>
            <a:pPr marL="499467" lvl="1" indent="-249734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545454"/>
                </a:solidFill>
                <a:latin typeface="Montserrat"/>
              </a:rPr>
              <a:t>An example of an expression is: 2 + 3</a:t>
            </a:r>
          </a:p>
          <a:p>
            <a:pPr>
              <a:lnSpc>
                <a:spcPts val="3701"/>
              </a:lnSpc>
            </a:pPr>
            <a:endParaRPr lang="en-US" sz="2313">
              <a:solidFill>
                <a:srgbClr val="545454"/>
              </a:solidFill>
              <a:latin typeface="Montserrat"/>
            </a:endParaRPr>
          </a:p>
          <a:p>
            <a:pPr marL="499467" lvl="1" indent="-249734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545454"/>
                </a:solidFill>
                <a:latin typeface="Montserrat"/>
              </a:rPr>
              <a:t>Operators provide the functionality to an expression and can be represented by symbols such as + or by keywords such as and</a:t>
            </a:r>
          </a:p>
          <a:p>
            <a:pPr>
              <a:lnSpc>
                <a:spcPts val="3701"/>
              </a:lnSpc>
            </a:pPr>
            <a:endParaRPr lang="en-US" sz="2313">
              <a:solidFill>
                <a:srgbClr val="545454"/>
              </a:solidFill>
              <a:latin typeface="Montserrat"/>
            </a:endParaRPr>
          </a:p>
          <a:p>
            <a:pPr marL="499467" lvl="1" indent="-249734">
              <a:lnSpc>
                <a:spcPts val="3701"/>
              </a:lnSpc>
              <a:buFont typeface="Arial"/>
              <a:buChar char="•"/>
            </a:pPr>
            <a:r>
              <a:rPr lang="en-US" sz="2313">
                <a:solidFill>
                  <a:srgbClr val="545454"/>
                </a:solidFill>
                <a:latin typeface="Montserrat"/>
              </a:rPr>
              <a:t>Require data to operate, and this data is known as an operand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1043426"/>
            <a:ext cx="1562949" cy="417760"/>
            <a:chOff x="0" y="0"/>
            <a:chExt cx="570168" cy="152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67192" y="0"/>
            <a:ext cx="6320808" cy="10287000"/>
            <a:chOff x="0" y="0"/>
            <a:chExt cx="1175982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5982" cy="1913890"/>
            </a:xfrm>
            <a:custGeom>
              <a:avLst/>
              <a:gdLst/>
              <a:ahLst/>
              <a:cxnLst/>
              <a:rect l="l" t="t" r="r" b="b"/>
              <a:pathLst>
                <a:path w="1175982" h="1913890">
                  <a:moveTo>
                    <a:pt x="0" y="0"/>
                  </a:moveTo>
                  <a:lnTo>
                    <a:pt x="1175982" y="0"/>
                  </a:lnTo>
                  <a:lnTo>
                    <a:pt x="117598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1967192" cy="10287000"/>
            <a:chOff x="0" y="0"/>
            <a:chExt cx="222648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26489" cy="1913890"/>
            </a:xfrm>
            <a:custGeom>
              <a:avLst/>
              <a:gdLst/>
              <a:ahLst/>
              <a:cxnLst/>
              <a:rect l="l" t="t" r="r" b="b"/>
              <a:pathLst>
                <a:path w="2226489" h="1913890">
                  <a:moveTo>
                    <a:pt x="0" y="0"/>
                  </a:moveTo>
                  <a:lnTo>
                    <a:pt x="2226489" y="0"/>
                  </a:lnTo>
                  <a:lnTo>
                    <a:pt x="222648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4AAD">
                <a:alpha val="17647"/>
              </a:srgbClr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8483242" y="4627583"/>
            <a:ext cx="9804758" cy="0"/>
          </a:xfrm>
          <a:prstGeom prst="line">
            <a:avLst/>
          </a:prstGeom>
          <a:ln w="190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6981" y="1558077"/>
            <a:ext cx="6609734" cy="660973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292923" y="524960"/>
            <a:ext cx="3483950" cy="1700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4"/>
              </a:lnSpc>
            </a:pPr>
            <a:r>
              <a:rPr lang="en-US" sz="6584">
                <a:solidFill>
                  <a:srgbClr val="494949"/>
                </a:solidFill>
                <a:latin typeface="Bebas Neue Bold"/>
              </a:rPr>
              <a:t>CONTROLL FLOW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81919" y="505910"/>
            <a:ext cx="3483950" cy="1695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6384">
                <a:solidFill>
                  <a:srgbClr val="494949"/>
                </a:solidFill>
                <a:latin typeface="Bebas Neue Bold"/>
              </a:rPr>
              <a:t>PYTHON FUNCTIONS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23465" y="1737047"/>
            <a:ext cx="3158411" cy="1844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08"/>
              </a:lnSpc>
            </a:pPr>
            <a:endParaRPr/>
          </a:p>
          <a:p>
            <a:pPr marL="500426" lvl="1" indent="-250213">
              <a:lnSpc>
                <a:spcPts val="3708"/>
              </a:lnSpc>
              <a:buFont typeface="Arial"/>
              <a:buChar char="•"/>
            </a:pPr>
            <a:r>
              <a:rPr lang="en-US" sz="2317">
                <a:solidFill>
                  <a:srgbClr val="545454"/>
                </a:solidFill>
                <a:latin typeface="Montserrat"/>
              </a:rPr>
              <a:t>Sequential</a:t>
            </a:r>
          </a:p>
          <a:p>
            <a:pPr marL="500426" lvl="1" indent="-250213">
              <a:lnSpc>
                <a:spcPts val="3708"/>
              </a:lnSpc>
              <a:buFont typeface="Arial"/>
              <a:buChar char="•"/>
            </a:pPr>
            <a:r>
              <a:rPr lang="en-US" sz="2317">
                <a:solidFill>
                  <a:srgbClr val="545454"/>
                </a:solidFill>
                <a:latin typeface="Montserrat"/>
              </a:rPr>
              <a:t>Selection</a:t>
            </a:r>
          </a:p>
          <a:p>
            <a:pPr marL="500426" lvl="1" indent="-250213">
              <a:lnSpc>
                <a:spcPts val="3708"/>
              </a:lnSpc>
              <a:buFont typeface="Arial"/>
              <a:buChar char="•"/>
            </a:pPr>
            <a:r>
              <a:rPr lang="en-US" sz="2317">
                <a:solidFill>
                  <a:srgbClr val="545454"/>
                </a:solidFill>
                <a:latin typeface="Montserrat"/>
              </a:rPr>
              <a:t> Repitition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83242" y="6685721"/>
            <a:ext cx="2038858" cy="1421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math</a:t>
            </a:r>
          </a:p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time</a:t>
            </a:r>
          </a:p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tkinter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44203" y="2024717"/>
            <a:ext cx="5256472" cy="26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9"/>
              </a:lnSpc>
            </a:pPr>
            <a:r>
              <a:rPr lang="en-US" sz="2199">
                <a:solidFill>
                  <a:srgbClr val="545454"/>
                </a:solidFill>
                <a:latin typeface="Montserrat"/>
              </a:rPr>
              <a:t>def function_name(parameter &lt;,...&gt;):</a:t>
            </a:r>
          </a:p>
          <a:p>
            <a:pPr>
              <a:lnSpc>
                <a:spcPts val="3519"/>
              </a:lnSpc>
            </a:pPr>
            <a:r>
              <a:rPr lang="en-US" sz="2199">
                <a:solidFill>
                  <a:srgbClr val="545454"/>
                </a:solidFill>
                <a:latin typeface="Montserrat"/>
              </a:rPr>
              <a:t>              #suite</a:t>
            </a:r>
          </a:p>
          <a:p>
            <a:pPr marL="474976" lvl="1" indent="-237488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545454"/>
                </a:solidFill>
                <a:latin typeface="Montserrat"/>
              </a:rPr>
              <a:t>Ordinary</a:t>
            </a:r>
          </a:p>
          <a:p>
            <a:pPr marL="474976" lvl="1" indent="-237488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545454"/>
                </a:solidFill>
                <a:latin typeface="Montserrat"/>
              </a:rPr>
              <a:t>Procedure</a:t>
            </a:r>
          </a:p>
          <a:p>
            <a:pPr marL="474976" lvl="1" indent="-237488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545454"/>
                </a:solidFill>
                <a:latin typeface="Montserrat"/>
              </a:rPr>
              <a:t>Factory </a:t>
            </a:r>
          </a:p>
          <a:p>
            <a:pPr>
              <a:lnSpc>
                <a:spcPts val="3519"/>
              </a:lnSpc>
            </a:pPr>
            <a:endParaRPr lang="en-US" sz="2199">
              <a:solidFill>
                <a:srgbClr val="545454"/>
              </a:solidFill>
              <a:latin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81919" y="6685721"/>
            <a:ext cx="3315528" cy="2878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Parsing</a:t>
            </a:r>
          </a:p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Searching</a:t>
            </a:r>
          </a:p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Searching and replacing.</a:t>
            </a:r>
          </a:p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Splitting strings</a:t>
            </a:r>
          </a:p>
          <a:p>
            <a:pPr marL="518155" lvl="1" indent="-259078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545454"/>
                </a:solidFill>
                <a:latin typeface="Montserrat"/>
              </a:rPr>
              <a:t>Validation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913813" y="9384789"/>
            <a:ext cx="1986861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545454"/>
                </a:solidFill>
                <a:latin typeface="Montserrat"/>
              </a:rPr>
              <a:t>Page 05 of 15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10714" y="4913580"/>
            <a:ext cx="3807441" cy="1695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6384">
                <a:solidFill>
                  <a:srgbClr val="494949"/>
                </a:solidFill>
                <a:latin typeface="Bebas Neue Bold"/>
              </a:rPr>
              <a:t>INTRODUCTION TO MODUELS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13497" y="4913580"/>
            <a:ext cx="4087799" cy="1695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6384">
                <a:solidFill>
                  <a:srgbClr val="494949"/>
                </a:solidFill>
                <a:latin typeface="Bebas Neue Bold"/>
              </a:rPr>
              <a:t>REGULAR EXPRESSTIONS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10174" y="5679121"/>
            <a:ext cx="2484238" cy="615427"/>
            <a:chOff x="0" y="0"/>
            <a:chExt cx="2665778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65778" cy="660400"/>
            </a:xfrm>
            <a:custGeom>
              <a:avLst/>
              <a:gdLst/>
              <a:ahLst/>
              <a:cxnLst/>
              <a:rect l="l" t="t" r="r" b="b"/>
              <a:pathLst>
                <a:path w="2665778" h="660400">
                  <a:moveTo>
                    <a:pt x="25413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41318" y="0"/>
                  </a:lnTo>
                  <a:cubicBezTo>
                    <a:pt x="2609898" y="0"/>
                    <a:pt x="2665778" y="55880"/>
                    <a:pt x="2665778" y="124460"/>
                  </a:cubicBezTo>
                  <a:lnTo>
                    <a:pt x="2665778" y="535940"/>
                  </a:lnTo>
                  <a:cubicBezTo>
                    <a:pt x="2665778" y="604520"/>
                    <a:pt x="2609898" y="660400"/>
                    <a:pt x="2541318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 l="5319" t="9277" r="6245"/>
          <a:stretch>
            <a:fillRect/>
          </a:stretch>
        </p:blipFill>
        <p:spPr>
          <a:xfrm>
            <a:off x="5604634" y="2667284"/>
            <a:ext cx="14353612" cy="633200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512938" y="763396"/>
            <a:ext cx="6012740" cy="1489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84"/>
              </a:lnSpc>
            </a:pPr>
            <a:r>
              <a:rPr lang="en-US" sz="5784">
                <a:solidFill>
                  <a:srgbClr val="494949"/>
                </a:solidFill>
                <a:latin typeface="League Spartan Bold"/>
              </a:rPr>
              <a:t>INVESTMENT CALCULATOR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9353" y="3158704"/>
            <a:ext cx="2989289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545454"/>
                </a:solidFill>
                <a:latin typeface="Montserrat"/>
              </a:rPr>
              <a:t>A =P*(1+r*t)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8800" y="2647789"/>
            <a:ext cx="4330397" cy="563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dirty="0">
                <a:solidFill>
                  <a:srgbClr val="494949"/>
                </a:solidFill>
                <a:latin typeface="Montserrat Bold"/>
              </a:rPr>
              <a:t>SIMPLE INTEREST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9563" y="4721712"/>
            <a:ext cx="5160874" cy="563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dirty="0">
                <a:solidFill>
                  <a:srgbClr val="545454"/>
                </a:solidFill>
                <a:latin typeface="Montserrat"/>
              </a:rPr>
              <a:t>A = P* </a:t>
            </a:r>
            <a:r>
              <a:rPr lang="en-US" sz="3300" dirty="0" err="1">
                <a:solidFill>
                  <a:srgbClr val="545454"/>
                </a:solidFill>
                <a:latin typeface="Montserrat"/>
              </a:rPr>
              <a:t>math.pow</a:t>
            </a:r>
            <a:r>
              <a:rPr lang="en-US" sz="3300" dirty="0">
                <a:solidFill>
                  <a:srgbClr val="545454"/>
                </a:solidFill>
                <a:latin typeface="Montserrat"/>
              </a:rPr>
              <a:t>((1+r),t)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2629" y="4092086"/>
            <a:ext cx="5160875" cy="563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dirty="0">
                <a:solidFill>
                  <a:srgbClr val="494949"/>
                </a:solidFill>
                <a:latin typeface="Montserrat Bold"/>
              </a:rPr>
              <a:t>COMPOUND INTEREST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798" y="6675548"/>
            <a:ext cx="5135869" cy="68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494949"/>
                </a:solidFill>
                <a:latin typeface="Montserrat"/>
              </a:rPr>
              <a:t>‘r’ is the interest entered above divided by 100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798" y="7529623"/>
            <a:ext cx="5104706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494949"/>
                </a:solidFill>
                <a:latin typeface="Montserrat"/>
              </a:rPr>
              <a:t> ‘P’ is the amount that the user deposits.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8031273"/>
            <a:ext cx="5415174" cy="68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494949"/>
                </a:solidFill>
                <a:latin typeface="Montserrat"/>
              </a:rPr>
              <a:t>  't’ is the number of years that the money is being invested for.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0" y="8885349"/>
            <a:ext cx="5442374" cy="68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494949"/>
                </a:solidFill>
                <a:latin typeface="Montserrat"/>
              </a:rPr>
              <a:t>‘A’ is the total amount once the interest has been applied.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131260" y="763396"/>
            <a:ext cx="6012740" cy="1489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84"/>
              </a:lnSpc>
            </a:pPr>
            <a:r>
              <a:rPr lang="en-US" sz="5784">
                <a:solidFill>
                  <a:srgbClr val="494949"/>
                </a:solidFill>
                <a:latin typeface="League Spartan Bold"/>
              </a:rPr>
              <a:t>BOND CALCULATOR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562949" cy="417760"/>
            <a:chOff x="0" y="0"/>
            <a:chExt cx="570168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810174" y="4835787"/>
            <a:ext cx="2484238" cy="615427"/>
            <a:chOff x="0" y="0"/>
            <a:chExt cx="2665778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65778" cy="660400"/>
            </a:xfrm>
            <a:custGeom>
              <a:avLst/>
              <a:gdLst/>
              <a:ahLst/>
              <a:cxnLst/>
              <a:rect l="l" t="t" r="r" b="b"/>
              <a:pathLst>
                <a:path w="2665778" h="660400">
                  <a:moveTo>
                    <a:pt x="2541318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41318" y="0"/>
                  </a:lnTo>
                  <a:cubicBezTo>
                    <a:pt x="2609898" y="0"/>
                    <a:pt x="2665778" y="55880"/>
                    <a:pt x="2665778" y="124460"/>
                  </a:cubicBezTo>
                  <a:lnTo>
                    <a:pt x="2665778" y="535940"/>
                  </a:lnTo>
                  <a:cubicBezTo>
                    <a:pt x="2665778" y="604520"/>
                    <a:pt x="2609898" y="660400"/>
                    <a:pt x="2541318" y="66040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l="7380"/>
          <a:stretch>
            <a:fillRect/>
          </a:stretch>
        </p:blipFill>
        <p:spPr>
          <a:xfrm>
            <a:off x="5602685" y="2815416"/>
            <a:ext cx="15032651" cy="668905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16141" y="3164490"/>
            <a:ext cx="4436859" cy="563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dirty="0">
                <a:solidFill>
                  <a:srgbClr val="494949"/>
                </a:solidFill>
                <a:latin typeface="Montserrat"/>
              </a:rPr>
              <a:t>x = (</a:t>
            </a:r>
            <a:r>
              <a:rPr lang="en-US" sz="3299" dirty="0" err="1">
                <a:solidFill>
                  <a:srgbClr val="494949"/>
                </a:solidFill>
                <a:latin typeface="Montserrat"/>
              </a:rPr>
              <a:t>i.P</a:t>
            </a:r>
            <a:r>
              <a:rPr lang="en-US" sz="3299" dirty="0">
                <a:solidFill>
                  <a:srgbClr val="494949"/>
                </a:solidFill>
                <a:latin typeface="Montserrat"/>
              </a:rPr>
              <a:t>)/(1 - (1+i)^(-n))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13836" y="2600609"/>
            <a:ext cx="1743764" cy="563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dirty="0">
                <a:solidFill>
                  <a:srgbClr val="494949"/>
                </a:solidFill>
                <a:latin typeface="Montserrat Bold"/>
              </a:rPr>
              <a:t>BOND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6141" y="5829741"/>
            <a:ext cx="4610299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494949"/>
                </a:solidFill>
                <a:latin typeface="Montserrat"/>
              </a:rPr>
              <a:t> ‘P’ is the present value of the house.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6141" y="6540941"/>
            <a:ext cx="4610299" cy="103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494949"/>
                </a:solidFill>
                <a:latin typeface="Montserrat"/>
              </a:rPr>
              <a:t>‘i’ is the monthly interest rate, calculated by dividing the annual interest rate by 12.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6141" y="7956991"/>
            <a:ext cx="4610299" cy="68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494949"/>
                </a:solidFill>
                <a:latin typeface="Montserrat"/>
              </a:rPr>
              <a:t>‘n’ is the number of months over which the bond will be repaid.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70123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5E1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70123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6230600" cy="7599101"/>
            <a:chOff x="0" y="0"/>
            <a:chExt cx="19872376" cy="93041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72376" cy="9304166"/>
            </a:xfrm>
            <a:custGeom>
              <a:avLst/>
              <a:gdLst/>
              <a:ahLst/>
              <a:cxnLst/>
              <a:rect l="l" t="t" r="r" b="b"/>
              <a:pathLst>
                <a:path w="19872376" h="9304166">
                  <a:moveTo>
                    <a:pt x="0" y="0"/>
                  </a:moveTo>
                  <a:lnTo>
                    <a:pt x="0" y="9304166"/>
                  </a:lnTo>
                  <a:lnTo>
                    <a:pt x="19872376" y="9304166"/>
                  </a:lnTo>
                  <a:lnTo>
                    <a:pt x="19872376" y="0"/>
                  </a:lnTo>
                  <a:lnTo>
                    <a:pt x="0" y="0"/>
                  </a:lnTo>
                  <a:close/>
                  <a:moveTo>
                    <a:pt x="19811417" y="9243206"/>
                  </a:moveTo>
                  <a:lnTo>
                    <a:pt x="59690" y="9243206"/>
                  </a:lnTo>
                  <a:lnTo>
                    <a:pt x="59690" y="59690"/>
                  </a:lnTo>
                  <a:lnTo>
                    <a:pt x="19811417" y="59690"/>
                  </a:lnTo>
                  <a:lnTo>
                    <a:pt x="19811417" y="9243206"/>
                  </a:lnTo>
                  <a:close/>
                </a:path>
              </a:pathLst>
            </a:custGeom>
            <a:solidFill>
              <a:srgbClr val="494949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40493" y="3822621"/>
            <a:ext cx="11607015" cy="132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62"/>
              </a:lnSpc>
            </a:pPr>
            <a:r>
              <a:rPr lang="en-US" sz="9323">
                <a:solidFill>
                  <a:srgbClr val="004AAD"/>
                </a:solidFill>
                <a:latin typeface="League Spartan Bold"/>
              </a:rPr>
              <a:t>THANK YOU!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64573" y="5637981"/>
            <a:ext cx="11758853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130E0C"/>
                </a:solidFill>
                <a:latin typeface="Montserrat"/>
              </a:rPr>
              <a:t>ANY QUESTIONS?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52471" y="7363459"/>
            <a:ext cx="1783058" cy="29501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252471" y="1971064"/>
            <a:ext cx="1783058" cy="295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348</Words>
  <Application>Microsoft Office PowerPoint</Application>
  <PresentationFormat>Custom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League Spartan Bold</vt:lpstr>
      <vt:lpstr>Bebas Neue Bold</vt:lpstr>
      <vt:lpstr>Aileron Regular Bold</vt:lpstr>
      <vt:lpstr>Montserrat Bold</vt:lpstr>
      <vt:lpstr>Aileron Regular</vt:lpstr>
      <vt:lpstr>Poppins Bold</vt:lpstr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</dc:title>
  <cp:lastModifiedBy>Nathan Davids</cp:lastModifiedBy>
  <cp:revision>2</cp:revision>
  <dcterms:created xsi:type="dcterms:W3CDTF">2006-08-16T00:00:00Z</dcterms:created>
  <dcterms:modified xsi:type="dcterms:W3CDTF">2023-05-19T07:51:55Z</dcterms:modified>
  <dc:identifier>DAFjRfkyPqA</dc:identifier>
</cp:coreProperties>
</file>