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6"/>
  </p:notesMasterIdLst>
  <p:handoutMasterIdLst>
    <p:handoutMasterId r:id="rId17"/>
  </p:handoutMasterIdLst>
  <p:sldIdLst>
    <p:sldId id="257" r:id="rId2"/>
    <p:sldId id="393" r:id="rId3"/>
    <p:sldId id="397" r:id="rId4"/>
    <p:sldId id="394" r:id="rId5"/>
    <p:sldId id="395" r:id="rId6"/>
    <p:sldId id="392" r:id="rId7"/>
    <p:sldId id="372" r:id="rId8"/>
    <p:sldId id="380" r:id="rId9"/>
    <p:sldId id="381" r:id="rId10"/>
    <p:sldId id="382" r:id="rId11"/>
    <p:sldId id="396" r:id="rId12"/>
    <p:sldId id="375" r:id="rId13"/>
    <p:sldId id="398" r:id="rId14"/>
    <p:sldId id="388" r:id="rId15"/>
  </p:sldIdLst>
  <p:sldSz cx="9144000" cy="6858000" type="screen4x3"/>
  <p:notesSz cx="6761163" cy="99425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18" autoAdjust="0"/>
    <p:restoredTop sz="94660"/>
  </p:normalViewPr>
  <p:slideViewPr>
    <p:cSldViewPr>
      <p:cViewPr>
        <p:scale>
          <a:sx n="98" d="100"/>
          <a:sy n="98" d="100"/>
        </p:scale>
        <p:origin x="126" y="-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2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2E1F23-4798-468A-9C99-33C3E2EE5DFA}" type="doc">
      <dgm:prSet loTypeId="urn:microsoft.com/office/officeart/2005/8/layout/cycle4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40DEBC08-E898-4269-B39A-49068AC59B5D}">
      <dgm:prSet phldrT="[Texto]" custT="1"/>
      <dgm:spPr/>
      <dgm:t>
        <a:bodyPr/>
        <a:lstStyle/>
        <a:p>
          <a:r>
            <a:rPr lang="pt-BR" sz="1600" b="1" dirty="0" smtClean="0"/>
            <a:t>Ativo</a:t>
          </a:r>
          <a:endParaRPr lang="pt-BR" sz="1600" b="1" dirty="0"/>
        </a:p>
      </dgm:t>
    </dgm:pt>
    <dgm:pt modelId="{3769B5DF-1C72-42ED-8DAC-463EC54DFE27}" type="parTrans" cxnId="{63EA3CA3-D917-45E4-88CB-11826FEC2393}">
      <dgm:prSet/>
      <dgm:spPr/>
      <dgm:t>
        <a:bodyPr/>
        <a:lstStyle/>
        <a:p>
          <a:endParaRPr lang="pt-BR" sz="1600"/>
        </a:p>
      </dgm:t>
    </dgm:pt>
    <dgm:pt modelId="{2B34DB23-025C-47DA-BA91-661D39CCFA4D}" type="sibTrans" cxnId="{63EA3CA3-D917-45E4-88CB-11826FEC2393}">
      <dgm:prSet/>
      <dgm:spPr/>
      <dgm:t>
        <a:bodyPr/>
        <a:lstStyle/>
        <a:p>
          <a:endParaRPr lang="pt-BR" sz="1600"/>
        </a:p>
      </dgm:t>
    </dgm:pt>
    <dgm:pt modelId="{7EC2A700-6D71-49C9-8500-FB1879F51223}">
      <dgm:prSet phldrT="[Texto]" custT="1"/>
      <dgm:spPr/>
      <dgm:t>
        <a:bodyPr/>
        <a:lstStyle/>
        <a:p>
          <a:pPr algn="l"/>
          <a:r>
            <a:rPr lang="pt-BR" sz="1600" dirty="0" smtClean="0"/>
            <a:t>Animadas e espontânea. Gostam de descobrir coisas novas e buscam atividades que propõem desafios</a:t>
          </a:r>
          <a:endParaRPr lang="pt-BR" sz="1600" dirty="0"/>
        </a:p>
      </dgm:t>
    </dgm:pt>
    <dgm:pt modelId="{6CE3EA10-190C-43F1-ACCE-A63E5CDC6502}" type="parTrans" cxnId="{F673CAA0-B466-4671-859C-6AEB678BC865}">
      <dgm:prSet/>
      <dgm:spPr/>
      <dgm:t>
        <a:bodyPr/>
        <a:lstStyle/>
        <a:p>
          <a:endParaRPr lang="pt-BR" sz="1600"/>
        </a:p>
      </dgm:t>
    </dgm:pt>
    <dgm:pt modelId="{943691D0-2353-4DD5-B08B-BB5D95989077}" type="sibTrans" cxnId="{F673CAA0-B466-4671-859C-6AEB678BC865}">
      <dgm:prSet/>
      <dgm:spPr/>
      <dgm:t>
        <a:bodyPr/>
        <a:lstStyle/>
        <a:p>
          <a:endParaRPr lang="pt-BR" sz="1600"/>
        </a:p>
      </dgm:t>
    </dgm:pt>
    <dgm:pt modelId="{2816B841-9758-42E9-8366-2E090C6E4680}">
      <dgm:prSet phldrT="[Texto]" custT="1"/>
      <dgm:spPr/>
      <dgm:t>
        <a:bodyPr/>
        <a:lstStyle/>
        <a:p>
          <a:r>
            <a:rPr lang="pt-BR" sz="1600" b="1" dirty="0" smtClean="0"/>
            <a:t>Reflexivo</a:t>
          </a:r>
          <a:endParaRPr lang="pt-BR" sz="1600" b="1" dirty="0"/>
        </a:p>
      </dgm:t>
    </dgm:pt>
    <dgm:pt modelId="{A7D1C6E5-B27E-48CC-9EC6-42C264ABA3A3}" type="parTrans" cxnId="{524B7F35-C66C-4DA9-8F2F-D9F25E9AE8A3}">
      <dgm:prSet/>
      <dgm:spPr/>
      <dgm:t>
        <a:bodyPr/>
        <a:lstStyle/>
        <a:p>
          <a:endParaRPr lang="pt-BR" sz="1600"/>
        </a:p>
      </dgm:t>
    </dgm:pt>
    <dgm:pt modelId="{50723A8B-D546-40A6-A4EB-A5BC9FD55013}" type="sibTrans" cxnId="{524B7F35-C66C-4DA9-8F2F-D9F25E9AE8A3}">
      <dgm:prSet/>
      <dgm:spPr/>
      <dgm:t>
        <a:bodyPr/>
        <a:lstStyle/>
        <a:p>
          <a:endParaRPr lang="pt-BR" sz="1600"/>
        </a:p>
      </dgm:t>
    </dgm:pt>
    <dgm:pt modelId="{F924F862-8E14-4E7A-AE27-AB8AD59FD792}">
      <dgm:prSet phldrT="[Texto]" custT="1"/>
      <dgm:spPr/>
      <dgm:t>
        <a:bodyPr/>
        <a:lstStyle/>
        <a:p>
          <a:pPr algn="r"/>
          <a:r>
            <a:rPr lang="pt-BR" sz="1600" dirty="0" smtClean="0"/>
            <a:t>Observar e refletir sobre suas experiências em diversas perspectivas</a:t>
          </a:r>
          <a:endParaRPr lang="pt-BR" sz="1600" dirty="0"/>
        </a:p>
      </dgm:t>
    </dgm:pt>
    <dgm:pt modelId="{9D0AB981-B081-4CB7-9FAB-95DADCA3EC0D}" type="parTrans" cxnId="{CE0361AE-F34A-4032-896E-5E29358D09AD}">
      <dgm:prSet/>
      <dgm:spPr/>
      <dgm:t>
        <a:bodyPr/>
        <a:lstStyle/>
        <a:p>
          <a:endParaRPr lang="pt-BR" sz="1600"/>
        </a:p>
      </dgm:t>
    </dgm:pt>
    <dgm:pt modelId="{918AF3C4-0733-4C1B-84BA-19649EDF3AF1}" type="sibTrans" cxnId="{CE0361AE-F34A-4032-896E-5E29358D09AD}">
      <dgm:prSet/>
      <dgm:spPr/>
      <dgm:t>
        <a:bodyPr/>
        <a:lstStyle/>
        <a:p>
          <a:endParaRPr lang="pt-BR" sz="1600"/>
        </a:p>
      </dgm:t>
    </dgm:pt>
    <dgm:pt modelId="{C0FDF6C4-44DE-4F31-A25F-F436504B1281}">
      <dgm:prSet phldrT="[Texto]" custT="1"/>
      <dgm:spPr/>
      <dgm:t>
        <a:bodyPr/>
        <a:lstStyle/>
        <a:p>
          <a:r>
            <a:rPr lang="pt-BR" sz="1400" b="1" dirty="0" smtClean="0"/>
            <a:t>Pragmático</a:t>
          </a:r>
          <a:endParaRPr lang="pt-BR" sz="1400" b="1" dirty="0"/>
        </a:p>
      </dgm:t>
    </dgm:pt>
    <dgm:pt modelId="{F309C17F-8D12-4917-9B42-82292A29C48A}" type="parTrans" cxnId="{D496FE3E-851A-4115-8A98-BE958532471C}">
      <dgm:prSet/>
      <dgm:spPr/>
      <dgm:t>
        <a:bodyPr/>
        <a:lstStyle/>
        <a:p>
          <a:endParaRPr lang="pt-BR" sz="1600"/>
        </a:p>
      </dgm:t>
    </dgm:pt>
    <dgm:pt modelId="{61C95C74-2D9C-4967-82AA-A9B8C2EC6617}" type="sibTrans" cxnId="{D496FE3E-851A-4115-8A98-BE958532471C}">
      <dgm:prSet/>
      <dgm:spPr/>
      <dgm:t>
        <a:bodyPr/>
        <a:lstStyle/>
        <a:p>
          <a:endParaRPr lang="pt-BR" sz="1600"/>
        </a:p>
      </dgm:t>
    </dgm:pt>
    <dgm:pt modelId="{AF123F2A-B4BE-4944-B964-A1BEBAC3C4A3}">
      <dgm:prSet phldrT="[Texto]" custT="1"/>
      <dgm:spPr/>
      <dgm:t>
        <a:bodyPr/>
        <a:lstStyle/>
        <a:p>
          <a:pPr algn="l"/>
          <a:r>
            <a:rPr lang="pt-BR" sz="1600" dirty="0" smtClean="0"/>
            <a:t>Experimentar ideias, teorias e técnicas, buscando compreender e investigar na prática</a:t>
          </a:r>
          <a:endParaRPr lang="pt-BR" sz="1600" dirty="0"/>
        </a:p>
      </dgm:t>
    </dgm:pt>
    <dgm:pt modelId="{DCDD4E8E-E6E4-4F05-8146-B7BE97B365B3}" type="parTrans" cxnId="{53CCF373-CA4E-40CD-A002-3C66607C1F4E}">
      <dgm:prSet/>
      <dgm:spPr/>
      <dgm:t>
        <a:bodyPr/>
        <a:lstStyle/>
        <a:p>
          <a:endParaRPr lang="pt-BR" sz="1600"/>
        </a:p>
      </dgm:t>
    </dgm:pt>
    <dgm:pt modelId="{9F9D9EBE-7530-4276-B549-A80688E33B1A}" type="sibTrans" cxnId="{53CCF373-CA4E-40CD-A002-3C66607C1F4E}">
      <dgm:prSet/>
      <dgm:spPr/>
      <dgm:t>
        <a:bodyPr/>
        <a:lstStyle/>
        <a:p>
          <a:endParaRPr lang="pt-BR" sz="1600"/>
        </a:p>
      </dgm:t>
    </dgm:pt>
    <dgm:pt modelId="{1CE8522E-5F9D-44F3-BC0E-186F0BC241E8}">
      <dgm:prSet phldrT="[Texto]" custT="1"/>
      <dgm:spPr/>
      <dgm:t>
        <a:bodyPr/>
        <a:lstStyle/>
        <a:p>
          <a:r>
            <a:rPr lang="pt-BR" sz="1600" b="1" dirty="0" smtClean="0"/>
            <a:t>Teórico</a:t>
          </a:r>
          <a:endParaRPr lang="pt-BR" sz="1600" b="1" dirty="0"/>
        </a:p>
      </dgm:t>
    </dgm:pt>
    <dgm:pt modelId="{48267FC9-5E1E-4C02-95DD-9F02BA39A53D}" type="parTrans" cxnId="{85D361D9-DE5A-4FD1-9FDB-FAE016AE9E7D}">
      <dgm:prSet/>
      <dgm:spPr/>
      <dgm:t>
        <a:bodyPr/>
        <a:lstStyle/>
        <a:p>
          <a:endParaRPr lang="pt-BR" sz="1600"/>
        </a:p>
      </dgm:t>
    </dgm:pt>
    <dgm:pt modelId="{0E7EEBB9-B593-4C74-BC91-45DAA8AE7E18}" type="sibTrans" cxnId="{85D361D9-DE5A-4FD1-9FDB-FAE016AE9E7D}">
      <dgm:prSet/>
      <dgm:spPr/>
      <dgm:t>
        <a:bodyPr/>
        <a:lstStyle/>
        <a:p>
          <a:endParaRPr lang="pt-BR" sz="1600"/>
        </a:p>
      </dgm:t>
    </dgm:pt>
    <dgm:pt modelId="{7644646C-CB5A-43D1-B8AD-1545CF40E408}">
      <dgm:prSet phldrT="[Texto]" custT="1"/>
      <dgm:spPr/>
      <dgm:t>
        <a:bodyPr/>
        <a:lstStyle/>
        <a:p>
          <a:pPr algn="r"/>
          <a:r>
            <a:rPr lang="pt-BR" sz="1600" dirty="0" smtClean="0"/>
            <a:t>Tendem a observações teóricas de modo lógico e linear</a:t>
          </a:r>
          <a:endParaRPr lang="pt-BR" sz="1600" dirty="0"/>
        </a:p>
      </dgm:t>
    </dgm:pt>
    <dgm:pt modelId="{65313ED3-A443-4EBA-B42F-8D4A617B260B}" type="parTrans" cxnId="{2988D254-B417-4F4E-8B10-A62704FF8A58}">
      <dgm:prSet/>
      <dgm:spPr/>
      <dgm:t>
        <a:bodyPr/>
        <a:lstStyle/>
        <a:p>
          <a:endParaRPr lang="pt-BR" sz="1600"/>
        </a:p>
      </dgm:t>
    </dgm:pt>
    <dgm:pt modelId="{F246ABB8-51A7-47F6-91C0-AC6BA39E49FA}" type="sibTrans" cxnId="{2988D254-B417-4F4E-8B10-A62704FF8A58}">
      <dgm:prSet/>
      <dgm:spPr/>
      <dgm:t>
        <a:bodyPr/>
        <a:lstStyle/>
        <a:p>
          <a:endParaRPr lang="pt-BR" sz="1600"/>
        </a:p>
      </dgm:t>
    </dgm:pt>
    <dgm:pt modelId="{C0D1E5D5-F34D-4C39-868A-CEE8C17C025F}" type="pres">
      <dgm:prSet presAssocID="{582E1F23-4798-468A-9C99-33C3E2EE5DFA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9A49D48-A111-4981-9070-A82B7E47ECBA}" type="pres">
      <dgm:prSet presAssocID="{582E1F23-4798-468A-9C99-33C3E2EE5DFA}" presName="children" presStyleCnt="0"/>
      <dgm:spPr/>
    </dgm:pt>
    <dgm:pt modelId="{79FA084D-CEFE-43EC-A279-2299F89A22C3}" type="pres">
      <dgm:prSet presAssocID="{582E1F23-4798-468A-9C99-33C3E2EE5DFA}" presName="child1group" presStyleCnt="0"/>
      <dgm:spPr/>
    </dgm:pt>
    <dgm:pt modelId="{4AEEEA15-1830-4736-8384-BA3FF38DA502}" type="pres">
      <dgm:prSet presAssocID="{582E1F23-4798-468A-9C99-33C3E2EE5DFA}" presName="child1" presStyleLbl="bgAcc1" presStyleIdx="0" presStyleCnt="4" custScaleX="171989" custLinFactNeighborX="-12910"/>
      <dgm:spPr/>
      <dgm:t>
        <a:bodyPr/>
        <a:lstStyle/>
        <a:p>
          <a:endParaRPr lang="pt-BR"/>
        </a:p>
      </dgm:t>
    </dgm:pt>
    <dgm:pt modelId="{4353753E-AD08-47CF-AEEC-3AAFF4BF1479}" type="pres">
      <dgm:prSet presAssocID="{582E1F23-4798-468A-9C99-33C3E2EE5DFA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AD9B2E-B10A-4D71-9FD0-E9932B051CC0}" type="pres">
      <dgm:prSet presAssocID="{582E1F23-4798-468A-9C99-33C3E2EE5DFA}" presName="child2group" presStyleCnt="0"/>
      <dgm:spPr/>
    </dgm:pt>
    <dgm:pt modelId="{9DA254E3-3AFB-4EC3-9471-78E0C2F7C8F6}" type="pres">
      <dgm:prSet presAssocID="{582E1F23-4798-468A-9C99-33C3E2EE5DFA}" presName="child2" presStyleLbl="bgAcc1" presStyleIdx="1" presStyleCnt="4" custScaleX="151479" custScaleY="103057"/>
      <dgm:spPr/>
      <dgm:t>
        <a:bodyPr/>
        <a:lstStyle/>
        <a:p>
          <a:endParaRPr lang="pt-BR"/>
        </a:p>
      </dgm:t>
    </dgm:pt>
    <dgm:pt modelId="{7C04B100-D97E-4D8D-9959-A5422F6D13CB}" type="pres">
      <dgm:prSet presAssocID="{582E1F23-4798-468A-9C99-33C3E2EE5DFA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A5201C0-EAA0-4980-A253-77A625424D36}" type="pres">
      <dgm:prSet presAssocID="{582E1F23-4798-468A-9C99-33C3E2EE5DFA}" presName="child3group" presStyleCnt="0"/>
      <dgm:spPr/>
    </dgm:pt>
    <dgm:pt modelId="{04A42BE5-035E-4F30-BA68-4DC1BFBE05B5}" type="pres">
      <dgm:prSet presAssocID="{582E1F23-4798-468A-9C99-33C3E2EE5DFA}" presName="child3" presStyleLbl="bgAcc1" presStyleIdx="2" presStyleCnt="4" custScaleX="163426" custLinFactNeighborX="23424"/>
      <dgm:spPr/>
      <dgm:t>
        <a:bodyPr/>
        <a:lstStyle/>
        <a:p>
          <a:endParaRPr lang="pt-BR"/>
        </a:p>
      </dgm:t>
    </dgm:pt>
    <dgm:pt modelId="{C1C0D588-B811-4CE8-BB30-365FF48FF89D}" type="pres">
      <dgm:prSet presAssocID="{582E1F23-4798-468A-9C99-33C3E2EE5DFA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F27855D-5080-4362-B6B0-4665F870E77E}" type="pres">
      <dgm:prSet presAssocID="{582E1F23-4798-468A-9C99-33C3E2EE5DFA}" presName="child4group" presStyleCnt="0"/>
      <dgm:spPr/>
    </dgm:pt>
    <dgm:pt modelId="{821D71C9-09F6-4F6D-803E-A87F2A2F80E8}" type="pres">
      <dgm:prSet presAssocID="{582E1F23-4798-468A-9C99-33C3E2EE5DFA}" presName="child4" presStyleLbl="bgAcc1" presStyleIdx="3" presStyleCnt="4" custScaleX="155789" custLinFactNeighborX="-20302"/>
      <dgm:spPr/>
      <dgm:t>
        <a:bodyPr/>
        <a:lstStyle/>
        <a:p>
          <a:endParaRPr lang="pt-BR"/>
        </a:p>
      </dgm:t>
    </dgm:pt>
    <dgm:pt modelId="{2E4D9640-DDED-45F6-9C27-BFB73DE9B2A3}" type="pres">
      <dgm:prSet presAssocID="{582E1F23-4798-468A-9C99-33C3E2EE5DFA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08B9DB7-4DFB-4839-9A18-FEA1E310401C}" type="pres">
      <dgm:prSet presAssocID="{582E1F23-4798-468A-9C99-33C3E2EE5DFA}" presName="childPlaceholder" presStyleCnt="0"/>
      <dgm:spPr/>
    </dgm:pt>
    <dgm:pt modelId="{C92BFE5F-B599-4397-A60A-FF2D6718EA72}" type="pres">
      <dgm:prSet presAssocID="{582E1F23-4798-468A-9C99-33C3E2EE5DFA}" presName="circle" presStyleCnt="0"/>
      <dgm:spPr/>
    </dgm:pt>
    <dgm:pt modelId="{59B5E7D9-EC3E-46C6-9027-D35DE50CE680}" type="pres">
      <dgm:prSet presAssocID="{582E1F23-4798-468A-9C99-33C3E2EE5DFA}" presName="quadrant1" presStyleLbl="node1" presStyleIdx="0" presStyleCnt="4" custLinFactNeighborX="287" custLinFactNeighborY="-167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C7DD6DC-B4F9-4AAA-808D-C988D7E35A5A}" type="pres">
      <dgm:prSet presAssocID="{582E1F23-4798-468A-9C99-33C3E2EE5DFA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8EC5812-FA71-47B6-843C-C80EF1087079}" type="pres">
      <dgm:prSet presAssocID="{582E1F23-4798-468A-9C99-33C3E2EE5DFA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E730CAC-5900-4024-A051-AB63A6CDC313}" type="pres">
      <dgm:prSet presAssocID="{582E1F23-4798-468A-9C99-33C3E2EE5DFA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001A780-525A-447B-A575-7C2246AA1C18}" type="pres">
      <dgm:prSet presAssocID="{582E1F23-4798-468A-9C99-33C3E2EE5DFA}" presName="quadrantPlaceholder" presStyleCnt="0"/>
      <dgm:spPr/>
    </dgm:pt>
    <dgm:pt modelId="{D3E7D856-7FC1-45D9-BC79-52EAB10F6503}" type="pres">
      <dgm:prSet presAssocID="{582E1F23-4798-468A-9C99-33C3E2EE5DFA}" presName="center1" presStyleLbl="fgShp" presStyleIdx="0" presStyleCnt="2"/>
      <dgm:spPr/>
    </dgm:pt>
    <dgm:pt modelId="{86B94D26-80AC-4154-AF42-BB709B51EC0C}" type="pres">
      <dgm:prSet presAssocID="{582E1F23-4798-468A-9C99-33C3E2EE5DFA}" presName="center2" presStyleLbl="fgShp" presStyleIdx="1" presStyleCnt="2"/>
      <dgm:spPr/>
    </dgm:pt>
  </dgm:ptLst>
  <dgm:cxnLst>
    <dgm:cxn modelId="{9621748B-8710-4492-9AC2-3D590D61A20A}" type="presOf" srcId="{2816B841-9758-42E9-8366-2E090C6E4680}" destId="{0C7DD6DC-B4F9-4AAA-808D-C988D7E35A5A}" srcOrd="0" destOrd="0" presId="urn:microsoft.com/office/officeart/2005/8/layout/cycle4"/>
    <dgm:cxn modelId="{524B7F35-C66C-4DA9-8F2F-D9F25E9AE8A3}" srcId="{582E1F23-4798-468A-9C99-33C3E2EE5DFA}" destId="{2816B841-9758-42E9-8366-2E090C6E4680}" srcOrd="1" destOrd="0" parTransId="{A7D1C6E5-B27E-48CC-9EC6-42C264ABA3A3}" sibTransId="{50723A8B-D546-40A6-A4EB-A5BC9FD55013}"/>
    <dgm:cxn modelId="{F9C62D03-7094-4282-B851-3344EC743586}" type="presOf" srcId="{7644646C-CB5A-43D1-B8AD-1545CF40E408}" destId="{821D71C9-09F6-4F6D-803E-A87F2A2F80E8}" srcOrd="0" destOrd="0" presId="urn:microsoft.com/office/officeart/2005/8/layout/cycle4"/>
    <dgm:cxn modelId="{D496FE3E-851A-4115-8A98-BE958532471C}" srcId="{582E1F23-4798-468A-9C99-33C3E2EE5DFA}" destId="{C0FDF6C4-44DE-4F31-A25F-F436504B1281}" srcOrd="2" destOrd="0" parTransId="{F309C17F-8D12-4917-9B42-82292A29C48A}" sibTransId="{61C95C74-2D9C-4967-82AA-A9B8C2EC6617}"/>
    <dgm:cxn modelId="{2988D254-B417-4F4E-8B10-A62704FF8A58}" srcId="{1CE8522E-5F9D-44F3-BC0E-186F0BC241E8}" destId="{7644646C-CB5A-43D1-B8AD-1545CF40E408}" srcOrd="0" destOrd="0" parTransId="{65313ED3-A443-4EBA-B42F-8D4A617B260B}" sibTransId="{F246ABB8-51A7-47F6-91C0-AC6BA39E49FA}"/>
    <dgm:cxn modelId="{F673CAA0-B466-4671-859C-6AEB678BC865}" srcId="{40DEBC08-E898-4269-B39A-49068AC59B5D}" destId="{7EC2A700-6D71-49C9-8500-FB1879F51223}" srcOrd="0" destOrd="0" parTransId="{6CE3EA10-190C-43F1-ACCE-A63E5CDC6502}" sibTransId="{943691D0-2353-4DD5-B08B-BB5D95989077}"/>
    <dgm:cxn modelId="{1CD1BF28-31EF-4011-B328-3343DF6D3C59}" type="presOf" srcId="{40DEBC08-E898-4269-B39A-49068AC59B5D}" destId="{59B5E7D9-EC3E-46C6-9027-D35DE50CE680}" srcOrd="0" destOrd="0" presId="urn:microsoft.com/office/officeart/2005/8/layout/cycle4"/>
    <dgm:cxn modelId="{63EA3CA3-D917-45E4-88CB-11826FEC2393}" srcId="{582E1F23-4798-468A-9C99-33C3E2EE5DFA}" destId="{40DEBC08-E898-4269-B39A-49068AC59B5D}" srcOrd="0" destOrd="0" parTransId="{3769B5DF-1C72-42ED-8DAC-463EC54DFE27}" sibTransId="{2B34DB23-025C-47DA-BA91-661D39CCFA4D}"/>
    <dgm:cxn modelId="{85D361D9-DE5A-4FD1-9FDB-FAE016AE9E7D}" srcId="{582E1F23-4798-468A-9C99-33C3E2EE5DFA}" destId="{1CE8522E-5F9D-44F3-BC0E-186F0BC241E8}" srcOrd="3" destOrd="0" parTransId="{48267FC9-5E1E-4C02-95DD-9F02BA39A53D}" sibTransId="{0E7EEBB9-B593-4C74-BC91-45DAA8AE7E18}"/>
    <dgm:cxn modelId="{CE0361AE-F34A-4032-896E-5E29358D09AD}" srcId="{2816B841-9758-42E9-8366-2E090C6E4680}" destId="{F924F862-8E14-4E7A-AE27-AB8AD59FD792}" srcOrd="0" destOrd="0" parTransId="{9D0AB981-B081-4CB7-9FAB-95DADCA3EC0D}" sibTransId="{918AF3C4-0733-4C1B-84BA-19649EDF3AF1}"/>
    <dgm:cxn modelId="{C412D9E9-9857-44E3-B852-3EC905729956}" type="presOf" srcId="{7EC2A700-6D71-49C9-8500-FB1879F51223}" destId="{4AEEEA15-1830-4736-8384-BA3FF38DA502}" srcOrd="0" destOrd="0" presId="urn:microsoft.com/office/officeart/2005/8/layout/cycle4"/>
    <dgm:cxn modelId="{5483CC17-B329-49EC-9E6D-C97DF5803027}" type="presOf" srcId="{7EC2A700-6D71-49C9-8500-FB1879F51223}" destId="{4353753E-AD08-47CF-AEEC-3AAFF4BF1479}" srcOrd="1" destOrd="0" presId="urn:microsoft.com/office/officeart/2005/8/layout/cycle4"/>
    <dgm:cxn modelId="{42B12562-7A90-499F-9083-ECB12B0EF42E}" type="presOf" srcId="{C0FDF6C4-44DE-4F31-A25F-F436504B1281}" destId="{78EC5812-FA71-47B6-843C-C80EF1087079}" srcOrd="0" destOrd="0" presId="urn:microsoft.com/office/officeart/2005/8/layout/cycle4"/>
    <dgm:cxn modelId="{FD6DAD77-A35D-4DA8-8841-E8C5B0F80EDC}" type="presOf" srcId="{7644646C-CB5A-43D1-B8AD-1545CF40E408}" destId="{2E4D9640-DDED-45F6-9C27-BFB73DE9B2A3}" srcOrd="1" destOrd="0" presId="urn:microsoft.com/office/officeart/2005/8/layout/cycle4"/>
    <dgm:cxn modelId="{C08C0BD8-85BC-4432-B4B6-349A0FDDDF21}" type="presOf" srcId="{582E1F23-4798-468A-9C99-33C3E2EE5DFA}" destId="{C0D1E5D5-F34D-4C39-868A-CEE8C17C025F}" srcOrd="0" destOrd="0" presId="urn:microsoft.com/office/officeart/2005/8/layout/cycle4"/>
    <dgm:cxn modelId="{4FD38B68-A029-4DAB-847E-5C77974F8947}" type="presOf" srcId="{AF123F2A-B4BE-4944-B964-A1BEBAC3C4A3}" destId="{04A42BE5-035E-4F30-BA68-4DC1BFBE05B5}" srcOrd="0" destOrd="0" presId="urn:microsoft.com/office/officeart/2005/8/layout/cycle4"/>
    <dgm:cxn modelId="{E9FC12C7-36FB-4ECF-BB89-DE3F77D799E7}" type="presOf" srcId="{F924F862-8E14-4E7A-AE27-AB8AD59FD792}" destId="{7C04B100-D97E-4D8D-9959-A5422F6D13CB}" srcOrd="1" destOrd="0" presId="urn:microsoft.com/office/officeart/2005/8/layout/cycle4"/>
    <dgm:cxn modelId="{53CCF373-CA4E-40CD-A002-3C66607C1F4E}" srcId="{C0FDF6C4-44DE-4F31-A25F-F436504B1281}" destId="{AF123F2A-B4BE-4944-B964-A1BEBAC3C4A3}" srcOrd="0" destOrd="0" parTransId="{DCDD4E8E-E6E4-4F05-8146-B7BE97B365B3}" sibTransId="{9F9D9EBE-7530-4276-B549-A80688E33B1A}"/>
    <dgm:cxn modelId="{7C8B28A8-2BF4-47C1-9831-D5F46A86B3F2}" type="presOf" srcId="{F924F862-8E14-4E7A-AE27-AB8AD59FD792}" destId="{9DA254E3-3AFB-4EC3-9471-78E0C2F7C8F6}" srcOrd="0" destOrd="0" presId="urn:microsoft.com/office/officeart/2005/8/layout/cycle4"/>
    <dgm:cxn modelId="{0A529E6C-2895-4119-B788-A9A323283B36}" type="presOf" srcId="{AF123F2A-B4BE-4944-B964-A1BEBAC3C4A3}" destId="{C1C0D588-B811-4CE8-BB30-365FF48FF89D}" srcOrd="1" destOrd="0" presId="urn:microsoft.com/office/officeart/2005/8/layout/cycle4"/>
    <dgm:cxn modelId="{F32B3C54-56B3-4717-9F93-5307386E036D}" type="presOf" srcId="{1CE8522E-5F9D-44F3-BC0E-186F0BC241E8}" destId="{2E730CAC-5900-4024-A051-AB63A6CDC313}" srcOrd="0" destOrd="0" presId="urn:microsoft.com/office/officeart/2005/8/layout/cycle4"/>
    <dgm:cxn modelId="{68271637-117A-4D9D-A2D3-44FB16BB4861}" type="presParOf" srcId="{C0D1E5D5-F34D-4C39-868A-CEE8C17C025F}" destId="{A9A49D48-A111-4981-9070-A82B7E47ECBA}" srcOrd="0" destOrd="0" presId="urn:microsoft.com/office/officeart/2005/8/layout/cycle4"/>
    <dgm:cxn modelId="{3091922B-1C0A-4864-99DA-6C0A2B102570}" type="presParOf" srcId="{A9A49D48-A111-4981-9070-A82B7E47ECBA}" destId="{79FA084D-CEFE-43EC-A279-2299F89A22C3}" srcOrd="0" destOrd="0" presId="urn:microsoft.com/office/officeart/2005/8/layout/cycle4"/>
    <dgm:cxn modelId="{87DCA994-82F9-45C3-BA86-8CED0EF7073A}" type="presParOf" srcId="{79FA084D-CEFE-43EC-A279-2299F89A22C3}" destId="{4AEEEA15-1830-4736-8384-BA3FF38DA502}" srcOrd="0" destOrd="0" presId="urn:microsoft.com/office/officeart/2005/8/layout/cycle4"/>
    <dgm:cxn modelId="{8FCA54B9-6BA3-41DB-B66F-5B29B8EF5F5B}" type="presParOf" srcId="{79FA084D-CEFE-43EC-A279-2299F89A22C3}" destId="{4353753E-AD08-47CF-AEEC-3AAFF4BF1479}" srcOrd="1" destOrd="0" presId="urn:microsoft.com/office/officeart/2005/8/layout/cycle4"/>
    <dgm:cxn modelId="{7E428B31-A96F-488E-BFB2-A9040E3F5C8B}" type="presParOf" srcId="{A9A49D48-A111-4981-9070-A82B7E47ECBA}" destId="{6FAD9B2E-B10A-4D71-9FD0-E9932B051CC0}" srcOrd="1" destOrd="0" presId="urn:microsoft.com/office/officeart/2005/8/layout/cycle4"/>
    <dgm:cxn modelId="{703D9DA1-1ABB-4CF6-8BEF-8AEAE0BEB612}" type="presParOf" srcId="{6FAD9B2E-B10A-4D71-9FD0-E9932B051CC0}" destId="{9DA254E3-3AFB-4EC3-9471-78E0C2F7C8F6}" srcOrd="0" destOrd="0" presId="urn:microsoft.com/office/officeart/2005/8/layout/cycle4"/>
    <dgm:cxn modelId="{A4D9CFD7-9109-4C61-B1C5-92462B51E917}" type="presParOf" srcId="{6FAD9B2E-B10A-4D71-9FD0-E9932B051CC0}" destId="{7C04B100-D97E-4D8D-9959-A5422F6D13CB}" srcOrd="1" destOrd="0" presId="urn:microsoft.com/office/officeart/2005/8/layout/cycle4"/>
    <dgm:cxn modelId="{5A44981E-5102-4740-921C-62F3D83AB07C}" type="presParOf" srcId="{A9A49D48-A111-4981-9070-A82B7E47ECBA}" destId="{4A5201C0-EAA0-4980-A253-77A625424D36}" srcOrd="2" destOrd="0" presId="urn:microsoft.com/office/officeart/2005/8/layout/cycle4"/>
    <dgm:cxn modelId="{383298A3-1038-4D01-A351-6BDFDA15A2ED}" type="presParOf" srcId="{4A5201C0-EAA0-4980-A253-77A625424D36}" destId="{04A42BE5-035E-4F30-BA68-4DC1BFBE05B5}" srcOrd="0" destOrd="0" presId="urn:microsoft.com/office/officeart/2005/8/layout/cycle4"/>
    <dgm:cxn modelId="{93FB2B2F-6350-479A-9C59-9CFB4508EA0C}" type="presParOf" srcId="{4A5201C0-EAA0-4980-A253-77A625424D36}" destId="{C1C0D588-B811-4CE8-BB30-365FF48FF89D}" srcOrd="1" destOrd="0" presId="urn:microsoft.com/office/officeart/2005/8/layout/cycle4"/>
    <dgm:cxn modelId="{38285DA6-9EAF-40A2-876D-2D8C4D17D4A0}" type="presParOf" srcId="{A9A49D48-A111-4981-9070-A82B7E47ECBA}" destId="{AF27855D-5080-4362-B6B0-4665F870E77E}" srcOrd="3" destOrd="0" presId="urn:microsoft.com/office/officeart/2005/8/layout/cycle4"/>
    <dgm:cxn modelId="{CA131E00-1EE5-4A46-965C-CA9838FC9722}" type="presParOf" srcId="{AF27855D-5080-4362-B6B0-4665F870E77E}" destId="{821D71C9-09F6-4F6D-803E-A87F2A2F80E8}" srcOrd="0" destOrd="0" presId="urn:microsoft.com/office/officeart/2005/8/layout/cycle4"/>
    <dgm:cxn modelId="{A9DBAF74-E2E3-492A-ABA6-1BEA7D8A826E}" type="presParOf" srcId="{AF27855D-5080-4362-B6B0-4665F870E77E}" destId="{2E4D9640-DDED-45F6-9C27-BFB73DE9B2A3}" srcOrd="1" destOrd="0" presId="urn:microsoft.com/office/officeart/2005/8/layout/cycle4"/>
    <dgm:cxn modelId="{20C9A570-F95F-4BC9-817B-67B7BFF41024}" type="presParOf" srcId="{A9A49D48-A111-4981-9070-A82B7E47ECBA}" destId="{108B9DB7-4DFB-4839-9A18-FEA1E310401C}" srcOrd="4" destOrd="0" presId="urn:microsoft.com/office/officeart/2005/8/layout/cycle4"/>
    <dgm:cxn modelId="{A9C6DCD6-91D4-4B9F-A0B7-6D695013DA9B}" type="presParOf" srcId="{C0D1E5D5-F34D-4C39-868A-CEE8C17C025F}" destId="{C92BFE5F-B599-4397-A60A-FF2D6718EA72}" srcOrd="1" destOrd="0" presId="urn:microsoft.com/office/officeart/2005/8/layout/cycle4"/>
    <dgm:cxn modelId="{0B77B9A4-E9A4-4369-80B9-FE4A3B6F3679}" type="presParOf" srcId="{C92BFE5F-B599-4397-A60A-FF2D6718EA72}" destId="{59B5E7D9-EC3E-46C6-9027-D35DE50CE680}" srcOrd="0" destOrd="0" presId="urn:microsoft.com/office/officeart/2005/8/layout/cycle4"/>
    <dgm:cxn modelId="{3C81C78F-3B44-4918-A5EC-CE8CA62B0CED}" type="presParOf" srcId="{C92BFE5F-B599-4397-A60A-FF2D6718EA72}" destId="{0C7DD6DC-B4F9-4AAA-808D-C988D7E35A5A}" srcOrd="1" destOrd="0" presId="urn:microsoft.com/office/officeart/2005/8/layout/cycle4"/>
    <dgm:cxn modelId="{1C4CEE73-1DB8-452A-BCF4-14C76B34A85D}" type="presParOf" srcId="{C92BFE5F-B599-4397-A60A-FF2D6718EA72}" destId="{78EC5812-FA71-47B6-843C-C80EF1087079}" srcOrd="2" destOrd="0" presId="urn:microsoft.com/office/officeart/2005/8/layout/cycle4"/>
    <dgm:cxn modelId="{4B7F754E-EB74-4086-B92E-9DEEE11CD88E}" type="presParOf" srcId="{C92BFE5F-B599-4397-A60A-FF2D6718EA72}" destId="{2E730CAC-5900-4024-A051-AB63A6CDC313}" srcOrd="3" destOrd="0" presId="urn:microsoft.com/office/officeart/2005/8/layout/cycle4"/>
    <dgm:cxn modelId="{1F6F0F5D-D834-4DA6-BFD0-00DCC7F73B3F}" type="presParOf" srcId="{C92BFE5F-B599-4397-A60A-FF2D6718EA72}" destId="{E001A780-525A-447B-A575-7C2246AA1C18}" srcOrd="4" destOrd="0" presId="urn:microsoft.com/office/officeart/2005/8/layout/cycle4"/>
    <dgm:cxn modelId="{7EF9A7BE-E850-4610-8A69-45D0B60F67B7}" type="presParOf" srcId="{C0D1E5D5-F34D-4C39-868A-CEE8C17C025F}" destId="{D3E7D856-7FC1-45D9-BC79-52EAB10F6503}" srcOrd="2" destOrd="0" presId="urn:microsoft.com/office/officeart/2005/8/layout/cycle4"/>
    <dgm:cxn modelId="{F5899D36-7182-4734-B49A-31BF570B559E}" type="presParOf" srcId="{C0D1E5D5-F34D-4C39-868A-CEE8C17C025F}" destId="{86B94D26-80AC-4154-AF42-BB709B51EC0C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42BE5-035E-4F30-BA68-4DC1BFBE05B5}">
      <dsp:nvSpPr>
        <dsp:cNvPr id="0" name=""/>
        <dsp:cNvSpPr/>
      </dsp:nvSpPr>
      <dsp:spPr>
        <a:xfrm>
          <a:off x="4211320" y="2897460"/>
          <a:ext cx="3421527" cy="135619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Experimentar ideias, teorias e técnicas, buscando compreender e investigar na prática</a:t>
          </a:r>
          <a:endParaRPr lang="pt-BR" sz="1600" kern="1200" dirty="0"/>
        </a:p>
      </dsp:txBody>
      <dsp:txXfrm>
        <a:off x="5267569" y="3266299"/>
        <a:ext cx="2335487" cy="957563"/>
      </dsp:txXfrm>
    </dsp:sp>
    <dsp:sp modelId="{821D71C9-09F6-4F6D-803E-A87F2A2F80E8}">
      <dsp:nvSpPr>
        <dsp:cNvPr id="0" name=""/>
        <dsp:cNvSpPr/>
      </dsp:nvSpPr>
      <dsp:spPr>
        <a:xfrm>
          <a:off x="97419" y="2897460"/>
          <a:ext cx="3261637" cy="135619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Tendem a observações teóricas de modo lógico e linear</a:t>
          </a:r>
          <a:endParaRPr lang="pt-BR" sz="1600" kern="1200" dirty="0"/>
        </a:p>
      </dsp:txBody>
      <dsp:txXfrm>
        <a:off x="127210" y="3266299"/>
        <a:ext cx="2223564" cy="957563"/>
      </dsp:txXfrm>
    </dsp:sp>
    <dsp:sp modelId="{9DA254E3-3AFB-4EC3-9471-78E0C2F7C8F6}">
      <dsp:nvSpPr>
        <dsp:cNvPr id="0" name=""/>
        <dsp:cNvSpPr/>
      </dsp:nvSpPr>
      <dsp:spPr>
        <a:xfrm>
          <a:off x="3983499" y="-5182"/>
          <a:ext cx="3171402" cy="139765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Observar e refletir sobre suas experiências em diversas perspectivas</a:t>
          </a:r>
          <a:endParaRPr lang="pt-BR" sz="1600" kern="1200" dirty="0"/>
        </a:p>
      </dsp:txBody>
      <dsp:txXfrm>
        <a:off x="4965622" y="25520"/>
        <a:ext cx="2158577" cy="986835"/>
      </dsp:txXfrm>
    </dsp:sp>
    <dsp:sp modelId="{4AEEEA15-1830-4736-8384-BA3FF38DA502}">
      <dsp:nvSpPr>
        <dsp:cNvPr id="0" name=""/>
        <dsp:cNvSpPr/>
      </dsp:nvSpPr>
      <dsp:spPr>
        <a:xfrm>
          <a:off x="82596" y="15547"/>
          <a:ext cx="3600804" cy="135619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Animadas e espontânea. Gostam de descobrir coisas novas e buscam atividades que propõem desafios</a:t>
          </a:r>
          <a:endParaRPr lang="pt-BR" sz="1600" kern="1200" dirty="0"/>
        </a:p>
      </dsp:txBody>
      <dsp:txXfrm>
        <a:off x="112387" y="45338"/>
        <a:ext cx="2460981" cy="957563"/>
      </dsp:txXfrm>
    </dsp:sp>
    <dsp:sp modelId="{59B5E7D9-EC3E-46C6-9027-D35DE50CE680}">
      <dsp:nvSpPr>
        <dsp:cNvPr id="0" name=""/>
        <dsp:cNvSpPr/>
      </dsp:nvSpPr>
      <dsp:spPr>
        <a:xfrm>
          <a:off x="1944209" y="216016"/>
          <a:ext cx="1835100" cy="1835100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Ativo</a:t>
          </a:r>
          <a:endParaRPr lang="pt-BR" sz="1600" b="1" kern="1200" dirty="0"/>
        </a:p>
      </dsp:txBody>
      <dsp:txXfrm>
        <a:off x="2481697" y="753504"/>
        <a:ext cx="1297612" cy="1297612"/>
      </dsp:txXfrm>
    </dsp:sp>
    <dsp:sp modelId="{0C7DD6DC-B4F9-4AAA-808D-C988D7E35A5A}">
      <dsp:nvSpPr>
        <dsp:cNvPr id="0" name=""/>
        <dsp:cNvSpPr/>
      </dsp:nvSpPr>
      <dsp:spPr>
        <a:xfrm rot="5400000">
          <a:off x="3858805" y="246754"/>
          <a:ext cx="1835100" cy="1835100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Reflexivo</a:t>
          </a:r>
          <a:endParaRPr lang="pt-BR" sz="1600" b="1" kern="1200" dirty="0"/>
        </a:p>
      </dsp:txBody>
      <dsp:txXfrm rot="-5400000">
        <a:off x="3858805" y="784242"/>
        <a:ext cx="1297612" cy="1297612"/>
      </dsp:txXfrm>
    </dsp:sp>
    <dsp:sp modelId="{78EC5812-FA71-47B6-843C-C80EF1087079}">
      <dsp:nvSpPr>
        <dsp:cNvPr id="0" name=""/>
        <dsp:cNvSpPr/>
      </dsp:nvSpPr>
      <dsp:spPr>
        <a:xfrm rot="10800000">
          <a:off x="3858805" y="2166617"/>
          <a:ext cx="1835100" cy="1835100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Pragmático</a:t>
          </a:r>
          <a:endParaRPr lang="pt-BR" sz="1400" b="1" kern="1200" dirty="0"/>
        </a:p>
      </dsp:txBody>
      <dsp:txXfrm rot="10800000">
        <a:off x="3858805" y="2166617"/>
        <a:ext cx="1297612" cy="1297612"/>
      </dsp:txXfrm>
    </dsp:sp>
    <dsp:sp modelId="{2E730CAC-5900-4024-A051-AB63A6CDC313}">
      <dsp:nvSpPr>
        <dsp:cNvPr id="0" name=""/>
        <dsp:cNvSpPr/>
      </dsp:nvSpPr>
      <dsp:spPr>
        <a:xfrm rot="16200000">
          <a:off x="1938942" y="2166617"/>
          <a:ext cx="1835100" cy="1835100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Teórico</a:t>
          </a:r>
          <a:endParaRPr lang="pt-BR" sz="1600" b="1" kern="1200" dirty="0"/>
        </a:p>
      </dsp:txBody>
      <dsp:txXfrm rot="5400000">
        <a:off x="2476430" y="2166617"/>
        <a:ext cx="1297612" cy="1297612"/>
      </dsp:txXfrm>
    </dsp:sp>
    <dsp:sp modelId="{D3E7D856-7FC1-45D9-BC79-52EAB10F6503}">
      <dsp:nvSpPr>
        <dsp:cNvPr id="0" name=""/>
        <dsp:cNvSpPr/>
      </dsp:nvSpPr>
      <dsp:spPr>
        <a:xfrm>
          <a:off x="3499625" y="1742806"/>
          <a:ext cx="633597" cy="550953"/>
        </a:xfrm>
        <a:prstGeom prst="circularArrow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B94D26-80AC-4154-AF42-BB709B51EC0C}">
      <dsp:nvSpPr>
        <dsp:cNvPr id="0" name=""/>
        <dsp:cNvSpPr/>
      </dsp:nvSpPr>
      <dsp:spPr>
        <a:xfrm rot="10800000">
          <a:off x="3499625" y="1954711"/>
          <a:ext cx="633597" cy="550953"/>
        </a:xfrm>
        <a:prstGeom prst="circularArrow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29837" cy="497126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29762" y="0"/>
            <a:ext cx="2929837" cy="497126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ED8CACD3-69F6-4F07-858F-452C2C5EA098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1" y="9443662"/>
            <a:ext cx="2929837" cy="497126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29762" y="9443662"/>
            <a:ext cx="2929837" cy="497126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91F4B0A5-CA87-4CF0-9401-2E104B475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473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762" y="0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117" y="4722694"/>
            <a:ext cx="5408930" cy="4474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3662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762" y="9443662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0EBD37-4A5A-416E-82E8-1C80E6B72BFA}" type="slidenum">
              <a:rPr lang="pt-BR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06349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C407-3800-47EE-8C09-7A64A2435AB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5744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b="1" smtClean="0"/>
              <a:t>Porque existe a dificuldade de gerenciar os EA</a:t>
            </a:r>
          </a:p>
          <a:p>
            <a:endParaRPr lang="pt-BR" altLang="pt-BR" smtClean="0"/>
          </a:p>
        </p:txBody>
      </p:sp>
      <p:sp>
        <p:nvSpPr>
          <p:cNvPr id="163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4375" indent="-2746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0138" indent="-2190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1463" indent="-2190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1200" indent="-2190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38400" indent="-219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95600" indent="-219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52800" indent="-219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10000" indent="-219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3102E8D-D61E-462B-8557-58F898C71BE0}" type="slidenum">
              <a:rPr lang="pt-BR" altLang="pt-BR" smtClean="0"/>
              <a:pPr/>
              <a:t>2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422094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/>
              <a:t>As metodologias ativas são estratégias de ensino-aprendizagem que oferecem oportunidades ao aluno de exercer um comportamento mais ativo na realização das atividades. Nesse tipo de metodologia o aluno é o centro do processo e não mais o professor. </a:t>
            </a:r>
          </a:p>
          <a:p>
            <a:endParaRPr lang="pt-BR" altLang="pt-BR" smtClean="0"/>
          </a:p>
        </p:txBody>
      </p:sp>
      <p:sp>
        <p:nvSpPr>
          <p:cNvPr id="102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78C9A3-A342-4762-99AE-42997BABFC84}" type="slidenum">
              <a:rPr lang="pt-BR" altLang="pt-BR" smtClean="0"/>
              <a:pPr/>
              <a:t>3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86221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/>
              <a:t>A literatura aponta mais de 70 teorias de EA cujo principal objetivo é identificar as preferências de aprendizagem de uma pessoa. Algumas teorias se focam nos canais sensoriais como audição, visão e tato, outras em questões psicológicas e outras em teorias de aprendizagem como ciclo de aprendizagem experiencial (Kolb, Honey Momfurd, Alonso e Gallego)</a:t>
            </a:r>
          </a:p>
        </p:txBody>
      </p:sp>
      <p:sp>
        <p:nvSpPr>
          <p:cNvPr id="327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4375" indent="-2746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0138" indent="-2190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1463" indent="-2190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1200" indent="-2190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38400" indent="-219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95600" indent="-219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52800" indent="-219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10000" indent="-219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5484465-3986-4E61-9AF0-F4AD97F4F64F}" type="slidenum">
              <a:rPr lang="pt-BR" altLang="pt-BR" smtClean="0"/>
              <a:pPr/>
              <a:t>5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188413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r>
              <a:rPr lang="pt-BR" altLang="pt-BR" b="1" smtClean="0"/>
              <a:t>Estilo Ativo - </a:t>
            </a:r>
            <a:r>
              <a:rPr lang="pt-BR" altLang="pt-BR" smtClean="0"/>
              <a:t>enquadram pessoas que </a:t>
            </a:r>
            <a:r>
              <a:rPr lang="pt-BR" altLang="pt-BR" smtClean="0">
                <a:solidFill>
                  <a:srgbClr val="FF0000"/>
                </a:solidFill>
              </a:rPr>
              <a:t>buscam novas experiências, são pessoas animadas e espontânea</a:t>
            </a:r>
            <a:r>
              <a:rPr lang="pt-BR" altLang="pt-BR" smtClean="0"/>
              <a:t>. </a:t>
            </a:r>
            <a:r>
              <a:rPr lang="pt-BR" altLang="pt-BR" sz="1100" smtClean="0"/>
              <a:t>Gostam de descobrir coisas novas e buscam atividades que propõem desafios e situações que haja dificuldades</a:t>
            </a:r>
          </a:p>
          <a:p>
            <a:pPr eaLnBrk="1">
              <a:spcBef>
                <a:spcPct val="0"/>
              </a:spcBef>
            </a:pPr>
            <a:r>
              <a:rPr lang="pt-BR" altLang="pt-BR" b="1" smtClean="0"/>
              <a:t>Estilo Reflexivo - </a:t>
            </a:r>
            <a:r>
              <a:rPr lang="pt-BR" altLang="pt-BR" smtClean="0"/>
              <a:t>enquadram pessoas que </a:t>
            </a:r>
            <a:r>
              <a:rPr lang="pt-BR" altLang="pt-BR" smtClean="0">
                <a:solidFill>
                  <a:srgbClr val="FF0000"/>
                </a:solidFill>
              </a:rPr>
              <a:t>gostam de observar e refletir sobre suas experiências em diversas perspectivas</a:t>
            </a:r>
            <a:r>
              <a:rPr lang="pt-BR" altLang="pt-BR" smtClean="0"/>
              <a:t>. </a:t>
            </a:r>
            <a:r>
              <a:rPr lang="pt-BR" altLang="pt-BR" sz="1100" smtClean="0"/>
              <a:t>Focalizam-se na reflexão e na construção de significados e buscam informações tanto da sua própria experiência como da experiência dos outros</a:t>
            </a:r>
          </a:p>
          <a:p>
            <a:pPr eaLnBrk="1">
              <a:spcBef>
                <a:spcPct val="0"/>
              </a:spcBef>
            </a:pPr>
            <a:r>
              <a:rPr lang="pt-BR" altLang="pt-BR" b="1" smtClean="0"/>
              <a:t>Estilo Teórico - </a:t>
            </a:r>
            <a:r>
              <a:rPr lang="pt-BR" altLang="pt-BR" sz="1400" smtClean="0"/>
              <a:t>enquadram pessoas que tendem a </a:t>
            </a:r>
            <a:r>
              <a:rPr lang="pt-BR" altLang="pt-BR" sz="1400" smtClean="0">
                <a:solidFill>
                  <a:srgbClr val="FF0000"/>
                </a:solidFill>
              </a:rPr>
              <a:t>observações teóricas de modo lógico e linear.</a:t>
            </a:r>
            <a:r>
              <a:rPr lang="pt-BR" altLang="pt-BR" sz="1400" smtClean="0"/>
              <a:t>  </a:t>
            </a:r>
            <a:r>
              <a:rPr lang="pt-BR" altLang="pt-BR" smtClean="0"/>
              <a:t>Buscam a racionalidade e objetividade e não gostam de conclusões subjetivas ou que relacionem aspecto superficial</a:t>
            </a:r>
          </a:p>
          <a:p>
            <a:pPr eaLnBrk="1">
              <a:spcBef>
                <a:spcPct val="0"/>
              </a:spcBef>
            </a:pPr>
            <a:r>
              <a:rPr lang="pt-BR" altLang="pt-BR" b="1" smtClean="0"/>
              <a:t>Estilo Pragmático - </a:t>
            </a:r>
            <a:r>
              <a:rPr lang="pt-BR" altLang="pt-BR" smtClean="0"/>
              <a:t>enquadram pessoas que gostam muito de </a:t>
            </a:r>
            <a:r>
              <a:rPr lang="pt-BR" altLang="pt-BR" smtClean="0">
                <a:solidFill>
                  <a:srgbClr val="FF0000"/>
                </a:solidFill>
              </a:rPr>
              <a:t>experimentar ideias, teorias e técnicas buscando compreender e investigar na prática</a:t>
            </a:r>
            <a:r>
              <a:rPr lang="pt-BR" altLang="pt-BR" smtClean="0"/>
              <a:t>.  Estão sempre em busca de novas ideias e de sua aplicação. Evitam a reflexão e ficam inquietos com discussões. São pessoas práticas, realistas, gostam de tomar decisões e resolver problemas com objetividade</a:t>
            </a:r>
          </a:p>
          <a:p>
            <a:pPr eaLnBrk="1">
              <a:spcBef>
                <a:spcPct val="0"/>
              </a:spcBef>
            </a:pPr>
            <a:endParaRPr lang="pt-BR" altLang="pt-BR" smtClean="0"/>
          </a:p>
          <a:p>
            <a:endParaRPr lang="pt-BR" alt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4375" indent="-2746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0138" indent="-2190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1463" indent="-2190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1200" indent="-2190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38400" indent="-219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95600" indent="-219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52800" indent="-219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10000" indent="-219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9B7B769-CB09-401C-B7E5-4E1CEA831F11}" type="slidenum">
              <a:rPr lang="pt-BR" altLang="pt-BR" smtClean="0"/>
              <a:pPr/>
              <a:t>11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776483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pt-BR" altLang="en-US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 alt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AFC62-2EDD-4666-8661-3303B9A052AC}" type="slidenum">
              <a:rPr lang="pt-BR" altLang="en-US" smtClean="0"/>
              <a:pPr/>
              <a:t>‹nº›</a:t>
            </a:fld>
            <a:endParaRPr lang="pt-BR" altLang="en-US" dirty="0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CDC8-4B3D-4876-A15A-8D55E8990524}" type="slidenum">
              <a:rPr lang="pt-BR" altLang="en-US" smtClean="0"/>
              <a:pPr/>
              <a:t>‹nº›</a:t>
            </a:fld>
            <a:endParaRPr lang="pt-B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590D-5F3C-4A9E-BAE8-B05D57894095}" type="slidenum">
              <a:rPr lang="pt-BR" altLang="en-US" smtClean="0"/>
              <a:pPr/>
              <a:t>‹nº›</a:t>
            </a:fld>
            <a:endParaRPr lang="pt-BR" altLang="en-US" dirty="0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3CB5-4F08-4088-B2BA-C337022956E9}" type="slidenum">
              <a:rPr lang="pt-BR" altLang="en-US" smtClean="0"/>
              <a:pPr/>
              <a:t>‹nº›</a:t>
            </a:fld>
            <a:endParaRPr lang="pt-BR" altLang="en-US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pt-BR" alt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E5E53B4-D8D5-49A0-946A-5A0DCE79E8BE}" type="slidenum">
              <a:rPr lang="pt-BR" altLang="en-US" smtClean="0"/>
              <a:pPr/>
              <a:t>‹nº›</a:t>
            </a:fld>
            <a:endParaRPr lang="pt-BR" altLang="en-US" dirty="0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FA3E-5EBC-43F2-BB22-9E8C96319A8D}" type="slidenum">
              <a:rPr lang="pt-BR" altLang="en-US" smtClean="0"/>
              <a:pPr/>
              <a:t>‹nº›</a:t>
            </a:fld>
            <a:endParaRPr lang="pt-BR" altLang="en-US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25D2-D3B0-4B40-A25E-7421FB7E36BD}" type="slidenum">
              <a:rPr lang="pt-BR" altLang="en-US" smtClean="0"/>
              <a:pPr/>
              <a:t>‹nº›</a:t>
            </a:fld>
            <a:endParaRPr lang="pt-BR" altLang="en-US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182B-7E8E-49F9-B6A7-28A5AFBCC52D}" type="slidenum">
              <a:rPr lang="pt-BR" altLang="en-US" smtClean="0"/>
              <a:pPr/>
              <a:t>‹nº›</a:t>
            </a:fld>
            <a:endParaRPr lang="pt-BR" altLang="en-US" dirty="0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FD01-DD2B-48B3-9095-C3F2C2CDA5F4}" type="slidenum">
              <a:rPr lang="pt-BR" altLang="en-US" smtClean="0"/>
              <a:pPr/>
              <a:t>‹nº›</a:t>
            </a:fld>
            <a:endParaRPr lang="pt-BR" altLang="en-US" dirty="0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F8A0-DB0F-4CA0-8126-76907D609EC4}" type="slidenum">
              <a:rPr lang="pt-BR" altLang="en-US" smtClean="0"/>
              <a:pPr/>
              <a:t>‹nº›</a:t>
            </a:fld>
            <a:endParaRPr lang="pt-BR" altLang="en-US" dirty="0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dirty="0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804E4-BED7-4F21-9ADC-D9614E8005BB}" type="slidenum">
              <a:rPr lang="pt-BR" altLang="en-US" smtClean="0"/>
              <a:pPr/>
              <a:t>‹nº›</a:t>
            </a:fld>
            <a:endParaRPr lang="pt-BR" altLang="en-US" dirty="0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 alt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 alt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82EA00-6938-48BE-9420-CB86D4D2AE92}" type="slidenum">
              <a:rPr lang="pt-BR" altLang="en-US" smtClean="0"/>
              <a:pPr/>
              <a:t>‹nº›</a:t>
            </a:fld>
            <a:endParaRPr lang="pt-BR" altLang="en-US" dirty="0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6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4.png"/><Relationship Id="rId5" Type="http://schemas.openxmlformats.org/officeDocument/2006/relationships/image" Target="../media/image10.jpeg"/><Relationship Id="rId10" Type="http://schemas.microsoft.com/office/2007/relationships/diagramDrawing" Target="../diagrams/drawing1.xml"/><Relationship Id="rId4" Type="http://schemas.openxmlformats.org/officeDocument/2006/relationships/image" Target="../media/image7.jpeg"/><Relationship Id="rId9" Type="http://schemas.openxmlformats.org/officeDocument/2006/relationships/diagramColors" Target="../diagrams/colors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1779" y="2031730"/>
            <a:ext cx="7232844" cy="1512168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 smtClean="0">
                <a:latin typeface="+mn-lt"/>
              </a:rPr>
              <a:t/>
            </a:r>
            <a:br>
              <a:rPr lang="pt-BR" sz="4000" b="1" dirty="0" smtClean="0">
                <a:latin typeface="+mn-lt"/>
              </a:rPr>
            </a:br>
            <a:r>
              <a:rPr lang="pt-BR" sz="4000" b="1" dirty="0" smtClean="0">
                <a:latin typeface="+mn-lt"/>
              </a:rPr>
              <a:t>Estilos de Aprendizagem</a:t>
            </a:r>
            <a:r>
              <a:rPr lang="pt-BR" sz="4000" b="1" dirty="0">
                <a:latin typeface="+mn-lt"/>
              </a:rPr>
              <a:t/>
            </a:r>
            <a:br>
              <a:rPr lang="pt-BR" sz="4000" b="1" dirty="0">
                <a:latin typeface="+mn-lt"/>
              </a:rPr>
            </a:br>
            <a:endParaRPr lang="pt-BR" b="1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55693" y="3936961"/>
            <a:ext cx="6876743" cy="62439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b="1" dirty="0" smtClean="0"/>
              <a:t>Professora Franciene </a:t>
            </a:r>
            <a:r>
              <a:rPr lang="pt-BR" b="1" dirty="0"/>
              <a:t>Duarte Gomes</a:t>
            </a:r>
          </a:p>
          <a:p>
            <a:pPr algn="ctr" fontAlgn="base">
              <a:lnSpc>
                <a:spcPct val="100000"/>
              </a:lnSpc>
            </a:pPr>
            <a:endParaRPr lang="pt-BR" sz="1800" dirty="0"/>
          </a:p>
          <a:p>
            <a:pPr algn="ctr" fontAlgn="base">
              <a:lnSpc>
                <a:spcPct val="100000"/>
              </a:lnSpc>
            </a:pPr>
            <a:endParaRPr lang="pt-BR" sz="1800" dirty="0"/>
          </a:p>
          <a:p>
            <a:pPr algn="ctr">
              <a:lnSpc>
                <a:spcPct val="100000"/>
              </a:lnSpc>
            </a:pPr>
            <a:endParaRPr lang="pt-BR" sz="1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E12B-5986-4C4B-945D-A8281779EA9E}" type="slidenum">
              <a:rPr lang="pt-BR" smtClean="0"/>
              <a:t>1</a:t>
            </a:fld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57753" y="3468848"/>
            <a:ext cx="258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</a:t>
            </a:r>
            <a:endParaRPr lang="pt-BR" b="1" spc="15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032" name="Picture 8" descr="Resultado de imagem para logo ufm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57" y="163332"/>
            <a:ext cx="2387486" cy="174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58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Estilos de Aprendizagem CHAEA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3CB5-4F08-4088-B2BA-C337022956E9}" type="slidenum">
              <a:rPr lang="pt-BR" altLang="en-US" smtClean="0"/>
              <a:pPr/>
              <a:t>10</a:t>
            </a:fld>
            <a:endParaRPr lang="pt-BR" alt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 fontScale="70000" lnSpcReduction="20000"/>
          </a:bodyPr>
          <a:lstStyle/>
          <a:p>
            <a:pPr lvl="0" hangingPunct="0"/>
            <a:r>
              <a:rPr lang="pt-BR" sz="3100" b="1" dirty="0"/>
              <a:t>Estilo </a:t>
            </a:r>
            <a:r>
              <a:rPr lang="pt-BR" sz="3100" b="1" u="sng" dirty="0"/>
              <a:t>T</a:t>
            </a:r>
            <a:r>
              <a:rPr lang="pt-BR" sz="3100" b="1" u="sng" dirty="0" smtClean="0"/>
              <a:t>eórico</a:t>
            </a:r>
          </a:p>
          <a:p>
            <a:pPr lvl="1" hangingPunct="0"/>
            <a:r>
              <a:rPr lang="pt-BR" sz="2700" dirty="0" smtClean="0"/>
              <a:t> </a:t>
            </a:r>
            <a:r>
              <a:rPr lang="pt-BR" sz="2700" dirty="0"/>
              <a:t>enquadram pessoas que tendem a </a:t>
            </a:r>
            <a:r>
              <a:rPr lang="pt-BR" sz="2700" dirty="0">
                <a:solidFill>
                  <a:srgbClr val="FF0000"/>
                </a:solidFill>
              </a:rPr>
              <a:t>observações teóricas de modo lógico e linear.</a:t>
            </a:r>
            <a:r>
              <a:rPr lang="pt-BR" sz="2700" dirty="0"/>
              <a:t> Buscam a racionalidade e objetividade e não gostam de conclusões subjetivas ou que relacionem aspecto superficial. Gostam de analisar e sintetizar e tem preferências por assuntos que envolvam princípios, teorias, modelos e pensamentos sistêmicos. São pessoas </a:t>
            </a:r>
            <a:r>
              <a:rPr lang="pt-BR" sz="2700" dirty="0" smtClean="0"/>
              <a:t>disciplinados</a:t>
            </a:r>
            <a:r>
              <a:rPr lang="pt-BR" sz="2700" dirty="0"/>
              <a:t>, sistemáticos, sintéticos, metódicos, críticos, não trabalham sem planejamento e </a:t>
            </a:r>
            <a:r>
              <a:rPr lang="pt-BR" sz="2700" dirty="0" smtClean="0"/>
              <a:t>cronograma</a:t>
            </a:r>
          </a:p>
          <a:p>
            <a:pPr lvl="0" hangingPunct="0"/>
            <a:endParaRPr lang="pt-BR" dirty="0"/>
          </a:p>
          <a:p>
            <a:pPr lvl="0" hangingPunct="0"/>
            <a:r>
              <a:rPr lang="pt-BR" sz="3100" b="1" dirty="0"/>
              <a:t>Estilo </a:t>
            </a:r>
            <a:r>
              <a:rPr lang="pt-BR" sz="3100" b="1" u="sng" dirty="0" smtClean="0"/>
              <a:t>Pragmático</a:t>
            </a:r>
            <a:r>
              <a:rPr lang="pt-BR" sz="3100" u="sng" dirty="0" smtClean="0"/>
              <a:t> </a:t>
            </a:r>
          </a:p>
          <a:p>
            <a:pPr lvl="1" hangingPunct="0"/>
            <a:r>
              <a:rPr lang="pt-BR" sz="2700" dirty="0" smtClean="0"/>
              <a:t>enquadram </a:t>
            </a:r>
            <a:r>
              <a:rPr lang="pt-BR" sz="2700" dirty="0"/>
              <a:t>pessoas que gostam muito de </a:t>
            </a:r>
            <a:r>
              <a:rPr lang="pt-BR" sz="2700" dirty="0">
                <a:solidFill>
                  <a:srgbClr val="FF0000"/>
                </a:solidFill>
              </a:rPr>
              <a:t>experimentar ideias, teorias e técnicas buscando compreender e investigar na prática</a:t>
            </a:r>
            <a:r>
              <a:rPr lang="pt-BR" sz="2700" dirty="0"/>
              <a:t>. Estão sempre em busca de novas ideias e de sua aplicação. Evitam a reflexão e ficam inquietos com discussões. São pessoas práticas, realistas, gostam de tomar decisões e resolver problemas com objetividade, são ágeis, decididos, objetivos, organizados e gostam de aplicar o que aprenderam solucionado </a:t>
            </a:r>
            <a:r>
              <a:rPr lang="pt-BR" sz="2700" dirty="0" smtClean="0"/>
              <a:t>problemas</a:t>
            </a:r>
            <a:endParaRPr lang="pt-BR" sz="2700" dirty="0"/>
          </a:p>
          <a:p>
            <a:pPr hangingPunct="0"/>
            <a:r>
              <a:rPr lang="pt-BR" sz="2700" dirty="0"/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3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372100"/>
            <a:ext cx="103505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563" y="947738"/>
            <a:ext cx="1300162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12" descr="Resultado de imagem para quimica desenh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6670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ítulo 1"/>
          <p:cNvSpPr>
            <a:spLocks noGrp="1"/>
          </p:cNvSpPr>
          <p:nvPr>
            <p:ph type="title"/>
          </p:nvPr>
        </p:nvSpPr>
        <p:spPr>
          <a:xfrm>
            <a:off x="460375" y="211494"/>
            <a:ext cx="7886700" cy="907281"/>
          </a:xfrm>
        </p:spPr>
        <p:txBody>
          <a:bodyPr/>
          <a:lstStyle/>
          <a:p>
            <a:pPr eaLnBrk="1" hangingPunct="1"/>
            <a:r>
              <a:rPr lang="pt-BR" altLang="pt-BR" sz="4000" b="1" dirty="0" smtClean="0"/>
              <a:t>CHAEA</a:t>
            </a:r>
          </a:p>
        </p:txBody>
      </p:sp>
      <p:graphicFrame>
        <p:nvGraphicFramePr>
          <p:cNvPr id="2" name="Espaço Reservado para Conteú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828713"/>
              </p:ext>
            </p:extLst>
          </p:nvPr>
        </p:nvGraphicFramePr>
        <p:xfrm>
          <a:off x="755577" y="1556792"/>
          <a:ext cx="7632848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5847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973EF49-E8C2-4F71-AF69-9138C84D892D}" type="slidenum">
              <a:rPr lang="es-ES" altLang="pt-BR" sz="1400" smtClean="0"/>
              <a:pPr/>
              <a:t>11</a:t>
            </a:fld>
            <a:endParaRPr lang="es-ES" altLang="pt-BR" sz="1400" smtClean="0"/>
          </a:p>
        </p:txBody>
      </p:sp>
      <p:sp>
        <p:nvSpPr>
          <p:cNvPr id="35848" name="AutoShape 8" descr="Resultado de imagem para aluno lendo desenh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sp>
        <p:nvSpPr>
          <p:cNvPr id="35849" name="AutoShape 10" descr="Resultado de imagem para aluno lendo desenho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pic>
        <p:nvPicPr>
          <p:cNvPr id="35850" name="Imagem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3770313"/>
            <a:ext cx="1222375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04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Estrutura do Questionário CHAEA</a:t>
            </a:r>
            <a:endParaRPr lang="pt-BR" b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3CB5-4F08-4088-B2BA-C337022956E9}" type="slidenum">
              <a:rPr lang="pt-BR" altLang="en-US" smtClean="0"/>
              <a:pPr/>
              <a:t>12</a:t>
            </a:fld>
            <a:endParaRPr lang="pt-BR" alt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51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Composto </a:t>
            </a:r>
            <a:r>
              <a:rPr lang="pt-BR" sz="2400" dirty="0"/>
              <a:t>por </a:t>
            </a:r>
            <a:r>
              <a:rPr lang="pt-BR" sz="2400" b="1" dirty="0"/>
              <a:t>80 questões </a:t>
            </a:r>
            <a:r>
              <a:rPr lang="pt-BR" sz="2400" dirty="0" smtClean="0"/>
              <a:t>breves</a:t>
            </a:r>
          </a:p>
          <a:p>
            <a:pPr lvl="1"/>
            <a:r>
              <a:rPr lang="pt-BR" sz="2200" dirty="0" smtClean="0"/>
              <a:t>20 </a:t>
            </a:r>
            <a:r>
              <a:rPr lang="pt-BR" sz="2200" dirty="0"/>
              <a:t>referente a cada </a:t>
            </a:r>
            <a:r>
              <a:rPr lang="pt-BR" sz="2200" dirty="0" smtClean="0">
                <a:solidFill>
                  <a:srgbClr val="FF0000"/>
                </a:solidFill>
              </a:rPr>
              <a:t>estilo de aprendizagem </a:t>
            </a:r>
            <a:r>
              <a:rPr lang="pt-BR" sz="2200" dirty="0"/>
              <a:t>divididos aleatoriamente pelo </a:t>
            </a:r>
            <a:r>
              <a:rPr lang="pt-BR" sz="2200" dirty="0" smtClean="0"/>
              <a:t>questionário</a:t>
            </a:r>
          </a:p>
          <a:p>
            <a:endParaRPr lang="pt-BR" sz="2200" dirty="0" smtClean="0"/>
          </a:p>
          <a:p>
            <a:pPr lvl="1"/>
            <a:r>
              <a:rPr lang="pt-BR" sz="2200" dirty="0" smtClean="0"/>
              <a:t>O </a:t>
            </a:r>
            <a:r>
              <a:rPr lang="pt-BR" sz="2200" dirty="0"/>
              <a:t>respondente poderá marcar quantas questões quiser e, não existem respostas consideradas certas ou </a:t>
            </a:r>
            <a:r>
              <a:rPr lang="pt-BR" sz="2200" dirty="0" smtClean="0"/>
              <a:t>erradas</a:t>
            </a:r>
          </a:p>
          <a:p>
            <a:endParaRPr lang="pt-BR" sz="2400" dirty="0" smtClean="0"/>
          </a:p>
          <a:p>
            <a:r>
              <a:rPr lang="pt-BR" sz="2400" dirty="0" smtClean="0"/>
              <a:t>Uso </a:t>
            </a:r>
            <a:r>
              <a:rPr lang="pt-BR" sz="2400" dirty="0"/>
              <a:t>de uma </a:t>
            </a:r>
            <a:r>
              <a:rPr lang="pt-BR" sz="2400" b="1" dirty="0"/>
              <a:t>tabela </a:t>
            </a:r>
            <a:r>
              <a:rPr lang="pt-BR" sz="2400" b="1" dirty="0" smtClean="0"/>
              <a:t>para </a:t>
            </a:r>
            <a:r>
              <a:rPr lang="pt-BR" sz="2400" b="1" dirty="0"/>
              <a:t>tabulação de dados </a:t>
            </a:r>
            <a:r>
              <a:rPr lang="pt-BR" sz="2400" dirty="0" smtClean="0"/>
              <a:t>é possível</a:t>
            </a:r>
            <a:r>
              <a:rPr lang="pt-BR" sz="2100" dirty="0" smtClean="0"/>
              <a:t> </a:t>
            </a:r>
            <a:r>
              <a:rPr lang="pt-BR" sz="2100" dirty="0"/>
              <a:t>conferir as questões marcadas e conhecer seu </a:t>
            </a:r>
            <a:r>
              <a:rPr lang="pt-BR" sz="2100" dirty="0" smtClean="0"/>
              <a:t>estilo </a:t>
            </a:r>
            <a:r>
              <a:rPr lang="pt-BR" sz="2100" dirty="0"/>
              <a:t>predominante</a:t>
            </a:r>
          </a:p>
        </p:txBody>
      </p:sp>
    </p:spTree>
    <p:extLst>
      <p:ext uri="{BB962C8B-B14F-4D97-AF65-F5344CB8AC3E}">
        <p14:creationId xmlns:p14="http://schemas.microsoft.com/office/powerpoint/2010/main" val="294723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FD01-DD2B-48B3-9095-C3F2C2CDA5F4}" type="slidenum">
              <a:rPr lang="pt-BR" altLang="en-US" smtClean="0"/>
              <a:pPr/>
              <a:t>13</a:t>
            </a:fld>
            <a:endParaRPr lang="pt-BR" altLang="en-U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pt-BR" b="1" dirty="0" smtClean="0"/>
              <a:t>Algumas Estratégias dos EA CHAEA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84784"/>
            <a:ext cx="8807475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3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Bibliografia</a:t>
            </a:r>
            <a:endParaRPr lang="pt-BR" b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3CB5-4F08-4088-B2BA-C337022956E9}" type="slidenum">
              <a:rPr lang="pt-BR" altLang="en-US" smtClean="0"/>
              <a:pPr/>
              <a:t>14</a:t>
            </a:fld>
            <a:endParaRPr lang="pt-BR" alt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06144"/>
          </a:xfrm>
        </p:spPr>
        <p:txBody>
          <a:bodyPr>
            <a:normAutofit fontScale="70000" lnSpcReduction="20000"/>
          </a:bodyPr>
          <a:lstStyle/>
          <a:p>
            <a:r>
              <a:rPr lang="es-CL" sz="2000" dirty="0"/>
              <a:t>Alonso, C. </a:t>
            </a:r>
            <a:r>
              <a:rPr lang="es-CL" sz="2000" i="1" dirty="0"/>
              <a:t>Análisis y Diagnóstico de los Estilos de Aprendizaje en Estudiantes Universitarios. </a:t>
            </a:r>
            <a:r>
              <a:rPr lang="es-CL" sz="2000" dirty="0"/>
              <a:t>Tomo I. Madrid: Colección </a:t>
            </a:r>
            <a:r>
              <a:rPr lang="es-CL" sz="2000" b="1" dirty="0"/>
              <a:t>Tesis Doctorales</a:t>
            </a:r>
            <a:r>
              <a:rPr lang="es-CL" sz="2000" dirty="0"/>
              <a:t>. Editorial de la Universidad Complutense, 1992.</a:t>
            </a:r>
            <a:endParaRPr lang="pt-BR" sz="2000" dirty="0"/>
          </a:p>
          <a:p>
            <a:r>
              <a:rPr lang="es-CL" sz="2000" dirty="0"/>
              <a:t>CUÉ, José Luis García; RINCÓN, José Antonio </a:t>
            </a:r>
            <a:r>
              <a:rPr lang="es-CL" sz="2000" dirty="0" err="1"/>
              <a:t>Santizo</a:t>
            </a:r>
            <a:r>
              <a:rPr lang="es-CL" sz="2000" dirty="0"/>
              <a:t>; GARCÍA, Catalina M. Alonso. Instrumentos de medición de estilos de aprendizaje. </a:t>
            </a:r>
            <a:r>
              <a:rPr lang="es-CL" sz="2000" b="1" dirty="0" err="1"/>
              <a:t>Journal</a:t>
            </a:r>
            <a:r>
              <a:rPr lang="es-CL" sz="2000" b="1" dirty="0"/>
              <a:t> of </a:t>
            </a:r>
            <a:r>
              <a:rPr lang="es-CL" sz="2000" b="1" dirty="0" err="1"/>
              <a:t>Learning</a:t>
            </a:r>
            <a:r>
              <a:rPr lang="es-CL" sz="2000" b="1" dirty="0"/>
              <a:t> </a:t>
            </a:r>
            <a:r>
              <a:rPr lang="es-CL" sz="2000" b="1" dirty="0" err="1"/>
              <a:t>Styles</a:t>
            </a:r>
            <a:r>
              <a:rPr lang="es-CL" sz="2000" dirty="0"/>
              <a:t>, v. 2, n. 4, 2009.</a:t>
            </a:r>
            <a:endParaRPr lang="pt-BR" sz="2000" dirty="0"/>
          </a:p>
          <a:p>
            <a:r>
              <a:rPr lang="en-US" sz="2000" dirty="0"/>
              <a:t>HONEY, Peter; MUMFORD, A. The manual of learning styles, 3rd. </a:t>
            </a:r>
            <a:r>
              <a:rPr lang="pt-BR" sz="2000" b="1" dirty="0" err="1"/>
              <a:t>Maidenhead</a:t>
            </a:r>
            <a:r>
              <a:rPr lang="pt-BR" sz="2000" b="1" dirty="0"/>
              <a:t>: Peter </a:t>
            </a:r>
            <a:r>
              <a:rPr lang="pt-BR" sz="2000" b="1" dirty="0" err="1"/>
              <a:t>Honey</a:t>
            </a:r>
            <a:r>
              <a:rPr lang="pt-BR" sz="2000" dirty="0"/>
              <a:t>, 1992.</a:t>
            </a:r>
          </a:p>
          <a:p>
            <a:r>
              <a:rPr lang="en-US" sz="2000" dirty="0"/>
              <a:t>HONEY, Peter; MUMFORD, Alan. </a:t>
            </a:r>
            <a:r>
              <a:rPr lang="en-US" sz="2000" b="1" dirty="0"/>
              <a:t>The learning styles helper's guide</a:t>
            </a:r>
            <a:r>
              <a:rPr lang="en-US" sz="2000" dirty="0"/>
              <a:t>. Maidenhead, Berkshire: Peter Honey, 2000.</a:t>
            </a:r>
            <a:endParaRPr lang="pt-BR" sz="2000" dirty="0"/>
          </a:p>
          <a:p>
            <a:r>
              <a:rPr lang="en-US" sz="2000" dirty="0"/>
              <a:t>KOLB, A. Y., &amp; KOLB, D. A. </a:t>
            </a:r>
            <a:r>
              <a:rPr lang="en-US" sz="2000" b="1" dirty="0"/>
              <a:t>Learning styles and learning spaces: Enhancing experiential learning in higher education</a:t>
            </a:r>
            <a:r>
              <a:rPr lang="en-US" sz="2000" dirty="0"/>
              <a:t>. Academy of Management Learning and Education, 4(2), 193–212, 2005.</a:t>
            </a:r>
            <a:endParaRPr lang="pt-BR" sz="2000" dirty="0"/>
          </a:p>
          <a:p>
            <a:r>
              <a:rPr lang="en-US" sz="2000" dirty="0"/>
              <a:t>KOLB, D. A. </a:t>
            </a:r>
            <a:r>
              <a:rPr lang="en-US" sz="2000" b="1" dirty="0"/>
              <a:t>Experiential Learning: Experience as The Source of Learning and Development</a:t>
            </a:r>
            <a:r>
              <a:rPr lang="en-US" sz="2000" b="1" i="1" dirty="0"/>
              <a:t>.</a:t>
            </a:r>
            <a:r>
              <a:rPr lang="en-US" sz="2000" dirty="0"/>
              <a:t> Prentice Hall, Inc., n. 1984, p. 20–38, 1984.</a:t>
            </a:r>
            <a:endParaRPr lang="pt-BR" sz="2000" dirty="0"/>
          </a:p>
          <a:p>
            <a:r>
              <a:rPr lang="pt-BR" sz="2000" dirty="0"/>
              <a:t>MIRANDA, Luísa; MORAIS, Carlos. Estilos de aprendizagem: O questionário CHAEA adaptado para língua portuguesa. </a:t>
            </a:r>
            <a:r>
              <a:rPr lang="pt-BR" sz="2000" b="1" dirty="0" err="1"/>
              <a:t>Journal</a:t>
            </a:r>
            <a:r>
              <a:rPr lang="pt-BR" sz="2000" b="1" dirty="0"/>
              <a:t> </a:t>
            </a:r>
            <a:r>
              <a:rPr lang="pt-BR" sz="2000" b="1" dirty="0" err="1"/>
              <a:t>of</a:t>
            </a:r>
            <a:r>
              <a:rPr lang="pt-BR" sz="2000" b="1" dirty="0"/>
              <a:t> Learning </a:t>
            </a:r>
            <a:r>
              <a:rPr lang="pt-BR" sz="2000" b="1" dirty="0" err="1"/>
              <a:t>Styles</a:t>
            </a:r>
            <a:r>
              <a:rPr lang="pt-BR" sz="2000" dirty="0"/>
              <a:t>, v. 1, n. 1, 2014.</a:t>
            </a:r>
          </a:p>
          <a:p>
            <a:r>
              <a:rPr lang="pt-BR" sz="2000" dirty="0"/>
              <a:t>OKADA, A. BARROS, D. Estilos de aprendizagem na educação aberta online. In: SILVA, M. PESCE, L. ZUIN, A (</a:t>
            </a:r>
            <a:r>
              <a:rPr lang="pt-BR" sz="2000" dirty="0" err="1"/>
              <a:t>Orgs</a:t>
            </a:r>
            <a:r>
              <a:rPr lang="pt-BR" sz="2000" dirty="0"/>
              <a:t>.). Educação online: cenário, formação e questões didático-metodológicos. Rio de Janeiro: </a:t>
            </a:r>
            <a:r>
              <a:rPr lang="pt-BR" sz="2000" dirty="0" err="1"/>
              <a:t>Wak</a:t>
            </a:r>
            <a:r>
              <a:rPr lang="pt-BR" sz="2000" dirty="0"/>
              <a:t>, 1ª Ed; 2010.</a:t>
            </a:r>
          </a:p>
          <a:p>
            <a:r>
              <a:rPr lang="pt-BR" sz="2000" dirty="0"/>
              <a:t>OKADA, Alexandra; BARROS, Daniela </a:t>
            </a:r>
            <a:r>
              <a:rPr lang="pt-BR" sz="2000" dirty="0" err="1"/>
              <a:t>Melaré</a:t>
            </a:r>
            <a:r>
              <a:rPr lang="pt-BR" sz="2000" dirty="0"/>
              <a:t> Vieira; SANTOS, Lila. Discutindo estilos de aprendizagem com tecnologias do projeto </a:t>
            </a:r>
            <a:r>
              <a:rPr lang="pt-BR" sz="2000" dirty="0" err="1"/>
              <a:t>OpenLearn</a:t>
            </a:r>
            <a:r>
              <a:rPr lang="pt-BR" sz="2000" dirty="0"/>
              <a:t> para videoconferência e mapeamento do conhecimento. </a:t>
            </a:r>
            <a:r>
              <a:rPr lang="pt-BR" sz="2000" b="1" dirty="0"/>
              <a:t>Revista Estilos de Aprendizagem</a:t>
            </a:r>
            <a:r>
              <a:rPr lang="pt-BR" sz="2000" dirty="0"/>
              <a:t>, p. 110-129, 2008.</a:t>
            </a:r>
          </a:p>
          <a:p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6031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>
          <a:xfrm>
            <a:off x="323850" y="169863"/>
            <a:ext cx="8352606" cy="946150"/>
          </a:xfrm>
        </p:spPr>
        <p:txBody>
          <a:bodyPr/>
          <a:lstStyle/>
          <a:p>
            <a:r>
              <a:rPr lang="pt-BR" altLang="pt-BR" b="1" dirty="0" smtClean="0"/>
              <a:t>Estilos de Aprendizagem - EA</a:t>
            </a:r>
            <a:endParaRPr lang="pt-BR" alt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340768"/>
            <a:ext cx="8136904" cy="4752528"/>
          </a:xfrm>
        </p:spPr>
        <p:txBody>
          <a:bodyPr>
            <a:normAutofit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2400" dirty="0" smtClean="0"/>
          </a:p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2400" dirty="0" smtClean="0"/>
              <a:t>Preferências </a:t>
            </a:r>
            <a:r>
              <a:rPr lang="pt-BR" sz="2400" dirty="0"/>
              <a:t>individuais (</a:t>
            </a:r>
            <a:r>
              <a:rPr lang="pt-BR" sz="2400" dirty="0">
                <a:solidFill>
                  <a:srgbClr val="C00000"/>
                </a:solidFill>
              </a:rPr>
              <a:t>estratégias</a:t>
            </a:r>
            <a:r>
              <a:rPr lang="pt-BR" sz="2400" dirty="0"/>
              <a:t>) relacionadas ao modo de aprender, as quais são utilizadas para receber e processar a informação</a:t>
            </a:r>
          </a:p>
          <a:p>
            <a:pPr marL="1028700" lvl="1" indent="-342900" algn="just">
              <a:buFont typeface="Wingdings" panose="05000000000000000000" pitchFamily="2" charset="2"/>
              <a:buChar char="ü"/>
              <a:defRPr/>
            </a:pPr>
            <a:endParaRPr lang="pt-BR" sz="2400" dirty="0" smtClean="0"/>
          </a:p>
          <a:p>
            <a:pPr marL="685800" indent="-342900">
              <a:buFont typeface="Wingdings" panose="05000000000000000000" pitchFamily="2" charset="2"/>
              <a:buChar char="ü"/>
              <a:defRPr/>
            </a:pPr>
            <a:r>
              <a:rPr lang="pt-BR" sz="2400" dirty="0" smtClean="0"/>
              <a:t>Conhecendo </a:t>
            </a:r>
            <a:r>
              <a:rPr lang="pt-BR" sz="2400" dirty="0"/>
              <a:t>os </a:t>
            </a:r>
            <a:r>
              <a:rPr lang="pt-BR" sz="2400" b="1" dirty="0">
                <a:solidFill>
                  <a:srgbClr val="C00000"/>
                </a:solidFill>
              </a:rPr>
              <a:t>Estilos de Aprendizagem </a:t>
            </a:r>
            <a:r>
              <a:rPr lang="pt-BR" sz="2400" b="1" dirty="0"/>
              <a:t>dos alunos</a:t>
            </a:r>
            <a:r>
              <a:rPr lang="pt-BR" sz="2400" dirty="0"/>
              <a:t>, fica mais fácil implantar estratégias de ensino-aprendizagem (LIU </a:t>
            </a:r>
            <a:r>
              <a:rPr lang="pt-BR" sz="2400" i="1" dirty="0"/>
              <a:t>et al</a:t>
            </a:r>
            <a:r>
              <a:rPr lang="pt-BR" sz="2400" dirty="0"/>
              <a:t>., 2009; HAIDER; CHAUDHARY, 2010; MORAIS; MIRANDA; BARROS, 2011; BARROS, 2013; AL-AZAWEI; BADII, 2014) </a:t>
            </a:r>
          </a:p>
          <a:p>
            <a:pPr marL="1028700" lvl="1" indent="-342900" algn="just">
              <a:buFont typeface="Wingdings" panose="05000000000000000000" pitchFamily="2" charset="2"/>
              <a:buChar char="ü"/>
              <a:defRPr/>
            </a:pPr>
            <a:endParaRPr lang="pt-BR" sz="2400" dirty="0"/>
          </a:p>
          <a:p>
            <a:pPr>
              <a:defRPr/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63D6BF-034D-4FDC-9AA3-492665296FF9}" type="slidenum">
              <a:rPr lang="es-ES" altLang="pt-BR" smtClean="0"/>
              <a:pPr>
                <a:defRPr/>
              </a:pPr>
              <a:t>2</a:t>
            </a:fld>
            <a:endParaRPr lang="es-ES" altLang="pt-BR" dirty="0"/>
          </a:p>
        </p:txBody>
      </p:sp>
    </p:spTree>
    <p:extLst>
      <p:ext uri="{BB962C8B-B14F-4D97-AF65-F5344CB8AC3E}">
        <p14:creationId xmlns:p14="http://schemas.microsoft.com/office/powerpoint/2010/main" val="137272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331788" y="179388"/>
            <a:ext cx="8343900" cy="920750"/>
          </a:xfrm>
        </p:spPr>
        <p:txBody>
          <a:bodyPr/>
          <a:lstStyle/>
          <a:p>
            <a:r>
              <a:rPr lang="pt-BR" altLang="pt-BR" b="1" dirty="0" smtClean="0"/>
              <a:t>Estratégias de Ensino-Aprendizagem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1349375"/>
            <a:ext cx="78867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altLang="pt-BR" sz="2400" b="1" smtClean="0">
                <a:solidFill>
                  <a:srgbClr val="C00000"/>
                </a:solidFill>
              </a:rPr>
              <a:t>Estratégias de ensino-aprendizagem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altLang="pt-BR" sz="2200" smtClean="0"/>
              <a:t>recurso utilizado pelo professor para possibilitar aos alunos alternativas que ajudem alcançar os objetivos de aprendizagem</a:t>
            </a:r>
          </a:p>
          <a:p>
            <a:endParaRPr lang="pt-BR" altLang="pt-BR" smtClean="0"/>
          </a:p>
          <a:p>
            <a:endParaRPr lang="pt-BR" altLang="pt-BR" smtClean="0"/>
          </a:p>
          <a:p>
            <a:endParaRPr lang="pt-BR" altLang="pt-BR" smtClean="0"/>
          </a:p>
          <a:p>
            <a:endParaRPr lang="pt-BR" alt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0A0C79-1E6E-4CBA-BA50-27278BB686A6}" type="slidenum">
              <a:rPr lang="es-ES" altLang="pt-BR"/>
              <a:pPr>
                <a:defRPr/>
              </a:pPr>
              <a:t>3</a:t>
            </a:fld>
            <a:endParaRPr lang="es-ES" altLang="pt-BR"/>
          </a:p>
        </p:txBody>
      </p:sp>
      <p:pic>
        <p:nvPicPr>
          <p:cNvPr id="9221" name="Picture 2" descr="Resultado de imagem para aula expositi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4616450"/>
            <a:ext cx="20002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2771776" y="3801805"/>
            <a:ext cx="590391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altLang="pt-BR" sz="2000" b="1" dirty="0"/>
              <a:t>Aula Expositiva: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altLang="pt-BR" sz="2000" dirty="0">
                <a:solidFill>
                  <a:srgbClr val="A50021"/>
                </a:solidFill>
              </a:rPr>
              <a:t>mais conhecida e mais utilizada</a:t>
            </a:r>
            <a:endParaRPr lang="pt-BR" altLang="pt-BR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altLang="pt-BR" sz="2000" dirty="0"/>
              <a:t>representa o </a:t>
            </a:r>
            <a:r>
              <a:rPr lang="pt-BR" altLang="pt-BR" sz="2000" dirty="0">
                <a:solidFill>
                  <a:srgbClr val="A50021"/>
                </a:solidFill>
              </a:rPr>
              <a:t>modo tradicional de ensino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altLang="pt-BR" sz="2000" dirty="0"/>
              <a:t>aula centrada no professor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altLang="pt-BR" sz="2000" dirty="0"/>
              <a:t>é unilateral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altLang="pt-BR" sz="2000" dirty="0"/>
              <a:t>aplicação é simples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altLang="pt-BR" sz="2000" dirty="0"/>
              <a:t>aluno com atuação mais passiva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altLang="pt-BR" sz="2000" dirty="0"/>
          </a:p>
        </p:txBody>
      </p:sp>
      <p:sp>
        <p:nvSpPr>
          <p:cNvPr id="9223" name="CaixaDeTexto 7"/>
          <p:cNvSpPr txBox="1">
            <a:spLocks noChangeArrowheads="1"/>
          </p:cNvSpPr>
          <p:nvPr/>
        </p:nvSpPr>
        <p:spPr bwMode="auto">
          <a:xfrm>
            <a:off x="1331913" y="2674938"/>
            <a:ext cx="69500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pt-BR" altLang="pt-BR" sz="2200"/>
              <a:t>As escolhas dessas estratégias orienta o aluno no seu aprendizado</a:t>
            </a:r>
          </a:p>
        </p:txBody>
      </p:sp>
    </p:spTree>
    <p:extLst>
      <p:ext uri="{BB962C8B-B14F-4D97-AF65-F5344CB8AC3E}">
        <p14:creationId xmlns:p14="http://schemas.microsoft.com/office/powerpoint/2010/main" val="401940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5527675"/>
            <a:ext cx="1296987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12" descr="Resultado de imagem para quimica desenh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565275"/>
            <a:ext cx="103505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ítulo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7886700" cy="1041400"/>
          </a:xfrm>
        </p:spPr>
        <p:txBody>
          <a:bodyPr/>
          <a:lstStyle/>
          <a:p>
            <a:r>
              <a:rPr lang="pt-BR" altLang="pt-BR" b="1" smtClean="0"/>
              <a:t>Estilos de Aprendizagem - EA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28C67-E712-4A0E-901D-8B00E730A9E0}" type="slidenum">
              <a:rPr lang="es-ES" altLang="pt-BR"/>
              <a:pPr>
                <a:defRPr/>
              </a:pPr>
              <a:t>4</a:t>
            </a:fld>
            <a:endParaRPr lang="es-ES" alt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1136749" y="2363391"/>
            <a:ext cx="6737152" cy="3504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2400" dirty="0" smtClean="0"/>
          </a:p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2400" dirty="0" smtClean="0"/>
          </a:p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2400" dirty="0"/>
              <a:t>Entendendo as </a:t>
            </a:r>
            <a:r>
              <a:rPr lang="pt-BR" sz="2400" b="1" dirty="0"/>
              <a:t>preferências e individualizações </a:t>
            </a:r>
            <a:r>
              <a:rPr lang="pt-BR" sz="2400" dirty="0"/>
              <a:t>de cada aluno, fica mais fácil trabalhar o </a:t>
            </a:r>
            <a:r>
              <a:rPr lang="pt-BR" sz="2400" dirty="0" smtClean="0"/>
              <a:t>coletivo </a:t>
            </a:r>
            <a:r>
              <a:rPr lang="pt-BR" sz="2400" dirty="0"/>
              <a:t>agregando a todos em um modelo que satisfaça os </a:t>
            </a:r>
            <a:r>
              <a:rPr lang="pt-BR" sz="2400" dirty="0">
                <a:solidFill>
                  <a:srgbClr val="A50021"/>
                </a:solidFill>
              </a:rPr>
              <a:t>diferentes modos de </a:t>
            </a:r>
            <a:r>
              <a:rPr lang="pt-BR" sz="2400" dirty="0" smtClean="0">
                <a:solidFill>
                  <a:srgbClr val="A50021"/>
                </a:solidFill>
              </a:rPr>
              <a:t>aprendizado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2400" dirty="0" smtClean="0"/>
          </a:p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24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2400" dirty="0" smtClean="0"/>
              <a:t> </a:t>
            </a:r>
            <a:endParaRPr lang="pt-BR" sz="2400" dirty="0"/>
          </a:p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2400" dirty="0" smtClean="0"/>
          </a:p>
          <a:p>
            <a:pPr algn="ctr" eaLnBrk="1" fontAlgn="auto" hangingPunct="1">
              <a:spcAft>
                <a:spcPts val="0"/>
              </a:spcAft>
              <a:defRPr/>
            </a:pPr>
            <a:endParaRPr lang="pt-BR" sz="2400" dirty="0" smtClean="0"/>
          </a:p>
          <a:p>
            <a:pPr algn="ctr" eaLnBrk="1" fontAlgn="auto" hangingPunct="1">
              <a:spcAft>
                <a:spcPts val="0"/>
              </a:spcAft>
              <a:defRPr/>
            </a:pPr>
            <a:endParaRPr lang="pt-BR" sz="2400" dirty="0" smtClean="0"/>
          </a:p>
        </p:txBody>
      </p:sp>
      <p:pic>
        <p:nvPicPr>
          <p:cNvPr id="30727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5040313"/>
            <a:ext cx="1322387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5" y="1230313"/>
            <a:ext cx="1300163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0803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79296" cy="990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b="1" dirty="0"/>
              <a:t/>
            </a:r>
            <a:br>
              <a:rPr lang="pt-BR" sz="2800" b="1" dirty="0"/>
            </a:br>
            <a:r>
              <a:rPr lang="pt-BR" sz="2800" b="1" dirty="0"/>
              <a:t>Modelos </a:t>
            </a:r>
            <a:r>
              <a:rPr lang="pt-BR" sz="2800" b="1" dirty="0" smtClean="0"/>
              <a:t>Teóricos: </a:t>
            </a:r>
            <a:r>
              <a:rPr lang="pt-BR" sz="2800" b="1" dirty="0"/>
              <a:t>Estilos de Aprendizagem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16688" y="6351588"/>
            <a:ext cx="2057400" cy="365125"/>
          </a:xfrm>
        </p:spPr>
        <p:txBody>
          <a:bodyPr/>
          <a:lstStyle/>
          <a:p>
            <a:pPr>
              <a:defRPr/>
            </a:pPr>
            <a:fld id="{DF112337-D9DF-4CAB-BF49-7E9F686FE424}" type="slidenum">
              <a:rPr lang="pt-BR" altLang="en-US"/>
              <a:pPr>
                <a:defRPr/>
              </a:pPr>
              <a:t>5</a:t>
            </a:fld>
            <a:endParaRPr lang="pt-BR" altLang="en-US" dirty="0"/>
          </a:p>
        </p:txBody>
      </p:sp>
      <p:pic>
        <p:nvPicPr>
          <p:cNvPr id="31748" name="Espaço Reservado para Conteúdo 6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9613" y="1539875"/>
            <a:ext cx="7848600" cy="5176838"/>
          </a:xfrm>
        </p:spPr>
      </p:pic>
      <p:sp>
        <p:nvSpPr>
          <p:cNvPr id="4" name="Seta para baixo 3"/>
          <p:cNvSpPr/>
          <p:nvPr/>
        </p:nvSpPr>
        <p:spPr>
          <a:xfrm rot="13081435">
            <a:off x="4934332" y="5063680"/>
            <a:ext cx="421101" cy="746238"/>
          </a:xfrm>
          <a:prstGeom prst="downArrow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78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err="1"/>
              <a:t>Cuestionario</a:t>
            </a:r>
            <a:r>
              <a:rPr lang="pt-BR" b="1" dirty="0"/>
              <a:t> </a:t>
            </a:r>
            <a:r>
              <a:rPr lang="pt-BR" b="1" dirty="0" err="1"/>
              <a:t>Honey</a:t>
            </a:r>
            <a:r>
              <a:rPr lang="pt-BR" b="1" dirty="0"/>
              <a:t>-Alonso de Estilos de </a:t>
            </a:r>
            <a:r>
              <a:rPr lang="pt-BR" b="1" dirty="0" err="1" smtClean="0"/>
              <a:t>Aprendizaje</a:t>
            </a:r>
            <a:r>
              <a:rPr lang="pt-BR" b="1" dirty="0" smtClean="0"/>
              <a:t> - CHAEA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3CB5-4F08-4088-B2BA-C337022956E9}" type="slidenum">
              <a:rPr lang="pt-BR" altLang="en-US" smtClean="0"/>
              <a:pPr/>
              <a:t>6</a:t>
            </a:fld>
            <a:endParaRPr lang="pt-BR" alt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Baseado </a:t>
            </a:r>
            <a:r>
              <a:rPr lang="pt-BR" sz="2400" dirty="0"/>
              <a:t>no modelo </a:t>
            </a:r>
            <a:r>
              <a:rPr lang="pt-BR" sz="2400" dirty="0" err="1"/>
              <a:t>Honey</a:t>
            </a:r>
            <a:r>
              <a:rPr lang="pt-BR" sz="2400" dirty="0"/>
              <a:t> e </a:t>
            </a:r>
            <a:r>
              <a:rPr lang="pt-BR" sz="2400" dirty="0" err="1"/>
              <a:t>Mumford</a:t>
            </a:r>
            <a:r>
              <a:rPr lang="pt-BR" sz="2400" dirty="0"/>
              <a:t> (1992</a:t>
            </a:r>
            <a:r>
              <a:rPr lang="pt-BR" sz="2400" dirty="0" smtClean="0"/>
              <a:t>)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O modelo </a:t>
            </a:r>
            <a:r>
              <a:rPr lang="pt-BR" sz="2400" dirty="0" err="1"/>
              <a:t>Honey</a:t>
            </a:r>
            <a:r>
              <a:rPr lang="pt-BR" sz="2400" dirty="0"/>
              <a:t> e </a:t>
            </a:r>
            <a:r>
              <a:rPr lang="pt-BR" sz="2400" dirty="0" err="1" smtClean="0"/>
              <a:t>Mumford</a:t>
            </a:r>
            <a:r>
              <a:rPr lang="pt-BR" sz="2400" dirty="0" smtClean="0"/>
              <a:t> </a:t>
            </a:r>
            <a:r>
              <a:rPr lang="pt-BR" sz="2400" dirty="0"/>
              <a:t>foi fundamentado no ciclo experiencial de aprendizagem de </a:t>
            </a:r>
            <a:r>
              <a:rPr lang="pt-BR" sz="2400" b="1" dirty="0" err="1"/>
              <a:t>Kolb</a:t>
            </a:r>
            <a:r>
              <a:rPr lang="pt-BR" sz="2400" b="1" dirty="0"/>
              <a:t> (1984)</a:t>
            </a:r>
            <a:r>
              <a:rPr lang="pt-BR" sz="2400" dirty="0"/>
              <a:t>,</a:t>
            </a:r>
            <a:r>
              <a:rPr lang="pt-BR" sz="2400" b="1" dirty="0"/>
              <a:t> </a:t>
            </a:r>
            <a:r>
              <a:rPr lang="pt-BR" sz="2400" dirty="0"/>
              <a:t>mas com foco em </a:t>
            </a:r>
            <a:r>
              <a:rPr lang="pt-BR" sz="2400" dirty="0">
                <a:solidFill>
                  <a:srgbClr val="FF0000"/>
                </a:solidFill>
              </a:rPr>
              <a:t>ambiente </a:t>
            </a:r>
            <a:r>
              <a:rPr lang="pt-BR" sz="2400" dirty="0" smtClean="0">
                <a:solidFill>
                  <a:srgbClr val="FF0000"/>
                </a:solidFill>
              </a:rPr>
              <a:t>empresarial</a:t>
            </a:r>
          </a:p>
          <a:p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/>
              <a:t>O modelo de </a:t>
            </a:r>
            <a:r>
              <a:rPr lang="pt-BR" sz="2400" dirty="0" err="1" smtClean="0"/>
              <a:t>Kolb</a:t>
            </a:r>
            <a:r>
              <a:rPr lang="pt-BR" sz="2400" dirty="0" smtClean="0"/>
              <a:t> </a:t>
            </a:r>
            <a:r>
              <a:rPr lang="pt-BR" sz="2400" dirty="0"/>
              <a:t>foi baseado na teoria da aprendizagem experiencial (KOLB, 1984, 2005</a:t>
            </a:r>
            <a:r>
              <a:rPr lang="pt-BR" sz="2400" dirty="0" smtClean="0"/>
              <a:t>)</a:t>
            </a:r>
          </a:p>
          <a:p>
            <a:pPr lvl="2"/>
            <a:r>
              <a:rPr lang="pt-BR" sz="1900" dirty="0" smtClean="0"/>
              <a:t>Representa </a:t>
            </a:r>
            <a:r>
              <a:rPr lang="pt-BR" sz="1900" dirty="0"/>
              <a:t>um </a:t>
            </a:r>
            <a:r>
              <a:rPr lang="pt-BR" sz="1900" dirty="0">
                <a:solidFill>
                  <a:srgbClr val="FF0000"/>
                </a:solidFill>
              </a:rPr>
              <a:t>ciclo de </a:t>
            </a:r>
            <a:r>
              <a:rPr lang="pt-BR" sz="1900" dirty="0" smtClean="0">
                <a:solidFill>
                  <a:srgbClr val="FF0000"/>
                </a:solidFill>
              </a:rPr>
              <a:t>aprendizagem experiencial</a:t>
            </a:r>
            <a:r>
              <a:rPr lang="pt-BR" sz="1900" dirty="0" smtClean="0"/>
              <a:t> </a:t>
            </a:r>
            <a:r>
              <a:rPr lang="pt-BR" sz="1900" dirty="0"/>
              <a:t>desenvolvido como uma espiral, em que um </a:t>
            </a:r>
            <a:r>
              <a:rPr lang="pt-BR" sz="1900" b="1" dirty="0"/>
              <a:t>aluno reflete, pensa e age</a:t>
            </a:r>
            <a:r>
              <a:rPr lang="pt-BR" sz="1900" dirty="0"/>
              <a:t>, identificando suas experiências e enfatizando sua importância para o </a:t>
            </a:r>
            <a:r>
              <a:rPr lang="pt-BR" sz="1900" b="1" dirty="0"/>
              <a:t>processo de </a:t>
            </a:r>
            <a:r>
              <a:rPr lang="pt-BR" sz="1900" b="1" dirty="0" smtClean="0"/>
              <a:t>aprendizagem</a:t>
            </a:r>
            <a:endParaRPr lang="pt-BR" sz="1900" b="1" dirty="0">
              <a:solidFill>
                <a:srgbClr val="FF0000"/>
              </a:solidFill>
            </a:endParaRPr>
          </a:p>
          <a:p>
            <a:endParaRPr lang="pt-BR" sz="2400" dirty="0"/>
          </a:p>
        </p:txBody>
      </p:sp>
      <p:sp>
        <p:nvSpPr>
          <p:cNvPr id="5" name="Seta para baixo 4"/>
          <p:cNvSpPr/>
          <p:nvPr/>
        </p:nvSpPr>
        <p:spPr>
          <a:xfrm>
            <a:off x="4932040" y="1772816"/>
            <a:ext cx="51357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54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79296" cy="990600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Estrutura do CHAEA/</a:t>
            </a:r>
            <a:r>
              <a:rPr lang="pt-BR" b="1" dirty="0" err="1"/>
              <a:t>Honey</a:t>
            </a:r>
            <a:r>
              <a:rPr lang="pt-BR" b="1" dirty="0"/>
              <a:t> e </a:t>
            </a:r>
            <a:r>
              <a:rPr lang="pt-BR" b="1" dirty="0" err="1"/>
              <a:t>Mumford</a:t>
            </a:r>
            <a:r>
              <a:rPr lang="pt-BR" b="1" dirty="0"/>
              <a:t> (1992)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3CB5-4F08-4088-B2BA-C337022956E9}" type="slidenum">
              <a:rPr lang="pt-BR" altLang="en-US" smtClean="0"/>
              <a:pPr/>
              <a:t>7</a:t>
            </a:fld>
            <a:endParaRPr lang="pt-BR" altLang="en-US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8756"/>
            <a:ext cx="8229600" cy="5027594"/>
          </a:xfrm>
        </p:spPr>
      </p:pic>
    </p:spTree>
    <p:extLst>
      <p:ext uri="{BB962C8B-B14F-4D97-AF65-F5344CB8AC3E}">
        <p14:creationId xmlns:p14="http://schemas.microsoft.com/office/powerpoint/2010/main" val="429181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Questionário CHAEA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3CB5-4F08-4088-B2BA-C337022956E9}" type="slidenum">
              <a:rPr lang="pt-BR" altLang="en-US" smtClean="0"/>
              <a:pPr/>
              <a:t>8</a:t>
            </a:fld>
            <a:endParaRPr lang="pt-BR" alt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>
            <a:normAutofit lnSpcReduction="10000"/>
          </a:bodyPr>
          <a:lstStyle/>
          <a:p>
            <a:pPr hangingPunct="0"/>
            <a:r>
              <a:rPr lang="pt-BR" sz="2400" dirty="0" smtClean="0"/>
              <a:t>Foco </a:t>
            </a:r>
            <a:r>
              <a:rPr lang="pt-BR" sz="2400" b="1" dirty="0"/>
              <a:t>cenário </a:t>
            </a:r>
            <a:r>
              <a:rPr lang="pt-BR" sz="2400" b="1" dirty="0" smtClean="0"/>
              <a:t>educacional</a:t>
            </a:r>
          </a:p>
          <a:p>
            <a:pPr hangingPunct="0"/>
            <a:endParaRPr lang="pt-BR" sz="2400" dirty="0" smtClean="0"/>
          </a:p>
          <a:p>
            <a:pPr hangingPunct="0"/>
            <a:r>
              <a:rPr lang="pt-BR" sz="2400" dirty="0" smtClean="0"/>
              <a:t>Estruturado para </a:t>
            </a:r>
            <a:r>
              <a:rPr lang="pt-BR" sz="2400" dirty="0"/>
              <a:t>coleta de dados com características das pessoas associadas aos quatro EA: </a:t>
            </a:r>
            <a:r>
              <a:rPr lang="pt-BR" sz="2400" dirty="0">
                <a:solidFill>
                  <a:srgbClr val="FF0000"/>
                </a:solidFill>
              </a:rPr>
              <a:t>ativo, reflexivo, teórico e pragmático</a:t>
            </a:r>
            <a:r>
              <a:rPr lang="pt-BR" sz="2400" dirty="0"/>
              <a:t>, proposto por </a:t>
            </a:r>
            <a:r>
              <a:rPr lang="pt-BR" sz="2400" dirty="0" err="1"/>
              <a:t>Honey</a:t>
            </a:r>
            <a:r>
              <a:rPr lang="pt-BR" sz="2400" dirty="0"/>
              <a:t> e </a:t>
            </a:r>
            <a:r>
              <a:rPr lang="pt-BR" sz="2400" dirty="0" err="1"/>
              <a:t>Mumford</a:t>
            </a:r>
            <a:r>
              <a:rPr lang="pt-BR" sz="2400" dirty="0"/>
              <a:t> (1982, 2000</a:t>
            </a:r>
            <a:r>
              <a:rPr lang="pt-BR" sz="2400" dirty="0" smtClean="0"/>
              <a:t>)</a:t>
            </a:r>
          </a:p>
          <a:p>
            <a:endParaRPr lang="pt-BR" sz="2400" dirty="0" smtClean="0"/>
          </a:p>
          <a:p>
            <a:r>
              <a:rPr lang="pt-BR" sz="2400" dirty="0" smtClean="0"/>
              <a:t>Trata </a:t>
            </a:r>
            <a:r>
              <a:rPr lang="pt-BR" sz="2400" dirty="0"/>
              <a:t>o processo de aprendizagem </a:t>
            </a:r>
            <a:r>
              <a:rPr lang="pt-BR" sz="2400" dirty="0">
                <a:solidFill>
                  <a:srgbClr val="FF0000"/>
                </a:solidFill>
              </a:rPr>
              <a:t>baseada na experiência </a:t>
            </a:r>
            <a:r>
              <a:rPr lang="pt-BR" sz="2400" dirty="0"/>
              <a:t>que relaciona a cada estilo preferências </a:t>
            </a:r>
            <a:r>
              <a:rPr lang="pt-BR" sz="2400" dirty="0" smtClean="0"/>
              <a:t>(MIRANDA </a:t>
            </a:r>
            <a:r>
              <a:rPr lang="pt-BR" sz="2400" dirty="0"/>
              <a:t>e MORAIS, 2014</a:t>
            </a:r>
            <a:r>
              <a:rPr lang="pt-BR" sz="2400" dirty="0" smtClean="0"/>
              <a:t>):</a:t>
            </a:r>
          </a:p>
          <a:p>
            <a:pPr lvl="2"/>
            <a:r>
              <a:rPr lang="pt-BR" sz="1800" b="1" dirty="0" smtClean="0"/>
              <a:t>ativo</a:t>
            </a:r>
            <a:r>
              <a:rPr lang="pt-BR" sz="1800" dirty="0" smtClean="0"/>
              <a:t> </a:t>
            </a:r>
            <a:r>
              <a:rPr lang="pt-BR" sz="1800" dirty="0"/>
              <a:t>– </a:t>
            </a:r>
            <a:r>
              <a:rPr lang="pt-BR" sz="1800" dirty="0" smtClean="0"/>
              <a:t>experimentar</a:t>
            </a:r>
          </a:p>
          <a:p>
            <a:pPr lvl="2"/>
            <a:r>
              <a:rPr lang="pt-BR" sz="1800" b="1" dirty="0" smtClean="0"/>
              <a:t>reflexivo</a:t>
            </a:r>
            <a:r>
              <a:rPr lang="pt-BR" sz="1800" dirty="0" smtClean="0"/>
              <a:t> </a:t>
            </a:r>
            <a:r>
              <a:rPr lang="pt-BR" sz="1800" dirty="0"/>
              <a:t>– </a:t>
            </a:r>
            <a:r>
              <a:rPr lang="pt-BR" sz="1800" dirty="0" smtClean="0"/>
              <a:t>refletir</a:t>
            </a:r>
          </a:p>
          <a:p>
            <a:pPr lvl="2"/>
            <a:r>
              <a:rPr lang="pt-BR" sz="1800" b="1" dirty="0" smtClean="0"/>
              <a:t>teórico</a:t>
            </a:r>
            <a:r>
              <a:rPr lang="pt-BR" sz="1800" dirty="0" smtClean="0"/>
              <a:t> </a:t>
            </a:r>
            <a:r>
              <a:rPr lang="pt-BR" sz="1800" dirty="0"/>
              <a:t>– </a:t>
            </a:r>
            <a:r>
              <a:rPr lang="pt-BR" sz="1800" dirty="0" smtClean="0"/>
              <a:t>generalizar</a:t>
            </a:r>
          </a:p>
          <a:p>
            <a:pPr lvl="2"/>
            <a:r>
              <a:rPr lang="pt-BR" sz="1800" b="1" dirty="0" smtClean="0"/>
              <a:t>pragmático</a:t>
            </a:r>
            <a:r>
              <a:rPr lang="pt-BR" sz="1800" dirty="0" smtClean="0"/>
              <a:t> </a:t>
            </a:r>
            <a:r>
              <a:rPr lang="pt-BR" sz="1800" dirty="0"/>
              <a:t>– </a:t>
            </a:r>
            <a:r>
              <a:rPr lang="pt-BR" sz="1800" dirty="0" smtClean="0"/>
              <a:t>aplicar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45444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Estilos de Aprendizagem CHAEA</a:t>
            </a:r>
            <a:endParaRPr lang="pt-BR" b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3CB5-4F08-4088-B2BA-C337022956E9}" type="slidenum">
              <a:rPr lang="pt-BR" altLang="en-US" smtClean="0"/>
              <a:pPr/>
              <a:t>9</a:t>
            </a:fld>
            <a:endParaRPr lang="pt-BR" alt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>
            <a:normAutofit fontScale="85000" lnSpcReduction="20000"/>
          </a:bodyPr>
          <a:lstStyle/>
          <a:p>
            <a:pPr lvl="0" hangingPunct="0"/>
            <a:r>
              <a:rPr lang="pt-BR" b="1" dirty="0"/>
              <a:t>Estilo </a:t>
            </a:r>
            <a:r>
              <a:rPr lang="pt-BR" b="1" u="sng" dirty="0"/>
              <a:t>A</a:t>
            </a:r>
            <a:r>
              <a:rPr lang="pt-BR" b="1" u="sng" dirty="0" smtClean="0"/>
              <a:t>tivo</a:t>
            </a:r>
          </a:p>
          <a:p>
            <a:pPr lvl="1" hangingPunct="0"/>
            <a:r>
              <a:rPr lang="pt-BR" dirty="0" smtClean="0"/>
              <a:t>enquadram </a:t>
            </a:r>
            <a:r>
              <a:rPr lang="pt-BR" dirty="0"/>
              <a:t>pessoas que </a:t>
            </a:r>
            <a:r>
              <a:rPr lang="pt-BR" dirty="0">
                <a:solidFill>
                  <a:srgbClr val="FF0000"/>
                </a:solidFill>
              </a:rPr>
              <a:t>buscam novas experiências, são pessoas animadas e espontânea</a:t>
            </a:r>
            <a:r>
              <a:rPr lang="pt-BR" dirty="0"/>
              <a:t>. Gostam de descobrir coisas novas e buscam atividades que propõem desafios e situações que haja dificuldades. São pessoas aventureiras, inventivos, inovadores, comunicativos, líderes, entusiasmados, divertidos, participativos, protagonistas, gostam de aprender e solucionar </a:t>
            </a:r>
            <a:r>
              <a:rPr lang="pt-BR" dirty="0" smtClean="0"/>
              <a:t>problemas</a:t>
            </a:r>
          </a:p>
          <a:p>
            <a:pPr lvl="1" hangingPunct="0"/>
            <a:endParaRPr lang="pt-BR" dirty="0"/>
          </a:p>
          <a:p>
            <a:pPr lvl="0" hangingPunct="0"/>
            <a:r>
              <a:rPr lang="pt-BR" b="1" dirty="0"/>
              <a:t>Estilo </a:t>
            </a:r>
            <a:r>
              <a:rPr lang="pt-BR" b="1" u="sng" dirty="0" smtClean="0"/>
              <a:t>Reflexivo</a:t>
            </a:r>
            <a:r>
              <a:rPr lang="pt-BR" dirty="0" smtClean="0"/>
              <a:t> </a:t>
            </a:r>
          </a:p>
          <a:p>
            <a:pPr lvl="1" hangingPunct="0"/>
            <a:r>
              <a:rPr lang="pt-BR" dirty="0" smtClean="0"/>
              <a:t>enquadram </a:t>
            </a:r>
            <a:r>
              <a:rPr lang="pt-BR" dirty="0"/>
              <a:t>pessoas que </a:t>
            </a:r>
            <a:r>
              <a:rPr lang="pt-BR" dirty="0">
                <a:solidFill>
                  <a:srgbClr val="FF0000"/>
                </a:solidFill>
              </a:rPr>
              <a:t>gostam de observar e refletir sobre suas experiências em diversas perspectivas</a:t>
            </a:r>
            <a:r>
              <a:rPr lang="pt-BR" dirty="0"/>
              <a:t>. Focalizam-se na reflexão e na construção de significados e buscam informações tanto da sua própria experiência como da experiência dos outros. Gostam de ouvir as outras pessoas e pensar antes de chegarem a qualquer conclusão. São pessoas discretas, tolerantes, serenos, conscientes, ponderados, receptivos, pacientes, cuidadosos, detalhistas, prudentes, registrador de dados, </a:t>
            </a:r>
            <a:r>
              <a:rPr lang="pt-BR" dirty="0" smtClean="0"/>
              <a:t>investigativo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982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73263</TotalTime>
  <Words>1126</Words>
  <Application>Microsoft Office PowerPoint</Application>
  <PresentationFormat>Apresentação na tela (4:3)</PresentationFormat>
  <Paragraphs>117</Paragraphs>
  <Slides>14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Gill Sans MT</vt:lpstr>
      <vt:lpstr>Wingdings</vt:lpstr>
      <vt:lpstr>Wingdings 3</vt:lpstr>
      <vt:lpstr>Origem</vt:lpstr>
      <vt:lpstr> Estilos de Aprendizagem </vt:lpstr>
      <vt:lpstr>Estilos de Aprendizagem - EA</vt:lpstr>
      <vt:lpstr>Estratégias de Ensino-Aprendizagem</vt:lpstr>
      <vt:lpstr>Estilos de Aprendizagem - EA</vt:lpstr>
      <vt:lpstr> Modelos Teóricos: Estilos de Aprendizagem</vt:lpstr>
      <vt:lpstr>Cuestionario Honey-Alonso de Estilos de Aprendizaje - CHAEA</vt:lpstr>
      <vt:lpstr>Estrutura do CHAEA/Honey e Mumford (1992)</vt:lpstr>
      <vt:lpstr>Questionário CHAEA</vt:lpstr>
      <vt:lpstr>Estilos de Aprendizagem CHAEA</vt:lpstr>
      <vt:lpstr>Estilos de Aprendizagem CHAEA</vt:lpstr>
      <vt:lpstr>CHAEA</vt:lpstr>
      <vt:lpstr>Estrutura do Questionário CHAEA</vt:lpstr>
      <vt:lpstr>Apresentação do PowerPoint</vt:lpstr>
      <vt:lpstr>Bibliografia</vt:lpstr>
    </vt:vector>
  </TitlesOfParts>
  <Company>UFMS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Franciene</dc:creator>
  <cp:lastModifiedBy>Franciene</cp:lastModifiedBy>
  <cp:revision>1258</cp:revision>
  <cp:lastPrinted>2017-03-03T23:45:40Z</cp:lastPrinted>
  <dcterms:created xsi:type="dcterms:W3CDTF">2011-07-27T16:19:47Z</dcterms:created>
  <dcterms:modified xsi:type="dcterms:W3CDTF">2021-08-03T22:08:57Z</dcterms:modified>
</cp:coreProperties>
</file>