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59" r:id="rId5"/>
    <p:sldId id="261" r:id="rId6"/>
    <p:sldId id="260" r:id="rId7"/>
    <p:sldId id="266"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F7FD-6248-4A0F-A47E-7D4829971D1C}"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327126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EF7FD-6248-4A0F-A47E-7D4829971D1C}"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22961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EF7FD-6248-4A0F-A47E-7D4829971D1C}"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4A4B-0C9A-4BBB-AB30-2B62BF3AD5F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5794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EF7FD-6248-4A0F-A47E-7D4829971D1C}"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3136389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EF7FD-6248-4A0F-A47E-7D4829971D1C}"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4A4B-0C9A-4BBB-AB30-2B62BF3AD5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8150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EF7FD-6248-4A0F-A47E-7D4829971D1C}"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209351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EF7FD-6248-4A0F-A47E-7D4829971D1C}"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1572562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EF7FD-6248-4A0F-A47E-7D4829971D1C}"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328193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EF7FD-6248-4A0F-A47E-7D4829971D1C}"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167154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EF7FD-6248-4A0F-A47E-7D4829971D1C}" type="datetimeFigureOut">
              <a:rPr lang="en-IN" smtClean="0"/>
              <a:t>21-09-2019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56744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7EF7FD-6248-4A0F-A47E-7D4829971D1C}" type="datetimeFigureOut">
              <a:rPr lang="en-IN" smtClean="0"/>
              <a:t>21-09-2019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362111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7EF7FD-6248-4A0F-A47E-7D4829971D1C}" type="datetimeFigureOut">
              <a:rPr lang="en-IN" smtClean="0"/>
              <a:t>21-09-2019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365819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7EF7FD-6248-4A0F-A47E-7D4829971D1C}" type="datetimeFigureOut">
              <a:rPr lang="en-IN" smtClean="0"/>
              <a:t>21-09-2019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252582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EF7FD-6248-4A0F-A47E-7D4829971D1C}" type="datetimeFigureOut">
              <a:rPr lang="en-IN" smtClean="0"/>
              <a:t>21-09-2019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332729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7EF7FD-6248-4A0F-A47E-7D4829971D1C}" type="datetimeFigureOut">
              <a:rPr lang="en-IN" smtClean="0"/>
              <a:t>21-09-2019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151420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7EF7FD-6248-4A0F-A47E-7D4829971D1C}" type="datetimeFigureOut">
              <a:rPr lang="en-IN" smtClean="0"/>
              <a:t>21-09-2019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404A4B-0C9A-4BBB-AB30-2B62BF3AD5FA}" type="slidenum">
              <a:rPr lang="en-IN" smtClean="0"/>
              <a:t>‹#›</a:t>
            </a:fld>
            <a:endParaRPr lang="en-IN"/>
          </a:p>
        </p:txBody>
      </p:sp>
    </p:spTree>
    <p:extLst>
      <p:ext uri="{BB962C8B-B14F-4D97-AF65-F5344CB8AC3E}">
        <p14:creationId xmlns:p14="http://schemas.microsoft.com/office/powerpoint/2010/main" val="3749487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7EF7FD-6248-4A0F-A47E-7D4829971D1C}" type="datetimeFigureOut">
              <a:rPr lang="en-IN" smtClean="0"/>
              <a:t>21-09-2019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404A4B-0C9A-4BBB-AB30-2B62BF3AD5FA}" type="slidenum">
              <a:rPr lang="en-IN" smtClean="0"/>
              <a:t>‹#›</a:t>
            </a:fld>
            <a:endParaRPr lang="en-IN"/>
          </a:p>
        </p:txBody>
      </p:sp>
    </p:spTree>
    <p:extLst>
      <p:ext uri="{BB962C8B-B14F-4D97-AF65-F5344CB8AC3E}">
        <p14:creationId xmlns:p14="http://schemas.microsoft.com/office/powerpoint/2010/main" val="927289598"/>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46EEF3-DF52-46F9-9641-5C8DD0B377E8}"/>
              </a:ext>
            </a:extLst>
          </p:cNvPr>
          <p:cNvSpPr>
            <a:spLocks noGrp="1"/>
          </p:cNvSpPr>
          <p:nvPr>
            <p:ph type="ctrTitle"/>
          </p:nvPr>
        </p:nvSpPr>
        <p:spPr>
          <a:xfrm>
            <a:off x="831113" y="592438"/>
            <a:ext cx="7766936" cy="1646302"/>
          </a:xfrm>
        </p:spPr>
        <p:txBody>
          <a:bodyPr>
            <a:normAutofit fontScale="90000"/>
          </a:bodyPr>
          <a:lstStyle/>
          <a:p>
            <a:r>
              <a:rPr lang="en-IN" dirty="0"/>
              <a:t/>
            </a:r>
            <a:br>
              <a:rPr lang="en-IN" dirty="0"/>
            </a:br>
            <a:r>
              <a:rPr lang="en-IN" dirty="0" smtClean="0"/>
              <a:t/>
            </a:r>
            <a:br>
              <a:rPr lang="en-IN" dirty="0" smtClean="0"/>
            </a:br>
            <a:r>
              <a:rPr lang="en-IN" dirty="0"/>
              <a:t/>
            </a:r>
            <a:br>
              <a:rPr lang="en-IN" dirty="0"/>
            </a:br>
            <a:endParaRPr lang="en-IN" dirty="0"/>
          </a:p>
        </p:txBody>
      </p:sp>
      <p:sp>
        <p:nvSpPr>
          <p:cNvPr id="3" name="Subtitle 2">
            <a:extLst>
              <a:ext uri="{FF2B5EF4-FFF2-40B4-BE49-F238E27FC236}">
                <a16:creationId xmlns:a16="http://schemas.microsoft.com/office/drawing/2014/main" xmlns="" id="{DC7345BE-A022-4471-A91C-BE46216ADEBA}"/>
              </a:ext>
            </a:extLst>
          </p:cNvPr>
          <p:cNvSpPr>
            <a:spLocks noGrp="1"/>
          </p:cNvSpPr>
          <p:nvPr>
            <p:ph type="subTitle" idx="1"/>
          </p:nvPr>
        </p:nvSpPr>
        <p:spPr>
          <a:xfrm>
            <a:off x="3528810" y="2343955"/>
            <a:ext cx="4494727" cy="682580"/>
          </a:xfrm>
        </p:spPr>
        <p:txBody>
          <a:bodyPr>
            <a:normAutofit fontScale="47500" lnSpcReduction="20000"/>
          </a:bodyPr>
          <a:lstStyle/>
          <a:p>
            <a:pPr algn="ctr"/>
            <a:r>
              <a:rPr lang="en-IN" sz="9600" dirty="0" smtClean="0"/>
              <a:t>  </a:t>
            </a:r>
          </a:p>
          <a:p>
            <a:endParaRPr lang="en-IN" dirty="0" smtClean="0"/>
          </a:p>
          <a:p>
            <a:endParaRPr lang="en-IN" dirty="0"/>
          </a:p>
        </p:txBody>
      </p:sp>
      <p:sp>
        <p:nvSpPr>
          <p:cNvPr id="4" name="TextBox 3">
            <a:extLst>
              <a:ext uri="{FF2B5EF4-FFF2-40B4-BE49-F238E27FC236}">
                <a16:creationId xmlns:a16="http://schemas.microsoft.com/office/drawing/2014/main" xmlns="" id="{3472A424-C023-4D1C-BC9B-83FC88FD04C0}"/>
              </a:ext>
            </a:extLst>
          </p:cNvPr>
          <p:cNvSpPr txBox="1"/>
          <p:nvPr/>
        </p:nvSpPr>
        <p:spPr>
          <a:xfrm>
            <a:off x="2664183" y="2644354"/>
            <a:ext cx="5271715" cy="3016210"/>
          </a:xfrm>
          <a:prstGeom prst="rect">
            <a:avLst/>
          </a:prstGeom>
          <a:noFill/>
        </p:spPr>
        <p:txBody>
          <a:bodyPr wrap="square" rtlCol="0">
            <a:spAutoFit/>
          </a:bodyPr>
          <a:lstStyle/>
          <a:p>
            <a:r>
              <a:rPr lang="en-IN" sz="2800" b="1" dirty="0">
                <a:solidFill>
                  <a:schemeClr val="accent1">
                    <a:lumMod val="50000"/>
                  </a:schemeClr>
                </a:solidFill>
              </a:rPr>
              <a:t>TEAM </a:t>
            </a:r>
            <a:r>
              <a:rPr lang="en-IN" sz="2800" b="1" dirty="0" smtClean="0">
                <a:solidFill>
                  <a:schemeClr val="accent1">
                    <a:lumMod val="50000"/>
                  </a:schemeClr>
                </a:solidFill>
              </a:rPr>
              <a:t>NAME: NIGHTS WATCH</a:t>
            </a:r>
          </a:p>
          <a:p>
            <a:endParaRPr lang="en-IN" b="1" dirty="0"/>
          </a:p>
          <a:p>
            <a:pPr marL="342900" indent="-342900">
              <a:buFont typeface="Wingdings" pitchFamily="2" charset="2"/>
              <a:buChar char="ü"/>
            </a:pPr>
            <a:r>
              <a:rPr lang="en-IN" sz="2400" u="sng" dirty="0">
                <a:solidFill>
                  <a:schemeClr val="tx2"/>
                </a:solidFill>
                <a:latin typeface="Bahnschrift SemiBold" panose="020B0502040204020203" pitchFamily="34" charset="0"/>
              </a:rPr>
              <a:t>SAKTHINATHAN J</a:t>
            </a:r>
          </a:p>
          <a:p>
            <a:pPr marL="342900" indent="-342900">
              <a:buFont typeface="Wingdings" pitchFamily="2" charset="2"/>
              <a:buChar char="ü"/>
            </a:pPr>
            <a:r>
              <a:rPr lang="en-IN" sz="2400" u="sng" dirty="0">
                <a:solidFill>
                  <a:schemeClr val="tx2"/>
                </a:solidFill>
                <a:latin typeface="Bahnschrift SemiBold" panose="020B0502040204020203" pitchFamily="34" charset="0"/>
              </a:rPr>
              <a:t>VIKAS </a:t>
            </a:r>
            <a:r>
              <a:rPr lang="en-IN" sz="2400" u="sng" dirty="0" smtClean="0">
                <a:solidFill>
                  <a:schemeClr val="tx2"/>
                </a:solidFill>
                <a:latin typeface="Bahnschrift SemiBold" panose="020B0502040204020203" pitchFamily="34" charset="0"/>
              </a:rPr>
              <a:t>K</a:t>
            </a:r>
          </a:p>
          <a:p>
            <a:pPr marL="342900" indent="-342900">
              <a:buFont typeface="Wingdings" pitchFamily="2" charset="2"/>
              <a:buChar char="ü"/>
            </a:pPr>
            <a:r>
              <a:rPr lang="en-IN" sz="2400" u="sng" dirty="0" smtClean="0">
                <a:solidFill>
                  <a:schemeClr val="tx2"/>
                </a:solidFill>
                <a:latin typeface="Bahnschrift SemiBold" panose="020B0502040204020203" pitchFamily="34" charset="0"/>
              </a:rPr>
              <a:t>SANKARA SUBRAMANIAN</a:t>
            </a:r>
          </a:p>
          <a:p>
            <a:pPr marL="342900" indent="-342900">
              <a:buFont typeface="Wingdings" pitchFamily="2" charset="2"/>
              <a:buChar char="ü"/>
            </a:pPr>
            <a:r>
              <a:rPr lang="en-IN" sz="2400" u="sng" dirty="0" smtClean="0">
                <a:solidFill>
                  <a:schemeClr val="tx2"/>
                </a:solidFill>
                <a:latin typeface="Bahnschrift SemiBold" panose="020B0502040204020203" pitchFamily="34" charset="0"/>
              </a:rPr>
              <a:t>BIRINTHA</a:t>
            </a:r>
          </a:p>
          <a:p>
            <a:pPr marL="342900" indent="-342900">
              <a:buFont typeface="Wingdings" pitchFamily="2" charset="2"/>
              <a:buChar char="ü"/>
            </a:pPr>
            <a:r>
              <a:rPr lang="en-IN" sz="2400" u="sng" dirty="0" smtClean="0">
                <a:solidFill>
                  <a:schemeClr val="tx2"/>
                </a:solidFill>
                <a:latin typeface="Bahnschrift SemiBold" panose="020B0502040204020203" pitchFamily="34" charset="0"/>
              </a:rPr>
              <a:t>SHALINI SURESH</a:t>
            </a:r>
            <a:endParaRPr lang="en-IN" sz="2400" u="sng" dirty="0">
              <a:solidFill>
                <a:schemeClr val="tx2"/>
              </a:solidFill>
              <a:latin typeface="Bahnschrift SemiBold" panose="020B0502040204020203" pitchFamily="34" charset="0"/>
            </a:endParaRPr>
          </a:p>
          <a:p>
            <a:endParaRPr lang="en-IN" sz="2400" u="sng" dirty="0">
              <a:solidFill>
                <a:schemeClr val="tx2"/>
              </a:solidFill>
              <a:latin typeface="Bahnschrift SemiBold" panose="020B0502040204020203" pitchFamily="34" charset="0"/>
            </a:endParaRPr>
          </a:p>
        </p:txBody>
      </p:sp>
      <p:sp>
        <p:nvSpPr>
          <p:cNvPr id="5" name="TextBox 4"/>
          <p:cNvSpPr txBox="1"/>
          <p:nvPr/>
        </p:nvSpPr>
        <p:spPr>
          <a:xfrm>
            <a:off x="2002032" y="828766"/>
            <a:ext cx="6596018" cy="1200329"/>
          </a:xfrm>
          <a:prstGeom prst="rect">
            <a:avLst/>
          </a:prstGeom>
          <a:noFill/>
        </p:spPr>
        <p:txBody>
          <a:bodyPr wrap="square" rtlCol="0">
            <a:spAutoFit/>
          </a:bodyPr>
          <a:lstStyle/>
          <a:p>
            <a:r>
              <a:rPr lang="en-IN" sz="3600" b="1" dirty="0" smtClean="0">
                <a:solidFill>
                  <a:schemeClr val="accent2">
                    <a:lumMod val="75000"/>
                  </a:schemeClr>
                </a:solidFill>
              </a:rPr>
              <a:t>  CHALLENGE OPERATING </a:t>
            </a:r>
          </a:p>
          <a:p>
            <a:r>
              <a:rPr lang="en-IN" sz="3600" b="1" dirty="0" smtClean="0">
                <a:solidFill>
                  <a:schemeClr val="accent2">
                    <a:lumMod val="75000"/>
                  </a:schemeClr>
                </a:solidFill>
              </a:rPr>
              <a:t>               SOFTWARE</a:t>
            </a:r>
            <a:endParaRPr lang="en-IN" sz="3600" b="1" dirty="0">
              <a:solidFill>
                <a:schemeClr val="accent2">
                  <a:lumMod val="75000"/>
                </a:schemeClr>
              </a:solidFill>
            </a:endParaRPr>
          </a:p>
        </p:txBody>
      </p:sp>
    </p:spTree>
    <p:extLst>
      <p:ext uri="{BB962C8B-B14F-4D97-AF65-F5344CB8AC3E}">
        <p14:creationId xmlns:p14="http://schemas.microsoft.com/office/powerpoint/2010/main" val="2671473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76A2BE-6DE0-4AEE-BA95-D0F232AE27F3}"/>
              </a:ext>
            </a:extLst>
          </p:cNvPr>
          <p:cNvSpPr>
            <a:spLocks noGrp="1"/>
          </p:cNvSpPr>
          <p:nvPr>
            <p:ph type="ctrTitle" idx="4294967295"/>
          </p:nvPr>
        </p:nvSpPr>
        <p:spPr>
          <a:xfrm>
            <a:off x="0" y="2405063"/>
            <a:ext cx="7767638" cy="1646237"/>
          </a:xfrm>
        </p:spPr>
        <p:txBody>
          <a:bodyPr/>
          <a:lstStyle/>
          <a:p>
            <a:r>
              <a:rPr lang="en-IN" dirty="0"/>
              <a:t>                    </a:t>
            </a:r>
          </a:p>
        </p:txBody>
      </p:sp>
      <p:sp>
        <p:nvSpPr>
          <p:cNvPr id="4" name="Subtitle 3">
            <a:extLst>
              <a:ext uri="{FF2B5EF4-FFF2-40B4-BE49-F238E27FC236}">
                <a16:creationId xmlns:a16="http://schemas.microsoft.com/office/drawing/2014/main" xmlns="" id="{041A0E65-3C45-4B14-A0F6-2F2B0E1E7FDF}"/>
              </a:ext>
            </a:extLst>
          </p:cNvPr>
          <p:cNvSpPr>
            <a:spLocks noGrp="1"/>
          </p:cNvSpPr>
          <p:nvPr>
            <p:ph type="subTitle" idx="4294967295"/>
          </p:nvPr>
        </p:nvSpPr>
        <p:spPr>
          <a:xfrm>
            <a:off x="0" y="2432050"/>
            <a:ext cx="7766050" cy="1096963"/>
          </a:xfrm>
        </p:spPr>
        <p:txBody>
          <a:bodyPr/>
          <a:lstStyle/>
          <a:p>
            <a:pPr marL="0" indent="0">
              <a:buNone/>
            </a:pPr>
            <a:r>
              <a:rPr lang="en-IN" dirty="0"/>
              <a:t>     </a:t>
            </a:r>
          </a:p>
        </p:txBody>
      </p:sp>
      <p:pic>
        <p:nvPicPr>
          <p:cNvPr id="6" name="Picture 5">
            <a:extLst>
              <a:ext uri="{FF2B5EF4-FFF2-40B4-BE49-F238E27FC236}">
                <a16:creationId xmlns:a16="http://schemas.microsoft.com/office/drawing/2014/main" xmlns="" id="{C0B05046-AB3D-4674-AE0F-3EE24ABA7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94" y="1799431"/>
            <a:ext cx="8104240" cy="3241696"/>
          </a:xfrm>
          <a:prstGeom prst="rect">
            <a:avLst/>
          </a:prstGeom>
        </p:spPr>
      </p:pic>
    </p:spTree>
    <p:extLst>
      <p:ext uri="{BB962C8B-B14F-4D97-AF65-F5344CB8AC3E}">
        <p14:creationId xmlns:p14="http://schemas.microsoft.com/office/powerpoint/2010/main" val="21922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F417482-D12F-47F5-9E73-F0F0A708F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09487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8863F5-6BD8-41BD-99D5-40B06EFB7088}"/>
              </a:ext>
            </a:extLst>
          </p:cNvPr>
          <p:cNvSpPr>
            <a:spLocks noGrp="1"/>
          </p:cNvSpPr>
          <p:nvPr>
            <p:ph type="title"/>
          </p:nvPr>
        </p:nvSpPr>
        <p:spPr>
          <a:xfrm>
            <a:off x="660293" y="173874"/>
            <a:ext cx="10515600" cy="804921"/>
          </a:xfrm>
        </p:spPr>
        <p:txBody>
          <a:bodyPr/>
          <a:lstStyle/>
          <a:p>
            <a:r>
              <a:rPr lang="en-IN" dirty="0"/>
              <a:t>                         </a:t>
            </a:r>
            <a:r>
              <a:rPr lang="en-IN" dirty="0" smtClean="0"/>
              <a:t>ABSTRACT</a:t>
            </a:r>
            <a:endParaRPr lang="en-IN" dirty="0"/>
          </a:p>
        </p:txBody>
      </p:sp>
      <p:sp>
        <p:nvSpPr>
          <p:cNvPr id="3" name="Content Placeholder 2">
            <a:extLst>
              <a:ext uri="{FF2B5EF4-FFF2-40B4-BE49-F238E27FC236}">
                <a16:creationId xmlns:a16="http://schemas.microsoft.com/office/drawing/2014/main" xmlns="" id="{B090F0B6-BAA4-406C-BF83-28F5F0EE93C2}"/>
              </a:ext>
            </a:extLst>
          </p:cNvPr>
          <p:cNvSpPr>
            <a:spLocks noGrp="1"/>
          </p:cNvSpPr>
          <p:nvPr>
            <p:ph idx="1"/>
          </p:nvPr>
        </p:nvSpPr>
        <p:spPr>
          <a:xfrm>
            <a:off x="218941" y="1010097"/>
            <a:ext cx="10405063" cy="5847903"/>
          </a:xfrm>
        </p:spPr>
        <p:txBody>
          <a:bodyPr>
            <a:normAutofit/>
          </a:bodyPr>
          <a:lstStyle/>
          <a:p>
            <a:pPr>
              <a:buFont typeface="Wingdings" pitchFamily="2" charset="2"/>
              <a:buChar char="ü"/>
            </a:pPr>
            <a:r>
              <a:rPr lang="en-IN" b="1" dirty="0">
                <a:solidFill>
                  <a:schemeClr val="accent2">
                    <a:lumMod val="50000"/>
                  </a:schemeClr>
                </a:solidFill>
              </a:rPr>
              <a:t>In 21</a:t>
            </a:r>
            <a:r>
              <a:rPr lang="en-IN" b="1" baseline="30000" dirty="0">
                <a:solidFill>
                  <a:schemeClr val="accent2">
                    <a:lumMod val="50000"/>
                  </a:schemeClr>
                </a:solidFill>
              </a:rPr>
              <a:t>st</a:t>
            </a:r>
            <a:r>
              <a:rPr lang="en-IN" b="1" dirty="0">
                <a:solidFill>
                  <a:schemeClr val="accent2">
                    <a:lumMod val="50000"/>
                  </a:schemeClr>
                </a:solidFill>
              </a:rPr>
              <a:t> century computer has become inevitable and everything in this world is now digitalized, within fraction of seconds we are able to send Megabytes of data from one part of the world to another, but physically challenged people are not in the position to use this technology, therefore they struggle in today modern world where everything is digitalized. </a:t>
            </a:r>
            <a:r>
              <a:rPr lang="en-IN" b="1" dirty="0" smtClean="0">
                <a:solidFill>
                  <a:schemeClr val="accent2">
                    <a:lumMod val="50000"/>
                  </a:schemeClr>
                </a:solidFill>
              </a:rPr>
              <a:t>So, </a:t>
            </a:r>
            <a:r>
              <a:rPr lang="en-IN" b="1" dirty="0">
                <a:solidFill>
                  <a:schemeClr val="accent2">
                    <a:lumMod val="50000"/>
                  </a:schemeClr>
                </a:solidFill>
              </a:rPr>
              <a:t>we use speakers to convey what is showing in the monitor for the blind people, eye ball tracking for handicap people etc., so we came up with a solution ChaOS which is an interface between the computer and human.</a:t>
            </a:r>
          </a:p>
          <a:p>
            <a:pPr>
              <a:buFont typeface="Wingdings" pitchFamily="2" charset="2"/>
              <a:buChar char="ü"/>
            </a:pPr>
            <a:r>
              <a:rPr lang="en-IN" sz="2000" b="1" dirty="0" smtClean="0">
                <a:solidFill>
                  <a:schemeClr val="accent2">
                    <a:lumMod val="50000"/>
                  </a:schemeClr>
                </a:solidFill>
              </a:rPr>
              <a:t>How </a:t>
            </a:r>
            <a:r>
              <a:rPr lang="en-IN" sz="2000" b="1" dirty="0">
                <a:solidFill>
                  <a:schemeClr val="accent2">
                    <a:lumMod val="50000"/>
                  </a:schemeClr>
                </a:solidFill>
              </a:rPr>
              <a:t>it works?</a:t>
            </a:r>
            <a:r>
              <a:rPr lang="en-IN" b="1" dirty="0">
                <a:solidFill>
                  <a:schemeClr val="accent2">
                    <a:lumMod val="50000"/>
                  </a:schemeClr>
                </a:solidFill>
              </a:rPr>
              <a:t> The user can use their finger gesture, eye ball to control the mouse action and voice for keyboard input, we use sophisticated convolution neural networks for detecting the gesture and eye ball tracking and voice processing for keyboard inputs and at every menu. For gesture detection and eye ball tracking, we use webcam present in the computer to capture the real time feed of the user and feed into posture detection model and eye ball tracking model respectively for detection of gesture and eye ball tracking and match the gesture with appropriate command for execution. Voice recognition model is used for processing the voice input. After processing it’s sent into a back end script which emphasis on executing the respective command for the processed output. Thus anyone physically challenged or a normal person now can operate a computer with or without the old physical peripherals</a:t>
            </a:r>
            <a:r>
              <a:rPr lang="en-IN" dirty="0"/>
              <a:t>. </a:t>
            </a:r>
            <a:endParaRPr lang="en-IN" dirty="0" smtClean="0"/>
          </a:p>
        </p:txBody>
      </p:sp>
    </p:spTree>
    <p:extLst>
      <p:ext uri="{BB962C8B-B14F-4D97-AF65-F5344CB8AC3E}">
        <p14:creationId xmlns:p14="http://schemas.microsoft.com/office/powerpoint/2010/main" val="47565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311952-12F1-4EDA-80E0-8DD1C485CA6C}"/>
              </a:ext>
            </a:extLst>
          </p:cNvPr>
          <p:cNvSpPr>
            <a:spLocks noGrp="1"/>
          </p:cNvSpPr>
          <p:nvPr>
            <p:ph type="title"/>
          </p:nvPr>
        </p:nvSpPr>
        <p:spPr>
          <a:xfrm>
            <a:off x="715971" y="197476"/>
            <a:ext cx="8596668" cy="1320800"/>
          </a:xfrm>
        </p:spPr>
        <p:txBody>
          <a:bodyPr/>
          <a:lstStyle/>
          <a:p>
            <a:r>
              <a:rPr lang="en-IN" dirty="0"/>
              <a:t>            INNOVATIVE ASPECTS</a:t>
            </a:r>
          </a:p>
        </p:txBody>
      </p:sp>
      <p:sp>
        <p:nvSpPr>
          <p:cNvPr id="3" name="Content Placeholder 2">
            <a:extLst>
              <a:ext uri="{FF2B5EF4-FFF2-40B4-BE49-F238E27FC236}">
                <a16:creationId xmlns:a16="http://schemas.microsoft.com/office/drawing/2014/main" xmlns="" id="{4DAF4053-AB73-4F08-A8D4-3E5A78765FAB}"/>
              </a:ext>
            </a:extLst>
          </p:cNvPr>
          <p:cNvSpPr>
            <a:spLocks noGrp="1"/>
          </p:cNvSpPr>
          <p:nvPr>
            <p:ph idx="1"/>
          </p:nvPr>
        </p:nvSpPr>
        <p:spPr>
          <a:xfrm>
            <a:off x="539137" y="368847"/>
            <a:ext cx="8596668" cy="5857951"/>
          </a:xfrm>
        </p:spPr>
        <p:txBody>
          <a:bodyPr>
            <a:normAutofit/>
          </a:bodyPr>
          <a:lstStyle/>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buFont typeface="Wingdings" pitchFamily="2" charset="2"/>
              <a:buChar char="Ø"/>
            </a:pPr>
            <a:r>
              <a:rPr lang="en-US" altLang="en-US"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Normal person can easily secure their laptops by using finger print scanners, passwords. But it is difficult for the physically challenged people so we have used ideology of capturing the finger print as an image and then scanning them so they secure their laptops.</a:t>
            </a:r>
            <a:endParaRPr lang="en-US" altLang="en-US" sz="900" b="1" dirty="0">
              <a:solidFill>
                <a:schemeClr val="accent2">
                  <a:lumMod val="50000"/>
                </a:schemeClr>
              </a:solidFill>
            </a:endParaRPr>
          </a:p>
          <a:p>
            <a:pPr lvl="0" defTabSz="914400" eaLnBrk="0" fontAlgn="base" hangingPunct="0">
              <a:spcBef>
                <a:spcPct val="0"/>
              </a:spcBef>
              <a:spcAft>
                <a:spcPct val="0"/>
              </a:spcAft>
              <a:buClrTx/>
              <a:buSzTx/>
              <a:buFont typeface="Wingdings" pitchFamily="2" charset="2"/>
              <a:buChar char="Ø"/>
            </a:pPr>
            <a:r>
              <a:rPr lang="en-US" altLang="en-US"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By using the gesture recognition they can move the mouse pointers to their desired location and it will be easy for them to access the files.</a:t>
            </a:r>
            <a:endParaRPr lang="en-US" altLang="en-US" sz="900" b="1" dirty="0">
              <a:solidFill>
                <a:schemeClr val="accent2">
                  <a:lumMod val="50000"/>
                </a:schemeClr>
              </a:solidFill>
            </a:endParaRPr>
          </a:p>
          <a:p>
            <a:pPr marL="0" lvl="0" indent="0" defTabSz="914400" eaLnBrk="0" fontAlgn="base" hangingPunct="0">
              <a:spcBef>
                <a:spcPct val="0"/>
              </a:spcBef>
              <a:spcAft>
                <a:spcPct val="0"/>
              </a:spcAft>
              <a:buClrTx/>
              <a:buSzTx/>
              <a:buNone/>
            </a:pPr>
            <a:r>
              <a:rPr lang="en-US" altLang="en-US"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sz="2000" b="1" dirty="0">
              <a:solidFill>
                <a:schemeClr val="accent2">
                  <a:lumMod val="50000"/>
                </a:schemeClr>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endPar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endPar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endPar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endPar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endPar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endPar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endPar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endPar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endParaRPr lang="en-US" alt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buClrTx/>
              <a:buSzTx/>
              <a:buFont typeface="Wingdings" pitchFamily="2" charset="2"/>
              <a:buChar char="Ø"/>
            </a:pPr>
            <a:r>
              <a:rPr lang="en-US" altLang="en-US"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Eye recognition is useful for handicaps, if they wink their eye one time a file will be clicked once, else if its twice then the file will be clicked twice.</a:t>
            </a:r>
            <a:endParaRPr lang="en-US" altLang="en-US" sz="900" b="1" dirty="0">
              <a:solidFill>
                <a:schemeClr val="accent2">
                  <a:lumMod val="50000"/>
                </a:schemeClr>
              </a:solidFill>
            </a:endParaRPr>
          </a:p>
          <a:p>
            <a:pPr lvl="0" defTabSz="914400" eaLnBrk="0" fontAlgn="base" hangingPunct="0">
              <a:spcBef>
                <a:spcPct val="0"/>
              </a:spcBef>
              <a:spcAft>
                <a:spcPct val="0"/>
              </a:spcAft>
              <a:buClrTx/>
              <a:buSzTx/>
              <a:buFont typeface="Wingdings" pitchFamily="2" charset="2"/>
              <a:buChar char="Ø"/>
            </a:pPr>
            <a:r>
              <a:rPr lang="en-US" altLang="en-US"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People who have paralysis, lost limbs can use keyboard through voice recognition.</a:t>
            </a:r>
            <a:endParaRPr lang="en-US" altLang="en-US" sz="2000" b="1" dirty="0">
              <a:solidFill>
                <a:schemeClr val="accent2">
                  <a:lumMod val="50000"/>
                </a:schemeClr>
              </a:solidFill>
              <a:latin typeface="Arial" panose="020B0604020202020204" pitchFamily="34" charset="0"/>
            </a:endParaRPr>
          </a:p>
          <a:p>
            <a:endParaRPr lang="en-IN" b="1" dirty="0">
              <a:solidFill>
                <a:schemeClr val="accent2">
                  <a:lumMod val="50000"/>
                </a:schemeClr>
              </a:solidFill>
            </a:endParaRPr>
          </a:p>
        </p:txBody>
      </p:sp>
      <p:pic>
        <p:nvPicPr>
          <p:cNvPr id="1025" name="Picture 1" descr="iStock_Iris-Scan-300x222">
            <a:extLst>
              <a:ext uri="{FF2B5EF4-FFF2-40B4-BE49-F238E27FC236}">
                <a16:creationId xmlns:a16="http://schemas.microsoft.com/office/drawing/2014/main" xmlns="" id="{51E8507F-4F68-4F44-B444-23D92F5FE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496" y="2885699"/>
            <a:ext cx="4117303" cy="21442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F86CC8A7-60A4-400D-8A0B-082CA71E8697}"/>
              </a:ext>
            </a:extLst>
          </p:cNvPr>
          <p:cNvSpPr>
            <a:spLocks noChangeArrowheads="1"/>
          </p:cNvSpPr>
          <p:nvPr/>
        </p:nvSpPr>
        <p:spPr bwMode="auto">
          <a:xfrm>
            <a:off x="0" y="3297823"/>
            <a:ext cx="2359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7583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578A5-492F-4B59-B1A8-56204D9CA487}"/>
              </a:ext>
            </a:extLst>
          </p:cNvPr>
          <p:cNvSpPr>
            <a:spLocks noGrp="1"/>
          </p:cNvSpPr>
          <p:nvPr>
            <p:ph type="title"/>
          </p:nvPr>
        </p:nvSpPr>
        <p:spPr>
          <a:xfrm>
            <a:off x="677334" y="609600"/>
            <a:ext cx="8596668" cy="853440"/>
          </a:xfrm>
        </p:spPr>
        <p:txBody>
          <a:bodyPr>
            <a:normAutofit/>
          </a:bodyPr>
          <a:lstStyle/>
          <a:p>
            <a:r>
              <a:rPr lang="en-IN" dirty="0"/>
              <a:t>          REQUIREMENT ANALYSIS</a:t>
            </a:r>
          </a:p>
        </p:txBody>
      </p:sp>
      <p:sp>
        <p:nvSpPr>
          <p:cNvPr id="3" name="Content Placeholder 2">
            <a:extLst>
              <a:ext uri="{FF2B5EF4-FFF2-40B4-BE49-F238E27FC236}">
                <a16:creationId xmlns:a16="http://schemas.microsoft.com/office/drawing/2014/main" xmlns="" id="{1AAA4A20-5970-478C-BA63-8B392B1020C5}"/>
              </a:ext>
            </a:extLst>
          </p:cNvPr>
          <p:cNvSpPr>
            <a:spLocks noGrp="1"/>
          </p:cNvSpPr>
          <p:nvPr>
            <p:ph idx="1"/>
          </p:nvPr>
        </p:nvSpPr>
        <p:spPr>
          <a:xfrm>
            <a:off x="677334" y="1701579"/>
            <a:ext cx="8596668" cy="4339783"/>
          </a:xfrm>
        </p:spPr>
        <p:txBody>
          <a:bodyPr>
            <a:normAutofit/>
          </a:bodyPr>
          <a:lstStyle/>
          <a:p>
            <a:pPr marL="0" indent="0">
              <a:buNone/>
            </a:pPr>
            <a:r>
              <a:rPr lang="en-IN" b="1" dirty="0"/>
              <a:t>HARDWARE REQUIREMENTS</a:t>
            </a:r>
            <a:r>
              <a:rPr lang="en-IN" b="1" dirty="0" smtClean="0"/>
              <a:t>:               </a:t>
            </a:r>
            <a:endParaRPr lang="en-IN" b="1" dirty="0"/>
          </a:p>
          <a:p>
            <a:r>
              <a:rPr lang="en-IN" dirty="0"/>
              <a:t>Webcam</a:t>
            </a:r>
          </a:p>
          <a:p>
            <a:r>
              <a:rPr lang="en-IN" dirty="0"/>
              <a:t>Personal computer</a:t>
            </a:r>
          </a:p>
          <a:p>
            <a:pPr marL="0" indent="0">
              <a:buNone/>
            </a:pPr>
            <a:endParaRPr lang="en-IN" dirty="0"/>
          </a:p>
          <a:p>
            <a:pPr marL="0" indent="0">
              <a:buNone/>
            </a:pPr>
            <a:endParaRPr lang="en-IN" dirty="0"/>
          </a:p>
          <a:p>
            <a:pPr marL="0" indent="0">
              <a:buNone/>
            </a:pPr>
            <a:r>
              <a:rPr lang="en-IN" b="1" dirty="0"/>
              <a:t>SOFTWARE REQUIREMENTS</a:t>
            </a:r>
            <a:r>
              <a:rPr lang="en-IN" b="1" dirty="0" smtClean="0"/>
              <a:t>:</a:t>
            </a:r>
            <a:r>
              <a:rPr lang="en-IN" dirty="0" smtClean="0"/>
              <a:t>           </a:t>
            </a:r>
            <a:endParaRPr lang="en-IN" dirty="0"/>
          </a:p>
          <a:p>
            <a:r>
              <a:rPr lang="en-IN" dirty="0"/>
              <a:t>Python</a:t>
            </a:r>
          </a:p>
          <a:p>
            <a:r>
              <a:rPr lang="en-IN" dirty="0"/>
              <a:t>OpenCV</a:t>
            </a:r>
          </a:p>
          <a:p>
            <a:pPr marL="0" indent="0">
              <a:buNone/>
            </a:pPr>
            <a:endParaRPr lang="en-IN" dirty="0"/>
          </a:p>
        </p:txBody>
      </p:sp>
      <p:pic>
        <p:nvPicPr>
          <p:cNvPr id="1026" name="Picture 2" descr="C:\Users\Ashwin\Desktop\Topic-1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7793" y="1688741"/>
            <a:ext cx="3499836" cy="17499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hwin\Desktop\python-faq-670x3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793" y="4024949"/>
            <a:ext cx="3499836" cy="1863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73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3790A-91A4-4E39-973C-0946A6811472}"/>
              </a:ext>
            </a:extLst>
          </p:cNvPr>
          <p:cNvSpPr>
            <a:spLocks noGrp="1"/>
          </p:cNvSpPr>
          <p:nvPr>
            <p:ph type="title"/>
          </p:nvPr>
        </p:nvSpPr>
        <p:spPr>
          <a:xfrm>
            <a:off x="677334" y="400658"/>
            <a:ext cx="8029344" cy="966968"/>
          </a:xfrm>
        </p:spPr>
        <p:txBody>
          <a:bodyPr/>
          <a:lstStyle/>
          <a:p>
            <a:r>
              <a:rPr lang="en-IN" dirty="0"/>
              <a:t>                </a:t>
            </a:r>
            <a:r>
              <a:rPr lang="en-IN" dirty="0" smtClean="0"/>
              <a:t>FACE RECOGNITION</a:t>
            </a:r>
            <a:endParaRPr lang="en-IN" dirty="0"/>
          </a:p>
        </p:txBody>
      </p:sp>
      <p:sp>
        <p:nvSpPr>
          <p:cNvPr id="3" name="Content Placeholder 2">
            <a:extLst>
              <a:ext uri="{FF2B5EF4-FFF2-40B4-BE49-F238E27FC236}">
                <a16:creationId xmlns:a16="http://schemas.microsoft.com/office/drawing/2014/main" xmlns="" id="{290A5B9B-D4DE-4608-8E4E-A99F2EC7A4C2}"/>
              </a:ext>
            </a:extLst>
          </p:cNvPr>
          <p:cNvSpPr>
            <a:spLocks noGrp="1"/>
          </p:cNvSpPr>
          <p:nvPr>
            <p:ph idx="1"/>
          </p:nvPr>
        </p:nvSpPr>
        <p:spPr>
          <a:xfrm>
            <a:off x="812506" y="1455529"/>
            <a:ext cx="8445594" cy="5041571"/>
          </a:xfrm>
        </p:spPr>
        <p:txBody>
          <a:bodyPr>
            <a:normAutofit fontScale="92500"/>
          </a:bodyPr>
          <a:lstStyle/>
          <a:p>
            <a:pPr lvl="0"/>
            <a:r>
              <a:rPr lang="en-IN" sz="2000" dirty="0"/>
              <a:t>Capturing real time video using Web-Camera focusing pupil of eye </a:t>
            </a:r>
            <a:r>
              <a:rPr lang="en-IN" sz="2000" dirty="0" smtClean="0"/>
              <a:t>.</a:t>
            </a:r>
            <a:endParaRPr lang="en-IN" sz="2000" dirty="0"/>
          </a:p>
          <a:p>
            <a:pPr marL="0" indent="0">
              <a:buNone/>
            </a:pPr>
            <a:endParaRPr lang="en-IN" sz="2000" dirty="0"/>
          </a:p>
          <a:p>
            <a:pPr lvl="0"/>
            <a:r>
              <a:rPr lang="en-IN" sz="2000" dirty="0"/>
              <a:t>Processing the individual image frame.</a:t>
            </a:r>
          </a:p>
          <a:p>
            <a:pPr lvl="0"/>
            <a:endParaRPr lang="en-IN" sz="2000" dirty="0"/>
          </a:p>
          <a:p>
            <a:pPr lvl="0"/>
            <a:r>
              <a:rPr lang="en-IN" sz="2000" dirty="0"/>
              <a:t>Converting frame of pupil to grey scale </a:t>
            </a:r>
            <a:r>
              <a:rPr lang="en-IN" sz="2000" dirty="0" smtClean="0"/>
              <a:t>image.</a:t>
            </a:r>
            <a:r>
              <a:rPr lang="en-IN" sz="2000" dirty="0"/>
              <a:t> </a:t>
            </a:r>
          </a:p>
          <a:p>
            <a:pPr lvl="0"/>
            <a:endParaRPr lang="en-IN" sz="2000" dirty="0"/>
          </a:p>
          <a:p>
            <a:pPr lvl="0"/>
            <a:r>
              <a:rPr lang="en-IN" sz="2000" dirty="0"/>
              <a:t>Conversion of the detected image into a binary image. </a:t>
            </a:r>
          </a:p>
          <a:p>
            <a:pPr lvl="0"/>
            <a:endParaRPr lang="en-IN" sz="2000" dirty="0"/>
          </a:p>
          <a:p>
            <a:pPr lvl="0"/>
            <a:r>
              <a:rPr lang="en-IN" sz="2000" dirty="0"/>
              <a:t>Detecting </a:t>
            </a:r>
            <a:r>
              <a:rPr lang="en-IN" sz="2000" dirty="0" smtClean="0"/>
              <a:t> </a:t>
            </a:r>
            <a:r>
              <a:rPr lang="en-IN" sz="2000" dirty="0"/>
              <a:t>eye movement using </a:t>
            </a:r>
            <a:r>
              <a:rPr lang="en-IN" sz="2000" dirty="0" smtClean="0"/>
              <a:t>OpenCV .</a:t>
            </a:r>
            <a:r>
              <a:rPr lang="en-IN" sz="2000" dirty="0"/>
              <a:t> </a:t>
            </a:r>
          </a:p>
          <a:p>
            <a:pPr lvl="0"/>
            <a:endParaRPr lang="en-IN" sz="2000" dirty="0"/>
          </a:p>
          <a:p>
            <a:pPr lvl="0"/>
            <a:r>
              <a:rPr lang="en-IN" sz="2000" dirty="0"/>
              <a:t>Required actions are performed according to </a:t>
            </a:r>
            <a:r>
              <a:rPr lang="en-IN" sz="2000" dirty="0" smtClean="0"/>
              <a:t> face and eye </a:t>
            </a:r>
            <a:r>
              <a:rPr lang="en-IN" sz="2000" dirty="0"/>
              <a:t>movement</a:t>
            </a:r>
            <a:r>
              <a:rPr lang="en-IN" sz="2000" dirty="0" smtClean="0"/>
              <a:t>.</a:t>
            </a:r>
            <a:endParaRPr lang="en-IN" sz="2000" dirty="0"/>
          </a:p>
          <a:p>
            <a:pPr marL="0" indent="0">
              <a:buNone/>
            </a:pPr>
            <a:r>
              <a:rPr lang="en-IN" sz="2000" b="1" dirty="0"/>
              <a:t>                    </a:t>
            </a:r>
            <a:endParaRPr lang="en-IN" sz="2000" dirty="0"/>
          </a:p>
          <a:p>
            <a:endParaRPr lang="en-IN" dirty="0"/>
          </a:p>
        </p:txBody>
      </p:sp>
    </p:spTree>
    <p:extLst>
      <p:ext uri="{BB962C8B-B14F-4D97-AF65-F5344CB8AC3E}">
        <p14:creationId xmlns:p14="http://schemas.microsoft.com/office/powerpoint/2010/main" val="334069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7AA5B-1517-4AA0-BDFA-0560ABCFD7AC}"/>
              </a:ext>
            </a:extLst>
          </p:cNvPr>
          <p:cNvSpPr>
            <a:spLocks noGrp="1"/>
          </p:cNvSpPr>
          <p:nvPr>
            <p:ph type="title"/>
          </p:nvPr>
        </p:nvSpPr>
        <p:spPr/>
        <p:txBody>
          <a:bodyPr/>
          <a:lstStyle/>
          <a:p>
            <a:r>
              <a:rPr lang="en-IN" dirty="0"/>
              <a:t>    </a:t>
            </a:r>
            <a:r>
              <a:rPr lang="en-IN" dirty="0" smtClean="0"/>
              <a:t>      GESTURE RECOGNITION</a:t>
            </a:r>
            <a:endParaRPr lang="en-IN" dirty="0"/>
          </a:p>
        </p:txBody>
      </p:sp>
      <p:sp>
        <p:nvSpPr>
          <p:cNvPr id="3" name="Content Placeholder 2">
            <a:extLst>
              <a:ext uri="{FF2B5EF4-FFF2-40B4-BE49-F238E27FC236}">
                <a16:creationId xmlns:a16="http://schemas.microsoft.com/office/drawing/2014/main" xmlns="" id="{04300B61-58EE-47E5-8146-0BF19531A8B3}"/>
              </a:ext>
            </a:extLst>
          </p:cNvPr>
          <p:cNvSpPr>
            <a:spLocks noGrp="1"/>
          </p:cNvSpPr>
          <p:nvPr>
            <p:ph idx="1"/>
          </p:nvPr>
        </p:nvSpPr>
        <p:spPr>
          <a:xfrm>
            <a:off x="552689" y="953035"/>
            <a:ext cx="8596668" cy="4314759"/>
          </a:xfrm>
        </p:spPr>
        <p:txBody>
          <a:bodyPr>
            <a:normAutofit fontScale="25000" lnSpcReduction="20000"/>
          </a:bodyPr>
          <a:lstStyle/>
          <a:p>
            <a:pPr marL="0" indent="0">
              <a:buNone/>
            </a:pPr>
            <a:endParaRPr lang="en-IN" sz="2400" dirty="0">
              <a:solidFill>
                <a:schemeClr val="accent2">
                  <a:lumMod val="75000"/>
                </a:schemeClr>
              </a:solidFill>
            </a:endParaRPr>
          </a:p>
          <a:p>
            <a:pPr lvl="0"/>
            <a:endParaRPr lang="en-US" dirty="0" smtClean="0"/>
          </a:p>
          <a:p>
            <a:pPr lvl="0"/>
            <a:endParaRPr lang="en-US" sz="8000" dirty="0" smtClean="0"/>
          </a:p>
          <a:p>
            <a:pPr lvl="0"/>
            <a:r>
              <a:rPr lang="en-US" sz="8000" dirty="0" smtClean="0"/>
              <a:t>A </a:t>
            </a:r>
            <a:r>
              <a:rPr lang="en-US" sz="8000" dirty="0"/>
              <a:t>basic gesture input device is the word processing tablet.</a:t>
            </a:r>
            <a:endParaRPr lang="en-IN" sz="8000" dirty="0"/>
          </a:p>
          <a:p>
            <a:pPr lvl="0"/>
            <a:r>
              <a:rPr lang="en-US" sz="8000" dirty="0"/>
              <a:t>In the system, two dimensional hand gestures are sent via an input device to the computer’s memory and appear on the computer monitor.</a:t>
            </a:r>
            <a:endParaRPr lang="en-IN" sz="8000" dirty="0"/>
          </a:p>
          <a:p>
            <a:pPr lvl="0"/>
            <a:r>
              <a:rPr lang="en-US" sz="8000" dirty="0"/>
              <a:t>These symbolic gestures are identified as editing commands through geometric modeling techniques.</a:t>
            </a:r>
            <a:endParaRPr lang="en-IN" sz="8000" dirty="0"/>
          </a:p>
          <a:p>
            <a:pPr lvl="0"/>
            <a:r>
              <a:rPr lang="en-US" sz="8000" dirty="0"/>
              <a:t>The command are then executed, modifying the document stored in computer memory.</a:t>
            </a:r>
            <a:endParaRPr lang="en-IN" sz="8000" dirty="0"/>
          </a:p>
          <a:p>
            <a:pPr lvl="0"/>
            <a:r>
              <a:rPr lang="en-US" sz="8000" dirty="0"/>
              <a:t>Gestures are represented by a view-based approach, and stored patterns are matched to perceived gestures using dynamic time warping.</a:t>
            </a:r>
            <a:endParaRPr lang="en-IN" sz="8000" dirty="0"/>
          </a:p>
          <a:p>
            <a:pPr lvl="0"/>
            <a:r>
              <a:rPr lang="en-US" sz="8000" dirty="0" smtClean="0"/>
              <a:t>System </a:t>
            </a:r>
            <a:r>
              <a:rPr lang="en-US" sz="8000" dirty="0"/>
              <a:t>identifies natural hand gestures unobtrusively with a data-glove, it is more intuitive to use than a standard mouse or stylus control system</a:t>
            </a:r>
            <a:endParaRPr lang="en-IN" sz="8000" dirty="0"/>
          </a:p>
          <a:p>
            <a:pPr marL="0" indent="0">
              <a:buNone/>
            </a:pPr>
            <a:endParaRPr lang="en-IN" sz="8000" dirty="0"/>
          </a:p>
        </p:txBody>
      </p:sp>
    </p:spTree>
    <p:extLst>
      <p:ext uri="{BB962C8B-B14F-4D97-AF65-F5344CB8AC3E}">
        <p14:creationId xmlns:p14="http://schemas.microsoft.com/office/powerpoint/2010/main" val="52916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lstStyle/>
          <a:p>
            <a:r>
              <a:rPr lang="en-IN" dirty="0" smtClean="0"/>
              <a:t>                 TEXT SUMMARY</a:t>
            </a:r>
            <a:endParaRPr lang="en-IN" dirty="0"/>
          </a:p>
        </p:txBody>
      </p:sp>
      <p:sp>
        <p:nvSpPr>
          <p:cNvPr id="3" name="Content Placeholder 2"/>
          <p:cNvSpPr>
            <a:spLocks noGrp="1"/>
          </p:cNvSpPr>
          <p:nvPr>
            <p:ph idx="1"/>
          </p:nvPr>
        </p:nvSpPr>
        <p:spPr>
          <a:xfrm>
            <a:off x="690213" y="1877254"/>
            <a:ext cx="8596668" cy="3880773"/>
          </a:xfrm>
        </p:spPr>
        <p:txBody>
          <a:bodyPr>
            <a:normAutofit/>
          </a:bodyPr>
          <a:lstStyle/>
          <a:p>
            <a:r>
              <a:rPr lang="en-IN" sz="2000" dirty="0" smtClean="0"/>
              <a:t>People who suffer with dyslexia, may find difficult read the context that consist more than 10 paragraphs. We have made easy for them to read the context without any difficulties.</a:t>
            </a:r>
          </a:p>
          <a:p>
            <a:r>
              <a:rPr lang="en-IN" sz="2000" dirty="0" smtClean="0"/>
              <a:t>We have developed a module, using natural language processing which has a weighted dictionary which ranks the words according to the weightage and summary the whole context into shorter one.</a:t>
            </a:r>
          </a:p>
          <a:p>
            <a:r>
              <a:rPr lang="en-IN" sz="2400" b="1" dirty="0" smtClean="0"/>
              <a:t>USE CASE: </a:t>
            </a:r>
            <a:r>
              <a:rPr lang="en-IN" sz="2000" dirty="0" smtClean="0"/>
              <a:t>This prototype can be used in schools where special children find difficult to learn and understand long context.</a:t>
            </a:r>
          </a:p>
          <a:p>
            <a:r>
              <a:rPr lang="en-IN" sz="2000" dirty="0" smtClean="0"/>
              <a:t>It can also be used by normal people to make their job simpler and easier. </a:t>
            </a:r>
            <a:endParaRPr lang="en-IN" sz="2000" b="1" dirty="0"/>
          </a:p>
        </p:txBody>
      </p:sp>
    </p:spTree>
    <p:extLst>
      <p:ext uri="{BB962C8B-B14F-4D97-AF65-F5344CB8AC3E}">
        <p14:creationId xmlns:p14="http://schemas.microsoft.com/office/powerpoint/2010/main" val="399863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1E2EA8-7957-4A6D-BC1C-EC2250FF51FE}"/>
              </a:ext>
            </a:extLst>
          </p:cNvPr>
          <p:cNvSpPr>
            <a:spLocks noGrp="1"/>
          </p:cNvSpPr>
          <p:nvPr>
            <p:ph type="title"/>
          </p:nvPr>
        </p:nvSpPr>
        <p:spPr>
          <a:xfrm>
            <a:off x="677334" y="609600"/>
            <a:ext cx="8596668" cy="742122"/>
          </a:xfrm>
        </p:spPr>
        <p:txBody>
          <a:bodyPr/>
          <a:lstStyle/>
          <a:p>
            <a:r>
              <a:rPr lang="en-IN" dirty="0"/>
              <a:t>                SOCIAL RELEVANCE</a:t>
            </a:r>
          </a:p>
        </p:txBody>
      </p:sp>
      <p:sp>
        <p:nvSpPr>
          <p:cNvPr id="3" name="Content Placeholder 2">
            <a:extLst>
              <a:ext uri="{FF2B5EF4-FFF2-40B4-BE49-F238E27FC236}">
                <a16:creationId xmlns:a16="http://schemas.microsoft.com/office/drawing/2014/main" xmlns="" id="{BC6CE057-54E0-4233-B765-57B167610BA1}"/>
              </a:ext>
            </a:extLst>
          </p:cNvPr>
          <p:cNvSpPr>
            <a:spLocks noGrp="1"/>
          </p:cNvSpPr>
          <p:nvPr>
            <p:ph idx="1"/>
          </p:nvPr>
        </p:nvSpPr>
        <p:spPr>
          <a:xfrm>
            <a:off x="677334" y="1844703"/>
            <a:ext cx="8596668" cy="4196659"/>
          </a:xfrm>
        </p:spPr>
        <p:txBody>
          <a:bodyPr>
            <a:normAutofit/>
          </a:bodyPr>
          <a:lstStyle/>
          <a:p>
            <a:r>
              <a:rPr lang="en-US" sz="2000" dirty="0" smtClean="0"/>
              <a:t>Efforts are being taken to create a more accessible environment for the visually impaired. Text-to-speech can help to describe </a:t>
            </a:r>
            <a:r>
              <a:rPr lang="en-US" sz="2000" dirty="0" err="1" smtClean="0"/>
              <a:t>emoji</a:t>
            </a:r>
            <a:r>
              <a:rPr lang="en-US" sz="2000" dirty="0" smtClean="0"/>
              <a:t> from pictures. This could possibly serve as a digital eye.</a:t>
            </a:r>
          </a:p>
          <a:p>
            <a:endParaRPr lang="en-US" sz="2000" dirty="0" smtClean="0"/>
          </a:p>
          <a:p>
            <a:r>
              <a:rPr lang="en-US" sz="2000" dirty="0" smtClean="0"/>
              <a:t>For </a:t>
            </a:r>
            <a:r>
              <a:rPr lang="en-US" sz="2000" dirty="0" smtClean="0"/>
              <a:t>people with dyslexia who find it difficult, go through the documents which consists of many paragraphs, can be compressed and made into a shorter summary.</a:t>
            </a:r>
          </a:p>
          <a:p>
            <a:endParaRPr lang="en-US" sz="2000" dirty="0" smtClean="0"/>
          </a:p>
          <a:p>
            <a:r>
              <a:rPr lang="en-US" sz="2000" dirty="0" smtClean="0"/>
              <a:t>For </a:t>
            </a:r>
            <a:r>
              <a:rPr lang="en-US" sz="2000" dirty="0" smtClean="0"/>
              <a:t>the person who suffer to use their hands for operating the computers, will be benefited by using the technology of eye tracking. </a:t>
            </a:r>
          </a:p>
          <a:p>
            <a:endParaRPr lang="en-IN" sz="2000" dirty="0"/>
          </a:p>
        </p:txBody>
      </p:sp>
    </p:spTree>
    <p:extLst>
      <p:ext uri="{BB962C8B-B14F-4D97-AF65-F5344CB8AC3E}">
        <p14:creationId xmlns:p14="http://schemas.microsoft.com/office/powerpoint/2010/main" val="53544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8F41A-810A-449C-B78C-523DD51E111F}"/>
              </a:ext>
            </a:extLst>
          </p:cNvPr>
          <p:cNvSpPr>
            <a:spLocks noGrp="1"/>
          </p:cNvSpPr>
          <p:nvPr>
            <p:ph type="title"/>
          </p:nvPr>
        </p:nvSpPr>
        <p:spPr/>
        <p:txBody>
          <a:bodyPr/>
          <a:lstStyle/>
          <a:p>
            <a:r>
              <a:rPr lang="en-IN" dirty="0"/>
              <a:t>                   LIMITATIONS</a:t>
            </a:r>
          </a:p>
        </p:txBody>
      </p:sp>
      <p:sp>
        <p:nvSpPr>
          <p:cNvPr id="3" name="Content Placeholder 2">
            <a:extLst>
              <a:ext uri="{FF2B5EF4-FFF2-40B4-BE49-F238E27FC236}">
                <a16:creationId xmlns:a16="http://schemas.microsoft.com/office/drawing/2014/main" xmlns="" id="{FCB09F93-5D03-45C6-A259-84062FFF4046}"/>
              </a:ext>
            </a:extLst>
          </p:cNvPr>
          <p:cNvSpPr>
            <a:spLocks noGrp="1"/>
          </p:cNvSpPr>
          <p:nvPr>
            <p:ph idx="1"/>
          </p:nvPr>
        </p:nvSpPr>
        <p:spPr>
          <a:xfrm>
            <a:off x="502405" y="1484728"/>
            <a:ext cx="9715021" cy="4697411"/>
          </a:xfrm>
        </p:spPr>
        <p:txBody>
          <a:bodyPr>
            <a:normAutofit fontScale="92500" lnSpcReduction="10000"/>
          </a:bodyPr>
          <a:lstStyle/>
          <a:p>
            <a:pPr lvl="0"/>
            <a:r>
              <a:rPr lang="en-IN" dirty="0"/>
              <a:t>Gesture recognition will recognize only up to certain range, it will detect only when the person is stable, near and still.</a:t>
            </a:r>
          </a:p>
          <a:p>
            <a:pPr lvl="0"/>
            <a:r>
              <a:rPr lang="en-IN" dirty="0"/>
              <a:t>Eye recognition will be difficult to recognize if the person’s eye ball is not still.</a:t>
            </a:r>
          </a:p>
          <a:p>
            <a:pPr lvl="0"/>
            <a:r>
              <a:rPr lang="en-IN" dirty="0"/>
              <a:t>Using keyboard for people who have  paralysis, lost limbs will difficult.</a:t>
            </a:r>
          </a:p>
          <a:p>
            <a:pPr marL="0" indent="0">
              <a:buNone/>
            </a:pPr>
            <a:r>
              <a:rPr lang="en-IN" dirty="0"/>
              <a:t>                                 </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r>
              <a:rPr lang="en-IN" dirty="0"/>
              <a:t>                    “LIMITIONS ARE NOT A FULL STOP IT’S JUST A NEW                          </a:t>
            </a:r>
          </a:p>
          <a:p>
            <a:pPr marL="0" indent="0">
              <a:buNone/>
            </a:pPr>
            <a:r>
              <a:rPr lang="en-IN" dirty="0"/>
              <a:t>                                 WAY OF APPROCHING AND SOLVING ISSUES”</a:t>
            </a:r>
          </a:p>
          <a:p>
            <a:pPr marL="0" indent="0">
              <a:buNone/>
            </a:pPr>
            <a:endParaRPr lang="en-IN" dirty="0"/>
          </a:p>
        </p:txBody>
      </p:sp>
      <p:pic>
        <p:nvPicPr>
          <p:cNvPr id="5" name="Picture 4">
            <a:extLst>
              <a:ext uri="{FF2B5EF4-FFF2-40B4-BE49-F238E27FC236}">
                <a16:creationId xmlns:a16="http://schemas.microsoft.com/office/drawing/2014/main" xmlns="" id="{A463D360-0957-45CA-8056-DDB035845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175" y="2805528"/>
            <a:ext cx="3657599" cy="2289976"/>
          </a:xfrm>
          <a:prstGeom prst="rect">
            <a:avLst/>
          </a:prstGeom>
        </p:spPr>
      </p:pic>
    </p:spTree>
    <p:extLst>
      <p:ext uri="{BB962C8B-B14F-4D97-AF65-F5344CB8AC3E}">
        <p14:creationId xmlns:p14="http://schemas.microsoft.com/office/powerpoint/2010/main" val="34448455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531</TotalTime>
  <Words>781</Words>
  <Application>Microsoft Office PowerPoint</Application>
  <PresentationFormat>Custom</PresentationFormat>
  <Paragraphs>90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   </vt:lpstr>
      <vt:lpstr>                         ABSTRACT</vt:lpstr>
      <vt:lpstr>            INNOVATIVE ASPECTS</vt:lpstr>
      <vt:lpstr>          REQUIREMENT ANALYSIS</vt:lpstr>
      <vt:lpstr>                FACE RECOGNITION</vt:lpstr>
      <vt:lpstr>          GESTURE RECOGNITION</vt:lpstr>
      <vt:lpstr>                 TEXT SUMMARY</vt:lpstr>
      <vt:lpstr>                SOCIAL RELEVANCE</vt:lpstr>
      <vt:lpstr>                   LIMITATIONS</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CHALLENGE OPERATING SYSTEM  </dc:title>
  <dc:creator> </dc:creator>
  <cp:lastModifiedBy>Ashwin</cp:lastModifiedBy>
  <cp:revision>46</cp:revision>
  <dcterms:created xsi:type="dcterms:W3CDTF">2019-09-20T04:41:11Z</dcterms:created>
  <dcterms:modified xsi:type="dcterms:W3CDTF">2019-09-21T08:29:54Z</dcterms:modified>
</cp:coreProperties>
</file>