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0" r:id="rId3"/>
    <p:sldId id="261" r:id="rId4"/>
    <p:sldId id="258"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5E90C021-F5AA-453E-88AA-959C32465B95}" type="datetimeFigureOut">
              <a:rPr lang="fr-FR" smtClean="0"/>
              <a:t>29/08/2022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DF89781-53DA-47D6-AAF0-B25D712D834C}" type="slidenum">
              <a:rPr lang="fr-FR" smtClean="0"/>
              <a:t>‹N°›</a:t>
            </a:fld>
            <a:endParaRPr lang="fr-FR"/>
          </a:p>
        </p:txBody>
      </p:sp>
    </p:spTree>
    <p:extLst>
      <p:ext uri="{BB962C8B-B14F-4D97-AF65-F5344CB8AC3E}">
        <p14:creationId xmlns:p14="http://schemas.microsoft.com/office/powerpoint/2010/main" val="576820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5E90C021-F5AA-453E-88AA-959C32465B95}" type="datetimeFigureOut">
              <a:rPr lang="fr-FR" smtClean="0"/>
              <a:t>29/08/2022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DF89781-53DA-47D6-AAF0-B25D712D834C}" type="slidenum">
              <a:rPr lang="fr-FR" smtClean="0"/>
              <a:t>‹N°›</a:t>
            </a:fld>
            <a:endParaRPr lang="fr-FR"/>
          </a:p>
        </p:txBody>
      </p:sp>
    </p:spTree>
    <p:extLst>
      <p:ext uri="{BB962C8B-B14F-4D97-AF65-F5344CB8AC3E}">
        <p14:creationId xmlns:p14="http://schemas.microsoft.com/office/powerpoint/2010/main" val="1804045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5E90C021-F5AA-453E-88AA-959C32465B95}" type="datetimeFigureOut">
              <a:rPr lang="fr-FR" smtClean="0"/>
              <a:t>29/08/2022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DF89781-53DA-47D6-AAF0-B25D712D834C}" type="slidenum">
              <a:rPr lang="fr-FR" smtClean="0"/>
              <a:t>‹N°›</a:t>
            </a:fld>
            <a:endParaRPr lang="fr-FR"/>
          </a:p>
        </p:txBody>
      </p:sp>
    </p:spTree>
    <p:extLst>
      <p:ext uri="{BB962C8B-B14F-4D97-AF65-F5344CB8AC3E}">
        <p14:creationId xmlns:p14="http://schemas.microsoft.com/office/powerpoint/2010/main" val="286798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5E90C021-F5AA-453E-88AA-959C32465B95}" type="datetimeFigureOut">
              <a:rPr lang="fr-FR" smtClean="0"/>
              <a:t>29/08/2022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DF89781-53DA-47D6-AAF0-B25D712D834C}" type="slidenum">
              <a:rPr lang="fr-FR" smtClean="0"/>
              <a:t>‹N°›</a:t>
            </a:fld>
            <a:endParaRPr lang="fr-FR"/>
          </a:p>
        </p:txBody>
      </p:sp>
    </p:spTree>
    <p:extLst>
      <p:ext uri="{BB962C8B-B14F-4D97-AF65-F5344CB8AC3E}">
        <p14:creationId xmlns:p14="http://schemas.microsoft.com/office/powerpoint/2010/main" val="1789760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5E90C021-F5AA-453E-88AA-959C32465B95}" type="datetimeFigureOut">
              <a:rPr lang="fr-FR" smtClean="0"/>
              <a:t>29/08/2022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DF89781-53DA-47D6-AAF0-B25D712D834C}" type="slidenum">
              <a:rPr lang="fr-FR" smtClean="0"/>
              <a:t>‹N°›</a:t>
            </a:fld>
            <a:endParaRPr lang="fr-FR"/>
          </a:p>
        </p:txBody>
      </p:sp>
    </p:spTree>
    <p:extLst>
      <p:ext uri="{BB962C8B-B14F-4D97-AF65-F5344CB8AC3E}">
        <p14:creationId xmlns:p14="http://schemas.microsoft.com/office/powerpoint/2010/main" val="1420353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5E90C021-F5AA-453E-88AA-959C32465B95}" type="datetimeFigureOut">
              <a:rPr lang="fr-FR" smtClean="0"/>
              <a:t>29/08/2022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DF89781-53DA-47D6-AAF0-B25D712D834C}" type="slidenum">
              <a:rPr lang="fr-FR" smtClean="0"/>
              <a:t>‹N°›</a:t>
            </a:fld>
            <a:endParaRPr lang="fr-FR"/>
          </a:p>
        </p:txBody>
      </p:sp>
    </p:spTree>
    <p:extLst>
      <p:ext uri="{BB962C8B-B14F-4D97-AF65-F5344CB8AC3E}">
        <p14:creationId xmlns:p14="http://schemas.microsoft.com/office/powerpoint/2010/main" val="4120908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5E90C021-F5AA-453E-88AA-959C32465B95}" type="datetimeFigureOut">
              <a:rPr lang="fr-FR" smtClean="0"/>
              <a:t>29/08/2022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BDF89781-53DA-47D6-AAF0-B25D712D834C}" type="slidenum">
              <a:rPr lang="fr-FR" smtClean="0"/>
              <a:t>‹N°›</a:t>
            </a:fld>
            <a:endParaRPr lang="fr-FR"/>
          </a:p>
        </p:txBody>
      </p:sp>
    </p:spTree>
    <p:extLst>
      <p:ext uri="{BB962C8B-B14F-4D97-AF65-F5344CB8AC3E}">
        <p14:creationId xmlns:p14="http://schemas.microsoft.com/office/powerpoint/2010/main" val="1607875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5E90C021-F5AA-453E-88AA-959C32465B95}" type="datetimeFigureOut">
              <a:rPr lang="fr-FR" smtClean="0"/>
              <a:t>29/08/2022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BDF89781-53DA-47D6-AAF0-B25D712D834C}" type="slidenum">
              <a:rPr lang="fr-FR" smtClean="0"/>
              <a:t>‹N°›</a:t>
            </a:fld>
            <a:endParaRPr lang="fr-FR"/>
          </a:p>
        </p:txBody>
      </p:sp>
    </p:spTree>
    <p:extLst>
      <p:ext uri="{BB962C8B-B14F-4D97-AF65-F5344CB8AC3E}">
        <p14:creationId xmlns:p14="http://schemas.microsoft.com/office/powerpoint/2010/main" val="2234954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5E90C021-F5AA-453E-88AA-959C32465B95}" type="datetimeFigureOut">
              <a:rPr lang="fr-FR" smtClean="0"/>
              <a:t>29/08/2022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BDF89781-53DA-47D6-AAF0-B25D712D834C}" type="slidenum">
              <a:rPr lang="fr-FR" smtClean="0"/>
              <a:t>‹N°›</a:t>
            </a:fld>
            <a:endParaRPr lang="fr-FR"/>
          </a:p>
        </p:txBody>
      </p:sp>
    </p:spTree>
    <p:extLst>
      <p:ext uri="{BB962C8B-B14F-4D97-AF65-F5344CB8AC3E}">
        <p14:creationId xmlns:p14="http://schemas.microsoft.com/office/powerpoint/2010/main" val="2695892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5E90C021-F5AA-453E-88AA-959C32465B95}" type="datetimeFigureOut">
              <a:rPr lang="fr-FR" smtClean="0"/>
              <a:t>29/08/2022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DF89781-53DA-47D6-AAF0-B25D712D834C}" type="slidenum">
              <a:rPr lang="fr-FR" smtClean="0"/>
              <a:t>‹N°›</a:t>
            </a:fld>
            <a:endParaRPr lang="fr-FR"/>
          </a:p>
        </p:txBody>
      </p:sp>
    </p:spTree>
    <p:extLst>
      <p:ext uri="{BB962C8B-B14F-4D97-AF65-F5344CB8AC3E}">
        <p14:creationId xmlns:p14="http://schemas.microsoft.com/office/powerpoint/2010/main" val="543818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5E90C021-F5AA-453E-88AA-959C32465B95}" type="datetimeFigureOut">
              <a:rPr lang="fr-FR" smtClean="0"/>
              <a:t>29/08/2022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DF89781-53DA-47D6-AAF0-B25D712D834C}" type="slidenum">
              <a:rPr lang="fr-FR" smtClean="0"/>
              <a:t>‹N°›</a:t>
            </a:fld>
            <a:endParaRPr lang="fr-FR"/>
          </a:p>
        </p:txBody>
      </p:sp>
    </p:spTree>
    <p:extLst>
      <p:ext uri="{BB962C8B-B14F-4D97-AF65-F5344CB8AC3E}">
        <p14:creationId xmlns:p14="http://schemas.microsoft.com/office/powerpoint/2010/main" val="3731882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90C021-F5AA-453E-88AA-959C32465B95}" type="datetimeFigureOut">
              <a:rPr lang="fr-FR" smtClean="0"/>
              <a:t>29/08/2022</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F89781-53DA-47D6-AAF0-B25D712D834C}" type="slidenum">
              <a:rPr lang="fr-FR" smtClean="0"/>
              <a:t>‹N°›</a:t>
            </a:fld>
            <a:endParaRPr lang="fr-FR"/>
          </a:p>
        </p:txBody>
      </p:sp>
    </p:spTree>
    <p:extLst>
      <p:ext uri="{BB962C8B-B14F-4D97-AF65-F5344CB8AC3E}">
        <p14:creationId xmlns:p14="http://schemas.microsoft.com/office/powerpoint/2010/main" val="11559075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descr="Une image contenant texte&#10;&#10;Description générée automatiquement">
            <a:extLst>
              <a:ext uri="{FF2B5EF4-FFF2-40B4-BE49-F238E27FC236}">
                <a16:creationId xmlns:a16="http://schemas.microsoft.com/office/drawing/2014/main" id="{1D793892-DB96-8C3C-90CE-3029EA44F4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8853"/>
            <a:ext cx="3602736" cy="3602736"/>
          </a:xfrm>
        </p:spPr>
      </p:pic>
      <p:sp>
        <p:nvSpPr>
          <p:cNvPr id="6" name="ZoneTexte 5">
            <a:extLst>
              <a:ext uri="{FF2B5EF4-FFF2-40B4-BE49-F238E27FC236}">
                <a16:creationId xmlns:a16="http://schemas.microsoft.com/office/drawing/2014/main" id="{961AA734-9B61-A57B-4C2E-FEE3B0B8EAAB}"/>
              </a:ext>
            </a:extLst>
          </p:cNvPr>
          <p:cNvSpPr txBox="1"/>
          <p:nvPr/>
        </p:nvSpPr>
        <p:spPr>
          <a:xfrm>
            <a:off x="3639747" y="1801368"/>
            <a:ext cx="7217923" cy="4922886"/>
          </a:xfrm>
          <a:prstGeom prst="rect">
            <a:avLst/>
          </a:prstGeom>
          <a:noFill/>
        </p:spPr>
        <p:txBody>
          <a:bodyPr wrap="square" rtlCol="0">
            <a:spAutoFit/>
          </a:bodyPr>
          <a:lstStyle/>
          <a:p>
            <a:pPr algn="ctr">
              <a:spcAft>
                <a:spcPts val="1200"/>
              </a:spcAft>
            </a:pPr>
            <a:r>
              <a:rPr lang="fr-CM" sz="4800" b="1" dirty="0">
                <a:effectLst/>
                <a:latin typeface="Amasis MT Pro Black" panose="020B0604020202020204" pitchFamily="18" charset="0"/>
                <a:ea typeface="Times New Roman" panose="02020603050405020304" pitchFamily="18" charset="0"/>
                <a:cs typeface="Times New Roman" panose="02020603050405020304" pitchFamily="18" charset="0"/>
              </a:rPr>
              <a:t>DEVELOPPEMENT D’UNE PALEFORME KUBERNETES</a:t>
            </a:r>
            <a:endParaRPr lang="fr-CM" sz="4800" b="1" dirty="0">
              <a:latin typeface="Amasis MT Pro Black" panose="020B0604020202020204" pitchFamily="18" charset="0"/>
              <a:ea typeface="Times New Roman" panose="02020603050405020304" pitchFamily="18" charset="0"/>
              <a:cs typeface="Times New Roman" panose="02020603050405020304" pitchFamily="18" charset="0"/>
            </a:endParaRPr>
          </a:p>
          <a:p>
            <a:pPr algn="ctr"/>
            <a:r>
              <a:rPr lang="fr-FR" sz="1800" dirty="0">
                <a:effectLst/>
                <a:latin typeface="Tahoma" panose="020B0604030504040204" pitchFamily="34" charset="0"/>
                <a:ea typeface="Times New Roman" panose="02020603050405020304" pitchFamily="18" charset="0"/>
                <a:cs typeface="Times New Roman" panose="02020603050405020304" pitchFamily="18" charset="0"/>
              </a:rPr>
              <a:t>Sous l’encadrement de Monsieur AFIFI HOSSAM</a:t>
            </a:r>
          </a:p>
          <a:p>
            <a:pPr>
              <a:lnSpc>
                <a:spcPct val="110000"/>
              </a:lnSpc>
              <a:spcBef>
                <a:spcPts val="1200"/>
              </a:spcBef>
              <a:spcAft>
                <a:spcPts val="1200"/>
              </a:spcAft>
            </a:pPr>
            <a:r>
              <a:rPr lang="fr-CM" sz="1800" b="1" u="sng" dirty="0">
                <a:effectLst/>
                <a:latin typeface="Tahoma" panose="020B0604030504040204" pitchFamily="34" charset="0"/>
                <a:ea typeface="Times New Roman" panose="02020603050405020304" pitchFamily="18" charset="0"/>
                <a:cs typeface="Times New Roman" panose="02020603050405020304" pitchFamily="18" charset="0"/>
              </a:rPr>
              <a:t>EQUIPE PROJET :</a:t>
            </a:r>
            <a:endParaRPr lang="fr-CM" sz="1800" b="1" u="sng"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Wingdings" panose="05000000000000000000" pitchFamily="2" charset="2"/>
              <a:buChar char=""/>
            </a:pPr>
            <a:r>
              <a:rPr lang="en-GB" sz="1800" dirty="0">
                <a:effectLst/>
                <a:latin typeface="Tahoma" panose="020B0604030504040204" pitchFamily="34" charset="0"/>
                <a:ea typeface="Times New Roman" panose="02020603050405020304" pitchFamily="18" charset="0"/>
                <a:cs typeface="Times New Roman" panose="02020603050405020304" pitchFamily="18" charset="0"/>
              </a:rPr>
              <a:t>GEORGES PAULIN ABIA</a:t>
            </a:r>
            <a:endParaRPr lang="fr-CM"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Wingdings" panose="05000000000000000000" pitchFamily="2" charset="2"/>
              <a:buChar char=""/>
            </a:pPr>
            <a:r>
              <a:rPr lang="en-GB" sz="1800" dirty="0">
                <a:effectLst/>
                <a:latin typeface="Tahoma" panose="020B0604030504040204" pitchFamily="34" charset="0"/>
                <a:ea typeface="Times New Roman" panose="02020603050405020304" pitchFamily="18" charset="0"/>
                <a:cs typeface="Times New Roman" panose="02020603050405020304" pitchFamily="18" charset="0"/>
              </a:rPr>
              <a:t>AHOUA BECHEHIN</a:t>
            </a:r>
            <a:endParaRPr lang="fr-CM"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Wingdings" panose="05000000000000000000" pitchFamily="2" charset="2"/>
              <a:buChar char=""/>
            </a:pPr>
            <a:r>
              <a:rPr lang="en-GB" sz="1800" dirty="0">
                <a:effectLst/>
                <a:latin typeface="Tahoma" panose="020B0604030504040204" pitchFamily="34" charset="0"/>
                <a:ea typeface="Times New Roman" panose="02020603050405020304" pitchFamily="18" charset="0"/>
                <a:cs typeface="Times New Roman" panose="02020603050405020304" pitchFamily="18" charset="0"/>
              </a:rPr>
              <a:t>OUMAR AMANE</a:t>
            </a:r>
            <a:endParaRPr lang="fr-CM"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Wingdings" panose="05000000000000000000" pitchFamily="2" charset="2"/>
              <a:buChar char=""/>
            </a:pPr>
            <a:r>
              <a:rPr lang="en-GB" sz="1800" dirty="0">
                <a:effectLst/>
                <a:latin typeface="Tahoma" panose="020B0604030504040204" pitchFamily="34" charset="0"/>
                <a:ea typeface="Times New Roman" panose="02020603050405020304" pitchFamily="18" charset="0"/>
                <a:cs typeface="Times New Roman" panose="02020603050405020304" pitchFamily="18" charset="0"/>
              </a:rPr>
              <a:t>STÉPHANE COULIBALY</a:t>
            </a:r>
            <a:endParaRPr lang="fr-CM"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600"/>
              </a:spcAft>
              <a:buFont typeface="Wingdings" panose="05000000000000000000" pitchFamily="2" charset="2"/>
              <a:buChar char=""/>
            </a:pPr>
            <a:r>
              <a:rPr lang="en-GB" sz="1800" dirty="0">
                <a:effectLst/>
                <a:latin typeface="Tahoma" panose="020B0604030504040204" pitchFamily="34" charset="0"/>
                <a:ea typeface="Times New Roman" panose="02020603050405020304" pitchFamily="18" charset="0"/>
                <a:cs typeface="Times New Roman" panose="02020603050405020304" pitchFamily="18" charset="0"/>
              </a:rPr>
              <a:t>HAKIM MOULAY </a:t>
            </a:r>
            <a:endParaRPr lang="fr-CM" dirty="0"/>
          </a:p>
        </p:txBody>
      </p:sp>
      <p:pic>
        <p:nvPicPr>
          <p:cNvPr id="7" name="Image 6">
            <a:extLst>
              <a:ext uri="{FF2B5EF4-FFF2-40B4-BE49-F238E27FC236}">
                <a16:creationId xmlns:a16="http://schemas.microsoft.com/office/drawing/2014/main" id="{C4930077-4BC5-3A0E-BF4A-DA60425D2BA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45493" y="4931924"/>
            <a:ext cx="2046507" cy="1926076"/>
          </a:xfrm>
          <a:prstGeom prst="rect">
            <a:avLst/>
          </a:prstGeom>
        </p:spPr>
      </p:pic>
      <p:sp>
        <p:nvSpPr>
          <p:cNvPr id="8" name="ZoneTexte 7">
            <a:extLst>
              <a:ext uri="{FF2B5EF4-FFF2-40B4-BE49-F238E27FC236}">
                <a16:creationId xmlns:a16="http://schemas.microsoft.com/office/drawing/2014/main" id="{B0A59E19-FC84-9AD1-04C6-17CB3DD0C986}"/>
              </a:ext>
            </a:extLst>
          </p:cNvPr>
          <p:cNvSpPr txBox="1"/>
          <p:nvPr/>
        </p:nvSpPr>
        <p:spPr>
          <a:xfrm>
            <a:off x="8293891" y="160256"/>
            <a:ext cx="3602736" cy="646331"/>
          </a:xfrm>
          <a:prstGeom prst="rect">
            <a:avLst/>
          </a:prstGeom>
          <a:noFill/>
        </p:spPr>
        <p:txBody>
          <a:bodyPr wrap="square" rtlCol="0">
            <a:spAutoFit/>
          </a:bodyPr>
          <a:lstStyle/>
          <a:p>
            <a:pPr algn="r"/>
            <a:r>
              <a:rPr lang="fr-CM" b="1" dirty="0">
                <a:latin typeface="Amasis MT Pro Black" panose="02040A04050005020304" pitchFamily="18" charset="0"/>
              </a:rPr>
              <a:t>Mastère Réseaux et Services</a:t>
            </a:r>
          </a:p>
          <a:p>
            <a:pPr algn="ctr"/>
            <a:r>
              <a:rPr lang="fr-CM" dirty="0"/>
              <a:t>29 Août 2022</a:t>
            </a:r>
          </a:p>
        </p:txBody>
      </p:sp>
    </p:spTree>
    <p:extLst>
      <p:ext uri="{BB962C8B-B14F-4D97-AF65-F5344CB8AC3E}">
        <p14:creationId xmlns:p14="http://schemas.microsoft.com/office/powerpoint/2010/main" val="2257595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a:xfrm>
            <a:off x="838198" y="547815"/>
            <a:ext cx="5167185" cy="1680519"/>
          </a:xfrm>
        </p:spPr>
        <p:txBody>
          <a:bodyPr vert="horz" lIns="91440" tIns="45720" rIns="91440" bIns="45720" rtlCol="0" anchor="ctr">
            <a:normAutofit/>
          </a:bodyPr>
          <a:lstStyle/>
          <a:p>
            <a:r>
              <a:rPr lang="en-US" sz="2900" b="1" dirty="0">
                <a:latin typeface="Amasis MT Pro Black" panose="02040A04050005020304" pitchFamily="18" charset="0"/>
              </a:rPr>
              <a:t>PRESENTATION : DÉPLOIEMENT CANARY SUR KUBERNETES</a:t>
            </a:r>
          </a:p>
        </p:txBody>
      </p:sp>
      <p:sp>
        <p:nvSpPr>
          <p:cNvPr id="6" name="ZoneTexte 5">
            <a:extLst>
              <a:ext uri="{FF2B5EF4-FFF2-40B4-BE49-F238E27FC236}">
                <a16:creationId xmlns:a16="http://schemas.microsoft.com/office/drawing/2014/main" id="{8CA401E8-D37A-C9EF-0646-423D77814B6F}"/>
              </a:ext>
            </a:extLst>
          </p:cNvPr>
          <p:cNvSpPr txBox="1"/>
          <p:nvPr/>
        </p:nvSpPr>
        <p:spPr>
          <a:xfrm>
            <a:off x="6186619" y="547815"/>
            <a:ext cx="5178960" cy="1680519"/>
          </a:xfrm>
          <a:prstGeom prst="rect">
            <a:avLst/>
          </a:prstGeom>
        </p:spPr>
        <p:txBody>
          <a:bodyPr vert="horz" lIns="91440" tIns="45720" rIns="91440" bIns="45720" rtlCol="0" anchor="ctr">
            <a:normAutofit/>
          </a:bodyPr>
          <a:lstStyle/>
          <a:p>
            <a:pPr algn="just">
              <a:lnSpc>
                <a:spcPct val="90000"/>
              </a:lnSpc>
              <a:spcAft>
                <a:spcPts val="600"/>
              </a:spcAft>
            </a:pPr>
            <a:r>
              <a:rPr lang="en-US" sz="2000" dirty="0">
                <a:latin typeface="Tahoma" panose="020B0604030504040204" pitchFamily="34" charset="0"/>
                <a:ea typeface="Tahoma" panose="020B0604030504040204" pitchFamily="34" charset="0"/>
                <a:cs typeface="Tahoma" panose="020B0604030504040204" pitchFamily="34" charset="0"/>
              </a:rPr>
              <a:t>DANS LE DOMAINE DU DÉVELOPPEMENT, LE DÉPLOIEMENT CANARY CONSISTE À  CRÉER DES VERSION ÉCHELONNÉES </a:t>
            </a:r>
          </a:p>
          <a:p>
            <a:pPr indent="-228600">
              <a:lnSpc>
                <a:spcPct val="90000"/>
              </a:lnSpc>
              <a:spcAft>
                <a:spcPts val="600"/>
              </a:spcAft>
              <a:buFont typeface="Arial" panose="020B0604020202020204" pitchFamily="34" charset="0"/>
              <a:buChar char="•"/>
            </a:pPr>
            <a:endParaRPr lang="en-US" sz="2000" dirty="0"/>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7776" y="2421924"/>
            <a:ext cx="3948028" cy="3711146"/>
          </a:xfrm>
          <a:prstGeom prst="rect">
            <a:avLst/>
          </a:prstGeom>
        </p:spPr>
      </p:pic>
      <p:pic>
        <p:nvPicPr>
          <p:cNvPr id="8" name="Espace réservé du contenu 4">
            <a:extLst>
              <a:ext uri="{FF2B5EF4-FFF2-40B4-BE49-F238E27FC236}">
                <a16:creationId xmlns:a16="http://schemas.microsoft.com/office/drawing/2014/main" id="{4BCCD520-9141-8AF2-9268-20B92ED3995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98394" y="2565867"/>
            <a:ext cx="5167185" cy="3423260"/>
          </a:xfrm>
          <a:prstGeom prst="rect">
            <a:avLst/>
          </a:prstGeom>
        </p:spPr>
      </p:pic>
    </p:spTree>
    <p:extLst>
      <p:ext uri="{BB962C8B-B14F-4D97-AF65-F5344CB8AC3E}">
        <p14:creationId xmlns:p14="http://schemas.microsoft.com/office/powerpoint/2010/main" val="1640460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CB962CF-61A3-4EF9-94F6-7C59B0329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a:xfrm>
            <a:off x="838200" y="556337"/>
            <a:ext cx="6797405" cy="1651404"/>
          </a:xfrm>
        </p:spPr>
        <p:txBody>
          <a:bodyPr vert="horz" lIns="91440" tIns="45720" rIns="91440" bIns="45720" rtlCol="0" anchor="ctr">
            <a:normAutofit/>
          </a:bodyPr>
          <a:lstStyle/>
          <a:p>
            <a:r>
              <a:rPr lang="en-US" sz="2900" b="1" dirty="0">
                <a:latin typeface="Amasis MT Pro Black" panose="02040A04050005020304" pitchFamily="18" charset="0"/>
              </a:rPr>
              <a:t>PARTIE PRATIQUE : DÉPLOIEMENT CANARY SUR KUBERNETES</a:t>
            </a:r>
          </a:p>
        </p:txBody>
      </p:sp>
      <p:sp>
        <p:nvSpPr>
          <p:cNvPr id="6" name="ZoneTexte 5">
            <a:extLst>
              <a:ext uri="{FF2B5EF4-FFF2-40B4-BE49-F238E27FC236}">
                <a16:creationId xmlns:a16="http://schemas.microsoft.com/office/drawing/2014/main" id="{8CA401E8-D37A-C9EF-0646-423D77814B6F}"/>
              </a:ext>
            </a:extLst>
          </p:cNvPr>
          <p:cNvSpPr txBox="1"/>
          <p:nvPr/>
        </p:nvSpPr>
        <p:spPr>
          <a:xfrm>
            <a:off x="838200" y="2401330"/>
            <a:ext cx="6797405" cy="3719384"/>
          </a:xfrm>
          <a:prstGeom prst="rect">
            <a:avLst/>
          </a:prstGeom>
        </p:spPr>
        <p:txBody>
          <a:bodyPr vert="horz" lIns="91440" tIns="45720" rIns="91440" bIns="45720" rtlCol="0">
            <a:normAutofit fontScale="92500"/>
          </a:bodyPr>
          <a:lstStyle/>
          <a:p>
            <a:pPr marL="57150">
              <a:lnSpc>
                <a:spcPct val="200000"/>
              </a:lnSpc>
              <a:spcAft>
                <a:spcPts val="800"/>
              </a:spcAft>
            </a:pPr>
            <a:r>
              <a:rPr lang="en-US" b="1" dirty="0">
                <a:latin typeface="Tahoma" panose="020B0604030504040204" pitchFamily="34" charset="0"/>
              </a:rPr>
              <a:t>La mise en œuvre du déploiement Canary passe par trois  étapes </a:t>
            </a:r>
            <a:r>
              <a:rPr lang="fr-FR" b="1" dirty="0">
                <a:latin typeface="Tahoma" panose="020B0604030504040204" pitchFamily="34" charset="0"/>
              </a:rPr>
              <a:t>essentielles</a:t>
            </a:r>
            <a:r>
              <a:rPr lang="en-US" b="1" dirty="0">
                <a:latin typeface="Tahoma" panose="020B0604030504040204" pitchFamily="34" charset="0"/>
              </a:rPr>
              <a:t> :</a:t>
            </a:r>
          </a:p>
          <a:p>
            <a:pPr marL="342900" indent="-285750">
              <a:lnSpc>
                <a:spcPct val="200000"/>
              </a:lnSpc>
              <a:spcAft>
                <a:spcPts val="800"/>
              </a:spcAft>
              <a:buFont typeface="Wingdings" panose="05000000000000000000" pitchFamily="2" charset="2"/>
              <a:buChar char="q"/>
            </a:pPr>
            <a:r>
              <a:rPr lang="en-US" b="1" dirty="0">
                <a:latin typeface="Tahoma" panose="020B0604030504040204" pitchFamily="34" charset="0"/>
              </a:rPr>
              <a:t>Création de deux clones de l’environnement de production</a:t>
            </a:r>
          </a:p>
          <a:p>
            <a:pPr marL="342900" indent="-285750">
              <a:lnSpc>
                <a:spcPct val="200000"/>
              </a:lnSpc>
              <a:spcAft>
                <a:spcPts val="800"/>
              </a:spcAft>
              <a:buFont typeface="Wingdings" panose="05000000000000000000" pitchFamily="2" charset="2"/>
              <a:buChar char="q"/>
            </a:pPr>
            <a:r>
              <a:rPr lang="en-US" b="1" dirty="0">
                <a:latin typeface="Tahoma" panose="020B0604030504040204" pitchFamily="34" charset="0"/>
              </a:rPr>
              <a:t>La mise en disposition d’un équilibreur de charge</a:t>
            </a:r>
          </a:p>
          <a:p>
            <a:pPr marL="342900" indent="-285750">
              <a:lnSpc>
                <a:spcPct val="200000"/>
              </a:lnSpc>
              <a:spcAft>
                <a:spcPts val="800"/>
              </a:spcAft>
              <a:buFont typeface="Wingdings" panose="05000000000000000000" pitchFamily="2" charset="2"/>
              <a:buChar char="q"/>
            </a:pPr>
            <a:r>
              <a:rPr lang="en-US" b="1" dirty="0">
                <a:latin typeface="Tahoma" panose="020B0604030504040204" pitchFamily="34" charset="0"/>
              </a:rPr>
              <a:t>Création de nouvelles fonctionnalités dans l’autre version</a:t>
            </a:r>
          </a:p>
          <a:p>
            <a:pPr indent="-228600">
              <a:lnSpc>
                <a:spcPct val="90000"/>
              </a:lnSpc>
              <a:buFont typeface="Arial" panose="020B0604020202020204" pitchFamily="34" charset="0"/>
              <a:buChar char="•"/>
            </a:pPr>
            <a:endParaRPr lang="en-US" sz="2000" dirty="0"/>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10178" y="168168"/>
            <a:ext cx="3370378" cy="3168155"/>
          </a:xfrm>
          <a:prstGeom prst="rect">
            <a:avLst/>
          </a:prstGeom>
        </p:spPr>
      </p:pic>
      <p:pic>
        <p:nvPicPr>
          <p:cNvPr id="8" name="Espace réservé du contenu 4">
            <a:extLst>
              <a:ext uri="{FF2B5EF4-FFF2-40B4-BE49-F238E27FC236}">
                <a16:creationId xmlns:a16="http://schemas.microsoft.com/office/drawing/2014/main" id="{1895EE36-9962-3BCD-E238-E135396F2CF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97556" y="3912551"/>
            <a:ext cx="3995623" cy="1997811"/>
          </a:xfrm>
          <a:prstGeom prst="rect">
            <a:avLst/>
          </a:prstGeom>
        </p:spPr>
      </p:pic>
    </p:spTree>
    <p:extLst>
      <p:ext uri="{BB962C8B-B14F-4D97-AF65-F5344CB8AC3E}">
        <p14:creationId xmlns:p14="http://schemas.microsoft.com/office/powerpoint/2010/main" val="3189986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301557" y="723578"/>
            <a:ext cx="5515583" cy="1645501"/>
          </a:xfrm>
        </p:spPr>
        <p:txBody>
          <a:bodyPr vert="horz" lIns="91440" tIns="45720" rIns="91440" bIns="45720" rtlCol="0" anchor="ctr">
            <a:normAutofit fontScale="90000"/>
          </a:bodyPr>
          <a:lstStyle/>
          <a:p>
            <a:r>
              <a:rPr lang="en-US" sz="3700" b="1" dirty="0">
                <a:latin typeface="Amasis MT Pro Black" panose="02040A04050005020304" pitchFamily="18" charset="0"/>
              </a:rPr>
              <a:t>PARTIE PRATIQUE : DÉPLOIEMENT CANARY SUR KUBERNETES</a:t>
            </a:r>
          </a:p>
        </p:txBody>
      </p:sp>
      <p:sp>
        <p:nvSpPr>
          <p:cNvPr id="6" name="ZoneTexte 5">
            <a:extLst>
              <a:ext uri="{FF2B5EF4-FFF2-40B4-BE49-F238E27FC236}">
                <a16:creationId xmlns:a16="http://schemas.microsoft.com/office/drawing/2014/main" id="{8CA401E8-D37A-C9EF-0646-423D77814B6F}"/>
              </a:ext>
            </a:extLst>
          </p:cNvPr>
          <p:cNvSpPr txBox="1"/>
          <p:nvPr/>
        </p:nvSpPr>
        <p:spPr>
          <a:xfrm>
            <a:off x="838200" y="2548467"/>
            <a:ext cx="4595071" cy="3628495"/>
          </a:xfrm>
          <a:prstGeom prst="rect">
            <a:avLst/>
          </a:prstGeom>
        </p:spPr>
        <p:txBody>
          <a:bodyPr vert="horz" lIns="91440" tIns="45720" rIns="91440" bIns="45720" rtlCol="0">
            <a:normAutofit/>
          </a:bodyPr>
          <a:lstStyle/>
          <a:p>
            <a:pPr>
              <a:lnSpc>
                <a:spcPct val="90000"/>
              </a:lnSpc>
              <a:spcAft>
                <a:spcPts val="800"/>
              </a:spcAft>
            </a:pPr>
            <a:r>
              <a:rPr lang="en-US" sz="2000" b="1" dirty="0">
                <a:latin typeface="Amasis MT Pro Black" panose="02040A04050005020304" pitchFamily="18" charset="0"/>
              </a:rPr>
              <a:t>Etape 1:      Installation et manipulation d’un cluster Kubernetes avec Minikube.</a:t>
            </a:r>
          </a:p>
          <a:p>
            <a:pPr marL="171450" indent="-342900">
              <a:lnSpc>
                <a:spcPct val="90000"/>
              </a:lnSpc>
              <a:spcAft>
                <a:spcPts val="800"/>
              </a:spcAft>
              <a:buFont typeface="Wingdings" panose="05000000000000000000" pitchFamily="2" charset="2"/>
              <a:buChar char="q"/>
            </a:pPr>
            <a:r>
              <a:rPr lang="en-US" sz="2000" b="1" dirty="0">
                <a:latin typeface="Amasis MT Pro Black" panose="02040A04050005020304" pitchFamily="18" charset="0"/>
              </a:rPr>
              <a:t>Préparation de l’environnement locale.</a:t>
            </a:r>
          </a:p>
          <a:p>
            <a:pPr marL="171450" indent="-342900">
              <a:lnSpc>
                <a:spcPct val="90000"/>
              </a:lnSpc>
              <a:spcAft>
                <a:spcPts val="800"/>
              </a:spcAft>
              <a:buFont typeface="Wingdings" panose="05000000000000000000" pitchFamily="2" charset="2"/>
              <a:buChar char="q"/>
            </a:pPr>
            <a:r>
              <a:rPr lang="en-US" sz="2000" dirty="0">
                <a:latin typeface="Amasis MT Pro Black" panose="02040A04050005020304" pitchFamily="18" charset="0"/>
              </a:rPr>
              <a:t>Hyperviseur</a:t>
            </a:r>
            <a:endParaRPr lang="en-US" sz="2000" b="1" dirty="0">
              <a:latin typeface="Amasis MT Pro Black" panose="02040A04050005020304" pitchFamily="18" charset="0"/>
            </a:endParaRPr>
          </a:p>
          <a:p>
            <a:pPr indent="-228600">
              <a:lnSpc>
                <a:spcPct val="90000"/>
              </a:lnSpc>
              <a:buFont typeface="Arial" panose="020B0604020202020204" pitchFamily="34" charset="0"/>
              <a:buChar char="•"/>
            </a:pPr>
            <a:endParaRPr lang="en-US" sz="2000" dirty="0"/>
          </a:p>
        </p:txBody>
      </p:sp>
      <p:sp>
        <p:nvSpPr>
          <p:cNvPr id="25" name="Rectangle 19">
            <a:extLst>
              <a:ext uri="{FF2B5EF4-FFF2-40B4-BE49-F238E27FC236}">
                <a16:creationId xmlns:a16="http://schemas.microsoft.com/office/drawing/2014/main" id="{003713C1-2FB2-413B-BF91-3AE41726F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991" y="3474720"/>
            <a:ext cx="6100914"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1">
            <a:extLst>
              <a:ext uri="{FF2B5EF4-FFF2-40B4-BE49-F238E27FC236}">
                <a16:creationId xmlns:a16="http://schemas.microsoft.com/office/drawing/2014/main" id="{90795B4D-5022-4A7F-A01D-8D880B7CD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9584" y="0"/>
            <a:ext cx="6192415" cy="6858000"/>
          </a:xfrm>
          <a:prstGeom prst="rect">
            <a:avLst/>
          </a:prstGeom>
          <a:solidFill>
            <a:schemeClr val="tx1">
              <a:lumMod val="85000"/>
              <a:lumOff val="1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AFD19018-DE7C-4796-ADF2-AD2EB0FC0D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3002281"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B1A0A2C2-4F85-44AF-8708-8DCA4B550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9624" y="0"/>
            <a:ext cx="3002281"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Image 6" descr="Une image contenant texte, ordinateur, intérieur, moniteur&#10;&#10;Description générée automatiquement">
            <a:extLst>
              <a:ext uri="{FF2B5EF4-FFF2-40B4-BE49-F238E27FC236}">
                <a16:creationId xmlns:a16="http://schemas.microsoft.com/office/drawing/2014/main" id="{BEA12C93-6201-9D6A-9B47-129F28E70F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7337" y="0"/>
            <a:ext cx="6024568" cy="3383279"/>
          </a:xfrm>
          <a:prstGeom prst="rect">
            <a:avLst/>
          </a:prstGeom>
        </p:spPr>
      </p:pic>
      <p:pic>
        <p:nvPicPr>
          <p:cNvPr id="9" name="Espace réservé du contenu 4" descr="Une image contenant texte&#10;&#10;Description générée automatiquement">
            <a:extLst>
              <a:ext uri="{FF2B5EF4-FFF2-40B4-BE49-F238E27FC236}">
                <a16:creationId xmlns:a16="http://schemas.microsoft.com/office/drawing/2014/main" id="{11960FFE-E68A-EA31-5979-6D6A42419CD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31859" y="3796452"/>
            <a:ext cx="5224282" cy="2559898"/>
          </a:xfrm>
          <a:prstGeom prst="rect">
            <a:avLst/>
          </a:prstGeom>
        </p:spPr>
      </p:pic>
      <p:pic>
        <p:nvPicPr>
          <p:cNvPr id="10" name="Image 9">
            <a:extLst>
              <a:ext uri="{FF2B5EF4-FFF2-40B4-BE49-F238E27FC236}">
                <a16:creationId xmlns:a16="http://schemas.microsoft.com/office/drawing/2014/main" id="{6122A197-B438-65AC-24E2-05329D3B292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69801" y="4627122"/>
            <a:ext cx="2364317" cy="2222457"/>
          </a:xfrm>
          <a:prstGeom prst="rect">
            <a:avLst/>
          </a:prstGeom>
        </p:spPr>
      </p:pic>
    </p:spTree>
    <p:extLst>
      <p:ext uri="{BB962C8B-B14F-4D97-AF65-F5344CB8AC3E}">
        <p14:creationId xmlns:p14="http://schemas.microsoft.com/office/powerpoint/2010/main" val="3597852524"/>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CB962CF-61A3-4EF9-94F6-7C59B0329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a:xfrm>
            <a:off x="838200" y="556337"/>
            <a:ext cx="6797405" cy="1651404"/>
          </a:xfrm>
        </p:spPr>
        <p:txBody>
          <a:bodyPr vert="horz" lIns="91440" tIns="45720" rIns="91440" bIns="45720" rtlCol="0" anchor="ctr">
            <a:normAutofit/>
          </a:bodyPr>
          <a:lstStyle/>
          <a:p>
            <a:r>
              <a:rPr lang="en-US" sz="2900" b="1" dirty="0">
                <a:latin typeface="Amasis MT Pro Black" panose="02040A04050005020304" pitchFamily="18" charset="0"/>
              </a:rPr>
              <a:t>PARTIE PRATIQUE : DÉPLOIEMENT CANARY SUR KUBERNETES</a:t>
            </a:r>
          </a:p>
        </p:txBody>
      </p:sp>
      <p:sp>
        <p:nvSpPr>
          <p:cNvPr id="6" name="ZoneTexte 5">
            <a:extLst>
              <a:ext uri="{FF2B5EF4-FFF2-40B4-BE49-F238E27FC236}">
                <a16:creationId xmlns:a16="http://schemas.microsoft.com/office/drawing/2014/main" id="{8CA401E8-D37A-C9EF-0646-423D77814B6F}"/>
              </a:ext>
            </a:extLst>
          </p:cNvPr>
          <p:cNvSpPr txBox="1"/>
          <p:nvPr/>
        </p:nvSpPr>
        <p:spPr>
          <a:xfrm>
            <a:off x="838200" y="2401330"/>
            <a:ext cx="2546023" cy="1027670"/>
          </a:xfrm>
          <a:prstGeom prst="rect">
            <a:avLst/>
          </a:prstGeom>
        </p:spPr>
        <p:txBody>
          <a:bodyPr vert="horz" lIns="91440" tIns="45720" rIns="91440" bIns="45720" rtlCol="0">
            <a:normAutofit/>
          </a:bodyPr>
          <a:lstStyle/>
          <a:p>
            <a:pPr marL="57150">
              <a:lnSpc>
                <a:spcPct val="200000"/>
              </a:lnSpc>
              <a:spcAft>
                <a:spcPts val="800"/>
              </a:spcAft>
            </a:pPr>
            <a:r>
              <a:rPr lang="fr-CM" b="1" dirty="0">
                <a:latin typeface="Tahoma" panose="020B0604030504040204" pitchFamily="34" charset="0"/>
              </a:rPr>
              <a:t>Docker et </a:t>
            </a:r>
            <a:r>
              <a:rPr lang="fr-CM" b="1" dirty="0" err="1">
                <a:latin typeface="Tahoma" panose="020B0604030504040204" pitchFamily="34" charset="0"/>
              </a:rPr>
              <a:t>Kubectl</a:t>
            </a:r>
            <a:endParaRPr lang="en-US" b="1" dirty="0">
              <a:latin typeface="Tahoma" panose="020B0604030504040204" pitchFamily="34" charset="0"/>
            </a:endParaRPr>
          </a:p>
          <a:p>
            <a:pPr indent="-228600">
              <a:lnSpc>
                <a:spcPct val="90000"/>
              </a:lnSpc>
              <a:buFont typeface="Arial" panose="020B0604020202020204" pitchFamily="34" charset="0"/>
              <a:buChar char="•"/>
            </a:pPr>
            <a:endParaRPr lang="en-US" sz="2000" dirty="0"/>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73464" y="4775442"/>
            <a:ext cx="2215487" cy="2082558"/>
          </a:xfrm>
          <a:prstGeom prst="rect">
            <a:avLst/>
          </a:prstGeom>
        </p:spPr>
      </p:pic>
      <p:pic>
        <p:nvPicPr>
          <p:cNvPr id="7" name="Espace réservé du contenu 13" descr="Une image contenant texte&#10;&#10;Description générée automatiquement">
            <a:extLst>
              <a:ext uri="{FF2B5EF4-FFF2-40B4-BE49-F238E27FC236}">
                <a16:creationId xmlns:a16="http://schemas.microsoft.com/office/drawing/2014/main" id="{FD96A99C-397A-94FF-FDD3-E2D91DFBFF8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12718" y="3506824"/>
            <a:ext cx="7995061" cy="3182079"/>
          </a:xfrm>
          <a:prstGeom prst="rect">
            <a:avLst/>
          </a:prstGeom>
          <a:ln w="28575">
            <a:solidFill>
              <a:schemeClr val="tx1"/>
            </a:solidFill>
          </a:ln>
        </p:spPr>
      </p:pic>
      <p:pic>
        <p:nvPicPr>
          <p:cNvPr id="9" name="Espace réservé du contenu 3">
            <a:extLst>
              <a:ext uri="{FF2B5EF4-FFF2-40B4-BE49-F238E27FC236}">
                <a16:creationId xmlns:a16="http://schemas.microsoft.com/office/drawing/2014/main" id="{E46B630E-1FA6-CAEB-4119-C793042A48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91072" y="1268216"/>
            <a:ext cx="5797879" cy="2072640"/>
          </a:xfrm>
          <a:prstGeom prst="rect">
            <a:avLst/>
          </a:prstGeom>
          <a:ln w="28575">
            <a:solidFill>
              <a:schemeClr val="tx1"/>
            </a:solidFill>
          </a:ln>
        </p:spPr>
      </p:pic>
    </p:spTree>
    <p:extLst>
      <p:ext uri="{BB962C8B-B14F-4D97-AF65-F5344CB8AC3E}">
        <p14:creationId xmlns:p14="http://schemas.microsoft.com/office/powerpoint/2010/main" val="2163539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CB962CF-61A3-4EF9-94F6-7C59B0329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a:xfrm>
            <a:off x="838200" y="556337"/>
            <a:ext cx="6797405" cy="1651404"/>
          </a:xfrm>
        </p:spPr>
        <p:txBody>
          <a:bodyPr vert="horz" lIns="91440" tIns="45720" rIns="91440" bIns="45720" rtlCol="0" anchor="ctr">
            <a:normAutofit/>
          </a:bodyPr>
          <a:lstStyle/>
          <a:p>
            <a:r>
              <a:rPr lang="en-US" sz="2900" b="1" dirty="0">
                <a:latin typeface="Amasis MT Pro Black" panose="02040A04050005020304" pitchFamily="18" charset="0"/>
              </a:rPr>
              <a:t>PARTIE PRATIQUE : DÉPLOIEMENT CANARY SUR KUBERNETES</a:t>
            </a:r>
          </a:p>
        </p:txBody>
      </p:sp>
      <p:sp>
        <p:nvSpPr>
          <p:cNvPr id="6" name="ZoneTexte 5">
            <a:extLst>
              <a:ext uri="{FF2B5EF4-FFF2-40B4-BE49-F238E27FC236}">
                <a16:creationId xmlns:a16="http://schemas.microsoft.com/office/drawing/2014/main" id="{8CA401E8-D37A-C9EF-0646-423D77814B6F}"/>
              </a:ext>
            </a:extLst>
          </p:cNvPr>
          <p:cNvSpPr txBox="1"/>
          <p:nvPr/>
        </p:nvSpPr>
        <p:spPr>
          <a:xfrm>
            <a:off x="838200" y="2401330"/>
            <a:ext cx="4473102" cy="1027670"/>
          </a:xfrm>
          <a:prstGeom prst="rect">
            <a:avLst/>
          </a:prstGeom>
        </p:spPr>
        <p:txBody>
          <a:bodyPr vert="horz" lIns="91440" tIns="45720" rIns="91440" bIns="45720" rtlCol="0">
            <a:normAutofit fontScale="85000" lnSpcReduction="10000"/>
          </a:bodyPr>
          <a:lstStyle/>
          <a:p>
            <a:pPr marL="57150">
              <a:lnSpc>
                <a:spcPct val="200000"/>
              </a:lnSpc>
              <a:spcAft>
                <a:spcPts val="800"/>
              </a:spcAft>
            </a:pPr>
            <a:r>
              <a:rPr lang="fr-CM" b="1" dirty="0">
                <a:latin typeface="Tahoma" panose="020B0604030504040204" pitchFamily="34" charset="0"/>
              </a:rPr>
              <a:t>Installation </a:t>
            </a:r>
            <a:r>
              <a:rPr lang="fr-CM" b="1" dirty="0" err="1">
                <a:latin typeface="Tahoma" panose="020B0604030504040204" pitchFamily="34" charset="0"/>
              </a:rPr>
              <a:t>Minikube</a:t>
            </a:r>
            <a:r>
              <a:rPr lang="fr-CM" b="1" dirty="0">
                <a:latin typeface="Tahoma" panose="020B0604030504040204" pitchFamily="34" charset="0"/>
              </a:rPr>
              <a:t> et création cluster</a:t>
            </a:r>
            <a:endParaRPr lang="en-US" b="1" dirty="0">
              <a:latin typeface="Tahoma" panose="020B0604030504040204" pitchFamily="34" charset="0"/>
            </a:endParaRPr>
          </a:p>
          <a:p>
            <a:pPr indent="-228600">
              <a:lnSpc>
                <a:spcPct val="90000"/>
              </a:lnSpc>
              <a:buFont typeface="Arial" panose="020B0604020202020204" pitchFamily="34" charset="0"/>
              <a:buChar char="•"/>
            </a:pPr>
            <a:endParaRPr lang="en-US" sz="2000" dirty="0"/>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73464" y="4775442"/>
            <a:ext cx="2215487" cy="2082558"/>
          </a:xfrm>
          <a:prstGeom prst="rect">
            <a:avLst/>
          </a:prstGeom>
        </p:spPr>
      </p:pic>
      <p:pic>
        <p:nvPicPr>
          <p:cNvPr id="3" name="Espace réservé du contenu 3" descr="Une image contenant texte&#10;&#10;Description générée automatiquement">
            <a:extLst>
              <a:ext uri="{FF2B5EF4-FFF2-40B4-BE49-F238E27FC236}">
                <a16:creationId xmlns:a16="http://schemas.microsoft.com/office/drawing/2014/main" id="{48A440AD-DE20-B35E-FDC6-31E55E192B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1126" y="2401330"/>
            <a:ext cx="6858000" cy="1325563"/>
          </a:xfrm>
          <a:prstGeom prst="rect">
            <a:avLst/>
          </a:prstGeom>
          <a:ln w="28575">
            <a:solidFill>
              <a:schemeClr val="tx1"/>
            </a:solidFill>
          </a:ln>
        </p:spPr>
      </p:pic>
      <p:pic>
        <p:nvPicPr>
          <p:cNvPr id="10" name="Espace réservé du contenu 3" descr="Une image contenant texte&#10;&#10;Description générée automatiquement">
            <a:extLst>
              <a:ext uri="{FF2B5EF4-FFF2-40B4-BE49-F238E27FC236}">
                <a16:creationId xmlns:a16="http://schemas.microsoft.com/office/drawing/2014/main" id="{AE4F792E-009F-2B94-DD7B-364CAF5168FD}"/>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751408" y="4650260"/>
            <a:ext cx="7528560" cy="1748338"/>
          </a:xfrm>
          <a:prstGeom prst="rect">
            <a:avLst/>
          </a:prstGeom>
          <a:ln w="12700">
            <a:solidFill>
              <a:schemeClr val="tx1"/>
            </a:solidFill>
          </a:ln>
        </p:spPr>
      </p:pic>
    </p:spTree>
    <p:extLst>
      <p:ext uri="{BB962C8B-B14F-4D97-AF65-F5344CB8AC3E}">
        <p14:creationId xmlns:p14="http://schemas.microsoft.com/office/powerpoint/2010/main" val="2171081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CB962CF-61A3-4EF9-94F6-7C59B0329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a:xfrm>
            <a:off x="838200" y="556337"/>
            <a:ext cx="6797405" cy="1651404"/>
          </a:xfrm>
        </p:spPr>
        <p:txBody>
          <a:bodyPr vert="horz" lIns="91440" tIns="45720" rIns="91440" bIns="45720" rtlCol="0" anchor="ctr">
            <a:normAutofit/>
          </a:bodyPr>
          <a:lstStyle/>
          <a:p>
            <a:r>
              <a:rPr lang="en-US" sz="2900" b="1" dirty="0">
                <a:latin typeface="Amasis MT Pro Black" panose="02040A04050005020304" pitchFamily="18" charset="0"/>
              </a:rPr>
              <a:t>PARTIE PRATIQUE : DÉPLOIEMENT CANARY SUR KUBERNETES</a:t>
            </a:r>
          </a:p>
        </p:txBody>
      </p:sp>
      <p:sp>
        <p:nvSpPr>
          <p:cNvPr id="6" name="ZoneTexte 5">
            <a:extLst>
              <a:ext uri="{FF2B5EF4-FFF2-40B4-BE49-F238E27FC236}">
                <a16:creationId xmlns:a16="http://schemas.microsoft.com/office/drawing/2014/main" id="{8CA401E8-D37A-C9EF-0646-423D77814B6F}"/>
              </a:ext>
            </a:extLst>
          </p:cNvPr>
          <p:cNvSpPr txBox="1"/>
          <p:nvPr/>
        </p:nvSpPr>
        <p:spPr>
          <a:xfrm>
            <a:off x="838200" y="2401330"/>
            <a:ext cx="4473102" cy="1027670"/>
          </a:xfrm>
          <a:prstGeom prst="rect">
            <a:avLst/>
          </a:prstGeom>
        </p:spPr>
        <p:txBody>
          <a:bodyPr vert="horz" lIns="91440" tIns="45720" rIns="91440" bIns="45720" rtlCol="0">
            <a:normAutofit fontScale="85000" lnSpcReduction="10000"/>
          </a:bodyPr>
          <a:lstStyle/>
          <a:p>
            <a:pPr marL="57150">
              <a:lnSpc>
                <a:spcPct val="200000"/>
              </a:lnSpc>
              <a:spcAft>
                <a:spcPts val="800"/>
              </a:spcAft>
            </a:pPr>
            <a:r>
              <a:rPr lang="fr-FR" sz="1900" b="1" dirty="0">
                <a:latin typeface="Tahoma" panose="020B0604030504040204" pitchFamily="34" charset="0"/>
              </a:rPr>
              <a:t>Étape 2 : création et déploiement Canary </a:t>
            </a:r>
            <a:endParaRPr lang="en-US" sz="1900" b="1" dirty="0">
              <a:latin typeface="Tahoma" panose="020B0604030504040204" pitchFamily="34" charset="0"/>
            </a:endParaRPr>
          </a:p>
          <a:p>
            <a:pPr indent="-228600">
              <a:lnSpc>
                <a:spcPct val="90000"/>
              </a:lnSpc>
              <a:buFont typeface="Arial" panose="020B0604020202020204" pitchFamily="34" charset="0"/>
              <a:buChar char="•"/>
            </a:pPr>
            <a:endParaRPr lang="en-US" sz="2000" dirty="0"/>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73464" y="4775442"/>
            <a:ext cx="2215487" cy="2082558"/>
          </a:xfrm>
          <a:prstGeom prst="rect">
            <a:avLst/>
          </a:prstGeom>
        </p:spPr>
      </p:pic>
      <p:pic>
        <p:nvPicPr>
          <p:cNvPr id="5" name="Image 4">
            <a:extLst>
              <a:ext uri="{FF2B5EF4-FFF2-40B4-BE49-F238E27FC236}">
                <a16:creationId xmlns:a16="http://schemas.microsoft.com/office/drawing/2014/main" id="{3601A36D-41CF-27A0-77D9-EAE5E31063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1302" y="1893433"/>
            <a:ext cx="6867525" cy="768350"/>
          </a:xfrm>
          <a:prstGeom prst="rect">
            <a:avLst/>
          </a:prstGeom>
          <a:ln w="12700">
            <a:solidFill>
              <a:schemeClr val="tx1"/>
            </a:solidFill>
          </a:ln>
        </p:spPr>
      </p:pic>
      <p:sp>
        <p:nvSpPr>
          <p:cNvPr id="7" name="ZoneTexte 6">
            <a:extLst>
              <a:ext uri="{FF2B5EF4-FFF2-40B4-BE49-F238E27FC236}">
                <a16:creationId xmlns:a16="http://schemas.microsoft.com/office/drawing/2014/main" id="{D84DA2EE-9463-9847-E1DD-11BC6D7E3C2C}"/>
              </a:ext>
            </a:extLst>
          </p:cNvPr>
          <p:cNvSpPr txBox="1"/>
          <p:nvPr/>
        </p:nvSpPr>
        <p:spPr>
          <a:xfrm>
            <a:off x="963038" y="3187762"/>
            <a:ext cx="3813243" cy="1323439"/>
          </a:xfrm>
          <a:prstGeom prst="rect">
            <a:avLst/>
          </a:prstGeom>
          <a:noFill/>
        </p:spPr>
        <p:txBody>
          <a:bodyPr wrap="square" rtlCol="0">
            <a:spAutoFit/>
          </a:bodyPr>
          <a:lstStyle/>
          <a:p>
            <a:pPr marL="285750" indent="-285750">
              <a:buFont typeface="Wingdings" panose="05000000000000000000" pitchFamily="2" charset="2"/>
              <a:buChar char="q"/>
            </a:pPr>
            <a:r>
              <a:rPr lang="fr-FR" sz="1600" dirty="0">
                <a:latin typeface="Tahoma" panose="020B0604030504040204" pitchFamily="34" charset="0"/>
              </a:rPr>
              <a:t>Pull docker images (Nginx)</a:t>
            </a:r>
          </a:p>
          <a:p>
            <a:pPr marL="285750" indent="-285750">
              <a:buFont typeface="Wingdings" panose="05000000000000000000" pitchFamily="2" charset="2"/>
              <a:buChar char="q"/>
            </a:pPr>
            <a:endParaRPr lang="fr-FR" sz="1600" dirty="0">
              <a:latin typeface="Tahoma" panose="020B0604030504040204" pitchFamily="34" charset="0"/>
            </a:endParaRPr>
          </a:p>
          <a:p>
            <a:pPr marL="285750" indent="-285750">
              <a:buFont typeface="Wingdings" panose="05000000000000000000" pitchFamily="2" charset="2"/>
              <a:buChar char="q"/>
            </a:pPr>
            <a:r>
              <a:rPr lang="fr-FR" sz="1600" dirty="0">
                <a:latin typeface="Tahoma" panose="020B0604030504040204" pitchFamily="34" charset="0"/>
              </a:rPr>
              <a:t>Création de replicaset (</a:t>
            </a:r>
            <a:r>
              <a:rPr lang="fr-FR" sz="1600" dirty="0" err="1">
                <a:latin typeface="Tahoma" panose="020B0604030504040204" pitchFamily="34" charset="0"/>
              </a:rPr>
              <a:t>yaml</a:t>
            </a:r>
            <a:r>
              <a:rPr lang="fr-FR" sz="1600" dirty="0">
                <a:latin typeface="Tahoma" panose="020B0604030504040204" pitchFamily="34" charset="0"/>
              </a:rPr>
              <a:t>)</a:t>
            </a:r>
          </a:p>
          <a:p>
            <a:pPr marL="285750" indent="-285750">
              <a:buFont typeface="Wingdings" panose="05000000000000000000" pitchFamily="2" charset="2"/>
              <a:buChar char="q"/>
            </a:pPr>
            <a:endParaRPr lang="fr-FR" sz="1600" b="1" dirty="0">
              <a:latin typeface="Tahoma" panose="020B0604030504040204" pitchFamily="34" charset="0"/>
            </a:endParaRPr>
          </a:p>
          <a:p>
            <a:endParaRPr lang="fr-CM" sz="1600" b="1" dirty="0">
              <a:latin typeface="Tahoma" panose="020B0604030504040204" pitchFamily="34" charset="0"/>
            </a:endParaRPr>
          </a:p>
        </p:txBody>
      </p:sp>
      <p:pic>
        <p:nvPicPr>
          <p:cNvPr id="11" name="Image 10" descr="Une image contenant texte&#10;&#10;Description générée automatiquement">
            <a:extLst>
              <a:ext uri="{FF2B5EF4-FFF2-40B4-BE49-F238E27FC236}">
                <a16:creationId xmlns:a16="http://schemas.microsoft.com/office/drawing/2014/main" id="{2D4F009F-81FB-9F50-AF00-2416B18378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25439" y="3346151"/>
            <a:ext cx="5534024" cy="3484233"/>
          </a:xfrm>
          <a:prstGeom prst="rect">
            <a:avLst/>
          </a:prstGeom>
          <a:ln w="12700">
            <a:solidFill>
              <a:schemeClr val="tx1"/>
            </a:solidFill>
          </a:ln>
        </p:spPr>
      </p:pic>
      <p:pic>
        <p:nvPicPr>
          <p:cNvPr id="12" name="Espace réservé du contenu 3" descr="Une image contenant texte&#10;&#10;Description générée automatiquement">
            <a:extLst>
              <a:ext uri="{FF2B5EF4-FFF2-40B4-BE49-F238E27FC236}">
                <a16:creationId xmlns:a16="http://schemas.microsoft.com/office/drawing/2014/main" id="{27CFB3E9-0413-6D94-9E15-A535FA54D87F}"/>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1357854" y="4318757"/>
            <a:ext cx="2609850" cy="1325563"/>
          </a:xfrm>
          <a:prstGeom prst="rect">
            <a:avLst/>
          </a:prstGeom>
          <a:ln w="12700">
            <a:solidFill>
              <a:schemeClr val="tx1"/>
            </a:solidFill>
          </a:ln>
        </p:spPr>
      </p:pic>
      <p:sp>
        <p:nvSpPr>
          <p:cNvPr id="13" name="ZoneTexte 12">
            <a:extLst>
              <a:ext uri="{FF2B5EF4-FFF2-40B4-BE49-F238E27FC236}">
                <a16:creationId xmlns:a16="http://schemas.microsoft.com/office/drawing/2014/main" id="{2F406630-624F-E758-8ACA-300AF343DF4C}"/>
              </a:ext>
            </a:extLst>
          </p:cNvPr>
          <p:cNvSpPr txBox="1"/>
          <p:nvPr/>
        </p:nvSpPr>
        <p:spPr>
          <a:xfrm>
            <a:off x="963038" y="5816721"/>
            <a:ext cx="3081061" cy="646331"/>
          </a:xfrm>
          <a:prstGeom prst="rect">
            <a:avLst/>
          </a:prstGeom>
          <a:noFill/>
        </p:spPr>
        <p:txBody>
          <a:bodyPr wrap="square" rtlCol="0">
            <a:spAutoFit/>
          </a:bodyPr>
          <a:lstStyle/>
          <a:p>
            <a:r>
              <a:rPr lang="fr-FR" dirty="0">
                <a:latin typeface="Tahoma" panose="020B0604030504040204" pitchFamily="34" charset="0"/>
                <a:ea typeface="Tahoma" panose="020B0604030504040204" pitchFamily="34" charset="0"/>
                <a:cs typeface="Tahoma" panose="020B0604030504040204" pitchFamily="34" charset="0"/>
              </a:rPr>
              <a:t>Ajout du code HTML dans le code index.html</a:t>
            </a:r>
            <a:endParaRPr lang="fr-CM"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189058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CB962CF-61A3-4EF9-94F6-7C59B0329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a:xfrm>
            <a:off x="838200" y="556337"/>
            <a:ext cx="6797405" cy="1651404"/>
          </a:xfrm>
        </p:spPr>
        <p:txBody>
          <a:bodyPr vert="horz" lIns="91440" tIns="45720" rIns="91440" bIns="45720" rtlCol="0" anchor="ctr">
            <a:normAutofit/>
          </a:bodyPr>
          <a:lstStyle/>
          <a:p>
            <a:r>
              <a:rPr lang="en-US" sz="2900" b="1">
                <a:latin typeface="Amasis MT Pro Black" panose="02040A04050005020304" pitchFamily="18" charset="0"/>
              </a:rPr>
              <a:t>PARTIE PRATIQUE : DÉPLOIEMENT CANARY SUR KUBERNETES</a:t>
            </a:r>
            <a:endParaRPr lang="en-US" sz="2900" b="1" dirty="0">
              <a:latin typeface="Amasis MT Pro Black" panose="02040A04050005020304" pitchFamily="18" charset="0"/>
            </a:endParaRPr>
          </a:p>
        </p:txBody>
      </p:sp>
      <p:sp>
        <p:nvSpPr>
          <p:cNvPr id="6" name="ZoneTexte 5">
            <a:extLst>
              <a:ext uri="{FF2B5EF4-FFF2-40B4-BE49-F238E27FC236}">
                <a16:creationId xmlns:a16="http://schemas.microsoft.com/office/drawing/2014/main" id="{8CA401E8-D37A-C9EF-0646-423D77814B6F}"/>
              </a:ext>
            </a:extLst>
          </p:cNvPr>
          <p:cNvSpPr txBox="1"/>
          <p:nvPr/>
        </p:nvSpPr>
        <p:spPr>
          <a:xfrm>
            <a:off x="838200" y="2401330"/>
            <a:ext cx="4473102" cy="1027670"/>
          </a:xfrm>
          <a:prstGeom prst="rect">
            <a:avLst/>
          </a:prstGeom>
        </p:spPr>
        <p:txBody>
          <a:bodyPr vert="horz" lIns="91440" tIns="45720" rIns="91440" bIns="45720" rtlCol="0">
            <a:normAutofit fontScale="25000" lnSpcReduction="20000"/>
          </a:bodyPr>
          <a:lstStyle/>
          <a:p>
            <a:pPr>
              <a:lnSpc>
                <a:spcPct val="107000"/>
              </a:lnSpc>
              <a:spcAft>
                <a:spcPts val="800"/>
              </a:spcAft>
            </a:pPr>
            <a:r>
              <a:rPr lang="fr-FR" sz="7200" dirty="0">
                <a:latin typeface="Tahoma" panose="020B0604030504040204" pitchFamily="34" charset="0"/>
              </a:rPr>
              <a:t>Lancement de la création de déploiement en utilisant la commande suivante</a:t>
            </a:r>
          </a:p>
          <a:p>
            <a:pPr>
              <a:lnSpc>
                <a:spcPct val="107000"/>
              </a:lnSpc>
              <a:spcAft>
                <a:spcPts val="800"/>
              </a:spcAft>
            </a:pPr>
            <a:r>
              <a:rPr lang="fr-FR" sz="7200" b="1" i="1" dirty="0">
                <a:latin typeface="Tahoma" panose="020B0604030504040204" pitchFamily="34" charset="0"/>
              </a:rPr>
              <a:t>#Kubectl </a:t>
            </a:r>
            <a:r>
              <a:rPr lang="fr-FR" sz="7200" b="1" i="1" dirty="0" err="1">
                <a:latin typeface="Tahoma" panose="020B0604030504040204" pitchFamily="34" charset="0"/>
              </a:rPr>
              <a:t>apply</a:t>
            </a:r>
            <a:r>
              <a:rPr lang="fr-FR" sz="7200" b="1" i="1" dirty="0">
                <a:latin typeface="Tahoma" panose="020B0604030504040204" pitchFamily="34" charset="0"/>
              </a:rPr>
              <a:t> -f </a:t>
            </a:r>
            <a:r>
              <a:rPr lang="fr-FR" sz="7200" b="1" i="1" dirty="0" err="1">
                <a:latin typeface="Tahoma" panose="020B0604030504040204" pitchFamily="34" charset="0"/>
              </a:rPr>
              <a:t>nginx-deplyment.yaml</a:t>
            </a:r>
            <a:endParaRPr lang="fr-FR" sz="7200" b="1" i="1" dirty="0">
              <a:latin typeface="Tahoma" panose="020B0604030504040204" pitchFamily="34" charset="0"/>
            </a:endParaRPr>
          </a:p>
          <a:p>
            <a:pPr>
              <a:lnSpc>
                <a:spcPct val="107000"/>
              </a:lnSpc>
              <a:spcAft>
                <a:spcPts val="800"/>
              </a:spcAft>
            </a:pPr>
            <a:r>
              <a:rPr lang="fr-FR" sz="7200" dirty="0">
                <a:latin typeface="Tahoma" panose="020B0604030504040204" pitchFamily="34" charset="0"/>
              </a:rPr>
              <a:t>On vérifie la réussite de déploiement des pods en utilisant la commande </a:t>
            </a:r>
          </a:p>
          <a:p>
            <a:pPr>
              <a:lnSpc>
                <a:spcPct val="107000"/>
              </a:lnSpc>
              <a:spcAft>
                <a:spcPts val="800"/>
              </a:spcAft>
            </a:pPr>
            <a:r>
              <a:rPr lang="fr-FR" sz="7200" b="1" i="1" dirty="0">
                <a:latin typeface="Tahoma" panose="020B0604030504040204" pitchFamily="34" charset="0"/>
              </a:rPr>
              <a:t>#kubectl </a:t>
            </a:r>
            <a:r>
              <a:rPr lang="fr-FR" sz="7200" b="1" i="1" dirty="0" err="1">
                <a:latin typeface="Tahoma" panose="020B0604030504040204" pitchFamily="34" charset="0"/>
              </a:rPr>
              <a:t>get</a:t>
            </a:r>
            <a:r>
              <a:rPr lang="fr-FR" sz="7200" b="1" i="1" dirty="0">
                <a:latin typeface="Tahoma" panose="020B0604030504040204" pitchFamily="34" charset="0"/>
              </a:rPr>
              <a:t> pods –o </a:t>
            </a:r>
            <a:r>
              <a:rPr lang="fr-FR" sz="7200" b="1" i="1" dirty="0" err="1">
                <a:latin typeface="Tahoma" panose="020B0604030504040204" pitchFamily="34" charset="0"/>
              </a:rPr>
              <a:t>wide</a:t>
            </a:r>
            <a:r>
              <a:rPr lang="fr-FR" sz="7200" b="1" i="1" dirty="0">
                <a:latin typeface="Tahoma" panose="020B0604030504040204" pitchFamily="34" charset="0"/>
              </a:rPr>
              <a:t> </a:t>
            </a:r>
          </a:p>
          <a:p>
            <a:pPr>
              <a:lnSpc>
                <a:spcPct val="107000"/>
              </a:lnSpc>
              <a:spcAft>
                <a:spcPts val="800"/>
              </a:spcAft>
            </a:pPr>
            <a:endParaRPr lang="fr-FR" sz="7200" b="1" i="1" dirty="0">
              <a:latin typeface="Tahoma" panose="020B0604030504040204" pitchFamily="34" charset="0"/>
            </a:endParaRPr>
          </a:p>
          <a:p>
            <a:pPr>
              <a:lnSpc>
                <a:spcPct val="107000"/>
              </a:lnSpc>
              <a:spcAft>
                <a:spcPts val="800"/>
              </a:spcAft>
            </a:pPr>
            <a:r>
              <a:rPr lang="fr-FR" sz="9600" dirty="0">
                <a:latin typeface="Amasis MT Pro Black" panose="02040A04050005020304" pitchFamily="18" charset="0"/>
              </a:rPr>
              <a:t>Étape 3: Création de service « </a:t>
            </a:r>
            <a:r>
              <a:rPr lang="fr-FR" sz="9600" dirty="0" err="1">
                <a:latin typeface="Amasis MT Pro Black" panose="02040A04050005020304" pitchFamily="18" charset="0"/>
              </a:rPr>
              <a:t>load</a:t>
            </a:r>
            <a:r>
              <a:rPr lang="fr-FR" sz="9600" dirty="0">
                <a:latin typeface="Amasis MT Pro Black" panose="02040A04050005020304" pitchFamily="18" charset="0"/>
              </a:rPr>
              <a:t> balancer » </a:t>
            </a:r>
            <a:endParaRPr lang="fr-FR" sz="7200" b="1" i="1" dirty="0">
              <a:latin typeface="Amasis MT Pro Black" panose="02040A04050005020304" pitchFamily="18" charset="0"/>
            </a:endParaRPr>
          </a:p>
          <a:p>
            <a:pPr indent="-228600">
              <a:lnSpc>
                <a:spcPct val="90000"/>
              </a:lnSpc>
              <a:buFont typeface="Arial" panose="020B0604020202020204" pitchFamily="34" charset="0"/>
              <a:buChar char="•"/>
            </a:pPr>
            <a:endParaRPr lang="en-US" sz="2000" dirty="0"/>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73464" y="4775442"/>
            <a:ext cx="2215487" cy="2082558"/>
          </a:xfrm>
          <a:prstGeom prst="rect">
            <a:avLst/>
          </a:prstGeom>
        </p:spPr>
      </p:pic>
      <p:pic>
        <p:nvPicPr>
          <p:cNvPr id="9" name="Image 8">
            <a:extLst>
              <a:ext uri="{FF2B5EF4-FFF2-40B4-BE49-F238E27FC236}">
                <a16:creationId xmlns:a16="http://schemas.microsoft.com/office/drawing/2014/main" id="{5EB7B334-0C8F-68EB-D9B1-B2A9834C13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1609" y="1758399"/>
            <a:ext cx="6757035" cy="974408"/>
          </a:xfrm>
          <a:prstGeom prst="rect">
            <a:avLst/>
          </a:prstGeom>
          <a:ln w="12700">
            <a:solidFill>
              <a:schemeClr val="tx1"/>
            </a:solidFill>
          </a:ln>
        </p:spPr>
      </p:pic>
      <p:sp>
        <p:nvSpPr>
          <p:cNvPr id="10" name="ZoneTexte 9">
            <a:extLst>
              <a:ext uri="{FF2B5EF4-FFF2-40B4-BE49-F238E27FC236}">
                <a16:creationId xmlns:a16="http://schemas.microsoft.com/office/drawing/2014/main" id="{67D5E662-3315-7B1A-1055-114F3262D59B}"/>
              </a:ext>
            </a:extLst>
          </p:cNvPr>
          <p:cNvSpPr txBox="1"/>
          <p:nvPr/>
        </p:nvSpPr>
        <p:spPr>
          <a:xfrm>
            <a:off x="838199" y="5542958"/>
            <a:ext cx="8720579" cy="1224438"/>
          </a:xfrm>
          <a:prstGeom prst="rect">
            <a:avLst/>
          </a:prstGeom>
          <a:noFill/>
        </p:spPr>
        <p:txBody>
          <a:bodyPr wrap="square" rtlCol="0">
            <a:spAutoFit/>
          </a:bodyPr>
          <a:lstStyle/>
          <a:p>
            <a:r>
              <a:rPr lang="fr-FR" dirty="0">
                <a:latin typeface="Tahoma" panose="020B0604030504040204" pitchFamily="34" charset="0"/>
              </a:rPr>
              <a:t>Création  de définition de service pour le cluster kubernetes afin que le service achemine les demandes vers les pods spécifié </a:t>
            </a:r>
          </a:p>
          <a:p>
            <a:pPr lvl="0" rtl="0">
              <a:lnSpc>
                <a:spcPct val="107000"/>
              </a:lnSpc>
            </a:pPr>
            <a:r>
              <a:rPr lang="fr-FR" sz="1800" dirty="0">
                <a:effectLst/>
                <a:latin typeface="Tahoma" panose="020B0604030504040204" pitchFamily="34" charset="0"/>
                <a:ea typeface="Tahoma" panose="020B0604030504040204" pitchFamily="34" charset="0"/>
                <a:cs typeface="Tahoma" panose="020B0604030504040204" pitchFamily="34" charset="0"/>
              </a:rPr>
              <a:t>Création d’un nouveau fichier </a:t>
            </a:r>
            <a:r>
              <a:rPr lang="fr-FR" sz="1800" dirty="0" err="1">
                <a:effectLst/>
                <a:latin typeface="Tahoma" panose="020B0604030504040204" pitchFamily="34" charset="0"/>
                <a:ea typeface="Tahoma" panose="020B0604030504040204" pitchFamily="34" charset="0"/>
                <a:cs typeface="Tahoma" panose="020B0604030504040204" pitchFamily="34" charset="0"/>
              </a:rPr>
              <a:t>yaml</a:t>
            </a:r>
            <a:r>
              <a:rPr lang="fr-FR" sz="1800" dirty="0">
                <a:effectLst/>
                <a:latin typeface="Tahoma" panose="020B0604030504040204" pitchFamily="34" charset="0"/>
                <a:ea typeface="Tahoma" panose="020B0604030504040204" pitchFamily="34" charset="0"/>
                <a:cs typeface="Tahoma" panose="020B0604030504040204" pitchFamily="34" charset="0"/>
              </a:rPr>
              <a:t> et on ajoute le scripte comme suit : </a:t>
            </a:r>
          </a:p>
          <a:p>
            <a:pPr marL="457200">
              <a:lnSpc>
                <a:spcPct val="107000"/>
              </a:lnSpc>
              <a:spcAft>
                <a:spcPts val="800"/>
              </a:spcAft>
            </a:pPr>
            <a:r>
              <a:rPr lang="fr-FR" sz="1800" b="1" dirty="0">
                <a:effectLst/>
                <a:latin typeface="Tahoma" panose="020B0604030504040204" pitchFamily="34" charset="0"/>
                <a:ea typeface="Tahoma" panose="020B0604030504040204" pitchFamily="34" charset="0"/>
                <a:cs typeface="Tahoma" panose="020B0604030504040204" pitchFamily="34" charset="0"/>
              </a:rPr>
              <a:t>vi </a:t>
            </a:r>
            <a:r>
              <a:rPr lang="fr-FR" sz="1800" b="1" dirty="0" err="1">
                <a:effectLst/>
                <a:latin typeface="Tahoma" panose="020B0604030504040204" pitchFamily="34" charset="0"/>
                <a:ea typeface="Tahoma" panose="020B0604030504040204" pitchFamily="34" charset="0"/>
                <a:cs typeface="Tahoma" panose="020B0604030504040204" pitchFamily="34" charset="0"/>
              </a:rPr>
              <a:t>nginx-deployment.service.yaml</a:t>
            </a:r>
            <a:endParaRPr lang="fr-CM" dirty="0">
              <a:latin typeface="Tahoma" panose="020B0604030504040204" pitchFamily="34" charset="0"/>
              <a:ea typeface="Tahoma" panose="020B0604030504040204" pitchFamily="34" charset="0"/>
              <a:cs typeface="Tahoma" panose="020B0604030504040204" pitchFamily="34" charset="0"/>
            </a:endParaRPr>
          </a:p>
        </p:txBody>
      </p:sp>
      <p:pic>
        <p:nvPicPr>
          <p:cNvPr id="14" name="Image 13" descr="Une image contenant texte&#10;&#10;Description générée automatiquement">
            <a:extLst>
              <a:ext uri="{FF2B5EF4-FFF2-40B4-BE49-F238E27FC236}">
                <a16:creationId xmlns:a16="http://schemas.microsoft.com/office/drawing/2014/main" id="{F83095BE-F3C0-7BB1-F324-D757204608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6510" y="3271100"/>
            <a:ext cx="5019674" cy="1965489"/>
          </a:xfrm>
          <a:prstGeom prst="rect">
            <a:avLst/>
          </a:prstGeom>
          <a:ln w="12700">
            <a:solidFill>
              <a:schemeClr val="tx1"/>
            </a:solidFill>
          </a:ln>
        </p:spPr>
      </p:pic>
      <p:cxnSp>
        <p:nvCxnSpPr>
          <p:cNvPr id="17" name="Connecteur droit avec flèche 16">
            <a:extLst>
              <a:ext uri="{FF2B5EF4-FFF2-40B4-BE49-F238E27FC236}">
                <a16:creationId xmlns:a16="http://schemas.microsoft.com/office/drawing/2014/main" id="{46E8675C-164B-337F-EE4A-2243C66AA817}"/>
              </a:ext>
            </a:extLst>
          </p:cNvPr>
          <p:cNvCxnSpPr>
            <a:endCxn id="14" idx="1"/>
          </p:cNvCxnSpPr>
          <p:nvPr/>
        </p:nvCxnSpPr>
        <p:spPr>
          <a:xfrm flipV="1">
            <a:off x="4355184" y="4253845"/>
            <a:ext cx="1201326" cy="76404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9" name="Connecteur droit avec flèche 18">
            <a:extLst>
              <a:ext uri="{FF2B5EF4-FFF2-40B4-BE49-F238E27FC236}">
                <a16:creationId xmlns:a16="http://schemas.microsoft.com/office/drawing/2014/main" id="{2AD38013-59EF-4FE2-97C0-3807EAD7F201}"/>
              </a:ext>
            </a:extLst>
          </p:cNvPr>
          <p:cNvCxnSpPr>
            <a:endCxn id="9" idx="1"/>
          </p:cNvCxnSpPr>
          <p:nvPr/>
        </p:nvCxnSpPr>
        <p:spPr>
          <a:xfrm flipV="1">
            <a:off x="4062953" y="2245603"/>
            <a:ext cx="1308656" cy="200824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049414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CB962CF-61A3-4EF9-94F6-7C59B0329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a:xfrm>
            <a:off x="838200" y="556337"/>
            <a:ext cx="6797405" cy="1651404"/>
          </a:xfrm>
        </p:spPr>
        <p:txBody>
          <a:bodyPr vert="horz" lIns="91440" tIns="45720" rIns="91440" bIns="45720" rtlCol="0" anchor="ctr">
            <a:normAutofit/>
          </a:bodyPr>
          <a:lstStyle/>
          <a:p>
            <a:r>
              <a:rPr lang="en-US" sz="2900" b="1">
                <a:latin typeface="Amasis MT Pro Black" panose="02040A04050005020304" pitchFamily="18" charset="0"/>
              </a:rPr>
              <a:t>PARTIE PRATIQUE : DÉPLOIEMENT CANARY SUR KUBERNETES</a:t>
            </a:r>
            <a:endParaRPr lang="en-US" sz="2900" b="1" dirty="0">
              <a:latin typeface="Amasis MT Pro Black" panose="02040A04050005020304" pitchFamily="18" charset="0"/>
            </a:endParaRPr>
          </a:p>
        </p:txBody>
      </p:sp>
      <p:sp>
        <p:nvSpPr>
          <p:cNvPr id="6" name="ZoneTexte 5">
            <a:extLst>
              <a:ext uri="{FF2B5EF4-FFF2-40B4-BE49-F238E27FC236}">
                <a16:creationId xmlns:a16="http://schemas.microsoft.com/office/drawing/2014/main" id="{8CA401E8-D37A-C9EF-0646-423D77814B6F}"/>
              </a:ext>
            </a:extLst>
          </p:cNvPr>
          <p:cNvSpPr txBox="1"/>
          <p:nvPr/>
        </p:nvSpPr>
        <p:spPr>
          <a:xfrm>
            <a:off x="838199" y="2401330"/>
            <a:ext cx="7099169" cy="700089"/>
          </a:xfrm>
          <a:prstGeom prst="rect">
            <a:avLst/>
          </a:prstGeom>
        </p:spPr>
        <p:txBody>
          <a:bodyPr vert="horz" lIns="91440" tIns="45720" rIns="91440" bIns="45720" rtlCol="0">
            <a:normAutofit fontScale="25000" lnSpcReduction="20000"/>
          </a:bodyPr>
          <a:lstStyle/>
          <a:p>
            <a:r>
              <a:rPr lang="fr-FR" sz="7200" dirty="0">
                <a:effectLst/>
                <a:latin typeface="Times New Roman" panose="02020603050405020304" pitchFamily="18" charset="0"/>
                <a:ea typeface="Calibri" panose="020F0502020204030204" pitchFamily="34" charset="0"/>
                <a:cs typeface="Arial" panose="020B0604020202020204" pitchFamily="34" charset="0"/>
              </a:rPr>
              <a:t>La commande pour créer de service </a:t>
            </a:r>
            <a:r>
              <a:rPr lang="fr-FR" sz="7200" b="1" dirty="0">
                <a:effectLst/>
                <a:latin typeface="Times New Roman" panose="02020603050405020304" pitchFamily="18" charset="0"/>
                <a:ea typeface="Calibri" panose="020F0502020204030204" pitchFamily="34" charset="0"/>
                <a:cs typeface="Arial" panose="020B0604020202020204" pitchFamily="34" charset="0"/>
              </a:rPr>
              <a:t>:</a:t>
            </a:r>
            <a:r>
              <a:rPr lang="fr-FR" sz="7200" b="1" dirty="0">
                <a:effectLst/>
                <a:latin typeface="Calibri" panose="020F0502020204030204" pitchFamily="34" charset="0"/>
                <a:ea typeface="Calibri" panose="020F0502020204030204" pitchFamily="34" charset="0"/>
                <a:cs typeface="Arial" panose="020B0604020202020204" pitchFamily="34" charset="0"/>
              </a:rPr>
              <a:t>  </a:t>
            </a:r>
          </a:p>
          <a:p>
            <a:pPr>
              <a:spcBef>
                <a:spcPts val="600"/>
              </a:spcBef>
            </a:pPr>
            <a:r>
              <a:rPr lang="fr-FR" sz="7200" b="1" dirty="0">
                <a:latin typeface="Calibri" panose="020F0502020204030204" pitchFamily="34" charset="0"/>
                <a:ea typeface="Calibri" panose="020F0502020204030204" pitchFamily="34" charset="0"/>
                <a:cs typeface="Arial" panose="020B0604020202020204" pitchFamily="34" charset="0"/>
              </a:rPr>
              <a:t>#</a:t>
            </a:r>
            <a:r>
              <a:rPr lang="fr-FR" sz="7200" b="1" dirty="0">
                <a:effectLst/>
                <a:latin typeface="Calibri" panose="020F0502020204030204" pitchFamily="34" charset="0"/>
                <a:ea typeface="Calibri" panose="020F0502020204030204" pitchFamily="34" charset="0"/>
                <a:cs typeface="Arial" panose="020B0604020202020204" pitchFamily="34" charset="0"/>
              </a:rPr>
              <a:t>Kubectl </a:t>
            </a:r>
            <a:r>
              <a:rPr lang="fr-FR" sz="7200" b="1" dirty="0" err="1">
                <a:effectLst/>
                <a:latin typeface="Calibri" panose="020F0502020204030204" pitchFamily="34" charset="0"/>
                <a:ea typeface="Calibri" panose="020F0502020204030204" pitchFamily="34" charset="0"/>
                <a:cs typeface="Arial" panose="020B0604020202020204" pitchFamily="34" charset="0"/>
              </a:rPr>
              <a:t>apply</a:t>
            </a:r>
            <a:r>
              <a:rPr lang="fr-FR" sz="7200" b="1" dirty="0">
                <a:effectLst/>
                <a:latin typeface="Calibri" panose="020F0502020204030204" pitchFamily="34" charset="0"/>
                <a:ea typeface="Calibri" panose="020F0502020204030204" pitchFamily="34" charset="0"/>
                <a:cs typeface="Arial" panose="020B0604020202020204" pitchFamily="34" charset="0"/>
              </a:rPr>
              <a:t> -f </a:t>
            </a:r>
            <a:r>
              <a:rPr lang="fr-FR" sz="7200" b="1" dirty="0" err="1">
                <a:effectLst/>
                <a:latin typeface="Calibri" panose="020F0502020204030204" pitchFamily="34" charset="0"/>
                <a:ea typeface="Calibri" panose="020F0502020204030204" pitchFamily="34" charset="0"/>
                <a:cs typeface="Arial" panose="020B0604020202020204" pitchFamily="34" charset="0"/>
              </a:rPr>
              <a:t>nginx-deployement.service.yaml</a:t>
            </a:r>
            <a:endParaRPr lang="en-US" sz="2000" dirty="0"/>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73464" y="4775442"/>
            <a:ext cx="2215487" cy="2082558"/>
          </a:xfrm>
          <a:prstGeom prst="rect">
            <a:avLst/>
          </a:prstGeom>
        </p:spPr>
      </p:pic>
      <p:sp>
        <p:nvSpPr>
          <p:cNvPr id="10" name="ZoneTexte 9">
            <a:extLst>
              <a:ext uri="{FF2B5EF4-FFF2-40B4-BE49-F238E27FC236}">
                <a16:creationId xmlns:a16="http://schemas.microsoft.com/office/drawing/2014/main" id="{67D5E662-3315-7B1A-1055-114F3262D59B}"/>
              </a:ext>
            </a:extLst>
          </p:cNvPr>
          <p:cNvSpPr txBox="1"/>
          <p:nvPr/>
        </p:nvSpPr>
        <p:spPr>
          <a:xfrm>
            <a:off x="838199" y="4260913"/>
            <a:ext cx="8720579" cy="800219"/>
          </a:xfrm>
          <a:prstGeom prst="rect">
            <a:avLst/>
          </a:prstGeom>
          <a:noFill/>
        </p:spPr>
        <p:txBody>
          <a:bodyPr wrap="square" rtlCol="0">
            <a:spAutoFit/>
          </a:bodyPr>
          <a:lstStyle/>
          <a:p>
            <a:r>
              <a:rPr lang="fr-FR" sz="2300" dirty="0">
                <a:latin typeface="Times New Roman" panose="02020603050405020304" pitchFamily="18" charset="0"/>
                <a:cs typeface="Arial" panose="020B0604020202020204" pitchFamily="34" charset="0"/>
              </a:rPr>
              <a:t>Après on tape l’adresse IP sur l’URL avec le port qu’on a défini comme montre la figure ci-dessous :</a:t>
            </a:r>
          </a:p>
        </p:txBody>
      </p:sp>
      <p:pic>
        <p:nvPicPr>
          <p:cNvPr id="3" name="Image 2">
            <a:extLst>
              <a:ext uri="{FF2B5EF4-FFF2-40B4-BE49-F238E27FC236}">
                <a16:creationId xmlns:a16="http://schemas.microsoft.com/office/drawing/2014/main" id="{F9E9A0E5-4916-0375-ECA1-91618B2DC3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3101419"/>
            <a:ext cx="7581900" cy="1016000"/>
          </a:xfrm>
          <a:prstGeom prst="rect">
            <a:avLst/>
          </a:prstGeom>
          <a:ln w="12700">
            <a:solidFill>
              <a:schemeClr val="tx1"/>
            </a:solidFill>
          </a:ln>
        </p:spPr>
      </p:pic>
      <p:pic>
        <p:nvPicPr>
          <p:cNvPr id="5" name="Image 4" descr="Une image contenant texte&#10;&#10;Description générée automatiquement">
            <a:extLst>
              <a:ext uri="{FF2B5EF4-FFF2-40B4-BE49-F238E27FC236}">
                <a16:creationId xmlns:a16="http://schemas.microsoft.com/office/drawing/2014/main" id="{B0A1784A-6C17-F8F1-4B7C-3329264A38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56289" y="4775442"/>
            <a:ext cx="4324350" cy="1803400"/>
          </a:xfrm>
          <a:prstGeom prst="rect">
            <a:avLst/>
          </a:prstGeom>
          <a:ln w="12700">
            <a:solidFill>
              <a:schemeClr val="tx1"/>
            </a:solidFill>
          </a:ln>
        </p:spPr>
      </p:pic>
    </p:spTree>
    <p:extLst>
      <p:ext uri="{BB962C8B-B14F-4D97-AF65-F5344CB8AC3E}">
        <p14:creationId xmlns:p14="http://schemas.microsoft.com/office/powerpoint/2010/main" val="882727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CB962CF-61A3-4EF9-94F6-7C59B0329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a:xfrm>
            <a:off x="838200" y="556337"/>
            <a:ext cx="6797405" cy="1651404"/>
          </a:xfrm>
        </p:spPr>
        <p:txBody>
          <a:bodyPr vert="horz" lIns="91440" tIns="45720" rIns="91440" bIns="45720" rtlCol="0" anchor="ctr">
            <a:normAutofit/>
          </a:bodyPr>
          <a:lstStyle/>
          <a:p>
            <a:r>
              <a:rPr lang="en-US" sz="2900" b="1">
                <a:latin typeface="Amasis MT Pro Black" panose="02040A04050005020304" pitchFamily="18" charset="0"/>
              </a:rPr>
              <a:t>PARTIE PRATIQUE : DÉPLOIEMENT CANARY SUR KUBERNETES</a:t>
            </a:r>
            <a:endParaRPr lang="en-US" sz="2900" b="1" dirty="0">
              <a:latin typeface="Amasis MT Pro Black" panose="02040A04050005020304" pitchFamily="18" charset="0"/>
            </a:endParaRPr>
          </a:p>
        </p:txBody>
      </p:sp>
      <p:sp>
        <p:nvSpPr>
          <p:cNvPr id="6" name="ZoneTexte 5">
            <a:extLst>
              <a:ext uri="{FF2B5EF4-FFF2-40B4-BE49-F238E27FC236}">
                <a16:creationId xmlns:a16="http://schemas.microsoft.com/office/drawing/2014/main" id="{8CA401E8-D37A-C9EF-0646-423D77814B6F}"/>
              </a:ext>
            </a:extLst>
          </p:cNvPr>
          <p:cNvSpPr txBox="1"/>
          <p:nvPr/>
        </p:nvSpPr>
        <p:spPr>
          <a:xfrm>
            <a:off x="838199" y="2043108"/>
            <a:ext cx="7099169" cy="700089"/>
          </a:xfrm>
          <a:prstGeom prst="rect">
            <a:avLst/>
          </a:prstGeom>
        </p:spPr>
        <p:txBody>
          <a:bodyPr vert="horz" lIns="91440" tIns="45720" rIns="91440" bIns="45720" rtlCol="0">
            <a:normAutofit/>
          </a:bodyPr>
          <a:lstStyle/>
          <a:p>
            <a:r>
              <a:rPr lang="fr-FR" dirty="0">
                <a:latin typeface="Tahoma" panose="020B0604030504040204" pitchFamily="34" charset="0"/>
                <a:ea typeface="Tahoma" panose="020B0604030504040204" pitchFamily="34" charset="0"/>
                <a:cs typeface="Tahoma" panose="020B0604030504040204" pitchFamily="34" charset="0"/>
              </a:rPr>
              <a:t>Création de déploiement Canary  version2</a:t>
            </a:r>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73464" y="4775442"/>
            <a:ext cx="2215487" cy="2082558"/>
          </a:xfrm>
          <a:prstGeom prst="rect">
            <a:avLst/>
          </a:prstGeom>
        </p:spPr>
      </p:pic>
      <p:pic>
        <p:nvPicPr>
          <p:cNvPr id="7" name="Espace réservé du contenu 3" descr="Une image contenant texte&#10;&#10;Description générée automatiquement">
            <a:extLst>
              <a:ext uri="{FF2B5EF4-FFF2-40B4-BE49-F238E27FC236}">
                <a16:creationId xmlns:a16="http://schemas.microsoft.com/office/drawing/2014/main" id="{0E25B59F-A777-28E6-A441-6C91A1C319D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446937" y="2016852"/>
            <a:ext cx="2927500" cy="3689540"/>
          </a:xfrm>
          <a:prstGeom prst="rect">
            <a:avLst/>
          </a:prstGeom>
          <a:ln w="12700">
            <a:solidFill>
              <a:schemeClr val="tx1"/>
            </a:solidFill>
          </a:ln>
        </p:spPr>
      </p:pic>
      <p:sp>
        <p:nvSpPr>
          <p:cNvPr id="9" name="ZoneTexte 8">
            <a:extLst>
              <a:ext uri="{FF2B5EF4-FFF2-40B4-BE49-F238E27FC236}">
                <a16:creationId xmlns:a16="http://schemas.microsoft.com/office/drawing/2014/main" id="{A6488A7E-D62F-AE60-A17F-16451A1FB17C}"/>
              </a:ext>
            </a:extLst>
          </p:cNvPr>
          <p:cNvSpPr txBox="1"/>
          <p:nvPr/>
        </p:nvSpPr>
        <p:spPr>
          <a:xfrm>
            <a:off x="838199" y="2764078"/>
            <a:ext cx="6094428" cy="369332"/>
          </a:xfrm>
          <a:prstGeom prst="rect">
            <a:avLst/>
          </a:prstGeom>
          <a:noFill/>
        </p:spPr>
        <p:txBody>
          <a:bodyPr wrap="square">
            <a:spAutoFit/>
          </a:bodyPr>
          <a:lstStyle/>
          <a:p>
            <a:r>
              <a:rPr lang="fr-FR" sz="1800" dirty="0">
                <a:effectLst/>
                <a:latin typeface="Tahoma" panose="020B0604030504040204" pitchFamily="34" charset="0"/>
                <a:ea typeface="Tahoma" panose="020B0604030504040204" pitchFamily="34" charset="0"/>
                <a:cs typeface="Tahoma" panose="020B0604030504040204" pitchFamily="34" charset="0"/>
              </a:rPr>
              <a:t>On ajoute le contenu de fichier html de la version 2 : </a:t>
            </a:r>
          </a:p>
        </p:txBody>
      </p:sp>
      <p:pic>
        <p:nvPicPr>
          <p:cNvPr id="11" name="Image 10" descr="Une image contenant texte&#10;&#10;Description générée automatiquement">
            <a:extLst>
              <a:ext uri="{FF2B5EF4-FFF2-40B4-BE49-F238E27FC236}">
                <a16:creationId xmlns:a16="http://schemas.microsoft.com/office/drawing/2014/main" id="{6F6F47B4-8DE6-DD9F-759B-DB4B9AD290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6227" y="3133410"/>
            <a:ext cx="3724275" cy="1006475"/>
          </a:xfrm>
          <a:prstGeom prst="rect">
            <a:avLst/>
          </a:prstGeom>
          <a:ln w="12700">
            <a:solidFill>
              <a:schemeClr val="tx1"/>
            </a:solidFill>
          </a:ln>
        </p:spPr>
      </p:pic>
      <p:sp>
        <p:nvSpPr>
          <p:cNvPr id="13" name="ZoneTexte 12">
            <a:extLst>
              <a:ext uri="{FF2B5EF4-FFF2-40B4-BE49-F238E27FC236}">
                <a16:creationId xmlns:a16="http://schemas.microsoft.com/office/drawing/2014/main" id="{1162F3C8-8C14-37CA-9707-87AE9E904FDC}"/>
              </a:ext>
            </a:extLst>
          </p:cNvPr>
          <p:cNvSpPr txBox="1"/>
          <p:nvPr/>
        </p:nvSpPr>
        <p:spPr>
          <a:xfrm>
            <a:off x="973318" y="4388926"/>
            <a:ext cx="6389016" cy="761042"/>
          </a:xfrm>
          <a:prstGeom prst="rect">
            <a:avLst/>
          </a:prstGeom>
          <a:noFill/>
        </p:spPr>
        <p:txBody>
          <a:bodyPr wrap="square">
            <a:spAutoFit/>
          </a:bodyPr>
          <a:lstStyle/>
          <a:p>
            <a:pPr>
              <a:lnSpc>
                <a:spcPct val="107000"/>
              </a:lnSpc>
              <a:spcAft>
                <a:spcPts val="800"/>
              </a:spcAft>
            </a:pPr>
            <a:r>
              <a:rPr lang="fr-FR" sz="1800" dirty="0">
                <a:effectLst/>
                <a:latin typeface="Tahoma" panose="020B0604030504040204" pitchFamily="34" charset="0"/>
                <a:ea typeface="Tahoma" panose="020B0604030504040204" pitchFamily="34" charset="0"/>
                <a:cs typeface="Tahoma" panose="020B0604030504040204" pitchFamily="34" charset="0"/>
              </a:rPr>
              <a:t>Après on fait la Création de déploiement avec la commande :</a:t>
            </a:r>
          </a:p>
          <a:p>
            <a:pPr>
              <a:lnSpc>
                <a:spcPct val="107000"/>
              </a:lnSpc>
              <a:spcAft>
                <a:spcPts val="800"/>
              </a:spcAft>
            </a:pPr>
            <a:r>
              <a:rPr lang="fr-FR" sz="1800" b="1" dirty="0" err="1">
                <a:effectLst/>
                <a:latin typeface="Tahoma" panose="020B0604030504040204" pitchFamily="34" charset="0"/>
                <a:ea typeface="Tahoma" panose="020B0604030504040204" pitchFamily="34" charset="0"/>
                <a:cs typeface="Tahoma" panose="020B0604030504040204" pitchFamily="34" charset="0"/>
              </a:rPr>
              <a:t>Kubectl</a:t>
            </a:r>
            <a:r>
              <a:rPr lang="fr-FR" sz="1800" b="1" dirty="0">
                <a:effectLst/>
                <a:latin typeface="Tahoma" panose="020B0604030504040204" pitchFamily="34" charset="0"/>
                <a:ea typeface="Tahoma" panose="020B0604030504040204" pitchFamily="34" charset="0"/>
                <a:cs typeface="Tahoma" panose="020B0604030504040204" pitchFamily="34" charset="0"/>
              </a:rPr>
              <a:t> </a:t>
            </a:r>
            <a:r>
              <a:rPr lang="fr-FR" sz="1800" b="1" dirty="0" err="1">
                <a:effectLst/>
                <a:latin typeface="Tahoma" panose="020B0604030504040204" pitchFamily="34" charset="0"/>
                <a:ea typeface="Tahoma" panose="020B0604030504040204" pitchFamily="34" charset="0"/>
                <a:cs typeface="Tahoma" panose="020B0604030504040204" pitchFamily="34" charset="0"/>
              </a:rPr>
              <a:t>apply</a:t>
            </a:r>
            <a:r>
              <a:rPr lang="fr-FR" sz="1800" b="1" dirty="0">
                <a:effectLst/>
                <a:latin typeface="Tahoma" panose="020B0604030504040204" pitchFamily="34" charset="0"/>
                <a:ea typeface="Tahoma" panose="020B0604030504040204" pitchFamily="34" charset="0"/>
                <a:cs typeface="Tahoma" panose="020B0604030504040204" pitchFamily="34" charset="0"/>
              </a:rPr>
              <a:t> -f </a:t>
            </a:r>
            <a:r>
              <a:rPr lang="fr-FR" sz="1800" b="1" dirty="0" err="1">
                <a:effectLst/>
                <a:latin typeface="Tahoma" panose="020B0604030504040204" pitchFamily="34" charset="0"/>
                <a:ea typeface="Tahoma" panose="020B0604030504040204" pitchFamily="34" charset="0"/>
                <a:cs typeface="Tahoma" panose="020B0604030504040204" pitchFamily="34" charset="0"/>
              </a:rPr>
              <a:t>nginx-canary-deployement.yaml</a:t>
            </a:r>
            <a:endParaRPr lang="fr-FR" sz="1800" dirty="0">
              <a:effectLst/>
              <a:latin typeface="Tahoma" panose="020B0604030504040204" pitchFamily="34" charset="0"/>
              <a:ea typeface="Tahoma" panose="020B0604030504040204" pitchFamily="34" charset="0"/>
              <a:cs typeface="Tahoma" panose="020B0604030504040204" pitchFamily="34" charset="0"/>
            </a:endParaRPr>
          </a:p>
        </p:txBody>
      </p:sp>
      <p:cxnSp>
        <p:nvCxnSpPr>
          <p:cNvPr id="16" name="Connecteur droit avec flèche 15">
            <a:extLst>
              <a:ext uri="{FF2B5EF4-FFF2-40B4-BE49-F238E27FC236}">
                <a16:creationId xmlns:a16="http://schemas.microsoft.com/office/drawing/2014/main" id="{A4900EA7-D6B5-4377-682F-609F7CF61836}"/>
              </a:ext>
            </a:extLst>
          </p:cNvPr>
          <p:cNvCxnSpPr>
            <a:cxnSpLocks/>
            <a:endCxn id="7" idx="1"/>
          </p:cNvCxnSpPr>
          <p:nvPr/>
        </p:nvCxnSpPr>
        <p:spPr>
          <a:xfrm>
            <a:off x="5233933" y="2285729"/>
            <a:ext cx="2213004" cy="157589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07406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CB962CF-61A3-4EF9-94F6-7C59B0329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a:xfrm>
            <a:off x="838200" y="556337"/>
            <a:ext cx="6797405" cy="1651404"/>
          </a:xfrm>
        </p:spPr>
        <p:txBody>
          <a:bodyPr vert="horz" lIns="91440" tIns="45720" rIns="91440" bIns="45720" rtlCol="0" anchor="ctr">
            <a:normAutofit/>
          </a:bodyPr>
          <a:lstStyle/>
          <a:p>
            <a:r>
              <a:rPr lang="en-US" sz="2900" b="1">
                <a:latin typeface="Amasis MT Pro Black" panose="02040A04050005020304" pitchFamily="18" charset="0"/>
              </a:rPr>
              <a:t>PARTIE PRATIQUE : DÉPLOIEMENT CANARY SUR KUBERNETES</a:t>
            </a:r>
            <a:endParaRPr lang="en-US" sz="2900" b="1" dirty="0">
              <a:latin typeface="Amasis MT Pro Black" panose="02040A04050005020304" pitchFamily="18" charset="0"/>
            </a:endParaRPr>
          </a:p>
        </p:txBody>
      </p:sp>
      <p:sp>
        <p:nvSpPr>
          <p:cNvPr id="6" name="ZoneTexte 5">
            <a:extLst>
              <a:ext uri="{FF2B5EF4-FFF2-40B4-BE49-F238E27FC236}">
                <a16:creationId xmlns:a16="http://schemas.microsoft.com/office/drawing/2014/main" id="{8CA401E8-D37A-C9EF-0646-423D77814B6F}"/>
              </a:ext>
            </a:extLst>
          </p:cNvPr>
          <p:cNvSpPr txBox="1"/>
          <p:nvPr/>
        </p:nvSpPr>
        <p:spPr>
          <a:xfrm>
            <a:off x="838199" y="2043108"/>
            <a:ext cx="7099169" cy="700089"/>
          </a:xfrm>
          <a:prstGeom prst="rect">
            <a:avLst/>
          </a:prstGeom>
        </p:spPr>
        <p:txBody>
          <a:bodyPr vert="horz" lIns="91440" tIns="45720" rIns="91440" bIns="45720" rtlCol="0">
            <a:normAutofit fontScale="40000" lnSpcReduction="20000"/>
          </a:bodyPr>
          <a:lstStyle/>
          <a:p>
            <a:r>
              <a:rPr lang="fr-FR" sz="5400" dirty="0">
                <a:latin typeface="Amasis MT Pro Black" panose="02040A04050005020304" pitchFamily="18" charset="0"/>
              </a:rPr>
              <a:t>Etape 4: Exécution de déploiement Canary</a:t>
            </a:r>
            <a:endParaRPr lang="en-US" sz="2300" dirty="0">
              <a:latin typeface="Amasis MT Pro Black" panose="02040A04050005020304" pitchFamily="18" charset="0"/>
              <a:cs typeface="Arial" panose="020B0604020202020204" pitchFamily="34" charset="0"/>
            </a:endParaRPr>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73464" y="4775442"/>
            <a:ext cx="2215487" cy="2082558"/>
          </a:xfrm>
          <a:prstGeom prst="rect">
            <a:avLst/>
          </a:prstGeom>
        </p:spPr>
      </p:pic>
      <p:sp>
        <p:nvSpPr>
          <p:cNvPr id="13" name="ZoneTexte 12">
            <a:extLst>
              <a:ext uri="{FF2B5EF4-FFF2-40B4-BE49-F238E27FC236}">
                <a16:creationId xmlns:a16="http://schemas.microsoft.com/office/drawing/2014/main" id="{1162F3C8-8C14-37CA-9707-87AE9E904FDC}"/>
              </a:ext>
            </a:extLst>
          </p:cNvPr>
          <p:cNvSpPr txBox="1"/>
          <p:nvPr/>
        </p:nvSpPr>
        <p:spPr>
          <a:xfrm>
            <a:off x="973318" y="2465857"/>
            <a:ext cx="6094428" cy="646331"/>
          </a:xfrm>
          <a:prstGeom prst="rect">
            <a:avLst/>
          </a:prstGeom>
          <a:noFill/>
        </p:spPr>
        <p:txBody>
          <a:bodyPr wrap="square">
            <a:spAutoFit/>
          </a:bodyPr>
          <a:lstStyle/>
          <a:p>
            <a:pPr marL="285750" indent="-285750">
              <a:buFont typeface="Courier New" panose="02070309020205020404" pitchFamily="49" charset="0"/>
              <a:buChar char="o"/>
            </a:pPr>
            <a:r>
              <a:rPr lang="fr-FR" dirty="0">
                <a:latin typeface="Tahoma" panose="020B0604030504040204" pitchFamily="34" charset="0"/>
                <a:ea typeface="Tahoma" panose="020B0604030504040204" pitchFamily="34" charset="0"/>
                <a:cs typeface="Tahoma" panose="020B0604030504040204" pitchFamily="34" charset="0"/>
              </a:rPr>
              <a:t>Modification de fichier de création de service </a:t>
            </a:r>
          </a:p>
          <a:p>
            <a:pPr marL="285750" indent="-285750">
              <a:buFont typeface="Courier New" panose="02070309020205020404" pitchFamily="49" charset="0"/>
              <a:buChar char="o"/>
            </a:pPr>
            <a:r>
              <a:rPr lang="fr-FR" dirty="0">
                <a:latin typeface="Tahoma" panose="020B0604030504040204" pitchFamily="34" charset="0"/>
                <a:ea typeface="Tahoma" panose="020B0604030504040204" pitchFamily="34" charset="0"/>
                <a:cs typeface="Tahoma" panose="020B0604030504040204" pitchFamily="34" charset="0"/>
              </a:rPr>
              <a:t>Le fichier doit inclure les informations suivantes</a:t>
            </a:r>
          </a:p>
        </p:txBody>
      </p:sp>
      <p:pic>
        <p:nvPicPr>
          <p:cNvPr id="8" name="Image 7" descr="Une image contenant texte&#10;&#10;Description générée automatiquement">
            <a:extLst>
              <a:ext uri="{FF2B5EF4-FFF2-40B4-BE49-F238E27FC236}">
                <a16:creationId xmlns:a16="http://schemas.microsoft.com/office/drawing/2014/main" id="{8CD50054-6599-C844-BD75-A12373EF6D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8025" y="850324"/>
            <a:ext cx="3457575" cy="3290888"/>
          </a:xfrm>
          <a:prstGeom prst="rect">
            <a:avLst/>
          </a:prstGeom>
          <a:ln w="12700">
            <a:solidFill>
              <a:schemeClr val="tx1"/>
            </a:solidFill>
          </a:ln>
        </p:spPr>
      </p:pic>
      <p:cxnSp>
        <p:nvCxnSpPr>
          <p:cNvPr id="12" name="Connecteur droit avec flèche 11">
            <a:extLst>
              <a:ext uri="{FF2B5EF4-FFF2-40B4-BE49-F238E27FC236}">
                <a16:creationId xmlns:a16="http://schemas.microsoft.com/office/drawing/2014/main" id="{9487382E-3CCC-29F2-2FD1-2C1F22FFEFC6}"/>
              </a:ext>
            </a:extLst>
          </p:cNvPr>
          <p:cNvCxnSpPr>
            <a:cxnSpLocks/>
            <a:endCxn id="8" idx="1"/>
          </p:cNvCxnSpPr>
          <p:nvPr/>
        </p:nvCxnSpPr>
        <p:spPr>
          <a:xfrm flipV="1">
            <a:off x="6094475" y="2495768"/>
            <a:ext cx="1393550" cy="22825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7" name="ZoneTexte 16">
            <a:extLst>
              <a:ext uri="{FF2B5EF4-FFF2-40B4-BE49-F238E27FC236}">
                <a16:creationId xmlns:a16="http://schemas.microsoft.com/office/drawing/2014/main" id="{88FF06F5-CB21-FBF3-F1AD-E1940D8C02F6}"/>
              </a:ext>
            </a:extLst>
          </p:cNvPr>
          <p:cNvSpPr txBox="1"/>
          <p:nvPr/>
        </p:nvSpPr>
        <p:spPr>
          <a:xfrm>
            <a:off x="822490" y="3246690"/>
            <a:ext cx="6094428" cy="369332"/>
          </a:xfrm>
          <a:prstGeom prst="rect">
            <a:avLst/>
          </a:prstGeom>
          <a:noFill/>
        </p:spPr>
        <p:txBody>
          <a:bodyPr wrap="square">
            <a:spAutoFit/>
          </a:bodyPr>
          <a:lstStyle/>
          <a:p>
            <a:r>
              <a:rPr lang="fr-FR" dirty="0">
                <a:latin typeface="Tahoma" panose="020B0604030504040204" pitchFamily="34" charset="0"/>
                <a:ea typeface="Tahoma" panose="020B0604030504040204" pitchFamily="34" charset="0"/>
                <a:cs typeface="Tahoma" panose="020B0604030504040204" pitchFamily="34" charset="0"/>
              </a:rPr>
              <a:t>Vérification de déploiement Canary </a:t>
            </a:r>
            <a:endParaRPr lang="fr-CM" dirty="0">
              <a:latin typeface="Tahoma" panose="020B0604030504040204" pitchFamily="34" charset="0"/>
              <a:ea typeface="Tahoma" panose="020B0604030504040204" pitchFamily="34" charset="0"/>
              <a:cs typeface="Tahoma" panose="020B0604030504040204" pitchFamily="34" charset="0"/>
            </a:endParaRPr>
          </a:p>
        </p:txBody>
      </p:sp>
      <p:sp>
        <p:nvSpPr>
          <p:cNvPr id="19" name="ZoneTexte 18">
            <a:extLst>
              <a:ext uri="{FF2B5EF4-FFF2-40B4-BE49-F238E27FC236}">
                <a16:creationId xmlns:a16="http://schemas.microsoft.com/office/drawing/2014/main" id="{82269180-84E2-0B78-2A12-9E4545E13217}"/>
              </a:ext>
            </a:extLst>
          </p:cNvPr>
          <p:cNvSpPr txBox="1"/>
          <p:nvPr/>
        </p:nvSpPr>
        <p:spPr>
          <a:xfrm>
            <a:off x="813058" y="3572742"/>
            <a:ext cx="6502141" cy="761042"/>
          </a:xfrm>
          <a:prstGeom prst="rect">
            <a:avLst/>
          </a:prstGeom>
          <a:noFill/>
        </p:spPr>
        <p:txBody>
          <a:bodyPr wrap="square">
            <a:spAutoFit/>
          </a:bodyPr>
          <a:lstStyle/>
          <a:p>
            <a:pPr>
              <a:lnSpc>
                <a:spcPct val="107000"/>
              </a:lnSpc>
              <a:spcAft>
                <a:spcPts val="800"/>
              </a:spcAft>
            </a:pPr>
            <a:r>
              <a:rPr lang="fr-FR" sz="1800" dirty="0">
                <a:effectLst/>
                <a:latin typeface="Tahoma" panose="020B0604030504040204" pitchFamily="34" charset="0"/>
                <a:ea typeface="Tahoma" panose="020B0604030504040204" pitchFamily="34" charset="0"/>
                <a:cs typeface="Tahoma" panose="020B0604030504040204" pitchFamily="34" charset="0"/>
              </a:rPr>
              <a:t>Après on créer le service en utilisant la commande suivante :</a:t>
            </a:r>
          </a:p>
          <a:p>
            <a:pPr>
              <a:lnSpc>
                <a:spcPct val="107000"/>
              </a:lnSpc>
              <a:spcAft>
                <a:spcPts val="800"/>
              </a:spcAft>
            </a:pPr>
            <a:r>
              <a:rPr lang="fr-FR" sz="1800" b="1" dirty="0">
                <a:effectLst/>
                <a:latin typeface="Tahoma" panose="020B0604030504040204" pitchFamily="34" charset="0"/>
                <a:ea typeface="Tahoma" panose="020B0604030504040204" pitchFamily="34" charset="0"/>
                <a:cs typeface="Tahoma" panose="020B0604030504040204" pitchFamily="34" charset="0"/>
              </a:rPr>
              <a:t>#Kubectl </a:t>
            </a:r>
            <a:r>
              <a:rPr lang="fr-FR" sz="1800" b="1" dirty="0" err="1">
                <a:effectLst/>
                <a:latin typeface="Tahoma" panose="020B0604030504040204" pitchFamily="34" charset="0"/>
                <a:ea typeface="Tahoma" panose="020B0604030504040204" pitchFamily="34" charset="0"/>
                <a:cs typeface="Tahoma" panose="020B0604030504040204" pitchFamily="34" charset="0"/>
              </a:rPr>
              <a:t>apply</a:t>
            </a:r>
            <a:r>
              <a:rPr lang="fr-FR" sz="1800" b="1" dirty="0">
                <a:effectLst/>
                <a:latin typeface="Tahoma" panose="020B0604030504040204" pitchFamily="34" charset="0"/>
                <a:ea typeface="Tahoma" panose="020B0604030504040204" pitchFamily="34" charset="0"/>
                <a:cs typeface="Tahoma" panose="020B0604030504040204" pitchFamily="34" charset="0"/>
              </a:rPr>
              <a:t> -f </a:t>
            </a:r>
            <a:r>
              <a:rPr lang="fr-FR" sz="1800" b="1" dirty="0" err="1">
                <a:effectLst/>
                <a:latin typeface="Tahoma" panose="020B0604030504040204" pitchFamily="34" charset="0"/>
                <a:ea typeface="Tahoma" panose="020B0604030504040204" pitchFamily="34" charset="0"/>
                <a:cs typeface="Tahoma" panose="020B0604030504040204" pitchFamily="34" charset="0"/>
              </a:rPr>
              <a:t>nginx-deployment.service.yaml</a:t>
            </a:r>
            <a:endParaRPr lang="fr-FR" sz="1800" dirty="0">
              <a:effectLst/>
              <a:latin typeface="Tahoma" panose="020B0604030504040204" pitchFamily="34" charset="0"/>
              <a:ea typeface="Tahoma" panose="020B0604030504040204" pitchFamily="34" charset="0"/>
              <a:cs typeface="Tahoma" panose="020B0604030504040204" pitchFamily="34" charset="0"/>
            </a:endParaRPr>
          </a:p>
        </p:txBody>
      </p:sp>
      <p:pic>
        <p:nvPicPr>
          <p:cNvPr id="20" name="Image 19">
            <a:extLst>
              <a:ext uri="{FF2B5EF4-FFF2-40B4-BE49-F238E27FC236}">
                <a16:creationId xmlns:a16="http://schemas.microsoft.com/office/drawing/2014/main" id="{ED4063A7-09A3-3694-5092-1E9D9A8E61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7363" y="4493489"/>
            <a:ext cx="3695699" cy="1822450"/>
          </a:xfrm>
          <a:prstGeom prst="rect">
            <a:avLst/>
          </a:prstGeom>
          <a:ln w="12700">
            <a:solidFill>
              <a:schemeClr val="tx1"/>
            </a:solidFill>
          </a:ln>
        </p:spPr>
      </p:pic>
      <p:sp>
        <p:nvSpPr>
          <p:cNvPr id="22" name="ZoneTexte 21">
            <a:extLst>
              <a:ext uri="{FF2B5EF4-FFF2-40B4-BE49-F238E27FC236}">
                <a16:creationId xmlns:a16="http://schemas.microsoft.com/office/drawing/2014/main" id="{3AF433DF-DE0B-EF95-FB07-EE391BB2C928}"/>
              </a:ext>
            </a:extLst>
          </p:cNvPr>
          <p:cNvSpPr txBox="1"/>
          <p:nvPr/>
        </p:nvSpPr>
        <p:spPr>
          <a:xfrm>
            <a:off x="4717725" y="4562663"/>
            <a:ext cx="5793163" cy="1716688"/>
          </a:xfrm>
          <a:prstGeom prst="rect">
            <a:avLst/>
          </a:prstGeom>
          <a:noFill/>
        </p:spPr>
        <p:txBody>
          <a:bodyPr wrap="square">
            <a:spAutoFit/>
          </a:bodyPr>
          <a:lstStyle/>
          <a:p>
            <a:pPr>
              <a:lnSpc>
                <a:spcPct val="150000"/>
              </a:lnSpc>
            </a:pPr>
            <a:r>
              <a:rPr lang="fr-FR" sz="1200" dirty="0">
                <a:latin typeface="Tahoma" panose="020B0604030504040204" pitchFamily="34" charset="0"/>
                <a:ea typeface="Tahoma" panose="020B0604030504040204" pitchFamily="34" charset="0"/>
                <a:cs typeface="Tahoma" panose="020B0604030504040204" pitchFamily="34" charset="0"/>
              </a:rPr>
              <a:t>Une partie de trafic est redirigée vers le déploiement Canary. En effet, il existe trois répliques de la version 1 et trois répliques de la version 2. </a:t>
            </a:r>
          </a:p>
          <a:p>
            <a:pPr>
              <a:lnSpc>
                <a:spcPct val="150000"/>
              </a:lnSpc>
            </a:pPr>
            <a:r>
              <a:rPr lang="fr-FR" sz="1200" dirty="0">
                <a:latin typeface="Tahoma" panose="020B0604030504040204" pitchFamily="34" charset="0"/>
                <a:ea typeface="Tahoma" panose="020B0604030504040204" pitchFamily="34" charset="0"/>
                <a:cs typeface="Tahoma" panose="020B0604030504040204" pitchFamily="34" charset="0"/>
              </a:rPr>
              <a:t>On pourrait rediriger un plus petit pourcentage des demandes par la configuration de déploiement Canary pour avoir moins de pods et on peut augmenter progressivement le nombre de répliques si on est sûr que le canari peut gérer plus de Trafic</a:t>
            </a:r>
          </a:p>
        </p:txBody>
      </p:sp>
    </p:spTree>
    <p:extLst>
      <p:ext uri="{BB962C8B-B14F-4D97-AF65-F5344CB8AC3E}">
        <p14:creationId xmlns:p14="http://schemas.microsoft.com/office/powerpoint/2010/main" val="3396002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855562" y="5197"/>
            <a:ext cx="5467547" cy="1325563"/>
          </a:xfrm>
        </p:spPr>
        <p:txBody>
          <a:bodyPr>
            <a:normAutofit/>
          </a:bodyPr>
          <a:lstStyle/>
          <a:p>
            <a:pPr algn="ctr"/>
            <a:r>
              <a:rPr lang="fr-FR" sz="3600" b="1" dirty="0">
                <a:latin typeface="Amasis MT Pro Black" panose="02040A04050005020304" pitchFamily="18" charset="0"/>
              </a:rPr>
              <a:t>INTRODUCTION</a:t>
            </a:r>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30228" y="-14520"/>
            <a:ext cx="2046507" cy="1926076"/>
          </a:xfrm>
          <a:prstGeom prst="rect">
            <a:avLst/>
          </a:prstGeom>
        </p:spPr>
      </p:pic>
      <p:pic>
        <p:nvPicPr>
          <p:cNvPr id="6" name="Image 5">
            <a:extLst>
              <a:ext uri="{FF2B5EF4-FFF2-40B4-BE49-F238E27FC236}">
                <a16:creationId xmlns:a16="http://schemas.microsoft.com/office/drawing/2014/main" id="{25583D05-FE2D-8DDF-70AB-9B1A213B8264}"/>
              </a:ext>
            </a:extLst>
          </p:cNvPr>
          <p:cNvPicPr>
            <a:picLocks noChangeAspect="1"/>
          </p:cNvPicPr>
          <p:nvPr/>
        </p:nvPicPr>
        <p:blipFill rotWithShape="1">
          <a:blip r:embed="rId3">
            <a:extLst>
              <a:ext uri="{28A0092B-C50C-407E-A947-70E740481C1C}">
                <a14:useLocalDpi xmlns:a14="http://schemas.microsoft.com/office/drawing/2010/main" val="0"/>
              </a:ext>
            </a:extLst>
          </a:blip>
          <a:srcRect t="23763" b="16919"/>
          <a:stretch/>
        </p:blipFill>
        <p:spPr>
          <a:xfrm>
            <a:off x="6813684" y="1930408"/>
            <a:ext cx="5378316" cy="4658927"/>
          </a:xfrm>
          <a:prstGeom prst="rect">
            <a:avLst/>
          </a:prstGeom>
        </p:spPr>
      </p:pic>
      <p:sp>
        <p:nvSpPr>
          <p:cNvPr id="7" name="ZoneTexte 6">
            <a:extLst>
              <a:ext uri="{FF2B5EF4-FFF2-40B4-BE49-F238E27FC236}">
                <a16:creationId xmlns:a16="http://schemas.microsoft.com/office/drawing/2014/main" id="{064D3B31-2803-9780-4192-E61D9DD626C4}"/>
              </a:ext>
            </a:extLst>
          </p:cNvPr>
          <p:cNvSpPr txBox="1"/>
          <p:nvPr/>
        </p:nvSpPr>
        <p:spPr>
          <a:xfrm>
            <a:off x="160256" y="1508289"/>
            <a:ext cx="6306532" cy="4893647"/>
          </a:xfrm>
          <a:prstGeom prst="rect">
            <a:avLst/>
          </a:prstGeom>
          <a:noFill/>
        </p:spPr>
        <p:txBody>
          <a:bodyPr wrap="square" rtlCol="0">
            <a:spAutoFit/>
          </a:bodyPr>
          <a:lstStyle/>
          <a:p>
            <a:pPr marL="285750" indent="-285750" algn="just">
              <a:spcAft>
                <a:spcPts val="1800"/>
              </a:spcAft>
              <a:buFont typeface="Wingdings" panose="05000000000000000000" pitchFamily="2" charset="2"/>
              <a:buChar char="q"/>
            </a:pPr>
            <a:r>
              <a:rPr lang="fr-CM" sz="1800" dirty="0">
                <a:effectLst/>
                <a:latin typeface="Tahoma" panose="020B0604030504040204" pitchFamily="34" charset="0"/>
                <a:ea typeface="Times New Roman" panose="02020603050405020304" pitchFamily="18" charset="0"/>
              </a:rPr>
              <a:t>Les anciens déploiements informatiques étaient monolithiques et ne répondent plus aux exigences de mise en œuvre du monde agile. </a:t>
            </a:r>
          </a:p>
          <a:p>
            <a:pPr marL="285750" indent="-285750" algn="just">
              <a:buFont typeface="Wingdings" panose="05000000000000000000" pitchFamily="2" charset="2"/>
              <a:buChar char="q"/>
            </a:pPr>
            <a:r>
              <a:rPr lang="fr-CM" dirty="0">
                <a:latin typeface="Tahoma" panose="020B0604030504040204" pitchFamily="34" charset="0"/>
                <a:ea typeface="Times New Roman" panose="02020603050405020304" pitchFamily="18" charset="0"/>
              </a:rPr>
              <a:t>La tendance actuelle est basée sur les architectures microservices : </a:t>
            </a:r>
            <a:r>
              <a:rPr lang="fr-CM" sz="1800" dirty="0">
                <a:effectLst/>
                <a:latin typeface="Tahoma" panose="020B0604030504040204" pitchFamily="34" charset="0"/>
                <a:ea typeface="Times New Roman" panose="02020603050405020304" pitchFamily="18" charset="0"/>
              </a:rPr>
              <a:t>flexibilité, abstraction, automatisation, équilibrage de charge, supervision, etc.</a:t>
            </a:r>
          </a:p>
          <a:p>
            <a:pPr marL="285750" indent="-285750" algn="just">
              <a:spcBef>
                <a:spcPts val="1800"/>
              </a:spcBef>
              <a:buFont typeface="Wingdings" panose="05000000000000000000" pitchFamily="2" charset="2"/>
              <a:buChar char="q"/>
            </a:pPr>
            <a:r>
              <a:rPr lang="fr-CM" dirty="0">
                <a:latin typeface="Tahoma" panose="020B0604030504040204" pitchFamily="34" charset="0"/>
                <a:ea typeface="Times New Roman" panose="02020603050405020304" pitchFamily="18" charset="0"/>
              </a:rPr>
              <a:t>La conteneurisation est un environnement idéal pour le développement de microservices.</a:t>
            </a:r>
          </a:p>
          <a:p>
            <a:pPr marL="285750" indent="-285750" algn="just">
              <a:spcBef>
                <a:spcPts val="1800"/>
              </a:spcBef>
              <a:buFont typeface="Wingdings" panose="05000000000000000000" pitchFamily="2" charset="2"/>
              <a:buChar char="q"/>
            </a:pPr>
            <a:r>
              <a:rPr lang="fr-CM" sz="1800" dirty="0">
                <a:effectLst/>
                <a:latin typeface="Tahoma" panose="020B0604030504040204" pitchFamily="34" charset="0"/>
                <a:ea typeface="Times New Roman" panose="02020603050405020304" pitchFamily="18" charset="0"/>
              </a:rPr>
              <a:t>L’orchestration devient indispensable lorsqu’il s’agit de gérer ou d’optimiser un nombre important de conteneurs.</a:t>
            </a:r>
          </a:p>
          <a:p>
            <a:pPr marL="285750" indent="-285750" algn="just">
              <a:spcBef>
                <a:spcPts val="1800"/>
              </a:spcBef>
              <a:buFont typeface="Wingdings" panose="05000000000000000000" pitchFamily="2" charset="2"/>
              <a:buChar char="q"/>
            </a:pPr>
            <a:r>
              <a:rPr lang="fr-FR" sz="1800" dirty="0">
                <a:effectLst/>
                <a:latin typeface="Tahoma" panose="020B0604030504040204" pitchFamily="34" charset="0"/>
                <a:ea typeface="Times New Roman" panose="02020603050405020304" pitchFamily="18" charset="0"/>
              </a:rPr>
              <a:t>Kubernetes est une plate-forme d’orchestration de conteneurs. Elle est libre, open-source et permet d’automatiser l’exploitation de conteneurs.</a:t>
            </a:r>
            <a:endParaRPr lang="fr-CM" sz="1800" dirty="0">
              <a:effectLst/>
              <a:latin typeface="Times New Roman" panose="02020603050405020304" pitchFamily="18" charset="0"/>
              <a:ea typeface="Times New Roman" panose="02020603050405020304" pitchFamily="18" charset="0"/>
            </a:endParaRPr>
          </a:p>
          <a:p>
            <a:pPr marL="0" indent="0">
              <a:buNone/>
            </a:pPr>
            <a:endParaRPr lang="fr-FR" sz="1800" dirty="0"/>
          </a:p>
        </p:txBody>
      </p:sp>
    </p:spTree>
    <p:extLst>
      <p:ext uri="{BB962C8B-B14F-4D97-AF65-F5344CB8AC3E}">
        <p14:creationId xmlns:p14="http://schemas.microsoft.com/office/powerpoint/2010/main" val="42895625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CB962CF-61A3-4EF9-94F6-7C59B0329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ZoneTexte 5">
            <a:extLst>
              <a:ext uri="{FF2B5EF4-FFF2-40B4-BE49-F238E27FC236}">
                <a16:creationId xmlns:a16="http://schemas.microsoft.com/office/drawing/2014/main" id="{8CA401E8-D37A-C9EF-0646-423D77814B6F}"/>
              </a:ext>
            </a:extLst>
          </p:cNvPr>
          <p:cNvSpPr txBox="1"/>
          <p:nvPr/>
        </p:nvSpPr>
        <p:spPr>
          <a:xfrm>
            <a:off x="367644" y="1329179"/>
            <a:ext cx="11824355" cy="2630079"/>
          </a:xfrm>
          <a:prstGeom prst="rect">
            <a:avLst/>
          </a:prstGeom>
        </p:spPr>
        <p:txBody>
          <a:bodyPr vert="horz" lIns="91440" tIns="45720" rIns="91440" bIns="45720" rtlCol="0">
            <a:normAutofit/>
          </a:bodyPr>
          <a:lstStyle/>
          <a:p>
            <a:pPr algn="just">
              <a:lnSpc>
                <a:spcPct val="150000"/>
              </a:lnSpc>
            </a:pPr>
            <a:r>
              <a:rPr lang="fr-FR" dirty="0">
                <a:latin typeface="Tahoma" panose="020B0604030504040204" pitchFamily="34" charset="0"/>
                <a:ea typeface="Tahoma" panose="020B0604030504040204" pitchFamily="34" charset="0"/>
                <a:cs typeface="Tahoma" panose="020B0604030504040204" pitchFamily="34" charset="0"/>
              </a:rPr>
              <a:t>La stratégie de déploiement de Canary kubernetes est largement utilisée car elle réduit le risque de déplacer les modification en production tout en réduisant le besoin d’infrastructure supplémentaire;</a:t>
            </a:r>
          </a:p>
          <a:p>
            <a:pPr algn="just">
              <a:lnSpc>
                <a:spcPct val="150000"/>
              </a:lnSpc>
            </a:pPr>
            <a:r>
              <a:rPr lang="fr-FR" dirty="0">
                <a:latin typeface="Tahoma" panose="020B0604030504040204" pitchFamily="34" charset="0"/>
                <a:ea typeface="Tahoma" panose="020B0604030504040204" pitchFamily="34" charset="0"/>
                <a:cs typeface="Tahoma" panose="020B0604030504040204" pitchFamily="34" charset="0"/>
              </a:rPr>
              <a:t>Les organisations utilisant Canary pour tester la nouvelle version dans un environnement de production en direct sans exposer simultanément tous les utilisateurs à la dernière version</a:t>
            </a:r>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73464" y="4775442"/>
            <a:ext cx="2215487" cy="2082558"/>
          </a:xfrm>
          <a:prstGeom prst="rect">
            <a:avLst/>
          </a:prstGeom>
        </p:spPr>
      </p:pic>
      <p:sp>
        <p:nvSpPr>
          <p:cNvPr id="9" name="ZoneTexte 8">
            <a:extLst>
              <a:ext uri="{FF2B5EF4-FFF2-40B4-BE49-F238E27FC236}">
                <a16:creationId xmlns:a16="http://schemas.microsoft.com/office/drawing/2014/main" id="{61BBBF64-C2B2-45C9-845C-14E96EF2D05D}"/>
              </a:ext>
            </a:extLst>
          </p:cNvPr>
          <p:cNvSpPr txBox="1"/>
          <p:nvPr/>
        </p:nvSpPr>
        <p:spPr>
          <a:xfrm>
            <a:off x="3047215" y="541197"/>
            <a:ext cx="7425964" cy="369332"/>
          </a:xfrm>
          <a:prstGeom prst="rect">
            <a:avLst/>
          </a:prstGeom>
          <a:noFill/>
        </p:spPr>
        <p:txBody>
          <a:bodyPr wrap="square">
            <a:spAutoFit/>
          </a:bodyPr>
          <a:lstStyle/>
          <a:p>
            <a:pPr algn="ctr"/>
            <a:r>
              <a:rPr lang="fr-FR" b="1" dirty="0">
                <a:latin typeface="Amasis MT Pro Black" panose="02040A04050005020304" pitchFamily="18" charset="0"/>
              </a:rPr>
              <a:t>CONCLUSION</a:t>
            </a:r>
            <a:endParaRPr lang="fr-CM" dirty="0"/>
          </a:p>
        </p:txBody>
      </p:sp>
    </p:spTree>
    <p:extLst>
      <p:ext uri="{BB962C8B-B14F-4D97-AF65-F5344CB8AC3E}">
        <p14:creationId xmlns:p14="http://schemas.microsoft.com/office/powerpoint/2010/main" val="40548227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CB962CF-61A3-4EF9-94F6-7C59B0329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ZoneTexte 5">
            <a:extLst>
              <a:ext uri="{FF2B5EF4-FFF2-40B4-BE49-F238E27FC236}">
                <a16:creationId xmlns:a16="http://schemas.microsoft.com/office/drawing/2014/main" id="{8CA401E8-D37A-C9EF-0646-423D77814B6F}"/>
              </a:ext>
            </a:extLst>
          </p:cNvPr>
          <p:cNvSpPr txBox="1"/>
          <p:nvPr/>
        </p:nvSpPr>
        <p:spPr>
          <a:xfrm>
            <a:off x="367644" y="2043108"/>
            <a:ext cx="11824355" cy="1916150"/>
          </a:xfrm>
          <a:prstGeom prst="rect">
            <a:avLst/>
          </a:prstGeom>
        </p:spPr>
        <p:txBody>
          <a:bodyPr vert="horz" lIns="91440" tIns="45720" rIns="91440" bIns="45720" rtlCol="0">
            <a:normAutofit/>
          </a:bodyPr>
          <a:lstStyle/>
          <a:p>
            <a:pPr algn="ctr"/>
            <a:r>
              <a:rPr lang="fr-FR" sz="5400" dirty="0">
                <a:latin typeface="Amasis MT Pro Black" panose="02040A04050005020304" pitchFamily="18" charset="0"/>
              </a:rPr>
              <a:t>Merci pour votre aimable attention</a:t>
            </a:r>
            <a:endParaRPr lang="en-US" sz="2300" dirty="0">
              <a:latin typeface="Amasis MT Pro Black" panose="02040A04050005020304" pitchFamily="18" charset="0"/>
              <a:cs typeface="Arial" panose="020B0604020202020204" pitchFamily="34" charset="0"/>
            </a:endParaRPr>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73464" y="4775442"/>
            <a:ext cx="2215487" cy="2082558"/>
          </a:xfrm>
          <a:prstGeom prst="rect">
            <a:avLst/>
          </a:prstGeom>
        </p:spPr>
      </p:pic>
    </p:spTree>
    <p:extLst>
      <p:ext uri="{BB962C8B-B14F-4D97-AF65-F5344CB8AC3E}">
        <p14:creationId xmlns:p14="http://schemas.microsoft.com/office/powerpoint/2010/main" val="2896650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784" y="11864"/>
            <a:ext cx="7538800" cy="1185857"/>
          </a:xfrm>
        </p:spPr>
        <p:txBody>
          <a:bodyPr>
            <a:normAutofit fontScale="90000"/>
          </a:bodyPr>
          <a:lstStyle/>
          <a:p>
            <a:pPr algn="ctr"/>
            <a:r>
              <a:rPr lang="fr-FR" sz="2800" b="1" dirty="0">
                <a:latin typeface="+mn-lt"/>
              </a:rPr>
              <a:t> </a:t>
            </a:r>
            <a:r>
              <a:rPr lang="fr-FR" sz="3600" b="1" dirty="0">
                <a:latin typeface="Amasis MT Pro Black" panose="02040A04050005020304" pitchFamily="18" charset="0"/>
              </a:rPr>
              <a:t>PROBLÈMES DE MISE À L'ÉCHELLE DES CONTENEURS</a:t>
            </a:r>
            <a:br>
              <a:rPr lang="fr-FR" sz="2800" dirty="0"/>
            </a:br>
            <a:endParaRPr lang="fr-FR" sz="2800" b="1" dirty="0">
              <a:latin typeface="+mn-lt"/>
            </a:endParaRPr>
          </a:p>
        </p:txBody>
      </p:sp>
      <p:sp>
        <p:nvSpPr>
          <p:cNvPr id="3" name="Espace réservé du contenu 2"/>
          <p:cNvSpPr>
            <a:spLocks noGrp="1"/>
          </p:cNvSpPr>
          <p:nvPr>
            <p:ph idx="1"/>
          </p:nvPr>
        </p:nvSpPr>
        <p:spPr>
          <a:xfrm>
            <a:off x="1467864" y="1411155"/>
            <a:ext cx="10515600" cy="5051886"/>
          </a:xfrm>
        </p:spPr>
        <p:txBody>
          <a:bodyPr/>
          <a:lstStyle/>
          <a:p>
            <a:pPr marL="0" indent="0">
              <a:buNone/>
            </a:pPr>
            <a:r>
              <a:rPr lang="fr-FR" sz="2400" dirty="0"/>
              <a:t> </a:t>
            </a:r>
          </a:p>
        </p:txBody>
      </p:sp>
      <p:sp>
        <p:nvSpPr>
          <p:cNvPr id="24" name="Rectangle 23"/>
          <p:cNvSpPr/>
          <p:nvPr/>
        </p:nvSpPr>
        <p:spPr>
          <a:xfrm>
            <a:off x="5987185" y="1438283"/>
            <a:ext cx="5562599" cy="582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Les conteneurs pourraient communiquer entre eux</a:t>
            </a:r>
          </a:p>
        </p:txBody>
      </p:sp>
      <p:sp>
        <p:nvSpPr>
          <p:cNvPr id="60" name="Rectangle 59"/>
          <p:cNvSpPr/>
          <p:nvPr/>
        </p:nvSpPr>
        <p:spPr>
          <a:xfrm>
            <a:off x="6384398" y="2537749"/>
            <a:ext cx="5165387" cy="582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 Les conteneurs devaient être déployés correctement</a:t>
            </a:r>
          </a:p>
        </p:txBody>
      </p:sp>
      <p:sp>
        <p:nvSpPr>
          <p:cNvPr id="62" name="Rectangle 61"/>
          <p:cNvSpPr/>
          <p:nvPr/>
        </p:nvSpPr>
        <p:spPr>
          <a:xfrm>
            <a:off x="6384398" y="3654271"/>
            <a:ext cx="5165387" cy="582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Les conteneurs devaient être gérés avec soin</a:t>
            </a:r>
          </a:p>
        </p:txBody>
      </p:sp>
      <p:sp>
        <p:nvSpPr>
          <p:cNvPr id="63" name="Rectangle 62"/>
          <p:cNvSpPr/>
          <p:nvPr/>
        </p:nvSpPr>
        <p:spPr>
          <a:xfrm>
            <a:off x="6384398" y="4742692"/>
            <a:ext cx="5165387" cy="582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   La mise en échelle automatique n’était pas possible</a:t>
            </a:r>
          </a:p>
        </p:txBody>
      </p:sp>
      <p:sp>
        <p:nvSpPr>
          <p:cNvPr id="64" name="Rectangle 63"/>
          <p:cNvSpPr/>
          <p:nvPr/>
        </p:nvSpPr>
        <p:spPr>
          <a:xfrm>
            <a:off x="6136113" y="5808906"/>
            <a:ext cx="5413671" cy="582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La distribution du trafic était encore difficile</a:t>
            </a:r>
          </a:p>
        </p:txBody>
      </p:sp>
      <p:sp>
        <p:nvSpPr>
          <p:cNvPr id="65" name="Ellipse 64"/>
          <p:cNvSpPr/>
          <p:nvPr/>
        </p:nvSpPr>
        <p:spPr>
          <a:xfrm>
            <a:off x="5501558" y="5693783"/>
            <a:ext cx="794425" cy="772103"/>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rtlCol="0" anchor="ctr"/>
          <a:lstStyle/>
          <a:p>
            <a:pPr algn="ctr"/>
            <a:r>
              <a:rPr lang="fr-FR" sz="4000" b="1" dirty="0">
                <a:solidFill>
                  <a:srgbClr val="0070C0"/>
                </a:solidFill>
                <a:effectLst>
                  <a:outerShdw blurRad="38100" dist="38100" dir="2700000" algn="tl">
                    <a:srgbClr val="000000">
                      <a:alpha val="43137"/>
                    </a:srgbClr>
                  </a:outerShdw>
                </a:effectLst>
              </a:rPr>
              <a:t>5</a:t>
            </a:r>
          </a:p>
        </p:txBody>
      </p:sp>
      <p:sp>
        <p:nvSpPr>
          <p:cNvPr id="70" name="Ellipse 69"/>
          <p:cNvSpPr/>
          <p:nvPr/>
        </p:nvSpPr>
        <p:spPr>
          <a:xfrm>
            <a:off x="5501559" y="1362688"/>
            <a:ext cx="794425" cy="772103"/>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rtlCol="0" anchor="ctr"/>
          <a:lstStyle/>
          <a:p>
            <a:pPr algn="ctr"/>
            <a:r>
              <a:rPr lang="fr-FR" sz="4000" b="1" dirty="0">
                <a:solidFill>
                  <a:srgbClr val="0070C0"/>
                </a:solidFill>
                <a:effectLst>
                  <a:outerShdw blurRad="38100" dist="38100" dir="2700000" algn="tl">
                    <a:srgbClr val="000000">
                      <a:alpha val="43137"/>
                    </a:srgbClr>
                  </a:outerShdw>
                </a:effectLst>
              </a:rPr>
              <a:t>1</a:t>
            </a:r>
          </a:p>
        </p:txBody>
      </p:sp>
      <p:sp>
        <p:nvSpPr>
          <p:cNvPr id="71" name="Ellipse 70"/>
          <p:cNvSpPr/>
          <p:nvPr/>
        </p:nvSpPr>
        <p:spPr>
          <a:xfrm>
            <a:off x="5738901" y="2449288"/>
            <a:ext cx="794425" cy="772103"/>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rtlCol="0" anchor="ctr"/>
          <a:lstStyle/>
          <a:p>
            <a:pPr algn="ctr"/>
            <a:r>
              <a:rPr lang="fr-FR" sz="4000" b="1" dirty="0">
                <a:solidFill>
                  <a:srgbClr val="0070C0"/>
                </a:solidFill>
                <a:effectLst>
                  <a:outerShdw blurRad="38100" dist="38100" dir="2700000" algn="tl">
                    <a:srgbClr val="000000">
                      <a:alpha val="43137"/>
                    </a:srgbClr>
                  </a:outerShdw>
                </a:effectLst>
              </a:rPr>
              <a:t>2</a:t>
            </a:r>
          </a:p>
        </p:txBody>
      </p:sp>
      <p:sp>
        <p:nvSpPr>
          <p:cNvPr id="72" name="Ellipse 71"/>
          <p:cNvSpPr/>
          <p:nvPr/>
        </p:nvSpPr>
        <p:spPr>
          <a:xfrm>
            <a:off x="5741061" y="4647810"/>
            <a:ext cx="794425" cy="772103"/>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rtlCol="0" anchor="ctr"/>
          <a:lstStyle/>
          <a:p>
            <a:pPr algn="ctr"/>
            <a:r>
              <a:rPr lang="fr-FR" sz="4000" b="1" dirty="0">
                <a:solidFill>
                  <a:srgbClr val="0070C0"/>
                </a:solidFill>
                <a:effectLst>
                  <a:outerShdw blurRad="38100" dist="38100" dir="2700000" algn="tl">
                    <a:srgbClr val="000000">
                      <a:alpha val="43137"/>
                    </a:srgbClr>
                  </a:outerShdw>
                </a:effectLst>
              </a:rPr>
              <a:t>4</a:t>
            </a:r>
          </a:p>
        </p:txBody>
      </p:sp>
      <p:sp>
        <p:nvSpPr>
          <p:cNvPr id="73" name="Ellipse 72"/>
          <p:cNvSpPr/>
          <p:nvPr/>
        </p:nvSpPr>
        <p:spPr>
          <a:xfrm>
            <a:off x="5929927" y="3552619"/>
            <a:ext cx="794425" cy="772103"/>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rtlCol="0" anchor="ctr"/>
          <a:lstStyle/>
          <a:p>
            <a:pPr algn="ctr"/>
            <a:r>
              <a:rPr lang="fr-FR" sz="4000" b="1" dirty="0">
                <a:solidFill>
                  <a:srgbClr val="0070C0"/>
                </a:solidFill>
                <a:effectLst>
                  <a:outerShdw blurRad="38100" dist="38100" dir="2700000" algn="tl">
                    <a:srgbClr val="000000">
                      <a:alpha val="43137"/>
                    </a:srgbClr>
                  </a:outerShdw>
                </a:effectLst>
              </a:rPr>
              <a:t>3</a:t>
            </a:r>
          </a:p>
        </p:txBody>
      </p:sp>
      <p:pic>
        <p:nvPicPr>
          <p:cNvPr id="32" name="Image 31" descr="C:\Users\Ali\Downloads\images.jpg"/>
          <p:cNvPicPr/>
          <p:nvPr/>
        </p:nvPicPr>
        <p:blipFill>
          <a:blip r:embed="rId2">
            <a:extLst>
              <a:ext uri="{28A0092B-C50C-407E-A947-70E740481C1C}">
                <a14:useLocalDpi xmlns:a14="http://schemas.microsoft.com/office/drawing/2010/main" val="0"/>
              </a:ext>
            </a:extLst>
          </a:blip>
          <a:srcRect/>
          <a:stretch>
            <a:fillRect/>
          </a:stretch>
        </p:blipFill>
        <p:spPr bwMode="auto">
          <a:xfrm>
            <a:off x="3020214" y="2611227"/>
            <a:ext cx="2495550" cy="1591874"/>
          </a:xfrm>
          <a:prstGeom prst="rect">
            <a:avLst/>
          </a:prstGeom>
          <a:noFill/>
          <a:ln>
            <a:noFill/>
          </a:ln>
        </p:spPr>
      </p:pic>
      <p:pic>
        <p:nvPicPr>
          <p:cNvPr id="33" name="Image 32" descr="C:\Users\Ali\Downloads\images.jpg"/>
          <p:cNvPicPr/>
          <p:nvPr/>
        </p:nvPicPr>
        <p:blipFill>
          <a:blip r:embed="rId2">
            <a:extLst>
              <a:ext uri="{28A0092B-C50C-407E-A947-70E740481C1C}">
                <a14:useLocalDpi xmlns:a14="http://schemas.microsoft.com/office/drawing/2010/main" val="0"/>
              </a:ext>
            </a:extLst>
          </a:blip>
          <a:srcRect/>
          <a:stretch>
            <a:fillRect/>
          </a:stretch>
        </p:blipFill>
        <p:spPr bwMode="auto">
          <a:xfrm>
            <a:off x="696917" y="1509610"/>
            <a:ext cx="2495550" cy="1591874"/>
          </a:xfrm>
          <a:prstGeom prst="rect">
            <a:avLst/>
          </a:prstGeom>
          <a:noFill/>
          <a:ln>
            <a:noFill/>
          </a:ln>
        </p:spPr>
      </p:pic>
      <p:pic>
        <p:nvPicPr>
          <p:cNvPr id="44" name="Image 43" descr="C:\Users\Ali\Downloads\images.jpg"/>
          <p:cNvPicPr/>
          <p:nvPr/>
        </p:nvPicPr>
        <p:blipFill>
          <a:blip r:embed="rId2">
            <a:extLst>
              <a:ext uri="{28A0092B-C50C-407E-A947-70E740481C1C}">
                <a14:useLocalDpi xmlns:a14="http://schemas.microsoft.com/office/drawing/2010/main" val="0"/>
              </a:ext>
            </a:extLst>
          </a:blip>
          <a:srcRect/>
          <a:stretch>
            <a:fillRect/>
          </a:stretch>
        </p:blipFill>
        <p:spPr bwMode="auto">
          <a:xfrm>
            <a:off x="2805142" y="4418449"/>
            <a:ext cx="2495550" cy="1591874"/>
          </a:xfrm>
          <a:prstGeom prst="rect">
            <a:avLst/>
          </a:prstGeom>
          <a:noFill/>
          <a:ln>
            <a:noFill/>
          </a:ln>
        </p:spPr>
      </p:pic>
      <p:pic>
        <p:nvPicPr>
          <p:cNvPr id="45" name="Image 44" descr="C:\Users\Ali\Downloads\images.jpg"/>
          <p:cNvPicPr/>
          <p:nvPr/>
        </p:nvPicPr>
        <p:blipFill>
          <a:blip r:embed="rId2">
            <a:extLst>
              <a:ext uri="{28A0092B-C50C-407E-A947-70E740481C1C}">
                <a14:useLocalDpi xmlns:a14="http://schemas.microsoft.com/office/drawing/2010/main" val="0"/>
              </a:ext>
            </a:extLst>
          </a:blip>
          <a:srcRect/>
          <a:stretch>
            <a:fillRect/>
          </a:stretch>
        </p:blipFill>
        <p:spPr bwMode="auto">
          <a:xfrm>
            <a:off x="202996" y="3267948"/>
            <a:ext cx="2495550" cy="1591874"/>
          </a:xfrm>
          <a:prstGeom prst="rect">
            <a:avLst/>
          </a:prstGeom>
          <a:noFill/>
          <a:ln>
            <a:noFill/>
          </a:ln>
        </p:spPr>
      </p:pic>
      <p:pic>
        <p:nvPicPr>
          <p:cNvPr id="4" name="Image 3">
            <a:extLst>
              <a:ext uri="{FF2B5EF4-FFF2-40B4-BE49-F238E27FC236}">
                <a16:creationId xmlns:a16="http://schemas.microsoft.com/office/drawing/2014/main" id="{E9A5A66E-3778-10EF-A8AD-24A5F667D76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30228" y="4334"/>
            <a:ext cx="2046507" cy="1364693"/>
          </a:xfrm>
          <a:prstGeom prst="rect">
            <a:avLst/>
          </a:prstGeom>
        </p:spPr>
      </p:pic>
    </p:spTree>
    <p:extLst>
      <p:ext uri="{BB962C8B-B14F-4D97-AF65-F5344CB8AC3E}">
        <p14:creationId xmlns:p14="http://schemas.microsoft.com/office/powerpoint/2010/main" val="1441008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1751"/>
            <a:ext cx="10515600" cy="1057393"/>
          </a:xfrm>
        </p:spPr>
        <p:txBody>
          <a:bodyPr>
            <a:normAutofit fontScale="90000"/>
          </a:bodyPr>
          <a:lstStyle/>
          <a:p>
            <a:pPr algn="ctr"/>
            <a:r>
              <a:rPr lang="fr-FR" sz="3600" b="1" dirty="0">
                <a:latin typeface="Amasis MT Pro Black" panose="02040A04050005020304" pitchFamily="18" charset="0"/>
              </a:rPr>
              <a:t>POURQUOI L'ORCHESTRATION DES CONTENEURS ?</a:t>
            </a:r>
          </a:p>
        </p:txBody>
      </p:sp>
      <p:sp>
        <p:nvSpPr>
          <p:cNvPr id="3" name="Espace réservé du contenu 2"/>
          <p:cNvSpPr>
            <a:spLocks noGrp="1"/>
          </p:cNvSpPr>
          <p:nvPr>
            <p:ph idx="1"/>
          </p:nvPr>
        </p:nvSpPr>
        <p:spPr>
          <a:xfrm>
            <a:off x="838200" y="1069145"/>
            <a:ext cx="10515600" cy="5107817"/>
          </a:xfrm>
        </p:spPr>
        <p:txBody>
          <a:bodyPr>
            <a:noAutofit/>
          </a:bodyPr>
          <a:lstStyle/>
          <a:p>
            <a:pPr marL="285750" indent="-285750" algn="just">
              <a:lnSpc>
                <a:spcPct val="100000"/>
              </a:lnSpc>
              <a:spcAft>
                <a:spcPts val="1200"/>
              </a:spcAft>
              <a:buFont typeface="Wingdings" panose="05000000000000000000" pitchFamily="2" charset="2"/>
              <a:buChar char="q"/>
            </a:pPr>
            <a:r>
              <a:rPr lang="fr-FR" sz="1800" dirty="0">
                <a:latin typeface="Tahoma" panose="020B0604030504040204" pitchFamily="34" charset="0"/>
              </a:rPr>
              <a:t>Configuration et planification des conteneurs</a:t>
            </a:r>
          </a:p>
          <a:p>
            <a:pPr marL="285750" indent="-285750" algn="just">
              <a:lnSpc>
                <a:spcPct val="100000"/>
              </a:lnSpc>
              <a:spcAft>
                <a:spcPts val="1200"/>
              </a:spcAft>
              <a:buFont typeface="Wingdings" panose="05000000000000000000" pitchFamily="2" charset="2"/>
              <a:buChar char="q"/>
            </a:pPr>
            <a:r>
              <a:rPr lang="fr-FR" sz="1800" dirty="0">
                <a:latin typeface="Tahoma" panose="020B0604030504040204" pitchFamily="34" charset="0"/>
              </a:rPr>
              <a:t>Provisionnement et déploiement des conteneurs</a:t>
            </a:r>
          </a:p>
          <a:p>
            <a:pPr marL="285750" indent="-285750" algn="just">
              <a:lnSpc>
                <a:spcPct val="100000"/>
              </a:lnSpc>
              <a:spcAft>
                <a:spcPts val="1200"/>
              </a:spcAft>
              <a:buFont typeface="Wingdings" panose="05000000000000000000" pitchFamily="2" charset="2"/>
              <a:buChar char="q"/>
            </a:pPr>
            <a:r>
              <a:rPr lang="fr-FR" sz="1800" dirty="0">
                <a:latin typeface="Tahoma" panose="020B0604030504040204" pitchFamily="34" charset="0"/>
              </a:rPr>
              <a:t>Disponibilité et allocation des ressources entre les conteneurs</a:t>
            </a:r>
          </a:p>
          <a:p>
            <a:pPr marL="285750" indent="-285750" algn="just">
              <a:lnSpc>
                <a:spcPct val="100000"/>
              </a:lnSpc>
              <a:spcAft>
                <a:spcPts val="1200"/>
              </a:spcAft>
              <a:buFont typeface="Wingdings" panose="05000000000000000000" pitchFamily="2" charset="2"/>
              <a:buChar char="q"/>
            </a:pPr>
            <a:r>
              <a:rPr lang="fr-FR" sz="1800" dirty="0">
                <a:latin typeface="Tahoma" panose="020B0604030504040204" pitchFamily="34" charset="0"/>
              </a:rPr>
              <a:t>La configuration des applications en fonction du conteneur sur lequel elles vont s'exécuter</a:t>
            </a:r>
          </a:p>
          <a:p>
            <a:pPr marL="285750" indent="-285750" algn="just">
              <a:lnSpc>
                <a:spcPct val="100000"/>
              </a:lnSpc>
              <a:spcAft>
                <a:spcPts val="1200"/>
              </a:spcAft>
              <a:buFont typeface="Wingdings" panose="05000000000000000000" pitchFamily="2" charset="2"/>
              <a:buChar char="q"/>
            </a:pPr>
            <a:r>
              <a:rPr lang="fr-FR" sz="1800" dirty="0">
                <a:latin typeface="Tahoma" panose="020B0604030504040204" pitchFamily="34" charset="0"/>
              </a:rPr>
              <a:t>La mise à l'échelle ou suppression de conteneurs en fonction des charges de travail des applications sur l'ensemble de l'infrastructure</a:t>
            </a:r>
          </a:p>
          <a:p>
            <a:pPr marL="285750" indent="-285750" algn="just">
              <a:lnSpc>
                <a:spcPct val="100000"/>
              </a:lnSpc>
              <a:spcAft>
                <a:spcPts val="1200"/>
              </a:spcAft>
              <a:buFont typeface="Wingdings" panose="05000000000000000000" pitchFamily="2" charset="2"/>
              <a:buChar char="q"/>
            </a:pPr>
            <a:r>
              <a:rPr lang="fr-FR" sz="1800" dirty="0">
                <a:latin typeface="Tahoma" panose="020B0604030504040204" pitchFamily="34" charset="0"/>
              </a:rPr>
              <a:t>Équilibrage de la charge, routage du trafic et découverte des services des conteneurs</a:t>
            </a:r>
          </a:p>
          <a:p>
            <a:pPr marL="285750" indent="-285750" algn="just">
              <a:lnSpc>
                <a:spcPct val="100000"/>
              </a:lnSpc>
              <a:spcAft>
                <a:spcPts val="1200"/>
              </a:spcAft>
              <a:buFont typeface="Wingdings" panose="05000000000000000000" pitchFamily="2" charset="2"/>
              <a:buChar char="q"/>
            </a:pPr>
            <a:r>
              <a:rPr lang="fr-FR" sz="1800" dirty="0">
                <a:latin typeface="Tahoma" panose="020B0604030504040204" pitchFamily="34" charset="0"/>
              </a:rPr>
              <a:t>Surveillance de l'intégrité des conteneurs</a:t>
            </a:r>
          </a:p>
          <a:p>
            <a:pPr marL="285750" indent="-285750" algn="just">
              <a:lnSpc>
                <a:spcPct val="100000"/>
              </a:lnSpc>
              <a:spcAft>
                <a:spcPts val="1800"/>
              </a:spcAft>
              <a:buFont typeface="Wingdings" panose="05000000000000000000" pitchFamily="2" charset="2"/>
              <a:buChar char="q"/>
            </a:pPr>
            <a:r>
              <a:rPr lang="fr-FR" sz="1800" dirty="0">
                <a:latin typeface="Tahoma" panose="020B0604030504040204" pitchFamily="34" charset="0"/>
              </a:rPr>
              <a:t>la sécurisation des interactions entre les conteneurs.</a:t>
            </a:r>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83987" y="4929619"/>
            <a:ext cx="2046507" cy="1926076"/>
          </a:xfrm>
          <a:prstGeom prst="rect">
            <a:avLst/>
          </a:prstGeom>
        </p:spPr>
      </p:pic>
    </p:spTree>
    <p:extLst>
      <p:ext uri="{BB962C8B-B14F-4D97-AF65-F5344CB8AC3E}">
        <p14:creationId xmlns:p14="http://schemas.microsoft.com/office/powerpoint/2010/main" val="1877703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1751"/>
            <a:ext cx="10515600" cy="1057393"/>
          </a:xfrm>
        </p:spPr>
        <p:txBody>
          <a:bodyPr>
            <a:normAutofit/>
          </a:bodyPr>
          <a:lstStyle/>
          <a:p>
            <a:pPr algn="ctr"/>
            <a:r>
              <a:rPr lang="fr-FR" sz="3600" b="1" dirty="0">
                <a:latin typeface="Amasis MT Pro Black" panose="02040A04050005020304" pitchFamily="18" charset="0"/>
              </a:rPr>
              <a:t>DOCKER ET LES CONTENEURS</a:t>
            </a:r>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83987" y="4929619"/>
            <a:ext cx="2046507" cy="1926076"/>
          </a:xfrm>
          <a:prstGeom prst="rect">
            <a:avLst/>
          </a:prstGeom>
        </p:spPr>
      </p:pic>
      <p:pic>
        <p:nvPicPr>
          <p:cNvPr id="5" name="Espace réservé du contenu 4">
            <a:extLst>
              <a:ext uri="{FF2B5EF4-FFF2-40B4-BE49-F238E27FC236}">
                <a16:creationId xmlns:a16="http://schemas.microsoft.com/office/drawing/2014/main" id="{ACF6B7A3-A6D0-A744-7B34-9CCBE7EBC86C}"/>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80848" y="1187814"/>
            <a:ext cx="6430272" cy="2943636"/>
          </a:xfrm>
          <a:prstGeom prst="rect">
            <a:avLst/>
          </a:prstGeom>
          <a:noFill/>
          <a:ln>
            <a:noFill/>
          </a:ln>
        </p:spPr>
      </p:pic>
      <p:pic>
        <p:nvPicPr>
          <p:cNvPr id="6" name="Image 5">
            <a:extLst>
              <a:ext uri="{FF2B5EF4-FFF2-40B4-BE49-F238E27FC236}">
                <a16:creationId xmlns:a16="http://schemas.microsoft.com/office/drawing/2014/main" id="{A627A63D-5956-C0ED-5EAD-BC448864479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077862" y="1286762"/>
            <a:ext cx="4733290" cy="2745740"/>
          </a:xfrm>
          <a:prstGeom prst="rect">
            <a:avLst/>
          </a:prstGeom>
          <a:noFill/>
          <a:ln>
            <a:noFill/>
          </a:ln>
        </p:spPr>
      </p:pic>
      <p:sp>
        <p:nvSpPr>
          <p:cNvPr id="7" name="ZoneTexte 6">
            <a:extLst>
              <a:ext uri="{FF2B5EF4-FFF2-40B4-BE49-F238E27FC236}">
                <a16:creationId xmlns:a16="http://schemas.microsoft.com/office/drawing/2014/main" id="{77353316-C7E3-CA47-88F3-7AF24E38A2A8}"/>
              </a:ext>
            </a:extLst>
          </p:cNvPr>
          <p:cNvSpPr txBox="1"/>
          <p:nvPr/>
        </p:nvSpPr>
        <p:spPr>
          <a:xfrm>
            <a:off x="486383" y="4338536"/>
            <a:ext cx="9610928" cy="1918474"/>
          </a:xfrm>
          <a:prstGeom prst="rect">
            <a:avLst/>
          </a:prstGeom>
          <a:noFill/>
        </p:spPr>
        <p:txBody>
          <a:bodyPr wrap="square" rtlCol="0">
            <a:spAutoFit/>
          </a:bodyPr>
          <a:lstStyle/>
          <a:p>
            <a:pPr marL="285750" indent="-285750" algn="just">
              <a:spcBef>
                <a:spcPts val="1000"/>
              </a:spcBef>
              <a:spcAft>
                <a:spcPts val="1200"/>
              </a:spcAft>
              <a:buFont typeface="Wingdings" panose="05000000000000000000" pitchFamily="2" charset="2"/>
              <a:buChar char="q"/>
            </a:pPr>
            <a:r>
              <a:rPr lang="fr-FR" dirty="0">
                <a:latin typeface="Tahoma" panose="020B0604030504040204" pitchFamily="34" charset="0"/>
              </a:rPr>
              <a:t>Docker </a:t>
            </a:r>
            <a:r>
              <a:rPr lang="fr-FR" dirty="0" err="1">
                <a:latin typeface="Tahoma" panose="020B0604030504040204" pitchFamily="34" charset="0"/>
              </a:rPr>
              <a:t>build</a:t>
            </a:r>
            <a:r>
              <a:rPr lang="fr-FR" dirty="0">
                <a:latin typeface="Tahoma" panose="020B0604030504040204" pitchFamily="34" charset="0"/>
              </a:rPr>
              <a:t> :  construit des images Docker à partir d'un Dockerfile et d'un contexte.</a:t>
            </a:r>
            <a:endParaRPr lang="fr-CM" dirty="0">
              <a:latin typeface="Tahoma" panose="020B0604030504040204" pitchFamily="34" charset="0"/>
            </a:endParaRPr>
          </a:p>
          <a:p>
            <a:pPr marL="285750" indent="-285750" algn="just">
              <a:spcBef>
                <a:spcPts val="1000"/>
              </a:spcBef>
              <a:spcAft>
                <a:spcPts val="1200"/>
              </a:spcAft>
              <a:buFont typeface="Wingdings" panose="05000000000000000000" pitchFamily="2" charset="2"/>
              <a:buChar char="q"/>
            </a:pPr>
            <a:r>
              <a:rPr lang="fr-FR" dirty="0">
                <a:latin typeface="Tahoma" panose="020B0604030504040204" pitchFamily="34" charset="0"/>
              </a:rPr>
              <a:t>Docker pull : Télécharge une image Docker depuis un registre public ou privé.</a:t>
            </a:r>
            <a:endParaRPr lang="fr-CM" dirty="0">
              <a:latin typeface="Tahoma" panose="020B0604030504040204" pitchFamily="34" charset="0"/>
            </a:endParaRPr>
          </a:p>
          <a:p>
            <a:pPr marL="285750" indent="-285750" algn="just">
              <a:spcBef>
                <a:spcPts val="1000"/>
              </a:spcBef>
              <a:spcAft>
                <a:spcPts val="1200"/>
              </a:spcAft>
              <a:buFont typeface="Wingdings" panose="05000000000000000000" pitchFamily="2" charset="2"/>
              <a:buChar char="q"/>
            </a:pPr>
            <a:r>
              <a:rPr lang="fr-FR" dirty="0">
                <a:latin typeface="Tahoma" panose="020B0604030504040204" pitchFamily="34" charset="0"/>
              </a:rPr>
              <a:t>Docker run : permet de créer un conteneur à partir d’ une image et de lancer par la suite.</a:t>
            </a:r>
            <a:endParaRPr lang="fr-CM" dirty="0">
              <a:latin typeface="Tahoma" panose="020B0604030504040204" pitchFamily="34" charset="0"/>
            </a:endParaRPr>
          </a:p>
          <a:p>
            <a:endParaRPr lang="fr-CM" dirty="0"/>
          </a:p>
        </p:txBody>
      </p:sp>
    </p:spTree>
    <p:extLst>
      <p:ext uri="{BB962C8B-B14F-4D97-AF65-F5344CB8AC3E}">
        <p14:creationId xmlns:p14="http://schemas.microsoft.com/office/powerpoint/2010/main" val="1778015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7103"/>
            <a:ext cx="10515600" cy="1057393"/>
          </a:xfrm>
        </p:spPr>
        <p:txBody>
          <a:bodyPr>
            <a:normAutofit/>
          </a:bodyPr>
          <a:lstStyle/>
          <a:p>
            <a:pPr algn="ctr"/>
            <a:r>
              <a:rPr lang="fr-FR" sz="3600" b="1" dirty="0">
                <a:latin typeface="Amasis MT Pro Black" panose="02040A04050005020304" pitchFamily="18" charset="0"/>
              </a:rPr>
              <a:t>KUBERNETES ET SON ARCHITECTURE</a:t>
            </a:r>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83987" y="4929619"/>
            <a:ext cx="2046507" cy="1926076"/>
          </a:xfrm>
          <a:prstGeom prst="rect">
            <a:avLst/>
          </a:prstGeom>
        </p:spPr>
      </p:pic>
      <p:pic>
        <p:nvPicPr>
          <p:cNvPr id="10" name="Picture 1">
            <a:extLst>
              <a:ext uri="{FF2B5EF4-FFF2-40B4-BE49-F238E27FC236}">
                <a16:creationId xmlns:a16="http://schemas.microsoft.com/office/drawing/2014/main" id="{C56B635C-FB69-42D1-AC00-A3CBF3486D4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6500" y="777441"/>
            <a:ext cx="11452594" cy="3351500"/>
          </a:xfrm>
          <a:prstGeom prst="rect">
            <a:avLst/>
          </a:prstGeom>
        </p:spPr>
      </p:pic>
      <p:sp>
        <p:nvSpPr>
          <p:cNvPr id="11" name="ZoneTexte 10">
            <a:extLst>
              <a:ext uri="{FF2B5EF4-FFF2-40B4-BE49-F238E27FC236}">
                <a16:creationId xmlns:a16="http://schemas.microsoft.com/office/drawing/2014/main" id="{20B7EBD3-4700-60BF-2AB1-26DD8052951B}"/>
              </a:ext>
            </a:extLst>
          </p:cNvPr>
          <p:cNvSpPr txBox="1"/>
          <p:nvPr/>
        </p:nvSpPr>
        <p:spPr>
          <a:xfrm>
            <a:off x="1008668" y="4010090"/>
            <a:ext cx="9059159" cy="2890535"/>
          </a:xfrm>
          <a:prstGeom prst="rect">
            <a:avLst/>
          </a:prstGeom>
          <a:noFill/>
        </p:spPr>
        <p:txBody>
          <a:bodyPr wrap="square" rtlCol="0">
            <a:spAutoFit/>
          </a:bodyPr>
          <a:lstStyle/>
          <a:p>
            <a:pPr marL="285750" indent="-285750" algn="just">
              <a:spcBef>
                <a:spcPts val="600"/>
              </a:spcBef>
              <a:spcAft>
                <a:spcPts val="600"/>
              </a:spcAft>
              <a:buFont typeface="Wingdings" panose="05000000000000000000" pitchFamily="2" charset="2"/>
              <a:buChar char="q"/>
            </a:pPr>
            <a:r>
              <a:rPr lang="fr-FR" sz="1200" dirty="0">
                <a:latin typeface="Tahoma" panose="020B0604030504040204" pitchFamily="34" charset="0"/>
              </a:rPr>
              <a:t>Pod : Ensemble d’ un ou plusieurs containers.</a:t>
            </a:r>
          </a:p>
          <a:p>
            <a:pPr marL="285750" indent="-285750" algn="just">
              <a:spcBef>
                <a:spcPts val="600"/>
              </a:spcBef>
              <a:spcAft>
                <a:spcPts val="600"/>
              </a:spcAft>
              <a:buFont typeface="Wingdings" panose="05000000000000000000" pitchFamily="2" charset="2"/>
              <a:buChar char="q"/>
            </a:pPr>
            <a:r>
              <a:rPr lang="fr-FR" sz="1200" dirty="0" err="1">
                <a:latin typeface="Tahoma" panose="020B0604030504040204" pitchFamily="34" charset="0"/>
              </a:rPr>
              <a:t>Worker</a:t>
            </a:r>
            <a:r>
              <a:rPr lang="fr-FR" sz="1200" dirty="0">
                <a:latin typeface="Tahoma" panose="020B0604030504040204" pitchFamily="34" charset="0"/>
              </a:rPr>
              <a:t> node : Un nœud peut être une machine physique ou virtuelle qui détient toutes les ressources nécessaires afin de garantir l’exécution d’un ou plusieurs pods.</a:t>
            </a:r>
            <a:endParaRPr lang="fr-CM" sz="1200" dirty="0">
              <a:latin typeface="Tahoma" panose="020B0604030504040204" pitchFamily="34" charset="0"/>
            </a:endParaRPr>
          </a:p>
          <a:p>
            <a:pPr marL="285750" indent="-285750" algn="just">
              <a:spcBef>
                <a:spcPts val="600"/>
              </a:spcBef>
              <a:spcAft>
                <a:spcPts val="600"/>
              </a:spcAft>
              <a:buFont typeface="Wingdings" panose="05000000000000000000" pitchFamily="2" charset="2"/>
              <a:buChar char="q"/>
            </a:pPr>
            <a:r>
              <a:rPr lang="fr-FR" sz="1200" dirty="0">
                <a:latin typeface="Tahoma" panose="020B0604030504040204" pitchFamily="34" charset="0"/>
              </a:rPr>
              <a:t>Master node : Le master node a la responsabilité d’administrer le cluster.</a:t>
            </a:r>
          </a:p>
          <a:p>
            <a:pPr marL="285750" indent="-285750" algn="just">
              <a:spcBef>
                <a:spcPts val="600"/>
              </a:spcBef>
              <a:spcAft>
                <a:spcPts val="600"/>
              </a:spcAft>
              <a:buFont typeface="Wingdings" panose="05000000000000000000" pitchFamily="2" charset="2"/>
              <a:buChar char="q"/>
            </a:pPr>
            <a:r>
              <a:rPr lang="fr-FR" sz="1200" dirty="0">
                <a:latin typeface="Tahoma" panose="020B0604030504040204" pitchFamily="34" charset="0"/>
              </a:rPr>
              <a:t>Controller Manager : Le contrôleur de nœud est responsable de l’intégration des nouveaux nœuds au cluster et de la gestion de l’indisponibilité des nœuds.</a:t>
            </a:r>
          </a:p>
          <a:p>
            <a:pPr marL="285750" indent="-285750" algn="just">
              <a:spcBef>
                <a:spcPts val="600"/>
              </a:spcBef>
              <a:spcAft>
                <a:spcPts val="600"/>
              </a:spcAft>
              <a:buFont typeface="Wingdings" panose="05000000000000000000" pitchFamily="2" charset="2"/>
              <a:buChar char="q"/>
            </a:pPr>
            <a:r>
              <a:rPr lang="fr-FR" sz="1200" dirty="0">
                <a:latin typeface="Tahoma" panose="020B0604030504040204" pitchFamily="34" charset="0"/>
              </a:rPr>
              <a:t>API Server : Est le principal centre de communication pour tous les composants du cluster.</a:t>
            </a:r>
          </a:p>
          <a:p>
            <a:pPr marL="171450" indent="-171450">
              <a:spcBef>
                <a:spcPts val="600"/>
              </a:spcBef>
              <a:spcAft>
                <a:spcPts val="600"/>
              </a:spcAft>
              <a:buFont typeface="Wingdings" panose="05000000000000000000" pitchFamily="2" charset="2"/>
              <a:buChar char="q"/>
            </a:pPr>
            <a:r>
              <a:rPr lang="fr-FR" sz="1200" dirty="0">
                <a:latin typeface="Tahoma" panose="020B0604030504040204" pitchFamily="34" charset="0"/>
              </a:rPr>
              <a:t>ETCD : Est une base de données qui stocke toutes les informations de nœud et les informations de charge de travail de conteneur.</a:t>
            </a:r>
            <a:endParaRPr lang="fr-CM" sz="1200" dirty="0">
              <a:latin typeface="Tahoma" panose="020B0604030504040204" pitchFamily="34" charset="0"/>
            </a:endParaRPr>
          </a:p>
          <a:p>
            <a:pPr marL="171450" indent="-171450">
              <a:spcBef>
                <a:spcPts val="600"/>
              </a:spcBef>
              <a:spcAft>
                <a:spcPts val="600"/>
              </a:spcAft>
              <a:buFont typeface="Wingdings" panose="05000000000000000000" pitchFamily="2" charset="2"/>
              <a:buChar char="q"/>
            </a:pPr>
            <a:r>
              <a:rPr lang="fr-FR" sz="1200" dirty="0" err="1">
                <a:latin typeface="Tahoma" panose="020B0604030504040204" pitchFamily="34" charset="0"/>
              </a:rPr>
              <a:t>Scheduler</a:t>
            </a:r>
            <a:r>
              <a:rPr lang="fr-FR" sz="1200" dirty="0">
                <a:latin typeface="Tahoma" panose="020B0604030504040204" pitchFamily="34" charset="0"/>
              </a:rPr>
              <a:t> : Est responsable de la planification des charges de travail de conteneur pour les nœuds de travail.</a:t>
            </a:r>
            <a:endParaRPr lang="fr-CM" sz="1200" dirty="0"/>
          </a:p>
        </p:txBody>
      </p:sp>
    </p:spTree>
    <p:extLst>
      <p:ext uri="{BB962C8B-B14F-4D97-AF65-F5344CB8AC3E}">
        <p14:creationId xmlns:p14="http://schemas.microsoft.com/office/powerpoint/2010/main" val="4130551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3876CBC1-A99D-D9E6-211C-7127F4BBAF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8590" y="1295215"/>
            <a:ext cx="3798137" cy="4267570"/>
          </a:xfrm>
          <a:prstGeom prst="rect">
            <a:avLst/>
          </a:prstGeom>
        </p:spPr>
      </p:pic>
      <p:sp>
        <p:nvSpPr>
          <p:cNvPr id="2" name="Titre 1"/>
          <p:cNvSpPr>
            <a:spLocks noGrp="1"/>
          </p:cNvSpPr>
          <p:nvPr>
            <p:ph type="title"/>
          </p:nvPr>
        </p:nvSpPr>
        <p:spPr>
          <a:xfrm>
            <a:off x="838200" y="-7103"/>
            <a:ext cx="10515600" cy="1057393"/>
          </a:xfrm>
        </p:spPr>
        <p:txBody>
          <a:bodyPr>
            <a:normAutofit/>
          </a:bodyPr>
          <a:lstStyle/>
          <a:p>
            <a:pPr algn="ctr"/>
            <a:r>
              <a:rPr lang="fr-FR" sz="3600" b="1" dirty="0">
                <a:latin typeface="Amasis MT Pro Black" panose="02040A04050005020304" pitchFamily="18" charset="0"/>
              </a:rPr>
              <a:t>KUBERNETES ET SES CONCEPTS/OBJETS</a:t>
            </a:r>
          </a:p>
        </p:txBody>
      </p:sp>
      <p:pic>
        <p:nvPicPr>
          <p:cNvPr id="4" name="Imag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83987" y="4929619"/>
            <a:ext cx="2046507" cy="1926076"/>
          </a:xfrm>
          <a:prstGeom prst="rect">
            <a:avLst/>
          </a:prstGeom>
        </p:spPr>
      </p:pic>
      <p:sp>
        <p:nvSpPr>
          <p:cNvPr id="11" name="ZoneTexte 10">
            <a:extLst>
              <a:ext uri="{FF2B5EF4-FFF2-40B4-BE49-F238E27FC236}">
                <a16:creationId xmlns:a16="http://schemas.microsoft.com/office/drawing/2014/main" id="{20B7EBD3-4700-60BF-2AB1-26DD8052951B}"/>
              </a:ext>
            </a:extLst>
          </p:cNvPr>
          <p:cNvSpPr txBox="1"/>
          <p:nvPr/>
        </p:nvSpPr>
        <p:spPr>
          <a:xfrm>
            <a:off x="659875" y="1945620"/>
            <a:ext cx="4534293" cy="2908489"/>
          </a:xfrm>
          <a:prstGeom prst="rect">
            <a:avLst/>
          </a:prstGeom>
          <a:noFill/>
        </p:spPr>
        <p:txBody>
          <a:bodyPr wrap="square" rtlCol="0">
            <a:spAutoFit/>
          </a:bodyPr>
          <a:lstStyle/>
          <a:p>
            <a:pPr marL="285750" indent="-285750" algn="just">
              <a:spcBef>
                <a:spcPts val="1000"/>
              </a:spcBef>
              <a:spcAft>
                <a:spcPts val="1200"/>
              </a:spcAft>
              <a:buFont typeface="Wingdings" panose="05000000000000000000" pitchFamily="2" charset="2"/>
              <a:buChar char="q"/>
            </a:pPr>
            <a:r>
              <a:rPr lang="fr-CM" sz="3200" dirty="0">
                <a:latin typeface="Tahoma" panose="020B0604030504040204" pitchFamily="34" charset="0"/>
              </a:rPr>
              <a:t>Volumes – stockage</a:t>
            </a:r>
          </a:p>
          <a:p>
            <a:pPr marL="285750" indent="-285750" algn="just">
              <a:spcBef>
                <a:spcPts val="1000"/>
              </a:spcBef>
              <a:spcAft>
                <a:spcPts val="1200"/>
              </a:spcAft>
              <a:buFont typeface="Wingdings" panose="05000000000000000000" pitchFamily="2" charset="2"/>
              <a:buChar char="q"/>
            </a:pPr>
            <a:r>
              <a:rPr lang="fr-CM" sz="3200" dirty="0" err="1">
                <a:latin typeface="Tahoma" panose="020B0604030504040204" pitchFamily="34" charset="0"/>
              </a:rPr>
              <a:t>Namespace</a:t>
            </a:r>
            <a:endParaRPr lang="fr-CM" sz="3200" dirty="0">
              <a:latin typeface="Tahoma" panose="020B0604030504040204" pitchFamily="34" charset="0"/>
            </a:endParaRPr>
          </a:p>
          <a:p>
            <a:pPr marL="285750" indent="-285750" algn="just">
              <a:spcBef>
                <a:spcPts val="1000"/>
              </a:spcBef>
              <a:spcAft>
                <a:spcPts val="1200"/>
              </a:spcAft>
              <a:buFont typeface="Wingdings" panose="05000000000000000000" pitchFamily="2" charset="2"/>
              <a:buChar char="q"/>
            </a:pPr>
            <a:r>
              <a:rPr lang="fr-CM" sz="3200" dirty="0">
                <a:latin typeface="Tahoma" panose="020B0604030504040204" pitchFamily="34" charset="0"/>
              </a:rPr>
              <a:t>Service</a:t>
            </a:r>
          </a:p>
          <a:p>
            <a:pPr marL="285750" indent="-285750" algn="just">
              <a:spcBef>
                <a:spcPts val="1000"/>
              </a:spcBef>
              <a:spcAft>
                <a:spcPts val="1200"/>
              </a:spcAft>
              <a:buFont typeface="Wingdings" panose="05000000000000000000" pitchFamily="2" charset="2"/>
              <a:buChar char="q"/>
            </a:pPr>
            <a:r>
              <a:rPr lang="fr-CM" sz="3200" dirty="0" err="1">
                <a:latin typeface="Tahoma" panose="020B0604030504040204" pitchFamily="34" charset="0"/>
              </a:rPr>
              <a:t>Ingress</a:t>
            </a:r>
            <a:endParaRPr lang="fr-CM" sz="3200" dirty="0">
              <a:latin typeface="Tahoma" panose="020B0604030504040204" pitchFamily="34" charset="0"/>
            </a:endParaRPr>
          </a:p>
        </p:txBody>
      </p:sp>
      <p:sp>
        <p:nvSpPr>
          <p:cNvPr id="6" name="ZoneTexte 5">
            <a:extLst>
              <a:ext uri="{FF2B5EF4-FFF2-40B4-BE49-F238E27FC236}">
                <a16:creationId xmlns:a16="http://schemas.microsoft.com/office/drawing/2014/main" id="{F4D188AA-A745-A22E-3B11-0408BD03BDD0}"/>
              </a:ext>
            </a:extLst>
          </p:cNvPr>
          <p:cNvSpPr txBox="1"/>
          <p:nvPr/>
        </p:nvSpPr>
        <p:spPr>
          <a:xfrm>
            <a:off x="8344290" y="1956615"/>
            <a:ext cx="3384223" cy="2908489"/>
          </a:xfrm>
          <a:prstGeom prst="rect">
            <a:avLst/>
          </a:prstGeom>
          <a:noFill/>
        </p:spPr>
        <p:txBody>
          <a:bodyPr wrap="square" rtlCol="0">
            <a:spAutoFit/>
          </a:bodyPr>
          <a:lstStyle/>
          <a:p>
            <a:pPr marL="285750" indent="-285750" algn="just">
              <a:spcBef>
                <a:spcPts val="1000"/>
              </a:spcBef>
              <a:spcAft>
                <a:spcPts val="1200"/>
              </a:spcAft>
              <a:buFont typeface="Wingdings" panose="05000000000000000000" pitchFamily="2" charset="2"/>
              <a:buChar char="q"/>
            </a:pPr>
            <a:r>
              <a:rPr lang="fr-CM" sz="3200" dirty="0" err="1">
                <a:latin typeface="Tahoma" panose="020B0604030504040204" pitchFamily="34" charset="0"/>
              </a:rPr>
              <a:t>Replicatset</a:t>
            </a:r>
            <a:endParaRPr lang="fr-CM" sz="3200" dirty="0">
              <a:latin typeface="Tahoma" panose="020B0604030504040204" pitchFamily="34" charset="0"/>
            </a:endParaRPr>
          </a:p>
          <a:p>
            <a:pPr marL="285750" indent="-285750" algn="just">
              <a:spcBef>
                <a:spcPts val="1000"/>
              </a:spcBef>
              <a:spcAft>
                <a:spcPts val="1200"/>
              </a:spcAft>
              <a:buFont typeface="Wingdings" panose="05000000000000000000" pitchFamily="2" charset="2"/>
              <a:buChar char="q"/>
            </a:pPr>
            <a:r>
              <a:rPr lang="fr-CM" sz="3200" dirty="0" err="1">
                <a:latin typeface="Tahoma" panose="020B0604030504040204" pitchFamily="34" charset="0"/>
              </a:rPr>
              <a:t>Kubectl</a:t>
            </a:r>
            <a:endParaRPr lang="fr-CM" sz="3200" dirty="0">
              <a:latin typeface="Tahoma" panose="020B0604030504040204" pitchFamily="34" charset="0"/>
            </a:endParaRPr>
          </a:p>
          <a:p>
            <a:pPr marL="285750" indent="-285750" algn="just">
              <a:spcBef>
                <a:spcPts val="1000"/>
              </a:spcBef>
              <a:spcAft>
                <a:spcPts val="1200"/>
              </a:spcAft>
              <a:buFont typeface="Wingdings" panose="05000000000000000000" pitchFamily="2" charset="2"/>
              <a:buChar char="q"/>
            </a:pPr>
            <a:r>
              <a:rPr lang="fr-CM" sz="3200" dirty="0" err="1">
                <a:latin typeface="Tahoma" panose="020B0604030504040204" pitchFamily="34" charset="0"/>
              </a:rPr>
              <a:t>Minikube</a:t>
            </a:r>
            <a:endParaRPr lang="fr-CM" sz="3200" dirty="0">
              <a:latin typeface="Tahoma" panose="020B0604030504040204" pitchFamily="34" charset="0"/>
            </a:endParaRPr>
          </a:p>
          <a:p>
            <a:pPr marL="285750" indent="-285750" algn="just">
              <a:spcBef>
                <a:spcPts val="1000"/>
              </a:spcBef>
              <a:spcAft>
                <a:spcPts val="1200"/>
              </a:spcAft>
              <a:buFont typeface="Wingdings" panose="05000000000000000000" pitchFamily="2" charset="2"/>
              <a:buChar char="q"/>
            </a:pPr>
            <a:r>
              <a:rPr lang="fr-CM" sz="3200" dirty="0" err="1">
                <a:latin typeface="Tahoma" panose="020B0604030504040204" pitchFamily="34" charset="0"/>
              </a:rPr>
              <a:t>Add-ons</a:t>
            </a:r>
            <a:endParaRPr lang="fr-CM" sz="3200" dirty="0">
              <a:latin typeface="Tahoma" panose="020B0604030504040204" pitchFamily="34" charset="0"/>
            </a:endParaRPr>
          </a:p>
        </p:txBody>
      </p:sp>
    </p:spTree>
    <p:extLst>
      <p:ext uri="{BB962C8B-B14F-4D97-AF65-F5344CB8AC3E}">
        <p14:creationId xmlns:p14="http://schemas.microsoft.com/office/powerpoint/2010/main" val="2703023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6918796-2918-40D6-BE3A-4600C47FC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8863" y="2166938"/>
            <a:ext cx="3673475" cy="3457575"/>
          </a:xfrm>
          <a:prstGeom prst="rect">
            <a:avLst/>
          </a:prstGeom>
        </p:spPr>
      </p:pic>
      <p:sp>
        <p:nvSpPr>
          <p:cNvPr id="2" name="Titre 1"/>
          <p:cNvSpPr>
            <a:spLocks noGrp="1"/>
          </p:cNvSpPr>
          <p:nvPr>
            <p:ph type="title"/>
          </p:nvPr>
        </p:nvSpPr>
        <p:spPr>
          <a:xfrm>
            <a:off x="838200" y="672747"/>
            <a:ext cx="10515600" cy="715556"/>
          </a:xfrm>
        </p:spPr>
        <p:txBody>
          <a:bodyPr>
            <a:normAutofit/>
          </a:bodyPr>
          <a:lstStyle/>
          <a:p>
            <a:pPr algn="ctr"/>
            <a:r>
              <a:rPr lang="fr-FR" sz="3200" b="1" dirty="0">
                <a:solidFill>
                  <a:schemeClr val="bg1"/>
                </a:solidFill>
                <a:latin typeface="Amasis MT Pro Black" panose="02040A04050005020304" pitchFamily="18" charset="0"/>
              </a:rPr>
              <a:t>KUBERNETES : FONCTIONNEMENT - AVANTAGES</a:t>
            </a:r>
          </a:p>
        </p:txBody>
      </p:sp>
      <p:pic>
        <p:nvPicPr>
          <p:cNvPr id="5" name="Image 4">
            <a:extLst>
              <a:ext uri="{FF2B5EF4-FFF2-40B4-BE49-F238E27FC236}">
                <a16:creationId xmlns:a16="http://schemas.microsoft.com/office/drawing/2014/main" id="{AF65FA7F-7DAB-BC2B-4062-804382559341}"/>
              </a:ext>
            </a:extLst>
          </p:cNvPr>
          <p:cNvPicPr>
            <a:picLocks noChangeAspect="1"/>
          </p:cNvPicPr>
          <p:nvPr/>
        </p:nvPicPr>
        <p:blipFill rotWithShape="1">
          <a:blip r:embed="rId3">
            <a:extLst>
              <a:ext uri="{28A0092B-C50C-407E-A947-70E740481C1C}">
                <a14:useLocalDpi xmlns:a14="http://schemas.microsoft.com/office/drawing/2010/main" val="0"/>
              </a:ext>
            </a:extLst>
          </a:blip>
          <a:srcRect l="2174" t="13903" r="1813" b="6364"/>
          <a:stretch/>
        </p:blipFill>
        <p:spPr>
          <a:xfrm>
            <a:off x="1245139" y="2636197"/>
            <a:ext cx="5982511" cy="2782110"/>
          </a:xfrm>
          <a:prstGeom prst="rect">
            <a:avLst/>
          </a:prstGeom>
        </p:spPr>
      </p:pic>
      <p:sp>
        <p:nvSpPr>
          <p:cNvPr id="7" name="ZoneTexte 6">
            <a:extLst>
              <a:ext uri="{FF2B5EF4-FFF2-40B4-BE49-F238E27FC236}">
                <a16:creationId xmlns:a16="http://schemas.microsoft.com/office/drawing/2014/main" id="{17556056-0D88-3FD6-CD1E-71DB0EE8A6D8}"/>
              </a:ext>
            </a:extLst>
          </p:cNvPr>
          <p:cNvSpPr txBox="1"/>
          <p:nvPr/>
        </p:nvSpPr>
        <p:spPr>
          <a:xfrm>
            <a:off x="2577830" y="5624513"/>
            <a:ext cx="5029200" cy="523220"/>
          </a:xfrm>
          <a:prstGeom prst="rect">
            <a:avLst/>
          </a:prstGeom>
          <a:noFill/>
        </p:spPr>
        <p:txBody>
          <a:bodyPr wrap="square" rtlCol="0">
            <a:spAutoFit/>
          </a:bodyPr>
          <a:lstStyle/>
          <a:p>
            <a:pPr algn="ctr"/>
            <a:r>
              <a:rPr lang="fr-CM" sz="2800" dirty="0" err="1">
                <a:latin typeface="Amasis MT Pro Black" panose="02040A04050005020304" pitchFamily="18" charset="0"/>
              </a:rPr>
              <a:t>Liveness</a:t>
            </a:r>
            <a:r>
              <a:rPr lang="fr-CM" sz="2800" dirty="0">
                <a:latin typeface="Amasis MT Pro Black" panose="02040A04050005020304" pitchFamily="18" charset="0"/>
              </a:rPr>
              <a:t> Probes</a:t>
            </a:r>
          </a:p>
        </p:txBody>
      </p:sp>
      <p:sp>
        <p:nvSpPr>
          <p:cNvPr id="9" name="ZoneTexte 8">
            <a:extLst>
              <a:ext uri="{FF2B5EF4-FFF2-40B4-BE49-F238E27FC236}">
                <a16:creationId xmlns:a16="http://schemas.microsoft.com/office/drawing/2014/main" id="{569E1B57-48BF-1CEF-DA36-C29E1F7F4F72}"/>
              </a:ext>
            </a:extLst>
          </p:cNvPr>
          <p:cNvSpPr txBox="1"/>
          <p:nvPr/>
        </p:nvSpPr>
        <p:spPr>
          <a:xfrm>
            <a:off x="999241" y="1621410"/>
            <a:ext cx="5627802" cy="1354217"/>
          </a:xfrm>
          <a:prstGeom prst="rect">
            <a:avLst/>
          </a:prstGeom>
          <a:noFill/>
        </p:spPr>
        <p:txBody>
          <a:bodyPr wrap="square" rtlCol="0">
            <a:spAutoFit/>
          </a:bodyPr>
          <a:lstStyle/>
          <a:p>
            <a:pPr marL="285750" indent="-285750">
              <a:spcAft>
                <a:spcPts val="600"/>
              </a:spcAft>
              <a:buFont typeface="Wingdings" panose="05000000000000000000" pitchFamily="2" charset="2"/>
              <a:buChar char="q"/>
            </a:pPr>
            <a:r>
              <a:rPr lang="fr-CM" b="1" dirty="0">
                <a:latin typeface="Tahoma" panose="020B0604030504040204" pitchFamily="34" charset="0"/>
                <a:ea typeface="Tahoma" panose="020B0604030504040204" pitchFamily="34" charset="0"/>
                <a:cs typeface="Tahoma" panose="020B0604030504040204" pitchFamily="34" charset="0"/>
              </a:rPr>
              <a:t>Vitesse de déploiement.</a:t>
            </a:r>
          </a:p>
          <a:p>
            <a:pPr marL="285750" indent="-285750">
              <a:spcAft>
                <a:spcPts val="600"/>
              </a:spcAft>
              <a:buFont typeface="Wingdings" panose="05000000000000000000" pitchFamily="2" charset="2"/>
              <a:buChar char="q"/>
            </a:pPr>
            <a:r>
              <a:rPr lang="fr-CM" b="1" dirty="0">
                <a:latin typeface="Tahoma" panose="020B0604030504040204" pitchFamily="34" charset="0"/>
                <a:ea typeface="Tahoma" panose="020B0604030504040204" pitchFamily="34" charset="0"/>
                <a:cs typeface="Tahoma" panose="020B0604030504040204" pitchFamily="34" charset="0"/>
              </a:rPr>
              <a:t>Capacité à absorber rapidement le changement.</a:t>
            </a:r>
          </a:p>
          <a:p>
            <a:pPr marL="285750" indent="-285750">
              <a:spcAft>
                <a:spcPts val="600"/>
              </a:spcAft>
              <a:buFont typeface="Wingdings" panose="05000000000000000000" pitchFamily="2" charset="2"/>
              <a:buChar char="q"/>
            </a:pPr>
            <a:r>
              <a:rPr lang="fr-CM" b="1" dirty="0">
                <a:latin typeface="Tahoma" panose="020B0604030504040204" pitchFamily="34" charset="0"/>
                <a:ea typeface="Tahoma" panose="020B0604030504040204" pitchFamily="34" charset="0"/>
                <a:cs typeface="Tahoma" panose="020B0604030504040204" pitchFamily="34" charset="0"/>
              </a:rPr>
              <a:t>Abstraction de la complexité du cluster.</a:t>
            </a:r>
          </a:p>
        </p:txBody>
      </p:sp>
    </p:spTree>
    <p:extLst>
      <p:ext uri="{BB962C8B-B14F-4D97-AF65-F5344CB8AC3E}">
        <p14:creationId xmlns:p14="http://schemas.microsoft.com/office/powerpoint/2010/main" val="289829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6918796-2918-40D6-BE3A-4600C47FC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72222" y="4862807"/>
            <a:ext cx="2119778" cy="1995193"/>
          </a:xfrm>
          <a:prstGeom prst="rect">
            <a:avLst/>
          </a:prstGeom>
        </p:spPr>
      </p:pic>
      <p:sp>
        <p:nvSpPr>
          <p:cNvPr id="2" name="Titre 1"/>
          <p:cNvSpPr>
            <a:spLocks noGrp="1"/>
          </p:cNvSpPr>
          <p:nvPr>
            <p:ph type="title"/>
          </p:nvPr>
        </p:nvSpPr>
        <p:spPr>
          <a:xfrm>
            <a:off x="84841" y="672747"/>
            <a:ext cx="12107159" cy="715556"/>
          </a:xfrm>
        </p:spPr>
        <p:txBody>
          <a:bodyPr>
            <a:normAutofit fontScale="90000"/>
          </a:bodyPr>
          <a:lstStyle/>
          <a:p>
            <a:pPr algn="ctr"/>
            <a:r>
              <a:rPr lang="fr-FR" sz="3200" b="1" dirty="0">
                <a:solidFill>
                  <a:schemeClr val="bg1"/>
                </a:solidFill>
                <a:latin typeface="Amasis MT Pro Black" panose="02040A04050005020304" pitchFamily="18" charset="0"/>
              </a:rPr>
              <a:t>PARTIE PRATIQUE : DÉPLOIEMENT CANARY SUR KUBERNETES</a:t>
            </a:r>
          </a:p>
        </p:txBody>
      </p:sp>
      <p:pic>
        <p:nvPicPr>
          <p:cNvPr id="3" name="Espace réservé du contenu 4">
            <a:extLst>
              <a:ext uri="{FF2B5EF4-FFF2-40B4-BE49-F238E27FC236}">
                <a16:creationId xmlns:a16="http://schemas.microsoft.com/office/drawing/2014/main" id="{3185308D-4746-E32A-A00B-BA2E5C6E2C8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748833" y="1553251"/>
            <a:ext cx="4443167" cy="3028176"/>
          </a:xfrm>
        </p:spPr>
      </p:pic>
      <p:sp>
        <p:nvSpPr>
          <p:cNvPr id="6" name="ZoneTexte 5">
            <a:extLst>
              <a:ext uri="{FF2B5EF4-FFF2-40B4-BE49-F238E27FC236}">
                <a16:creationId xmlns:a16="http://schemas.microsoft.com/office/drawing/2014/main" id="{8CA401E8-D37A-C9EF-0646-423D77814B6F}"/>
              </a:ext>
            </a:extLst>
          </p:cNvPr>
          <p:cNvSpPr txBox="1"/>
          <p:nvPr/>
        </p:nvSpPr>
        <p:spPr>
          <a:xfrm>
            <a:off x="175098" y="1634247"/>
            <a:ext cx="6659335" cy="4970591"/>
          </a:xfrm>
          <a:prstGeom prst="rect">
            <a:avLst/>
          </a:prstGeom>
          <a:noFill/>
        </p:spPr>
        <p:txBody>
          <a:bodyPr wrap="square" rtlCol="0">
            <a:spAutoFit/>
          </a:bodyPr>
          <a:lstStyle/>
          <a:p>
            <a:pPr algn="just">
              <a:lnSpc>
                <a:spcPct val="300000"/>
              </a:lnSpc>
              <a:spcBef>
                <a:spcPts val="1000"/>
              </a:spcBef>
              <a:spcAft>
                <a:spcPts val="1200"/>
              </a:spcAft>
            </a:pPr>
            <a:r>
              <a:rPr lang="fr-FR" sz="2400" b="1" dirty="0">
                <a:latin typeface="Tahoma" panose="020B0604030504040204" pitchFamily="34" charset="0"/>
              </a:rPr>
              <a:t>Plan de la partie pratique :</a:t>
            </a:r>
          </a:p>
          <a:p>
            <a:pPr marL="285750" indent="-285750" algn="just">
              <a:lnSpc>
                <a:spcPct val="300000"/>
              </a:lnSpc>
              <a:spcBef>
                <a:spcPts val="1000"/>
              </a:spcBef>
              <a:spcAft>
                <a:spcPts val="1200"/>
              </a:spcAft>
              <a:buFont typeface="Wingdings" panose="05000000000000000000" pitchFamily="2" charset="2"/>
              <a:buChar char="q"/>
            </a:pPr>
            <a:r>
              <a:rPr lang="fr-FR" b="1" dirty="0">
                <a:latin typeface="Tahoma" panose="020B0604030504040204" pitchFamily="34" charset="0"/>
              </a:rPr>
              <a:t>Présentation de déploiement Canary sur kubernetes</a:t>
            </a:r>
          </a:p>
          <a:p>
            <a:pPr marL="285750" indent="-285750" algn="just">
              <a:lnSpc>
                <a:spcPct val="300000"/>
              </a:lnSpc>
              <a:spcBef>
                <a:spcPts val="1000"/>
              </a:spcBef>
              <a:spcAft>
                <a:spcPts val="1200"/>
              </a:spcAft>
              <a:buFont typeface="Wingdings" panose="05000000000000000000" pitchFamily="2" charset="2"/>
              <a:buChar char="q"/>
            </a:pPr>
            <a:r>
              <a:rPr lang="fr-FR" b="1" dirty="0">
                <a:latin typeface="Tahoma" panose="020B0604030504040204" pitchFamily="34" charset="0"/>
              </a:rPr>
              <a:t>Mise en œuvre de déploiement Canary sur kubernetes</a:t>
            </a:r>
          </a:p>
          <a:p>
            <a:pPr marL="285750" indent="-285750" algn="just">
              <a:lnSpc>
                <a:spcPct val="300000"/>
              </a:lnSpc>
              <a:spcBef>
                <a:spcPts val="1000"/>
              </a:spcBef>
              <a:spcAft>
                <a:spcPts val="1200"/>
              </a:spcAft>
              <a:buFont typeface="Wingdings" panose="05000000000000000000" pitchFamily="2" charset="2"/>
              <a:buChar char="q"/>
            </a:pPr>
            <a:r>
              <a:rPr lang="fr-FR" b="1" dirty="0">
                <a:latin typeface="Tahoma" panose="020B0604030504040204" pitchFamily="34" charset="0"/>
              </a:rPr>
              <a:t>Vérification de la réussite </a:t>
            </a:r>
          </a:p>
          <a:p>
            <a:endParaRPr lang="fr-CM" dirty="0"/>
          </a:p>
        </p:txBody>
      </p:sp>
    </p:spTree>
    <p:extLst>
      <p:ext uri="{BB962C8B-B14F-4D97-AF65-F5344CB8AC3E}">
        <p14:creationId xmlns:p14="http://schemas.microsoft.com/office/powerpoint/2010/main" val="178375086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lstStyle/>
      <a: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622</TotalTime>
  <Words>1032</Words>
  <Application>Microsoft Office PowerPoint</Application>
  <PresentationFormat>Grand écran</PresentationFormat>
  <Paragraphs>121</Paragraphs>
  <Slides>21</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21</vt:i4>
      </vt:variant>
    </vt:vector>
  </HeadingPairs>
  <TitlesOfParts>
    <vt:vector size="30" baseType="lpstr">
      <vt:lpstr>Amasis MT Pro Black</vt:lpstr>
      <vt:lpstr>Arial</vt:lpstr>
      <vt:lpstr>Calibri</vt:lpstr>
      <vt:lpstr>Calibri Light</vt:lpstr>
      <vt:lpstr>Courier New</vt:lpstr>
      <vt:lpstr>Tahoma</vt:lpstr>
      <vt:lpstr>Times New Roman</vt:lpstr>
      <vt:lpstr>Wingdings</vt:lpstr>
      <vt:lpstr>Thème Office</vt:lpstr>
      <vt:lpstr>Présentation PowerPoint</vt:lpstr>
      <vt:lpstr>INTRODUCTION</vt:lpstr>
      <vt:lpstr> PROBLÈMES DE MISE À L'ÉCHELLE DES CONTENEURS </vt:lpstr>
      <vt:lpstr>POURQUOI L'ORCHESTRATION DES CONTENEURS ?</vt:lpstr>
      <vt:lpstr>DOCKER ET LES CONTENEURS</vt:lpstr>
      <vt:lpstr>KUBERNETES ET SON ARCHITECTURE</vt:lpstr>
      <vt:lpstr>KUBERNETES ET SES CONCEPTS/OBJETS</vt:lpstr>
      <vt:lpstr>KUBERNETES : FONCTIONNEMENT - AVANTAGES</vt:lpstr>
      <vt:lpstr>PARTIE PRATIQUE : DÉPLOIEMENT CANARY SUR KUBERNETES</vt:lpstr>
      <vt:lpstr>PRESENTATION : DÉPLOIEMENT CANARY SUR KUBERNETES</vt:lpstr>
      <vt:lpstr>PARTIE PRATIQUE : DÉPLOIEMENT CANARY SUR KUBERNETES</vt:lpstr>
      <vt:lpstr>PARTIE PRATIQUE : DÉPLOIEMENT CANARY SUR KUBERNETES</vt:lpstr>
      <vt:lpstr>PARTIE PRATIQUE : DÉPLOIEMENT CANARY SUR KUBERNETES</vt:lpstr>
      <vt:lpstr>PARTIE PRATIQUE : DÉPLOIEMENT CANARY SUR KUBERNETES</vt:lpstr>
      <vt:lpstr>PARTIE PRATIQUE : DÉPLOIEMENT CANARY SUR KUBERNETES</vt:lpstr>
      <vt:lpstr>PARTIE PRATIQUE : DÉPLOIEMENT CANARY SUR KUBERNETES</vt:lpstr>
      <vt:lpstr>PARTIE PRATIQUE : DÉPLOIEMENT CANARY SUR KUBERNETES</vt:lpstr>
      <vt:lpstr>PARTIE PRATIQUE : DÉPLOIEMENT CANARY SUR KUBERNETES</vt:lpstr>
      <vt:lpstr>PARTIE PRATIQUE : DÉPLOIEMENT CANARY SUR KUBERNETES</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Pourquoi avons-nous besoin de l’orchestration des conteneurs?</dc:title>
  <dc:creator>Aboulmanna</dc:creator>
  <cp:lastModifiedBy>Georges Paulin ABIA</cp:lastModifiedBy>
  <cp:revision>43</cp:revision>
  <dcterms:created xsi:type="dcterms:W3CDTF">2022-08-28T22:10:09Z</dcterms:created>
  <dcterms:modified xsi:type="dcterms:W3CDTF">2022-08-29T11:36:10Z</dcterms:modified>
</cp:coreProperties>
</file>