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82" r:id="rId6"/>
    <p:sldId id="270" r:id="rId7"/>
    <p:sldId id="269" r:id="rId8"/>
    <p:sldId id="259" r:id="rId9"/>
    <p:sldId id="271" r:id="rId10"/>
    <p:sldId id="264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milton\_new\Ryerson\Data\TSX\R\Broker\output\file0000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milton\_new\Ryerson\Data\TSX\R\Broker\output\file0000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milton\_new\Ryerson\Data\TSX\R\Broker\Analysis\xFile000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/>
              <a:t>3-Altacorp Capital Inc (2015)                                                                                                                                                                                                                                  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3-Altacorp Capital Inc                                                                                                                                                                                                                                         </c:v>
                </c:pt>
              </c:strCache>
            </c:strRef>
          </c:tx>
          <c:invertIfNegative val="0"/>
          <c:cat>
            <c:strRef>
              <c:f>Sheet1!$F$1:$T$1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Sheet1!$F$2:$T$2</c:f>
              <c:numCache>
                <c:formatCode>0%</c:formatCode>
                <c:ptCount val="15"/>
                <c:pt idx="0">
                  <c:v>0.034597397</c:v>
                </c:pt>
                <c:pt idx="1">
                  <c:v>0.028731263</c:v>
                </c:pt>
                <c:pt idx="2">
                  <c:v>0.000374034</c:v>
                </c:pt>
                <c:pt idx="3">
                  <c:v>0.00740224600000001</c:v>
                </c:pt>
                <c:pt idx="4">
                  <c:v>0.181670611</c:v>
                </c:pt>
                <c:pt idx="5">
                  <c:v>0.00821154600000001</c:v>
                </c:pt>
                <c:pt idx="6">
                  <c:v>0.085984107</c:v>
                </c:pt>
                <c:pt idx="7">
                  <c:v>0.00248176</c:v>
                </c:pt>
                <c:pt idx="8">
                  <c:v>0.00252563</c:v>
                </c:pt>
                <c:pt idx="9">
                  <c:v>0.130125864</c:v>
                </c:pt>
                <c:pt idx="10">
                  <c:v>0.439631986</c:v>
                </c:pt>
                <c:pt idx="11">
                  <c:v>0.023655155</c:v>
                </c:pt>
                <c:pt idx="12">
                  <c:v>0.0</c:v>
                </c:pt>
                <c:pt idx="13">
                  <c:v>0.004133389</c:v>
                </c:pt>
                <c:pt idx="14">
                  <c:v>0.050475011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5218184"/>
        <c:axId val="2144789992"/>
      </c:barChart>
      <c:catAx>
        <c:axId val="21452181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4789992"/>
        <c:crosses val="autoZero"/>
        <c:auto val="1"/>
        <c:lblAlgn val="ctr"/>
        <c:lblOffset val="100"/>
        <c:noMultiLvlLbl val="0"/>
      </c:catAx>
      <c:valAx>
        <c:axId val="214478999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1452181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454436186131"/>
          <c:y val="0.201118154722185"/>
          <c:w val="0.819918197725284"/>
          <c:h val="0.5077074219889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3-Altacorp Capital Inc                                                                                                                                                                                                                                         </c:v>
                </c:pt>
              </c:strCache>
            </c:strRef>
          </c:tx>
          <c:invertIfNegative val="0"/>
          <c:cat>
            <c:strRef>
              <c:f>Sheet1!$F$1:$T$1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Sheet1!$F$2:$T$2</c:f>
              <c:numCache>
                <c:formatCode>0%</c:formatCode>
                <c:ptCount val="15"/>
                <c:pt idx="0">
                  <c:v>0.034597397</c:v>
                </c:pt>
                <c:pt idx="1">
                  <c:v>0.028731263</c:v>
                </c:pt>
                <c:pt idx="2">
                  <c:v>0.000374034</c:v>
                </c:pt>
                <c:pt idx="3">
                  <c:v>0.00740224600000001</c:v>
                </c:pt>
                <c:pt idx="4">
                  <c:v>0.181670611</c:v>
                </c:pt>
                <c:pt idx="5">
                  <c:v>0.00821154600000001</c:v>
                </c:pt>
                <c:pt idx="6">
                  <c:v>0.085984107</c:v>
                </c:pt>
                <c:pt idx="7">
                  <c:v>0.00248176</c:v>
                </c:pt>
                <c:pt idx="8">
                  <c:v>0.00252563</c:v>
                </c:pt>
                <c:pt idx="9">
                  <c:v>0.130125864</c:v>
                </c:pt>
                <c:pt idx="10">
                  <c:v>0.439631986</c:v>
                </c:pt>
                <c:pt idx="11">
                  <c:v>0.023655155</c:v>
                </c:pt>
                <c:pt idx="12">
                  <c:v>0.0</c:v>
                </c:pt>
                <c:pt idx="13">
                  <c:v>0.004133389</c:v>
                </c:pt>
                <c:pt idx="14">
                  <c:v>0.050475011</c:v>
                </c:pt>
              </c:numCache>
            </c:numRef>
          </c:val>
        </c:ser>
        <c:ser>
          <c:idx val="1"/>
          <c:order val="1"/>
          <c:tx>
            <c:strRef>
              <c:f>Sheet1!$E$3</c:f>
              <c:strCache>
                <c:ptCount val="1"/>
                <c:pt idx="0">
                  <c:v>7-TD Securities Inc                                                                                                                                                                                                                                            </c:v>
                </c:pt>
              </c:strCache>
            </c:strRef>
          </c:tx>
          <c:invertIfNegative val="0"/>
          <c:cat>
            <c:strRef>
              <c:f>Sheet1!$F$1:$T$1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Sheet1!$F$3:$T$3</c:f>
              <c:numCache>
                <c:formatCode>0%</c:formatCode>
                <c:ptCount val="15"/>
                <c:pt idx="0">
                  <c:v>0.022866891</c:v>
                </c:pt>
                <c:pt idx="1">
                  <c:v>0.028420042</c:v>
                </c:pt>
                <c:pt idx="2">
                  <c:v>0.00460408499999999</c:v>
                </c:pt>
                <c:pt idx="3">
                  <c:v>0.0476327910000001</c:v>
                </c:pt>
                <c:pt idx="4">
                  <c:v>0.169239916</c:v>
                </c:pt>
                <c:pt idx="5">
                  <c:v>0.099429632</c:v>
                </c:pt>
                <c:pt idx="6">
                  <c:v>0.226801589</c:v>
                </c:pt>
                <c:pt idx="7">
                  <c:v>0.00449846300000001</c:v>
                </c:pt>
                <c:pt idx="8">
                  <c:v>0.027710425</c:v>
                </c:pt>
                <c:pt idx="9">
                  <c:v>0.077898944</c:v>
                </c:pt>
                <c:pt idx="10">
                  <c:v>0.131853705</c:v>
                </c:pt>
                <c:pt idx="11">
                  <c:v>0.056923221</c:v>
                </c:pt>
                <c:pt idx="12">
                  <c:v>0.0</c:v>
                </c:pt>
                <c:pt idx="13">
                  <c:v>0.03472921</c:v>
                </c:pt>
                <c:pt idx="14">
                  <c:v>0.067391085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7151496"/>
        <c:axId val="-2147148520"/>
      </c:barChart>
      <c:catAx>
        <c:axId val="-2147151496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47148520"/>
        <c:crosses val="autoZero"/>
        <c:auto val="1"/>
        <c:lblAlgn val="ctr"/>
        <c:lblOffset val="100"/>
        <c:noMultiLvlLbl val="0"/>
      </c:catAx>
      <c:valAx>
        <c:axId val="-2147148520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-2147151496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20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2000"/>
            </a:pPr>
            <a:endParaRPr lang="en-US"/>
          </a:p>
        </c:txPr>
      </c:legendEntry>
      <c:layout>
        <c:manualLayout>
          <c:xMode val="edge"/>
          <c:yMode val="edge"/>
          <c:x val="0.230555555555556"/>
          <c:y val="0.020391513560805"/>
          <c:w val="0.329205607476635"/>
          <c:h val="0.18438364695938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/>
              <a:t>2015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xFile0000!$F$1</c:f>
              <c:strCache>
                <c:ptCount val="1"/>
                <c:pt idx="0">
                  <c:v>0-null</c:v>
                </c:pt>
              </c:strCache>
            </c:strRef>
          </c:tx>
          <c:invertIfNegative val="0"/>
          <c:cat>
            <c:strRef>
              <c:f>xFile0000!$E$2:$E$6</c:f>
              <c:strCache>
                <c:ptCount val="5"/>
                <c:pt idx="0">
                  <c:v>center1 (5)</c:v>
                </c:pt>
                <c:pt idx="1">
                  <c:v>center2 (17)</c:v>
                </c:pt>
                <c:pt idx="2">
                  <c:v>center3 (3)</c:v>
                </c:pt>
                <c:pt idx="3">
                  <c:v>center4 (49)</c:v>
                </c:pt>
                <c:pt idx="4">
                  <c:v>center5 (11)</c:v>
                </c:pt>
              </c:strCache>
            </c:strRef>
          </c:cat>
          <c:val>
            <c:numRef>
              <c:f>xFile0000!$F$2:$F$6</c:f>
              <c:numCache>
                <c:formatCode>0%</c:formatCode>
                <c:ptCount val="5"/>
                <c:pt idx="0">
                  <c:v>0.0158155376</c:v>
                </c:pt>
                <c:pt idx="1">
                  <c:v>0.0292169120588235</c:v>
                </c:pt>
                <c:pt idx="2">
                  <c:v>0.00330169233333333</c:v>
                </c:pt>
                <c:pt idx="3">
                  <c:v>0.0208450568571429</c:v>
                </c:pt>
                <c:pt idx="4">
                  <c:v>0.0295307792727273</c:v>
                </c:pt>
              </c:numCache>
            </c:numRef>
          </c:val>
        </c:ser>
        <c:ser>
          <c:idx val="1"/>
          <c:order val="1"/>
          <c:tx>
            <c:strRef>
              <c:f>xFile0000!$G$1</c:f>
              <c:strCache>
                <c:ptCount val="1"/>
                <c:pt idx="0">
                  <c:v>1-Clean Technology</c:v>
                </c:pt>
              </c:strCache>
            </c:strRef>
          </c:tx>
          <c:invertIfNegative val="0"/>
          <c:cat>
            <c:strRef>
              <c:f>xFile0000!$E$2:$E$6</c:f>
              <c:strCache>
                <c:ptCount val="5"/>
                <c:pt idx="0">
                  <c:v>center1 (5)</c:v>
                </c:pt>
                <c:pt idx="1">
                  <c:v>center2 (17)</c:v>
                </c:pt>
                <c:pt idx="2">
                  <c:v>center3 (3)</c:v>
                </c:pt>
                <c:pt idx="3">
                  <c:v>center4 (49)</c:v>
                </c:pt>
                <c:pt idx="4">
                  <c:v>center5 (11)</c:v>
                </c:pt>
              </c:strCache>
            </c:strRef>
          </c:cat>
          <c:val>
            <c:numRef>
              <c:f>xFile0000!$G$2:$G$6</c:f>
              <c:numCache>
                <c:formatCode>0%</c:formatCode>
                <c:ptCount val="5"/>
                <c:pt idx="0">
                  <c:v>0.0064831214</c:v>
                </c:pt>
                <c:pt idx="1">
                  <c:v>0.0449911732352941</c:v>
                </c:pt>
                <c:pt idx="2">
                  <c:v>0.000132441333333333</c:v>
                </c:pt>
                <c:pt idx="3">
                  <c:v>0.0173240041632653</c:v>
                </c:pt>
                <c:pt idx="4">
                  <c:v>0.00997545181818183</c:v>
                </c:pt>
              </c:numCache>
            </c:numRef>
          </c:val>
        </c:ser>
        <c:ser>
          <c:idx val="2"/>
          <c:order val="2"/>
          <c:tx>
            <c:strRef>
              <c:f>xFile0000!$H$1</c:f>
              <c:strCache>
                <c:ptCount val="1"/>
                <c:pt idx="0">
                  <c:v>2-Closed-End Funds</c:v>
                </c:pt>
              </c:strCache>
            </c:strRef>
          </c:tx>
          <c:invertIfNegative val="0"/>
          <c:cat>
            <c:strRef>
              <c:f>xFile0000!$E$2:$E$6</c:f>
              <c:strCache>
                <c:ptCount val="5"/>
                <c:pt idx="0">
                  <c:v>center1 (5)</c:v>
                </c:pt>
                <c:pt idx="1">
                  <c:v>center2 (17)</c:v>
                </c:pt>
                <c:pt idx="2">
                  <c:v>center3 (3)</c:v>
                </c:pt>
                <c:pt idx="3">
                  <c:v>center4 (49)</c:v>
                </c:pt>
                <c:pt idx="4">
                  <c:v>center5 (11)</c:v>
                </c:pt>
              </c:strCache>
            </c:strRef>
          </c:cat>
          <c:val>
            <c:numRef>
              <c:f>xFile0000!$H$2:$H$6</c:f>
              <c:numCache>
                <c:formatCode>0%</c:formatCode>
                <c:ptCount val="5"/>
                <c:pt idx="0">
                  <c:v>0.0160940906</c:v>
                </c:pt>
                <c:pt idx="1">
                  <c:v>0.0107454470588235</c:v>
                </c:pt>
                <c:pt idx="2">
                  <c:v>3.99736666666667E-5</c:v>
                </c:pt>
                <c:pt idx="3">
                  <c:v>0.00456459579591837</c:v>
                </c:pt>
                <c:pt idx="4">
                  <c:v>0.00514783227272727</c:v>
                </c:pt>
              </c:numCache>
            </c:numRef>
          </c:val>
        </c:ser>
        <c:ser>
          <c:idx val="3"/>
          <c:order val="3"/>
          <c:tx>
            <c:strRef>
              <c:f>xFile0000!$I$1</c:f>
              <c:strCache>
                <c:ptCount val="1"/>
                <c:pt idx="0">
                  <c:v>3-Comm &amp; Media</c:v>
                </c:pt>
              </c:strCache>
            </c:strRef>
          </c:tx>
          <c:invertIfNegative val="0"/>
          <c:cat>
            <c:strRef>
              <c:f>xFile0000!$E$2:$E$6</c:f>
              <c:strCache>
                <c:ptCount val="5"/>
                <c:pt idx="0">
                  <c:v>center1 (5)</c:v>
                </c:pt>
                <c:pt idx="1">
                  <c:v>center2 (17)</c:v>
                </c:pt>
                <c:pt idx="2">
                  <c:v>center3 (3)</c:v>
                </c:pt>
                <c:pt idx="3">
                  <c:v>center4 (49)</c:v>
                </c:pt>
                <c:pt idx="4">
                  <c:v>center5 (11)</c:v>
                </c:pt>
              </c:strCache>
            </c:strRef>
          </c:cat>
          <c:val>
            <c:numRef>
              <c:f>xFile0000!$I$2:$I$6</c:f>
              <c:numCache>
                <c:formatCode>0%</c:formatCode>
                <c:ptCount val="5"/>
                <c:pt idx="0">
                  <c:v>0.0073355268</c:v>
                </c:pt>
                <c:pt idx="1">
                  <c:v>0.0192815538823529</c:v>
                </c:pt>
                <c:pt idx="2">
                  <c:v>0.014596508</c:v>
                </c:pt>
                <c:pt idx="3">
                  <c:v>0.0601502347551021</c:v>
                </c:pt>
                <c:pt idx="4">
                  <c:v>0.016571683</c:v>
                </c:pt>
              </c:numCache>
            </c:numRef>
          </c:val>
        </c:ser>
        <c:ser>
          <c:idx val="4"/>
          <c:order val="4"/>
          <c:tx>
            <c:strRef>
              <c:f>xFile0000!$J$1</c:f>
              <c:strCache>
                <c:ptCount val="1"/>
                <c:pt idx="0">
                  <c:v>4-Diversified Industries</c:v>
                </c:pt>
              </c:strCache>
            </c:strRef>
          </c:tx>
          <c:invertIfNegative val="0"/>
          <c:cat>
            <c:strRef>
              <c:f>xFile0000!$E$2:$E$6</c:f>
              <c:strCache>
                <c:ptCount val="5"/>
                <c:pt idx="0">
                  <c:v>center1 (5)</c:v>
                </c:pt>
                <c:pt idx="1">
                  <c:v>center2 (17)</c:v>
                </c:pt>
                <c:pt idx="2">
                  <c:v>center3 (3)</c:v>
                </c:pt>
                <c:pt idx="3">
                  <c:v>center4 (49)</c:v>
                </c:pt>
                <c:pt idx="4">
                  <c:v>center5 (11)</c:v>
                </c:pt>
              </c:strCache>
            </c:strRef>
          </c:cat>
          <c:val>
            <c:numRef>
              <c:f>xFile0000!$J$2:$J$6</c:f>
              <c:numCache>
                <c:formatCode>0%</c:formatCode>
                <c:ptCount val="5"/>
                <c:pt idx="0">
                  <c:v>0.0860719608</c:v>
                </c:pt>
                <c:pt idx="1">
                  <c:v>0.328331271529412</c:v>
                </c:pt>
                <c:pt idx="2">
                  <c:v>0.016015056</c:v>
                </c:pt>
                <c:pt idx="3">
                  <c:v>0.166106836755102</c:v>
                </c:pt>
                <c:pt idx="4">
                  <c:v>0.115626572727273</c:v>
                </c:pt>
              </c:numCache>
            </c:numRef>
          </c:val>
        </c:ser>
        <c:ser>
          <c:idx val="5"/>
          <c:order val="5"/>
          <c:tx>
            <c:strRef>
              <c:f>xFile0000!$K$1</c:f>
              <c:strCache>
                <c:ptCount val="1"/>
                <c:pt idx="0">
                  <c:v>5-ETP</c:v>
                </c:pt>
              </c:strCache>
            </c:strRef>
          </c:tx>
          <c:invertIfNegative val="0"/>
          <c:cat>
            <c:strRef>
              <c:f>xFile0000!$E$2:$E$6</c:f>
              <c:strCache>
                <c:ptCount val="5"/>
                <c:pt idx="0">
                  <c:v>center1 (5)</c:v>
                </c:pt>
                <c:pt idx="1">
                  <c:v>center2 (17)</c:v>
                </c:pt>
                <c:pt idx="2">
                  <c:v>center3 (3)</c:v>
                </c:pt>
                <c:pt idx="3">
                  <c:v>center4 (49)</c:v>
                </c:pt>
                <c:pt idx="4">
                  <c:v>center5 (11)</c:v>
                </c:pt>
              </c:strCache>
            </c:strRef>
          </c:cat>
          <c:val>
            <c:numRef>
              <c:f>xFile0000!$K$2:$K$6</c:f>
              <c:numCache>
                <c:formatCode>0%</c:formatCode>
                <c:ptCount val="5"/>
                <c:pt idx="0">
                  <c:v>0.0199690722</c:v>
                </c:pt>
                <c:pt idx="1">
                  <c:v>0.0197045580588235</c:v>
                </c:pt>
                <c:pt idx="2">
                  <c:v>0.000244936333333333</c:v>
                </c:pt>
                <c:pt idx="3">
                  <c:v>0.0654513499387755</c:v>
                </c:pt>
                <c:pt idx="4">
                  <c:v>0.0573912824545455</c:v>
                </c:pt>
              </c:numCache>
            </c:numRef>
          </c:val>
        </c:ser>
        <c:ser>
          <c:idx val="6"/>
          <c:order val="6"/>
          <c:tx>
            <c:strRef>
              <c:f>xFile0000!$L$1</c:f>
              <c:strCache>
                <c:ptCount val="1"/>
                <c:pt idx="0">
                  <c:v>6-Financial Services</c:v>
                </c:pt>
              </c:strCache>
            </c:strRef>
          </c:tx>
          <c:invertIfNegative val="0"/>
          <c:cat>
            <c:strRef>
              <c:f>xFile0000!$E$2:$E$6</c:f>
              <c:strCache>
                <c:ptCount val="5"/>
                <c:pt idx="0">
                  <c:v>center1 (5)</c:v>
                </c:pt>
                <c:pt idx="1">
                  <c:v>center2 (17)</c:v>
                </c:pt>
                <c:pt idx="2">
                  <c:v>center3 (3)</c:v>
                </c:pt>
                <c:pt idx="3">
                  <c:v>center4 (49)</c:v>
                </c:pt>
                <c:pt idx="4">
                  <c:v>center5 (11)</c:v>
                </c:pt>
              </c:strCache>
            </c:strRef>
          </c:cat>
          <c:val>
            <c:numRef>
              <c:f>xFile0000!$L$2:$L$6</c:f>
              <c:numCache>
                <c:formatCode>0%</c:formatCode>
                <c:ptCount val="5"/>
                <c:pt idx="0">
                  <c:v>0.054163864</c:v>
                </c:pt>
                <c:pt idx="1">
                  <c:v>0.135213365352941</c:v>
                </c:pt>
                <c:pt idx="2">
                  <c:v>0.004848515</c:v>
                </c:pt>
                <c:pt idx="3">
                  <c:v>0.255462990122449</c:v>
                </c:pt>
                <c:pt idx="4">
                  <c:v>0.0724007009090909</c:v>
                </c:pt>
              </c:numCache>
            </c:numRef>
          </c:val>
        </c:ser>
        <c:ser>
          <c:idx val="7"/>
          <c:order val="7"/>
          <c:tx>
            <c:strRef>
              <c:f>xFile0000!$M$1</c:f>
              <c:strCache>
                <c:ptCount val="1"/>
                <c:pt idx="0">
                  <c:v>7-Forest Products &amp; Paper</c:v>
                </c:pt>
              </c:strCache>
            </c:strRef>
          </c:tx>
          <c:invertIfNegative val="0"/>
          <c:cat>
            <c:strRef>
              <c:f>xFile0000!$E$2:$E$6</c:f>
              <c:strCache>
                <c:ptCount val="5"/>
                <c:pt idx="0">
                  <c:v>center1 (5)</c:v>
                </c:pt>
                <c:pt idx="1">
                  <c:v>center2 (17)</c:v>
                </c:pt>
                <c:pt idx="2">
                  <c:v>center3 (3)</c:v>
                </c:pt>
                <c:pt idx="3">
                  <c:v>center4 (49)</c:v>
                </c:pt>
                <c:pt idx="4">
                  <c:v>center5 (11)</c:v>
                </c:pt>
              </c:strCache>
            </c:strRef>
          </c:cat>
          <c:val>
            <c:numRef>
              <c:f>xFile0000!$M$2:$M$6</c:f>
              <c:numCache>
                <c:formatCode>0%</c:formatCode>
                <c:ptCount val="5"/>
                <c:pt idx="0">
                  <c:v>0.0007437196</c:v>
                </c:pt>
                <c:pt idx="1">
                  <c:v>0.0110446451764706</c:v>
                </c:pt>
                <c:pt idx="2">
                  <c:v>1.87333333333333E-6</c:v>
                </c:pt>
                <c:pt idx="3">
                  <c:v>0.00632085424489796</c:v>
                </c:pt>
                <c:pt idx="4">
                  <c:v>0.0220070929090909</c:v>
                </c:pt>
              </c:numCache>
            </c:numRef>
          </c:val>
        </c:ser>
        <c:ser>
          <c:idx val="8"/>
          <c:order val="8"/>
          <c:tx>
            <c:strRef>
              <c:f>xFile0000!$N$1</c:f>
              <c:strCache>
                <c:ptCount val="1"/>
                <c:pt idx="0">
                  <c:v>8-Life Sciences</c:v>
                </c:pt>
              </c:strCache>
            </c:strRef>
          </c:tx>
          <c:invertIfNegative val="0"/>
          <c:cat>
            <c:strRef>
              <c:f>xFile0000!$E$2:$E$6</c:f>
              <c:strCache>
                <c:ptCount val="5"/>
                <c:pt idx="0">
                  <c:v>center1 (5)</c:v>
                </c:pt>
                <c:pt idx="1">
                  <c:v>center2 (17)</c:v>
                </c:pt>
                <c:pt idx="2">
                  <c:v>center3 (3)</c:v>
                </c:pt>
                <c:pt idx="3">
                  <c:v>center4 (49)</c:v>
                </c:pt>
                <c:pt idx="4">
                  <c:v>center5 (11)</c:v>
                </c:pt>
              </c:strCache>
            </c:strRef>
          </c:cat>
          <c:val>
            <c:numRef>
              <c:f>xFile0000!$N$2:$N$6</c:f>
              <c:numCache>
                <c:formatCode>0%</c:formatCode>
                <c:ptCount val="5"/>
                <c:pt idx="0">
                  <c:v>0.0303737052</c:v>
                </c:pt>
                <c:pt idx="1">
                  <c:v>0.0206565700588235</c:v>
                </c:pt>
                <c:pt idx="2">
                  <c:v>0.000846905000000001</c:v>
                </c:pt>
                <c:pt idx="3">
                  <c:v>0.029385864244898</c:v>
                </c:pt>
                <c:pt idx="4">
                  <c:v>0.123345150090909</c:v>
                </c:pt>
              </c:numCache>
            </c:numRef>
          </c:val>
        </c:ser>
        <c:ser>
          <c:idx val="9"/>
          <c:order val="9"/>
          <c:tx>
            <c:strRef>
              <c:f>xFile0000!$O$1</c:f>
              <c:strCache>
                <c:ptCount val="1"/>
                <c:pt idx="0">
                  <c:v>9-Mining</c:v>
                </c:pt>
              </c:strCache>
            </c:strRef>
          </c:tx>
          <c:invertIfNegative val="0"/>
          <c:cat>
            <c:strRef>
              <c:f>xFile0000!$E$2:$E$6</c:f>
              <c:strCache>
                <c:ptCount val="5"/>
                <c:pt idx="0">
                  <c:v>center1 (5)</c:v>
                </c:pt>
                <c:pt idx="1">
                  <c:v>center2 (17)</c:v>
                </c:pt>
                <c:pt idx="2">
                  <c:v>center3 (3)</c:v>
                </c:pt>
                <c:pt idx="3">
                  <c:v>center4 (49)</c:v>
                </c:pt>
                <c:pt idx="4">
                  <c:v>center5 (11)</c:v>
                </c:pt>
              </c:strCache>
            </c:strRef>
          </c:cat>
          <c:val>
            <c:numRef>
              <c:f>xFile0000!$O$2:$O$6</c:f>
              <c:numCache>
                <c:formatCode>0%</c:formatCode>
                <c:ptCount val="5"/>
                <c:pt idx="0">
                  <c:v>0.0690801616</c:v>
                </c:pt>
                <c:pt idx="1">
                  <c:v>0.0811566029411765</c:v>
                </c:pt>
                <c:pt idx="2">
                  <c:v>0.112450782666667</c:v>
                </c:pt>
                <c:pt idx="3">
                  <c:v>0.087313614</c:v>
                </c:pt>
                <c:pt idx="4">
                  <c:v>0.329261669</c:v>
                </c:pt>
              </c:numCache>
            </c:numRef>
          </c:val>
        </c:ser>
        <c:ser>
          <c:idx val="10"/>
          <c:order val="10"/>
          <c:tx>
            <c:strRef>
              <c:f>xFile0000!$P$1</c:f>
              <c:strCache>
                <c:ptCount val="1"/>
                <c:pt idx="0">
                  <c:v>10-Oil &amp; Gas</c:v>
                </c:pt>
              </c:strCache>
            </c:strRef>
          </c:tx>
          <c:invertIfNegative val="0"/>
          <c:cat>
            <c:strRef>
              <c:f>xFile0000!$E$2:$E$6</c:f>
              <c:strCache>
                <c:ptCount val="5"/>
                <c:pt idx="0">
                  <c:v>center1 (5)</c:v>
                </c:pt>
                <c:pt idx="1">
                  <c:v>center2 (17)</c:v>
                </c:pt>
                <c:pt idx="2">
                  <c:v>center3 (3)</c:v>
                </c:pt>
                <c:pt idx="3">
                  <c:v>center4 (49)</c:v>
                </c:pt>
                <c:pt idx="4">
                  <c:v>center5 (11)</c:v>
                </c:pt>
              </c:strCache>
            </c:strRef>
          </c:cat>
          <c:val>
            <c:numRef>
              <c:f>xFile0000!$P$2:$P$6</c:f>
              <c:numCache>
                <c:formatCode>0%</c:formatCode>
                <c:ptCount val="5"/>
                <c:pt idx="0">
                  <c:v>0.5777834612</c:v>
                </c:pt>
                <c:pt idx="1">
                  <c:v>0.0975077117058823</c:v>
                </c:pt>
                <c:pt idx="2">
                  <c:v>0.00802134333333333</c:v>
                </c:pt>
                <c:pt idx="3">
                  <c:v>0.126331012673469</c:v>
                </c:pt>
                <c:pt idx="4">
                  <c:v>0.146856847727273</c:v>
                </c:pt>
              </c:numCache>
            </c:numRef>
          </c:val>
        </c:ser>
        <c:ser>
          <c:idx val="11"/>
          <c:order val="11"/>
          <c:tx>
            <c:strRef>
              <c:f>xFile0000!$Q$1</c:f>
              <c:strCache>
                <c:ptCount val="1"/>
                <c:pt idx="0">
                  <c:v>11-Real Estate</c:v>
                </c:pt>
              </c:strCache>
            </c:strRef>
          </c:tx>
          <c:invertIfNegative val="0"/>
          <c:cat>
            <c:strRef>
              <c:f>xFile0000!$E$2:$E$6</c:f>
              <c:strCache>
                <c:ptCount val="5"/>
                <c:pt idx="0">
                  <c:v>center1 (5)</c:v>
                </c:pt>
                <c:pt idx="1">
                  <c:v>center2 (17)</c:v>
                </c:pt>
                <c:pt idx="2">
                  <c:v>center3 (3)</c:v>
                </c:pt>
                <c:pt idx="3">
                  <c:v>center4 (49)</c:v>
                </c:pt>
                <c:pt idx="4">
                  <c:v>center5 (11)</c:v>
                </c:pt>
              </c:strCache>
            </c:strRef>
          </c:cat>
          <c:val>
            <c:numRef>
              <c:f>xFile0000!$Q$2:$Q$6</c:f>
              <c:numCache>
                <c:formatCode>0%</c:formatCode>
                <c:ptCount val="5"/>
                <c:pt idx="0">
                  <c:v>0.0758246804</c:v>
                </c:pt>
                <c:pt idx="1">
                  <c:v>0.075492055</c:v>
                </c:pt>
                <c:pt idx="2">
                  <c:v>0.000300308666666667</c:v>
                </c:pt>
                <c:pt idx="3">
                  <c:v>0.0462900516938776</c:v>
                </c:pt>
                <c:pt idx="4">
                  <c:v>0.0181541955454545</c:v>
                </c:pt>
              </c:numCache>
            </c:numRef>
          </c:val>
        </c:ser>
        <c:ser>
          <c:idx val="12"/>
          <c:order val="12"/>
          <c:tx>
            <c:strRef>
              <c:f>xFile0000!$R$1</c:f>
              <c:strCache>
                <c:ptCount val="1"/>
                <c:pt idx="0">
                  <c:v>12-SPAC</c:v>
                </c:pt>
              </c:strCache>
            </c:strRef>
          </c:tx>
          <c:invertIfNegative val="0"/>
          <c:cat>
            <c:strRef>
              <c:f>xFile0000!$E$2:$E$6</c:f>
              <c:strCache>
                <c:ptCount val="5"/>
                <c:pt idx="0">
                  <c:v>center1 (5)</c:v>
                </c:pt>
                <c:pt idx="1">
                  <c:v>center2 (17)</c:v>
                </c:pt>
                <c:pt idx="2">
                  <c:v>center3 (3)</c:v>
                </c:pt>
                <c:pt idx="3">
                  <c:v>center4 (49)</c:v>
                </c:pt>
                <c:pt idx="4">
                  <c:v>center5 (11)</c:v>
                </c:pt>
              </c:strCache>
            </c:strRef>
          </c:cat>
          <c:val>
            <c:numRef>
              <c:f>xFile0000!$R$2:$R$6</c:f>
              <c:numCache>
                <c:formatCode>0%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ser>
          <c:idx val="13"/>
          <c:order val="13"/>
          <c:tx>
            <c:strRef>
              <c:f>xFile0000!$S$1</c:f>
              <c:strCache>
                <c:ptCount val="1"/>
                <c:pt idx="0">
                  <c:v>13-Technology</c:v>
                </c:pt>
              </c:strCache>
            </c:strRef>
          </c:tx>
          <c:invertIfNegative val="0"/>
          <c:cat>
            <c:strRef>
              <c:f>xFile0000!$E$2:$E$6</c:f>
              <c:strCache>
                <c:ptCount val="5"/>
                <c:pt idx="0">
                  <c:v>center1 (5)</c:v>
                </c:pt>
                <c:pt idx="1">
                  <c:v>center2 (17)</c:v>
                </c:pt>
                <c:pt idx="2">
                  <c:v>center3 (3)</c:v>
                </c:pt>
                <c:pt idx="3">
                  <c:v>center4 (49)</c:v>
                </c:pt>
                <c:pt idx="4">
                  <c:v>center5 (11)</c:v>
                </c:pt>
              </c:strCache>
            </c:strRef>
          </c:cat>
          <c:val>
            <c:numRef>
              <c:f>xFile0000!$S$2:$S$6</c:f>
              <c:numCache>
                <c:formatCode>0%</c:formatCode>
                <c:ptCount val="5"/>
                <c:pt idx="0">
                  <c:v>0.0080153304</c:v>
                </c:pt>
                <c:pt idx="1">
                  <c:v>0.0450048404705882</c:v>
                </c:pt>
                <c:pt idx="2">
                  <c:v>0.839199663333334</c:v>
                </c:pt>
                <c:pt idx="3">
                  <c:v>0.048499886</c:v>
                </c:pt>
                <c:pt idx="4">
                  <c:v>0.040792514</c:v>
                </c:pt>
              </c:numCache>
            </c:numRef>
          </c:val>
        </c:ser>
        <c:ser>
          <c:idx val="14"/>
          <c:order val="14"/>
          <c:tx>
            <c:strRef>
              <c:f>xFile0000!$T$1</c:f>
              <c:strCache>
                <c:ptCount val="1"/>
                <c:pt idx="0">
                  <c:v>14-Utilities &amp; Pipelines</c:v>
                </c:pt>
              </c:strCache>
            </c:strRef>
          </c:tx>
          <c:invertIfNegative val="0"/>
          <c:cat>
            <c:strRef>
              <c:f>xFile0000!$E$2:$E$6</c:f>
              <c:strCache>
                <c:ptCount val="5"/>
                <c:pt idx="0">
                  <c:v>center1 (5)</c:v>
                </c:pt>
                <c:pt idx="1">
                  <c:v>center2 (17)</c:v>
                </c:pt>
                <c:pt idx="2">
                  <c:v>center3 (3)</c:v>
                </c:pt>
                <c:pt idx="3">
                  <c:v>center4 (49)</c:v>
                </c:pt>
                <c:pt idx="4">
                  <c:v>center5 (11)</c:v>
                </c:pt>
              </c:strCache>
            </c:strRef>
          </c:cat>
          <c:val>
            <c:numRef>
              <c:f>xFile0000!$T$2:$T$6</c:f>
              <c:numCache>
                <c:formatCode>0%</c:formatCode>
                <c:ptCount val="5"/>
                <c:pt idx="0">
                  <c:v>0.0322457692</c:v>
                </c:pt>
                <c:pt idx="1">
                  <c:v>0.0816532935294118</c:v>
                </c:pt>
                <c:pt idx="2">
                  <c:v>0.0</c:v>
                </c:pt>
                <c:pt idx="3">
                  <c:v>0.0659536508163266</c:v>
                </c:pt>
                <c:pt idx="4">
                  <c:v>0.0129382278181818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9169080"/>
        <c:axId val="2139370888"/>
      </c:barChart>
      <c:catAx>
        <c:axId val="2139169080"/>
        <c:scaling>
          <c:orientation val="minMax"/>
        </c:scaling>
        <c:delete val="0"/>
        <c:axPos val="b"/>
        <c:majorTickMark val="none"/>
        <c:minorTickMark val="none"/>
        <c:tickLblPos val="nextTo"/>
        <c:crossAx val="2139370888"/>
        <c:crosses val="autoZero"/>
        <c:auto val="1"/>
        <c:lblAlgn val="ctr"/>
        <c:lblOffset val="100"/>
        <c:noMultiLvlLbl val="0"/>
      </c:catAx>
      <c:valAx>
        <c:axId val="2139370888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2139169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0135767-C715-DC40-AAEC-6E6533B39ED1}" type="datetime1">
              <a:rPr lang="en-CA" smtClean="0"/>
              <a:t>16-07-15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468A-D9F6-9841-8C09-96761E5F0FA3}" type="datetime1">
              <a:rPr lang="en-CA" smtClean="0"/>
              <a:t>16-07-15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D64A-1BB1-4F44-AFAE-06754104697B}" type="datetime1">
              <a:rPr lang="en-CA" smtClean="0"/>
              <a:t>16-07-15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040C-E153-6F4D-8707-76A852B29284}" type="datetime1">
              <a:rPr lang="en-CA" smtClean="0"/>
              <a:t>16-07-15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BE7A338-1C98-404D-B760-7578571CE295}" type="datetime1">
              <a:rPr lang="en-CA" smtClean="0"/>
              <a:t>16-07-15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4A6F-3ADA-0446-999D-CA4FA4644DF6}" type="datetime1">
              <a:rPr lang="en-CA" smtClean="0"/>
              <a:t>16-07-15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AB8E-FFB1-0443-8012-25E1D251529E}" type="datetime1">
              <a:rPr lang="en-CA" smtClean="0"/>
              <a:t>16-07-15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4F07-5712-0642-9B1F-0A320BE601B1}" type="datetime1">
              <a:rPr lang="en-CA" smtClean="0"/>
              <a:t>16-07-15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22B1-2A1C-994A-BE08-9ECB557B7398}" type="datetime1">
              <a:rPr lang="en-CA" smtClean="0"/>
              <a:t>16-07-15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6EF-13D3-7543-8D25-E41CD7697D7E}" type="datetime1">
              <a:rPr lang="en-CA" smtClean="0"/>
              <a:t>16-07-15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CA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6C98-B0C9-DB45-A103-4D3F27B5B992}" type="datetime1">
              <a:rPr lang="en-CA" smtClean="0"/>
              <a:t>16-07-15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03848A-0F79-6041-AAF0-0E7A253832A0}" type="datetime1">
              <a:rPr lang="en-CA" smtClean="0"/>
              <a:t>16-07-15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" name="Picture 11" descr="dsllogo3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27" y="6107443"/>
            <a:ext cx="2450173" cy="773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 of Brokers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July 18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7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K-means followed by Hierarchal tends to do an interesting job of clustering brokers.</a:t>
            </a:r>
          </a:p>
          <a:p>
            <a:r>
              <a:rPr lang="en-US" dirty="0" smtClean="0"/>
              <a:t>Augmenting clustering by QMV by adding Sectors leads to some changes, but not many dramatic changes, ~ 78% stayed within the same sector.</a:t>
            </a:r>
          </a:p>
          <a:p>
            <a:r>
              <a:rPr lang="en-US" dirty="0" smtClean="0"/>
              <a:t>This is somewhat expected, as QMV is correlated with Sector.</a:t>
            </a:r>
          </a:p>
          <a:p>
            <a:r>
              <a:rPr lang="en-US" dirty="0" smtClean="0"/>
              <a:t>The results shown are different from the results given when clustering broker just by 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3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Research</a:t>
            </a:r>
            <a:r>
              <a:rPr lang="pt-BR" dirty="0" smtClean="0"/>
              <a:t> </a:t>
            </a:r>
            <a:r>
              <a:rPr lang="pt-BR" dirty="0" err="1" smtClean="0"/>
              <a:t>Question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229600" cy="419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How to cluster Brokers according to sectors?</a:t>
            </a:r>
            <a:endParaRPr lang="pt-BR" b="1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r>
              <a:rPr lang="en-US" b="1" dirty="0" smtClean="0"/>
              <a:t>Analysis:</a:t>
            </a:r>
            <a:endParaRPr lang="pt-BR" dirty="0" smtClean="0"/>
          </a:p>
          <a:p>
            <a:r>
              <a:rPr lang="en-US" dirty="0" err="1" smtClean="0"/>
              <a:t>Nb</a:t>
            </a:r>
            <a:r>
              <a:rPr lang="en-US" dirty="0" smtClean="0"/>
              <a:t> of sectors: 15</a:t>
            </a:r>
          </a:p>
          <a:p>
            <a:r>
              <a:rPr lang="en-US" dirty="0" err="1" smtClean="0"/>
              <a:t>Nb</a:t>
            </a:r>
            <a:r>
              <a:rPr lang="en-US" dirty="0" smtClean="0"/>
              <a:t> of brokers: 85 (72 brokers &gt;100 trade days)</a:t>
            </a:r>
            <a:endParaRPr lang="pt-BR" dirty="0" smtClean="0"/>
          </a:p>
          <a:p>
            <a:r>
              <a:rPr lang="en-US" dirty="0" smtClean="0"/>
              <a:t>Tool: K-means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923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Distribuition of trades for sectors.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685800" y="1600200"/>
          <a:ext cx="7696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7085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Distribuition of trades for sectors (2015)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381000" y="13716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8545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Centroids based on </a:t>
            </a:r>
            <a:br>
              <a:rPr lang="pt-BR" dirty="0" smtClean="0"/>
            </a:br>
            <a:r>
              <a:rPr lang="pt-BR" dirty="0" smtClean="0"/>
              <a:t>Trades Sector Distribuition (2015)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990600" y="1371600"/>
          <a:ext cx="72390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829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err="1" smtClean="0"/>
              <a:t>Traders</a:t>
            </a:r>
            <a:r>
              <a:rPr lang="pt-BR" dirty="0" smtClean="0"/>
              <a:t>’ </a:t>
            </a:r>
            <a:r>
              <a:rPr lang="pt-BR" dirty="0" err="1" smtClean="0"/>
              <a:t>Behaviours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1981200" y="1295400"/>
          <a:ext cx="4800600" cy="2886310"/>
        </p:xfrm>
        <a:graphic>
          <a:graphicData uri="http://schemas.openxmlformats.org/drawingml/2006/table">
            <a:tbl>
              <a:tblPr/>
              <a:tblGrid>
                <a:gridCol w="2090057"/>
                <a:gridCol w="1045029"/>
                <a:gridCol w="1665514"/>
              </a:tblGrid>
              <a:tr h="44363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Sector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Qty</a:t>
                      </a:r>
                      <a:r>
                        <a:rPr lang="pt-BR" sz="24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in </a:t>
                      </a:r>
                      <a:r>
                        <a:rPr lang="pt-BR" sz="24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May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Qty</a:t>
                      </a:r>
                      <a:r>
                        <a:rPr lang="pt-BR" sz="24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2400" b="1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brokers</a:t>
                      </a:r>
                      <a:r>
                        <a:rPr lang="pt-BR" sz="24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2400" b="1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held</a:t>
                      </a:r>
                      <a:r>
                        <a:rPr lang="pt-BR" sz="24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in D</a:t>
                      </a:r>
                      <a:r>
                        <a:rPr lang="pt-BR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ec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88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Oil</a:t>
                      </a:r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&amp; </a:t>
                      </a:r>
                      <a:r>
                        <a:rPr lang="pt-BR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Gas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88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Mining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88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Financial </a:t>
                      </a:r>
                      <a:r>
                        <a:rPr lang="pt-BR" sz="2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Serv</a:t>
                      </a:r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885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Div</a:t>
                      </a:r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 Ind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63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533400" y="4343400"/>
            <a:ext cx="8229600" cy="1905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pt-BR" sz="2400" dirty="0" smtClean="0"/>
              <a:t>75% of the brokers changed of cluster  (this example).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400" dirty="0" smtClean="0"/>
              <a:t>During an </a:t>
            </a:r>
            <a:r>
              <a:rPr lang="en-US" sz="2400" b="1" dirty="0" smtClean="0"/>
              <a:t>only</a:t>
            </a:r>
            <a:r>
              <a:rPr lang="en-US" sz="2400" dirty="0" smtClean="0"/>
              <a:t> </a:t>
            </a:r>
            <a:r>
              <a:rPr lang="en-US" sz="2400" b="1" dirty="0" smtClean="0"/>
              <a:t>day</a:t>
            </a:r>
            <a:r>
              <a:rPr lang="en-US" sz="2400" dirty="0" smtClean="0"/>
              <a:t>, some brokers invested more than </a:t>
            </a:r>
            <a:r>
              <a:rPr lang="en-US" sz="2400" b="1" dirty="0" smtClean="0"/>
              <a:t>80% </a:t>
            </a:r>
            <a:r>
              <a:rPr lang="en-US" sz="2400" dirty="0" smtClean="0"/>
              <a:t>in an only </a:t>
            </a:r>
            <a:r>
              <a:rPr lang="en-US" sz="2400" b="1" dirty="0" smtClean="0"/>
              <a:t>sector</a:t>
            </a:r>
            <a:r>
              <a:rPr lang="en-US" sz="2400" dirty="0" smtClean="0"/>
              <a:t>  and </a:t>
            </a:r>
            <a:r>
              <a:rPr lang="en-US" sz="2400" b="1" dirty="0" smtClean="0"/>
              <a:t>changed</a:t>
            </a:r>
            <a:r>
              <a:rPr lang="en-US" sz="2400" dirty="0" smtClean="0"/>
              <a:t> the sector after 6 months.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distribuition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centroids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also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 every day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052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But</a:t>
            </a:r>
            <a:r>
              <a:rPr lang="pt-BR" dirty="0" smtClean="0"/>
              <a:t> ...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2098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3400" y="1219200"/>
            <a:ext cx="8229600" cy="12954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traders’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behaviours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change among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days.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But some traders change their </a:t>
            </a:r>
            <a:r>
              <a:rPr lang="en-US" sz="2400" dirty="0" err="1" smtClean="0">
                <a:solidFill>
                  <a:srgbClr val="FF0000"/>
                </a:solidFill>
              </a:rPr>
              <a:t>behaviours</a:t>
            </a:r>
            <a:r>
              <a:rPr lang="en-US" sz="2400" dirty="0" smtClean="0">
                <a:solidFill>
                  <a:srgbClr val="FF0000"/>
                </a:solidFill>
              </a:rPr>
              <a:t> together.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 1</a:t>
            </a:r>
            <a:r>
              <a:rPr lang="en-US" sz="2600" b="1" dirty="0" smtClean="0">
                <a:solidFill>
                  <a:srgbClr val="FF0000"/>
                </a:solidFill>
              </a:rPr>
              <a:t>: </a:t>
            </a:r>
            <a:r>
              <a:rPr lang="en-US" sz="2600" dirty="0" smtClean="0"/>
              <a:t>93% of days in the same cluster (min = 87%)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2514600"/>
          <a:ext cx="7391400" cy="3644440"/>
        </p:xfrm>
        <a:graphic>
          <a:graphicData uri="http://schemas.openxmlformats.org/drawingml/2006/table">
            <a:tbl>
              <a:tblPr/>
              <a:tblGrid>
                <a:gridCol w="632727"/>
                <a:gridCol w="4515369"/>
                <a:gridCol w="2243304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Volume (2015)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02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RBC Capital Markets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218,892,926,097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02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TD Securities Inc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246,534,898,355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02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Barclays Capital Canada Inc 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24,165,214,315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02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UBS Securities Canada Inc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41,420,419,443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02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Instinet Canada Ltd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84,296,044,275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02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generic                                            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535,186,026,461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02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CIBC World Markets  Inc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501,144,449,342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02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Credit Suisse Securities 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57,450,353,318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02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Merrill Lynch Canada Inc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99,452,871,523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02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Morgan Stanley </a:t>
                      </a:r>
                      <a:r>
                        <a:rPr lang="pt-BR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Canada</a:t>
                      </a: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Ltd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97,356,027,641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32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Days</a:t>
            </a:r>
            <a:r>
              <a:rPr lang="pt-BR" dirty="0" smtClean="0"/>
              <a:t> in </a:t>
            </a:r>
            <a:r>
              <a:rPr lang="pt-BR" dirty="0" err="1" smtClean="0"/>
              <a:t>different</a:t>
            </a:r>
            <a:r>
              <a:rPr lang="pt-BR" dirty="0" smtClean="0"/>
              <a:t> clusters (%)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7" name="Picture 3" descr="C:\Users\Hamilton\_new\Ryerson\Doc\Presentation\Brokers\images\x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7239000" cy="49024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115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Days</a:t>
            </a:r>
            <a:r>
              <a:rPr lang="pt-BR" dirty="0" smtClean="0"/>
              <a:t> in </a:t>
            </a:r>
            <a:r>
              <a:rPr lang="pt-BR" dirty="0" err="1" smtClean="0"/>
              <a:t>different</a:t>
            </a:r>
            <a:r>
              <a:rPr lang="pt-BR" dirty="0" smtClean="0"/>
              <a:t> clusters (%)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050" name="Picture 2" descr="C:\Users\Hamilton\_new\Ryerson\Doc\Presentation\Brokers\images\x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4114800" cy="5250180"/>
          </a:xfrm>
          <a:prstGeom prst="rect">
            <a:avLst/>
          </a:prstGeom>
          <a:noFill/>
        </p:spPr>
      </p:pic>
      <p:pic>
        <p:nvPicPr>
          <p:cNvPr id="2051" name="Picture 3" descr="C:\Users\Hamilton\_new\Ryerson\Doc\Presentation\Brokers\images\x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447800"/>
            <a:ext cx="2630487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434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Days</a:t>
            </a:r>
            <a:r>
              <a:rPr lang="pt-BR" dirty="0" smtClean="0"/>
              <a:t> in </a:t>
            </a:r>
            <a:r>
              <a:rPr lang="pt-BR" dirty="0" err="1" smtClean="0"/>
              <a:t>different</a:t>
            </a:r>
            <a:r>
              <a:rPr lang="pt-BR" dirty="0" smtClean="0"/>
              <a:t> clusters (%)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074" name="Picture 2" descr="C:\Users\Hamilton\_new\Ryerson\Doc\Presentation\Brokers\images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524000"/>
            <a:ext cx="2887663" cy="4025487"/>
          </a:xfrm>
          <a:prstGeom prst="rect">
            <a:avLst/>
          </a:prstGeom>
          <a:noFill/>
        </p:spPr>
      </p:pic>
      <p:pic>
        <p:nvPicPr>
          <p:cNvPr id="3077" name="Picture 5" descr="C:\Users\Hamilton\_new\Ryerson\Doc\Presentation\Brokers\images\x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199" y="1219200"/>
            <a:ext cx="2643169" cy="495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2952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interesting results can result from clustering brokers based on different metrics?</a:t>
            </a:r>
          </a:p>
          <a:p>
            <a:r>
              <a:rPr lang="en-US" dirty="0" smtClean="0"/>
              <a:t>Method:  Apply various clustering algorithms in combination with a multitude of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16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Days</a:t>
            </a:r>
            <a:r>
              <a:rPr lang="pt-BR" dirty="0" smtClean="0"/>
              <a:t> in </a:t>
            </a:r>
            <a:r>
              <a:rPr lang="pt-BR" dirty="0" err="1" smtClean="0"/>
              <a:t>different</a:t>
            </a:r>
            <a:r>
              <a:rPr lang="pt-BR" dirty="0" smtClean="0"/>
              <a:t> clusters (%)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099" name="Picture 3" descr="C:\Users\Hamilton\_new\Ryerson\Doc\Presentation\Brokers\images\x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19200"/>
            <a:ext cx="4876800" cy="49213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891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main groups of metrics are used:</a:t>
            </a:r>
          </a:p>
          <a:p>
            <a:pPr lvl="1"/>
            <a:r>
              <a:rPr lang="en-US" dirty="0" smtClean="0"/>
              <a:t>Sector</a:t>
            </a:r>
          </a:p>
          <a:p>
            <a:pPr lvl="2"/>
            <a:r>
              <a:rPr lang="en-US" dirty="0" smtClean="0"/>
              <a:t>Used to cluster via portion of purchases/sells of each sector in a given period of time</a:t>
            </a:r>
          </a:p>
          <a:p>
            <a:pPr lvl="1"/>
            <a:r>
              <a:rPr lang="en-US" dirty="0" smtClean="0"/>
              <a:t>QMV – Quoted Market Value</a:t>
            </a:r>
          </a:p>
          <a:p>
            <a:pPr lvl="2"/>
            <a:r>
              <a:rPr lang="en-US" dirty="0" smtClean="0"/>
              <a:t>Split into 2 sub-metrics; average QMV for purchased stocks, and average QMV for sold stocks,</a:t>
            </a:r>
          </a:p>
        </p:txBody>
      </p:sp>
    </p:spTree>
    <p:extLst>
      <p:ext uri="{BB962C8B-B14F-4D97-AF65-F5344CB8AC3E}">
        <p14:creationId xmlns:p14="http://schemas.microsoft.com/office/powerpoint/2010/main" val="119906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Method used consists of first applying k-means clustering and splitting the groups into subsets, and then applying hierarchal clustering.</a:t>
            </a:r>
          </a:p>
          <a:p>
            <a:r>
              <a:rPr lang="en-US" dirty="0" smtClean="0"/>
              <a:t>The data used is intraday trading data compounded over 10 random days in 2015.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3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 for QMV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 descr="Screen Shot 2016-07-18 at 12.30.19 P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156" r="-34156"/>
          <a:stretch>
            <a:fillRect/>
          </a:stretch>
        </p:blipFill>
        <p:spPr>
          <a:xfrm>
            <a:off x="-881787" y="1219200"/>
            <a:ext cx="6696885" cy="4018131"/>
          </a:xfrm>
        </p:spPr>
      </p:pic>
      <p:pic>
        <p:nvPicPr>
          <p:cNvPr id="6" name="Picture 5" descr="Screen Shot 2016-07-18 at 12.30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893" y="1463134"/>
            <a:ext cx="4718107" cy="2976785"/>
          </a:xfrm>
          <a:prstGeom prst="rect">
            <a:avLst/>
          </a:prstGeom>
        </p:spPr>
      </p:pic>
      <p:pic>
        <p:nvPicPr>
          <p:cNvPr id="7" name="Picture 6" descr="Screen Shot 2016-07-18 at 12.31.5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35" y="4852496"/>
            <a:ext cx="4495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6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all Brokers by QMV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4" descr="ZZZ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121" b="-24121"/>
          <a:stretch>
            <a:fillRect/>
          </a:stretch>
        </p:blipFill>
        <p:spPr>
          <a:xfrm>
            <a:off x="215370" y="1295906"/>
            <a:ext cx="8229600" cy="4937760"/>
          </a:xfrm>
        </p:spPr>
      </p:pic>
      <p:pic>
        <p:nvPicPr>
          <p:cNvPr id="6" name="Picture 5" descr="Screen Shot 2016-07-18 at 12.04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4850422"/>
            <a:ext cx="2614715" cy="480103"/>
          </a:xfrm>
          <a:prstGeom prst="rect">
            <a:avLst/>
          </a:prstGeom>
        </p:spPr>
      </p:pic>
      <p:pic>
        <p:nvPicPr>
          <p:cNvPr id="7" name="Picture 6" descr="Screen Shot 2016-07-18 at 12.04.4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45" y="4850422"/>
            <a:ext cx="2663074" cy="480103"/>
          </a:xfrm>
          <a:prstGeom prst="rect">
            <a:avLst/>
          </a:prstGeom>
        </p:spPr>
      </p:pic>
      <p:pic>
        <p:nvPicPr>
          <p:cNvPr id="8" name="Picture 7" descr="Screen Shot 2016-07-18 at 12.05.2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063" y="5330525"/>
            <a:ext cx="2839882" cy="5199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5553" y="1462526"/>
            <a:ext cx="2351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Brokers that fall on the left tend to trade stocks with smaller QMV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69853" y="1143000"/>
            <a:ext cx="4144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Brokers that fall on the </a:t>
            </a:r>
            <a:r>
              <a:rPr lang="en-US" dirty="0" smtClean="0"/>
              <a:t>Right </a:t>
            </a:r>
            <a:r>
              <a:rPr lang="en-US" dirty="0"/>
              <a:t>tend to trade stocks with </a:t>
            </a:r>
            <a:r>
              <a:rPr lang="en-US" dirty="0" smtClean="0"/>
              <a:t>greater QMV</a:t>
            </a:r>
            <a:endParaRPr lang="en-US" dirty="0"/>
          </a:p>
        </p:txBody>
      </p:sp>
      <p:pic>
        <p:nvPicPr>
          <p:cNvPr id="11" name="Picture 10" descr="Screen Shot 2016-07-18 at 12.31.50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2400"/>
            <a:ext cx="4495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52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175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QMV with K-means followed by H-clustering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 descr="QMV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80" b="-7480"/>
          <a:stretch>
            <a:fillRect/>
          </a:stretch>
        </p:blipFill>
        <p:spPr/>
      </p:pic>
      <p:pic>
        <p:nvPicPr>
          <p:cNvPr id="9" name="Picture 8" descr="Screen Shot 2016-07-18 at 11.53.4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178" y="156275"/>
            <a:ext cx="3060700" cy="457200"/>
          </a:xfrm>
          <a:prstGeom prst="rect">
            <a:avLst/>
          </a:prstGeom>
        </p:spPr>
      </p:pic>
      <p:pic>
        <p:nvPicPr>
          <p:cNvPr id="10" name="Picture 9" descr="Screen Shot 2016-07-18 at 11.54.1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14" y="2867540"/>
            <a:ext cx="1756269" cy="322479"/>
          </a:xfrm>
          <a:prstGeom prst="rect">
            <a:avLst/>
          </a:prstGeom>
        </p:spPr>
      </p:pic>
      <p:pic>
        <p:nvPicPr>
          <p:cNvPr id="11" name="Picture 10" descr="Screen Shot 2016-07-18 at 11.56.06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29" y="5672184"/>
            <a:ext cx="2018326" cy="368515"/>
          </a:xfrm>
          <a:prstGeom prst="rect">
            <a:avLst/>
          </a:prstGeom>
        </p:spPr>
      </p:pic>
      <p:pic>
        <p:nvPicPr>
          <p:cNvPr id="12" name="Picture 11" descr="Screen Shot 2016-07-18 at 11.56.39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887" y="5672184"/>
            <a:ext cx="1879510" cy="332610"/>
          </a:xfrm>
          <a:prstGeom prst="rect">
            <a:avLst/>
          </a:prstGeom>
        </p:spPr>
      </p:pic>
      <p:pic>
        <p:nvPicPr>
          <p:cNvPr id="15" name="Picture 14" descr="Screen Shot 2016-07-18 at 11.59.26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178" y="5711127"/>
            <a:ext cx="2362498" cy="42044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0483" y="1108775"/>
            <a:ext cx="17917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Cluster 1: Outliers, mostly trade stocks with large QMV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4729852" y="121920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Cluster </a:t>
            </a:r>
            <a:r>
              <a:rPr lang="en-US" sz="1100" dirty="0" smtClean="0"/>
              <a:t>2: Trades stocks with QMV near average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431680" y="3377879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Cluster </a:t>
            </a:r>
            <a:r>
              <a:rPr lang="en-US" sz="1100" dirty="0" smtClean="0"/>
              <a:t>3: tends to trade stocks below average QMV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4387397" y="3414831"/>
            <a:ext cx="39615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Cluster </a:t>
            </a:r>
            <a:r>
              <a:rPr lang="en-US" sz="1100" dirty="0" smtClean="0"/>
              <a:t>4: </a:t>
            </a:r>
            <a:r>
              <a:rPr lang="en-US" sz="1100" dirty="0"/>
              <a:t>tends to trade stocks </a:t>
            </a:r>
            <a:r>
              <a:rPr lang="en-US" sz="1100" dirty="0" smtClean="0"/>
              <a:t>above </a:t>
            </a:r>
            <a:r>
              <a:rPr lang="en-US" sz="1100" dirty="0"/>
              <a:t>average QMV</a:t>
            </a:r>
            <a:endParaRPr lang="en-US" sz="1100" dirty="0"/>
          </a:p>
        </p:txBody>
      </p:sp>
      <p:pic>
        <p:nvPicPr>
          <p:cNvPr id="20" name="Picture 19" descr="Screen Shot 2016-07-18 at 12.22.34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4" y="152400"/>
            <a:ext cx="3594100" cy="419100"/>
          </a:xfrm>
          <a:prstGeom prst="rect">
            <a:avLst/>
          </a:prstGeom>
        </p:spPr>
      </p:pic>
      <p:pic>
        <p:nvPicPr>
          <p:cNvPr id="21" name="Picture 20" descr="Screen Shot 2016-07-18 at 12.31.50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4" y="190435"/>
            <a:ext cx="3594100" cy="42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17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Sectors and QMV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4" descr="Rplot06.pn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0" b="292"/>
          <a:stretch/>
        </p:blipFill>
        <p:spPr>
          <a:xfrm>
            <a:off x="457200" y="1872565"/>
            <a:ext cx="8229600" cy="3508370"/>
          </a:xfrm>
        </p:spPr>
      </p:pic>
      <p:pic>
        <p:nvPicPr>
          <p:cNvPr id="6" name="Picture 5" descr="Screen Shot 2016-07-18 at 12.02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14554"/>
            <a:ext cx="2558747" cy="440914"/>
          </a:xfrm>
          <a:prstGeom prst="rect">
            <a:avLst/>
          </a:prstGeom>
        </p:spPr>
      </p:pic>
      <p:pic>
        <p:nvPicPr>
          <p:cNvPr id="7" name="Picture 6" descr="Screen Shot 2016-07-18 at 12.02.4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70" y="5014554"/>
            <a:ext cx="2547519" cy="454657"/>
          </a:xfrm>
          <a:prstGeom prst="rect">
            <a:avLst/>
          </a:prstGeom>
        </p:spPr>
      </p:pic>
      <p:pic>
        <p:nvPicPr>
          <p:cNvPr id="8" name="Picture 7" descr="Screen Shot 2016-07-18 at 12.03.2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13" y="5002885"/>
            <a:ext cx="2550268" cy="4525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95545" y="1338867"/>
            <a:ext cx="45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QMV tends to show a less definitive pattern</a:t>
            </a:r>
            <a:endParaRPr lang="en-US" dirty="0"/>
          </a:p>
        </p:txBody>
      </p:sp>
      <p:pic>
        <p:nvPicPr>
          <p:cNvPr id="12" name="Picture 11" descr="Screen Shot 2016-07-18 at 12.31.50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272" y="0"/>
            <a:ext cx="4063727" cy="48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1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Combo with Clusters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4" descr="Combo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80" b="-7480"/>
          <a:stretch>
            <a:fillRect/>
          </a:stretch>
        </p:blipFill>
        <p:spPr>
          <a:xfrm>
            <a:off x="457200" y="1209578"/>
            <a:ext cx="8229600" cy="4937760"/>
          </a:xfrm>
        </p:spPr>
      </p:pic>
      <p:pic>
        <p:nvPicPr>
          <p:cNvPr id="6" name="Picture 5" descr="Screen Shot 2016-07-18 at 12.00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5731974"/>
            <a:ext cx="2882916" cy="521205"/>
          </a:xfrm>
          <a:prstGeom prst="rect">
            <a:avLst/>
          </a:prstGeom>
        </p:spPr>
      </p:pic>
      <p:pic>
        <p:nvPicPr>
          <p:cNvPr id="7" name="Picture 6" descr="Screen Shot 2016-07-18 at 12.00.4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487" y="3328079"/>
            <a:ext cx="1950059" cy="349016"/>
          </a:xfrm>
          <a:prstGeom prst="rect">
            <a:avLst/>
          </a:prstGeom>
        </p:spPr>
      </p:pic>
      <p:pic>
        <p:nvPicPr>
          <p:cNvPr id="8" name="Picture 7" descr="Screen Shot 2016-07-18 at 12.01.3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657" y="5731974"/>
            <a:ext cx="2119549" cy="358234"/>
          </a:xfrm>
          <a:prstGeom prst="rect">
            <a:avLst/>
          </a:prstGeom>
        </p:spPr>
      </p:pic>
      <p:pic>
        <p:nvPicPr>
          <p:cNvPr id="9" name="Picture 8" descr="Screen Shot 2016-07-18 at 12.18.25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3134388"/>
            <a:ext cx="2136648" cy="3873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8412" y="1289644"/>
            <a:ext cx="134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Outliers, tending to trade very large QMV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355947" y="1158839"/>
            <a:ext cx="2589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Cluster 2: Trades smaller QMV’s</a:t>
            </a:r>
            <a:endParaRPr lang="en-US" sz="1100" dirty="0"/>
          </a:p>
        </p:txBody>
      </p:sp>
      <p:pic>
        <p:nvPicPr>
          <p:cNvPr id="14" name="Picture 13" descr="Screen Shot 2016-07-18 at 12.31.50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657" y="152400"/>
            <a:ext cx="3906478" cy="46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21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SL_presentation_template-4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DSL_presentation_template-4.thmx</Template>
  <TotalTime>4419</TotalTime>
  <Words>599</Words>
  <Application>Microsoft Macintosh PowerPoint</Application>
  <PresentationFormat>On-screen Show (4:3)</PresentationFormat>
  <Paragraphs>128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DSL_presentation_template-4</vt:lpstr>
      <vt:lpstr>Clustering of Brokers </vt:lpstr>
      <vt:lpstr>Research Question</vt:lpstr>
      <vt:lpstr>Metrics</vt:lpstr>
      <vt:lpstr>Method</vt:lpstr>
      <vt:lpstr>Summary Statistics for QMV</vt:lpstr>
      <vt:lpstr>Clustering all Brokers by QMV</vt:lpstr>
      <vt:lpstr>QMV with K-means followed by H-clustering </vt:lpstr>
      <vt:lpstr>Combining Sectors and QMV</vt:lpstr>
      <vt:lpstr>Combo with Clusters</vt:lpstr>
      <vt:lpstr>Results </vt:lpstr>
      <vt:lpstr>Research Question</vt:lpstr>
      <vt:lpstr>Distribuition of trades for sectors.</vt:lpstr>
      <vt:lpstr>Distribuition of trades for sectors (2015)</vt:lpstr>
      <vt:lpstr>Centroids based on  Trades Sector Distribuition (2015)</vt:lpstr>
      <vt:lpstr>Traders’ Behaviours</vt:lpstr>
      <vt:lpstr>But ...</vt:lpstr>
      <vt:lpstr>Days in different clusters (%)</vt:lpstr>
      <vt:lpstr>Days in different clusters (%)</vt:lpstr>
      <vt:lpstr>Days in different clusters (%)</vt:lpstr>
      <vt:lpstr>Days in different clusters (%)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of Brokers </dc:title>
  <dc:creator>nathan friedman</dc:creator>
  <cp:lastModifiedBy>nathan friedman</cp:lastModifiedBy>
  <cp:revision>16</cp:revision>
  <dcterms:created xsi:type="dcterms:W3CDTF">2016-07-15T14:58:42Z</dcterms:created>
  <dcterms:modified xsi:type="dcterms:W3CDTF">2016-07-18T16:38:21Z</dcterms:modified>
</cp:coreProperties>
</file>