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90" r:id="rId2"/>
    <p:sldId id="400" r:id="rId3"/>
    <p:sldId id="391" r:id="rId4"/>
    <p:sldId id="401" r:id="rId5"/>
    <p:sldId id="402" r:id="rId6"/>
    <p:sldId id="403" r:id="rId7"/>
    <p:sldId id="396" r:id="rId8"/>
    <p:sldId id="399" r:id="rId9"/>
    <p:sldId id="397" r:id="rId10"/>
    <p:sldId id="404" r:id="rId11"/>
    <p:sldId id="394" r:id="rId12"/>
    <p:sldId id="393" r:id="rId13"/>
    <p:sldId id="392" r:id="rId14"/>
    <p:sldId id="3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658" autoAdjust="0"/>
  </p:normalViewPr>
  <p:slideViewPr>
    <p:cSldViewPr>
      <p:cViewPr varScale="1">
        <p:scale>
          <a:sx n="38" d="100"/>
          <a:sy n="38" d="100"/>
        </p:scale>
        <p:origin x="-67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2016-05-31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High-Frequency</a:t>
            </a:r>
            <a:r>
              <a:rPr lang="pt-BR" dirty="0" smtClean="0"/>
              <a:t> </a:t>
            </a:r>
            <a:r>
              <a:rPr lang="pt-BR" dirty="0" err="1" smtClean="0"/>
              <a:t>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May 31</a:t>
            </a:r>
            <a:r>
              <a:rPr lang="en-US" baseline="30000" dirty="0" smtClean="0"/>
              <a:t>st</a:t>
            </a:r>
            <a:r>
              <a:rPr lang="en-US" dirty="0" smtClean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67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Market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Market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Spread: </a:t>
            </a:r>
            <a:r>
              <a:rPr lang="pt-BR" dirty="0" err="1" smtClean="0"/>
              <a:t>time-wieghted</a:t>
            </a:r>
            <a:r>
              <a:rPr lang="pt-BR" dirty="0" smtClean="0"/>
              <a:t> </a:t>
            </a:r>
            <a:r>
              <a:rPr lang="pt-BR" dirty="0" err="1" smtClean="0"/>
              <a:t>avg</a:t>
            </a:r>
            <a:r>
              <a:rPr lang="pt-BR" dirty="0" smtClean="0"/>
              <a:t> </a:t>
            </a:r>
            <a:r>
              <a:rPr lang="pt-BR" dirty="0" err="1" smtClean="0"/>
              <a:t>quoted</a:t>
            </a:r>
            <a:r>
              <a:rPr lang="pt-BR" dirty="0" smtClean="0"/>
              <a:t> spread;</a:t>
            </a:r>
          </a:p>
          <a:p>
            <a:pPr lvl="1"/>
            <a:r>
              <a:rPr lang="pt-BR" dirty="0" err="1" smtClean="0"/>
              <a:t>Effective</a:t>
            </a:r>
            <a:r>
              <a:rPr lang="pt-BR" dirty="0" smtClean="0"/>
              <a:t> Spread: </a:t>
            </a:r>
            <a:r>
              <a:rPr lang="pt-BR" dirty="0" err="1" smtClean="0"/>
              <a:t>avg</a:t>
            </a:r>
            <a:r>
              <a:rPr lang="pt-BR" dirty="0" smtClean="0"/>
              <a:t> spread (</a:t>
            </a:r>
            <a:r>
              <a:rPr lang="pt-BR" dirty="0" err="1" smtClean="0"/>
              <a:t>quote</a:t>
            </a:r>
            <a:r>
              <a:rPr lang="pt-BR" dirty="0" smtClean="0"/>
              <a:t> </a:t>
            </a:r>
            <a:r>
              <a:rPr lang="pt-BR" dirty="0" err="1" smtClean="0"/>
              <a:t>midpoint</a:t>
            </a:r>
            <a:r>
              <a:rPr lang="pt-BR" dirty="0" smtClean="0"/>
              <a:t>) for </a:t>
            </a:r>
            <a:r>
              <a:rPr lang="pt-BR" dirty="0" err="1" smtClean="0"/>
              <a:t>marketable</a:t>
            </a:r>
            <a:r>
              <a:rPr lang="pt-BR" dirty="0" smtClean="0"/>
              <a:t> </a:t>
            </a:r>
            <a:r>
              <a:rPr lang="pt-BR" dirty="0" err="1" smtClean="0"/>
              <a:t>orders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Near</a:t>
            </a:r>
            <a:r>
              <a:rPr lang="pt-BR" dirty="0" smtClean="0"/>
              <a:t> </a:t>
            </a:r>
            <a:r>
              <a:rPr lang="pt-BR" dirty="0" err="1" smtClean="0"/>
              <a:t>Depth</a:t>
            </a:r>
            <a:r>
              <a:rPr lang="pt-BR" dirty="0" smtClean="0"/>
              <a:t>: </a:t>
            </a:r>
            <a:r>
              <a:rPr lang="pt-BR" dirty="0" err="1" smtClean="0"/>
              <a:t>time-wieghted</a:t>
            </a:r>
            <a:r>
              <a:rPr lang="pt-BR" dirty="0" smtClean="0"/>
              <a:t> </a:t>
            </a:r>
            <a:r>
              <a:rPr lang="pt-BR" dirty="0" err="1" smtClean="0"/>
              <a:t>avg</a:t>
            </a:r>
            <a:r>
              <a:rPr lang="pt-BR" dirty="0" smtClean="0"/>
              <a:t> </a:t>
            </a:r>
            <a:r>
              <a:rPr lang="pt-BR" dirty="0" err="1" smtClean="0"/>
              <a:t>nb</a:t>
            </a:r>
            <a:r>
              <a:rPr lang="pt-BR" dirty="0" smtClean="0"/>
              <a:t> of </a:t>
            </a:r>
            <a:r>
              <a:rPr lang="pt-BR" dirty="0" err="1" smtClean="0"/>
              <a:t>shares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book;</a:t>
            </a:r>
          </a:p>
          <a:p>
            <a:pPr lvl="1"/>
            <a:r>
              <a:rPr lang="pt-BR" dirty="0" smtClean="0"/>
              <a:t> </a:t>
            </a:r>
            <a:r>
              <a:rPr lang="pt-BR" dirty="0" err="1" smtClean="0"/>
              <a:t>High</a:t>
            </a:r>
            <a:r>
              <a:rPr lang="pt-BR" dirty="0" smtClean="0"/>
              <a:t> </a:t>
            </a:r>
            <a:r>
              <a:rPr lang="pt-BR" dirty="0" err="1" smtClean="0"/>
              <a:t>Low</a:t>
            </a:r>
            <a:r>
              <a:rPr lang="pt-BR" dirty="0" smtClean="0"/>
              <a:t>: 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midquote</a:t>
            </a:r>
            <a:r>
              <a:rPr lang="pt-BR" dirty="0" smtClean="0"/>
              <a:t> – </a:t>
            </a:r>
            <a:r>
              <a:rPr lang="pt-BR" dirty="0" err="1" smtClean="0"/>
              <a:t>lowest</a:t>
            </a:r>
            <a:r>
              <a:rPr lang="pt-BR" dirty="0" smtClean="0"/>
              <a:t> </a:t>
            </a:r>
            <a:r>
              <a:rPr lang="pt-BR" dirty="0" err="1" smtClean="0"/>
              <a:t>midquote</a:t>
            </a:r>
            <a:r>
              <a:rPr lang="pt-BR" dirty="0" smtClean="0"/>
              <a:t> (%).</a:t>
            </a:r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High-Frequency</a:t>
            </a:r>
            <a:r>
              <a:rPr lang="pt-BR" dirty="0" smtClean="0"/>
              <a:t> Trading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Questions</a:t>
            </a:r>
            <a:r>
              <a:rPr lang="pt-BR" dirty="0" smtClean="0">
                <a:solidFill>
                  <a:srgbClr val="FF0000"/>
                </a:solidFill>
              </a:rPr>
              <a:t> to </a:t>
            </a:r>
            <a:r>
              <a:rPr lang="pt-BR" dirty="0" err="1" smtClean="0">
                <a:solidFill>
                  <a:srgbClr val="FF0000"/>
                </a:solidFill>
              </a:rPr>
              <a:t>be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investigated</a:t>
            </a:r>
            <a:r>
              <a:rPr lang="pt-BR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effects of HFT on Market Quality 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spreads and short-term volatility declines  </a:t>
            </a:r>
            <a:r>
              <a:rPr lang="pt-BR" dirty="0" err="1" smtClean="0"/>
              <a:t>during</a:t>
            </a:r>
            <a:r>
              <a:rPr lang="pt-BR" dirty="0" smtClean="0"/>
              <a:t> </a:t>
            </a:r>
            <a:r>
              <a:rPr lang="pt-BR" b="1" dirty="0" smtClean="0"/>
              <a:t>normal</a:t>
            </a:r>
            <a:r>
              <a:rPr lang="pt-BR" dirty="0" smtClean="0"/>
              <a:t> 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conditions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opposite</a:t>
            </a:r>
            <a:r>
              <a:rPr lang="pt-BR" dirty="0" smtClean="0"/>
              <a:t> </a:t>
            </a:r>
            <a:r>
              <a:rPr lang="pt-BR" dirty="0" err="1" smtClean="0"/>
              <a:t>effect</a:t>
            </a:r>
            <a:r>
              <a:rPr lang="pt-BR" dirty="0" smtClean="0"/>
              <a:t> </a:t>
            </a:r>
            <a:r>
              <a:rPr lang="en-US" dirty="0" smtClean="0"/>
              <a:t>during times </a:t>
            </a:r>
            <a:r>
              <a:rPr lang="en-US" b="1" dirty="0" smtClean="0"/>
              <a:t>of extremely high </a:t>
            </a:r>
            <a:r>
              <a:rPr lang="en-US" dirty="0" smtClean="0"/>
              <a:t>market volatility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High-Frequency</a:t>
            </a:r>
            <a:r>
              <a:rPr lang="pt-BR" dirty="0" smtClean="0"/>
              <a:t> Trading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Questions</a:t>
            </a:r>
            <a:r>
              <a:rPr lang="pt-BR" dirty="0" smtClean="0">
                <a:solidFill>
                  <a:srgbClr val="FF0000"/>
                </a:solidFill>
              </a:rPr>
              <a:t> to </a:t>
            </a:r>
            <a:r>
              <a:rPr lang="pt-BR" dirty="0" err="1" smtClean="0">
                <a:solidFill>
                  <a:srgbClr val="FF0000"/>
                </a:solidFill>
              </a:rPr>
              <a:t>be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investigated</a:t>
            </a:r>
            <a:r>
              <a:rPr lang="pt-BR" dirty="0" smtClean="0">
                <a:solidFill>
                  <a:srgbClr val="FF0000"/>
                </a:solidFill>
              </a:rPr>
              <a:t>:</a:t>
            </a:r>
          </a:p>
          <a:p>
            <a:r>
              <a:rPr lang="pt-BR" dirty="0" smtClean="0"/>
              <a:t>HFT’s strategies</a:t>
            </a:r>
          </a:p>
          <a:p>
            <a:r>
              <a:rPr lang="pt-BR" dirty="0" smtClean="0"/>
              <a:t>Are HFT’s </a:t>
            </a:r>
            <a:r>
              <a:rPr lang="pt-BR" dirty="0" err="1" smtClean="0"/>
              <a:t>profitable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err="1" smtClean="0"/>
              <a:t>Effetcs</a:t>
            </a:r>
            <a:r>
              <a:rPr lang="pt-BR" dirty="0" smtClean="0"/>
              <a:t> of HFT’s </a:t>
            </a:r>
            <a:r>
              <a:rPr lang="pt-BR" dirty="0" err="1" smtClean="0"/>
              <a:t>restriction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Volatility</a:t>
            </a:r>
            <a:endParaRPr lang="pt-BR" dirty="0" smtClean="0"/>
          </a:p>
          <a:p>
            <a:pPr lvl="1"/>
            <a:r>
              <a:rPr lang="pt-BR" dirty="0" err="1" smtClean="0"/>
              <a:t>Stocks</a:t>
            </a:r>
            <a:r>
              <a:rPr lang="pt-BR" dirty="0" smtClean="0"/>
              <a:t> </a:t>
            </a:r>
            <a:r>
              <a:rPr lang="pt-BR" dirty="0" err="1" smtClean="0"/>
              <a:t>Exchanges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err="1" smtClean="0"/>
              <a:t>Effect</a:t>
            </a:r>
            <a:r>
              <a:rPr lang="pt-BR" dirty="0" smtClean="0"/>
              <a:t> of </a:t>
            </a:r>
            <a:r>
              <a:rPr lang="en-US" dirty="0" smtClean="0"/>
              <a:t>Structural Delays in Order Processing;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High-Frequency</a:t>
            </a:r>
            <a:r>
              <a:rPr lang="pt-BR" dirty="0" smtClean="0"/>
              <a:t> </a:t>
            </a:r>
            <a:r>
              <a:rPr lang="pt-BR" dirty="0" err="1" smtClean="0"/>
              <a:t>Trading</a:t>
            </a:r>
            <a:r>
              <a:rPr lang="pt-BR" dirty="0" smtClean="0"/>
              <a:t> (</a:t>
            </a:r>
            <a:r>
              <a:rPr lang="pt-BR" dirty="0" err="1" smtClean="0"/>
              <a:t>regulation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National Instrument 23-103 </a:t>
            </a:r>
            <a:r>
              <a:rPr lang="en-US" dirty="0" smtClean="0"/>
              <a:t> (Canada)</a:t>
            </a:r>
            <a:endParaRPr lang="en-US" dirty="0" smtClean="0"/>
          </a:p>
          <a:p>
            <a:pPr>
              <a:buNone/>
            </a:pPr>
            <a:r>
              <a:rPr lang="en-US" sz="2800" dirty="0" smtClean="0"/>
              <a:t>Electronic Trading and Direct Electronic Access to Marketplaces: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The legislation requires users of automated order systems to ensure that their use of the systems </a:t>
            </a:r>
            <a:r>
              <a:rPr lang="en-US" sz="2400" dirty="0" smtClean="0">
                <a:solidFill>
                  <a:srgbClr val="FF0000"/>
                </a:solidFill>
              </a:rPr>
              <a:t>“does not interfere with fair and orderly markets,” to test their systems at least annually, </a:t>
            </a:r>
            <a:r>
              <a:rPr lang="en-US" sz="2400" dirty="0" smtClean="0"/>
              <a:t>to acquire sufficient knowledge of their systems to “identify and manage the risks associated with the use of [the systems],” and to be able to immediately halt their systems if necessary.</a:t>
            </a:r>
            <a:endParaRPr lang="pt-BR" sz="2400" dirty="0" smtClean="0"/>
          </a:p>
          <a:p>
            <a:pPr>
              <a:buNone/>
            </a:pPr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High-Frequency</a:t>
            </a:r>
            <a:r>
              <a:rPr lang="pt-BR" dirty="0" smtClean="0"/>
              <a:t> </a:t>
            </a:r>
            <a:r>
              <a:rPr lang="pt-BR" dirty="0" err="1" smtClean="0"/>
              <a:t>Trading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Proposal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667000"/>
            <a:ext cx="1371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Initial </a:t>
            </a:r>
          </a:p>
          <a:p>
            <a:pPr algn="ctr"/>
            <a:r>
              <a:rPr lang="pt-BR" sz="2800" dirty="0" smtClean="0"/>
              <a:t>Analysis</a:t>
            </a:r>
            <a:endParaRPr lang="pt-B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3733800"/>
            <a:ext cx="1905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No </a:t>
            </a:r>
            <a:r>
              <a:rPr lang="pt-BR" sz="2400" dirty="0" err="1" smtClean="0"/>
              <a:t>Enouth</a:t>
            </a:r>
            <a:r>
              <a:rPr lang="pt-BR" sz="2400" dirty="0" smtClean="0"/>
              <a:t> Data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667000"/>
            <a:ext cx="20574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TMX presentation</a:t>
            </a:r>
            <a:endParaRPr lang="pt-BR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4953000"/>
            <a:ext cx="1905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/>
              <a:t>Wait</a:t>
            </a:r>
            <a:r>
              <a:rPr lang="pt-BR" sz="2400" dirty="0" smtClean="0"/>
              <a:t> for </a:t>
            </a:r>
            <a:r>
              <a:rPr lang="pt-BR" sz="2400" dirty="0" err="1" smtClean="0"/>
              <a:t>New</a:t>
            </a:r>
            <a:r>
              <a:rPr lang="pt-BR" sz="2400" dirty="0" smtClean="0"/>
              <a:t> Data</a:t>
            </a:r>
            <a:endParaRPr lang="pt-B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1828800"/>
            <a:ext cx="23622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2800" dirty="0" smtClean="0"/>
          </a:p>
          <a:p>
            <a:pPr algn="ctr"/>
            <a:r>
              <a:rPr lang="pt-BR" sz="2800" dirty="0" err="1" smtClean="0"/>
              <a:t>Analysis</a:t>
            </a:r>
            <a:endParaRPr lang="pt-BR" sz="2800" dirty="0" smtClean="0"/>
          </a:p>
          <a:p>
            <a:pPr algn="ctr"/>
            <a:endParaRPr lang="pt-BR" sz="2800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4648200" y="2521298"/>
            <a:ext cx="1600200" cy="831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4572000" y="3352800"/>
            <a:ext cx="11049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1"/>
          </p:cNvCxnSpPr>
          <p:nvPr/>
        </p:nvCxnSpPr>
        <p:spPr>
          <a:xfrm rot="10800000" flipV="1">
            <a:off x="1447800" y="4149298"/>
            <a:ext cx="3276600" cy="4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1105694" y="3923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</p:cNvCxnSpPr>
          <p:nvPr/>
        </p:nvCxnSpPr>
        <p:spPr>
          <a:xfrm rot="16200000" flipH="1">
            <a:off x="5730449" y="4511248"/>
            <a:ext cx="312005" cy="41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</p:cNvCxnSpPr>
          <p:nvPr/>
        </p:nvCxnSpPr>
        <p:spPr>
          <a:xfrm flipV="1">
            <a:off x="6705600" y="3276600"/>
            <a:ext cx="685800" cy="2091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066800" y="5410200"/>
            <a:ext cx="373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153194" y="4571206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4600" y="556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Waiting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6" name="TextBox 35"/>
          <p:cNvSpPr txBox="1"/>
          <p:nvPr/>
        </p:nvSpPr>
        <p:spPr>
          <a:xfrm>
            <a:off x="2438400" y="4267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</a:t>
            </a:r>
            <a:r>
              <a:rPr lang="pt-BR" dirty="0" err="1" smtClean="0"/>
              <a:t>priority</a:t>
            </a:r>
            <a:endParaRPr lang="pt-BR" dirty="0"/>
          </a:p>
        </p:txBody>
      </p: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>
            <a:off x="2133600" y="314405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Low-latency</a:t>
            </a:r>
            <a:r>
              <a:rPr lang="pt-BR" dirty="0" smtClean="0"/>
              <a:t> </a:t>
            </a:r>
            <a:r>
              <a:rPr lang="pt-BR" dirty="0" err="1" smtClean="0"/>
              <a:t>trading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en-US" dirty="0" smtClean="0"/>
              <a:t>Journal of Financial Markets (2013)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229600" cy="2209800"/>
          </a:xfrm>
        </p:spPr>
        <p:txBody>
          <a:bodyPr/>
          <a:lstStyle/>
          <a:p>
            <a:r>
              <a:rPr lang="pt-BR" dirty="0" err="1" smtClean="0"/>
              <a:t>Cited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400 (scholar.</a:t>
            </a:r>
            <a:r>
              <a:rPr lang="pt-BR" dirty="0" err="1" smtClean="0"/>
              <a:t>google</a:t>
            </a:r>
            <a:r>
              <a:rPr lang="pt-BR" dirty="0" smtClean="0"/>
              <a:t>.</a:t>
            </a:r>
            <a:r>
              <a:rPr lang="pt-BR" dirty="0" err="1" smtClean="0"/>
              <a:t>ca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Among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1% </a:t>
            </a:r>
            <a:r>
              <a:rPr lang="pt-BR" dirty="0" err="1" smtClean="0"/>
              <a:t>most</a:t>
            </a:r>
            <a:r>
              <a:rPr lang="pt-BR" dirty="0" smtClean="0"/>
              <a:t> </a:t>
            </a:r>
            <a:r>
              <a:rPr lang="pt-BR" dirty="0" err="1" smtClean="0"/>
              <a:t>cited</a:t>
            </a:r>
            <a:r>
              <a:rPr lang="pt-BR" dirty="0" smtClean="0"/>
              <a:t>  (</a:t>
            </a:r>
            <a:r>
              <a:rPr lang="pt-BR" dirty="0" err="1" smtClean="0"/>
              <a:t>according</a:t>
            </a:r>
            <a:r>
              <a:rPr lang="pt-BR" dirty="0" smtClean="0"/>
              <a:t> to </a:t>
            </a:r>
            <a:r>
              <a:rPr lang="pt-BR" i="1" dirty="0" smtClean="0"/>
              <a:t> </a:t>
            </a:r>
            <a:r>
              <a:rPr lang="pt-BR" b="1" i="1" dirty="0" err="1" smtClean="0"/>
              <a:t>Essential</a:t>
            </a:r>
            <a:r>
              <a:rPr lang="pt-BR" b="1" i="1" dirty="0" smtClean="0"/>
              <a:t> </a:t>
            </a:r>
            <a:r>
              <a:rPr lang="pt-BR" b="1" i="1" dirty="0" err="1" smtClean="0"/>
              <a:t>Science</a:t>
            </a:r>
            <a:r>
              <a:rPr lang="pt-BR" b="1" i="1" dirty="0" smtClean="0"/>
              <a:t> </a:t>
            </a:r>
            <a:r>
              <a:rPr lang="pt-BR" b="1" i="1" dirty="0" err="1" smtClean="0"/>
              <a:t>Indicators</a:t>
            </a:r>
            <a:r>
              <a:rPr lang="pt-BR" b="1" i="1" dirty="0" smtClean="0"/>
              <a:t>).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33400" y="5486400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Joel </a:t>
            </a:r>
            <a:r>
              <a:rPr lang="pt-BR" sz="2000" dirty="0" err="1" smtClean="0"/>
              <a:t>Hasbrouck</a:t>
            </a:r>
            <a:r>
              <a:rPr lang="pt-BR" sz="2000" dirty="0" smtClean="0"/>
              <a:t> (Stern </a:t>
            </a:r>
            <a:r>
              <a:rPr lang="pt-BR" sz="2000" dirty="0" err="1" smtClean="0"/>
              <a:t>SchoolofBusiness</a:t>
            </a:r>
            <a:r>
              <a:rPr lang="pt-BR" sz="2000" dirty="0" smtClean="0"/>
              <a:t>)</a:t>
            </a:r>
          </a:p>
          <a:p>
            <a:r>
              <a:rPr lang="pt-BR" sz="2000" dirty="0" err="1" smtClean="0"/>
              <a:t>GideonSaarb</a:t>
            </a:r>
            <a:r>
              <a:rPr lang="pt-BR" sz="2000" dirty="0" smtClean="0"/>
              <a:t> (</a:t>
            </a:r>
            <a:r>
              <a:rPr lang="pt-BR" sz="2000" dirty="0" err="1" smtClean="0"/>
              <a:t>School</a:t>
            </a:r>
            <a:r>
              <a:rPr lang="pt-BR" sz="2000" dirty="0" smtClean="0"/>
              <a:t> of </a:t>
            </a:r>
            <a:r>
              <a:rPr lang="pt-BR" sz="2000" dirty="0" err="1" smtClean="0"/>
              <a:t>Management</a:t>
            </a:r>
            <a:r>
              <a:rPr lang="pt-BR" sz="2000" dirty="0" smtClean="0"/>
              <a:t>, </a:t>
            </a:r>
            <a:r>
              <a:rPr lang="pt-BR" sz="2000" dirty="0" err="1" smtClean="0"/>
              <a:t>Cornell</a:t>
            </a:r>
            <a:r>
              <a:rPr lang="pt-BR" sz="2000" dirty="0" smtClean="0"/>
              <a:t> </a:t>
            </a:r>
            <a:r>
              <a:rPr lang="pt-BR" sz="2000" dirty="0" err="1" smtClean="0"/>
              <a:t>University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High-Frequency</a:t>
            </a:r>
            <a:r>
              <a:rPr lang="pt-BR" dirty="0" smtClean="0"/>
              <a:t> Trading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dirty="0" err="1" smtClean="0"/>
              <a:t>Types</a:t>
            </a:r>
            <a:r>
              <a:rPr lang="pt-BR" dirty="0" smtClean="0"/>
              <a:t> of HFT:</a:t>
            </a:r>
          </a:p>
          <a:p>
            <a:pPr lvl="1"/>
            <a:r>
              <a:rPr lang="en-US" sz="2400" dirty="0" smtClean="0"/>
              <a:t>Agency algorithms: provide liquidity to big volume orders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Based on historical estimates of price impact and execution probability across multiple trading venues</a:t>
            </a: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Proprietary algorithms. </a:t>
            </a:r>
          </a:p>
          <a:p>
            <a:pPr lvl="2"/>
            <a:r>
              <a:rPr lang="en-US" sz="2400" dirty="0" smtClean="0"/>
              <a:t>Goal: profit</a:t>
            </a:r>
          </a:p>
          <a:p>
            <a:pPr lvl="2"/>
            <a:r>
              <a:rPr lang="en-US" sz="2400" dirty="0" smtClean="0"/>
              <a:t>More diverse and more difficult to concisely characterize. </a:t>
            </a:r>
            <a:endParaRPr lang="en-US" sz="2400" dirty="0" smtClean="0"/>
          </a:p>
          <a:p>
            <a:pPr lvl="2"/>
            <a:endParaRPr lang="pt-BR" sz="2400" dirty="0" smtClean="0"/>
          </a:p>
          <a:p>
            <a:pPr lvl="2"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Distribution</a:t>
            </a:r>
            <a:r>
              <a:rPr lang="pt-BR" dirty="0" smtClean="0"/>
              <a:t> of  </a:t>
            </a:r>
            <a:r>
              <a:rPr lang="pt-BR" dirty="0" err="1" smtClean="0"/>
              <a:t>Arrival</a:t>
            </a:r>
            <a:r>
              <a:rPr lang="pt-BR" dirty="0" smtClean="0"/>
              <a:t> </a:t>
            </a:r>
            <a:r>
              <a:rPr lang="pt-BR" dirty="0" err="1" smtClean="0"/>
              <a:t>Messages</a:t>
            </a:r>
            <a:r>
              <a:rPr lang="pt-BR" dirty="0" smtClean="0"/>
              <a:t> to </a:t>
            </a:r>
            <a:r>
              <a:rPr lang="pt-BR" dirty="0" err="1" smtClean="0"/>
              <a:t>Market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78105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2895600" y="198120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162300" y="1638300"/>
            <a:ext cx="6858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077494" y="1637506"/>
            <a:ext cx="6858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990305" y="1637506"/>
            <a:ext cx="6858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904706" y="1637506"/>
            <a:ext cx="6858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05200" y="1676400"/>
            <a:ext cx="914400" cy="1588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19600" y="1676400"/>
            <a:ext cx="914400" cy="1588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4000" y="1676400"/>
            <a:ext cx="914400" cy="1588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1400" y="129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err="1" smtClean="0"/>
              <a:t>sec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615011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Expected</a:t>
            </a:r>
            <a:r>
              <a:rPr lang="pt-BR" sz="2000" b="1" dirty="0" smtClean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uniformly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distributed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21336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Inside</a:t>
            </a:r>
            <a:r>
              <a:rPr lang="pt-BR" sz="2000" dirty="0" smtClean="0"/>
              <a:t> </a:t>
            </a:r>
            <a:r>
              <a:rPr lang="pt-BR" sz="2000" dirty="0" err="1" smtClean="0"/>
              <a:t>each</a:t>
            </a:r>
            <a:r>
              <a:rPr lang="pt-BR" sz="2000" dirty="0" smtClean="0"/>
              <a:t> </a:t>
            </a:r>
            <a:r>
              <a:rPr lang="pt-BR" sz="2000" dirty="0" err="1" smtClean="0"/>
              <a:t>second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TMX </a:t>
            </a:r>
            <a:r>
              <a:rPr lang="pt-BR" dirty="0" err="1" smtClean="0"/>
              <a:t>Distribuition</a:t>
            </a:r>
            <a:r>
              <a:rPr lang="pt-BR" dirty="0" smtClean="0"/>
              <a:t> (</a:t>
            </a:r>
            <a:r>
              <a:rPr lang="pt-BR" dirty="0" err="1" smtClean="0"/>
              <a:t>inside</a:t>
            </a:r>
            <a:r>
              <a:rPr lang="pt-BR" dirty="0" smtClean="0"/>
              <a:t> </a:t>
            </a:r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second</a:t>
            </a:r>
            <a:r>
              <a:rPr lang="pt-BR" dirty="0" smtClean="0"/>
              <a:t>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9" name="Picture 3" descr="C:\Users\Hamilton\_new\Ryerson\Doc\Presentation\HFT\Histogram_Trades_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05540"/>
            <a:ext cx="6400800" cy="5117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TMX </a:t>
            </a:r>
            <a:r>
              <a:rPr lang="pt-BR" dirty="0" err="1" smtClean="0"/>
              <a:t>Distribuition</a:t>
            </a:r>
            <a:r>
              <a:rPr lang="pt-BR" dirty="0" smtClean="0"/>
              <a:t> (</a:t>
            </a:r>
            <a:r>
              <a:rPr lang="pt-BR" dirty="0" err="1" smtClean="0"/>
              <a:t>inside</a:t>
            </a:r>
            <a:r>
              <a:rPr lang="pt-BR" dirty="0" smtClean="0"/>
              <a:t> </a:t>
            </a:r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second</a:t>
            </a:r>
            <a:r>
              <a:rPr lang="pt-BR" dirty="0" smtClean="0"/>
              <a:t>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 descr="C:\Users\Hamilton\_new\Ryerson\Doc\Presentation\HFT\Histogram_Trades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49748"/>
            <a:ext cx="6400800" cy="5117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Figure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Hasbrouck</a:t>
            </a:r>
            <a:r>
              <a:rPr lang="pt-BR" dirty="0" smtClean="0"/>
              <a:t> </a:t>
            </a:r>
            <a:r>
              <a:rPr lang="pt-BR" dirty="0" err="1" smtClean="0"/>
              <a:t>et</a:t>
            </a:r>
            <a:r>
              <a:rPr lang="pt-BR" dirty="0" smtClean="0"/>
              <a:t> al.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228193"/>
            <a:ext cx="7772399" cy="44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57912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Obs: No </a:t>
            </a:r>
            <a:r>
              <a:rPr lang="pt-BR" sz="2000" b="1" dirty="0" err="1" smtClean="0">
                <a:solidFill>
                  <a:srgbClr val="FF0000"/>
                </a:solidFill>
              </a:rPr>
              <a:t>Broker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Info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61722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TMX </a:t>
            </a:r>
            <a:r>
              <a:rPr lang="pt-BR" sz="2000" b="1" dirty="0" err="1" smtClean="0">
                <a:solidFill>
                  <a:srgbClr val="FF0000"/>
                </a:solidFill>
              </a:rPr>
              <a:t>didn</a:t>
            </a:r>
            <a:r>
              <a:rPr lang="pt-BR" sz="2000" b="1" dirty="0" smtClean="0">
                <a:solidFill>
                  <a:srgbClr val="FF0000"/>
                </a:solidFill>
              </a:rPr>
              <a:t>’t </a:t>
            </a:r>
            <a:r>
              <a:rPr lang="pt-BR" sz="2000" b="1" dirty="0" err="1" smtClean="0">
                <a:solidFill>
                  <a:srgbClr val="FF0000"/>
                </a:solidFill>
              </a:rPr>
              <a:t>sent</a:t>
            </a:r>
            <a:r>
              <a:rPr lang="pt-BR" sz="2000" b="1" dirty="0" smtClean="0">
                <a:solidFill>
                  <a:srgbClr val="FF0000"/>
                </a:solidFill>
              </a:rPr>
              <a:t> us </a:t>
            </a:r>
            <a:r>
              <a:rPr lang="pt-BR" sz="2000" b="1" dirty="0" err="1" smtClean="0">
                <a:solidFill>
                  <a:srgbClr val="FF0000"/>
                </a:solidFill>
              </a:rPr>
              <a:t>those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info</a:t>
            </a:r>
            <a:r>
              <a:rPr lang="pt-BR" sz="2000" b="1" dirty="0" smtClean="0">
                <a:solidFill>
                  <a:srgbClr val="FF0000"/>
                </a:solidFill>
              </a:rPr>
              <a:t>.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Number</a:t>
            </a:r>
            <a:r>
              <a:rPr lang="pt-BR" dirty="0" smtClean="0"/>
              <a:t> of </a:t>
            </a:r>
            <a:r>
              <a:rPr lang="pt-BR" dirty="0" err="1" smtClean="0"/>
              <a:t>Trades</a:t>
            </a:r>
            <a:r>
              <a:rPr lang="pt-BR" dirty="0" smtClean="0"/>
              <a:t> for </a:t>
            </a:r>
            <a:r>
              <a:rPr lang="pt-BR" dirty="0" err="1" smtClean="0"/>
              <a:t>Broker</a:t>
            </a:r>
            <a:r>
              <a:rPr lang="pt-BR" dirty="0" smtClean="0"/>
              <a:t> (TMX file)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25163603"/>
              </p:ext>
            </p:extLst>
          </p:nvPr>
        </p:nvGraphicFramePr>
        <p:xfrm>
          <a:off x="762000" y="3505200"/>
          <a:ext cx="2285999" cy="247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1295399"/>
              </a:tblGrid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 smtClean="0"/>
                        <a:t>Broker</a:t>
                      </a:r>
                      <a:r>
                        <a:rPr lang="pt-BR" sz="2000" u="none" strike="noStrike" dirty="0" smtClean="0"/>
                        <a:t> ID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 smtClean="0"/>
                        <a:t>Nb</a:t>
                      </a:r>
                      <a:r>
                        <a:rPr lang="pt-BR" sz="2000" u="none" strike="noStrike" dirty="0" smtClean="0"/>
                        <a:t>.  of</a:t>
                      </a:r>
                      <a:r>
                        <a:rPr lang="pt-BR" sz="2000" u="none" strike="noStrike" baseline="0" dirty="0" smtClean="0"/>
                        <a:t> Trade</a:t>
                      </a:r>
                      <a:r>
                        <a:rPr lang="pt-BR" sz="2000" u="none" strike="noStrike" dirty="0" smtClean="0"/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/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/>
                        <a:t>426,389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/>
                        <a:t>79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/>
                        <a:t>405,533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/>
                        <a:t>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/>
                        <a:t>126,151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/>
                        <a:t>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/>
                        <a:t>106,363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/>
                        <a:t>53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/>
                        <a:t>106,188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12192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Case </a:t>
            </a:r>
            <a:r>
              <a:rPr lang="pt-BR" dirty="0" err="1" smtClean="0"/>
              <a:t>Study</a:t>
            </a:r>
            <a:r>
              <a:rPr lang="pt-BR" dirty="0" smtClean="0"/>
              <a:t> : </a:t>
            </a:r>
            <a:r>
              <a:rPr lang="pt-BR" dirty="0" err="1" smtClean="0"/>
              <a:t>December</a:t>
            </a:r>
            <a:r>
              <a:rPr lang="pt-BR" dirty="0" smtClean="0"/>
              <a:t> 4th 015</a:t>
            </a:r>
          </a:p>
          <a:p>
            <a:r>
              <a:rPr lang="pt-BR" dirty="0" err="1" smtClean="0"/>
              <a:t>There</a:t>
            </a:r>
            <a:r>
              <a:rPr lang="pt-BR" dirty="0" smtClean="0"/>
              <a:t> are 70 </a:t>
            </a:r>
            <a:r>
              <a:rPr lang="pt-BR" dirty="0" err="1" smtClean="0"/>
              <a:t>active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. </a:t>
            </a:r>
          </a:p>
          <a:p>
            <a:endParaRPr lang="pt-BR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98224520"/>
              </p:ext>
            </p:extLst>
          </p:nvPr>
        </p:nvGraphicFramePr>
        <p:xfrm>
          <a:off x="6781800" y="3429000"/>
          <a:ext cx="1981200" cy="247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3149"/>
                <a:gridCol w="908051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 smtClean="0"/>
                        <a:t>Broker</a:t>
                      </a:r>
                      <a:r>
                        <a:rPr lang="pt-BR" sz="2000" u="none" strike="noStrike" dirty="0" smtClean="0"/>
                        <a:t> ID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 smtClean="0"/>
                        <a:t>Nb</a:t>
                      </a:r>
                      <a:r>
                        <a:rPr lang="pt-BR" sz="2000" u="none" strike="noStrike" dirty="0" smtClean="0"/>
                        <a:t>.  of</a:t>
                      </a:r>
                      <a:r>
                        <a:rPr lang="pt-BR" sz="2000" u="none" strike="noStrike" baseline="0" dirty="0" smtClean="0"/>
                        <a:t> </a:t>
                      </a:r>
                      <a:r>
                        <a:rPr lang="pt-BR" sz="2000" u="none" strike="noStrike" baseline="0" dirty="0" err="1" smtClean="0"/>
                        <a:t>Trade</a:t>
                      </a:r>
                      <a:r>
                        <a:rPr lang="pt-BR" sz="2000" u="none" strike="noStrike" dirty="0" err="1" smtClean="0"/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92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 smtClean="0"/>
                        <a:t>22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71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 smtClean="0"/>
                        <a:t>22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55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 smtClean="0"/>
                        <a:t>12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86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 smtClean="0"/>
                        <a:t>12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 smtClean="0"/>
                        <a:t>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2600" y="2209800"/>
            <a:ext cx="314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Active Brokers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972439" y="2209800"/>
            <a:ext cx="3171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Least Active Brokers</a:t>
            </a:r>
            <a:endParaRPr lang="en-US" sz="2800" dirty="0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5163603"/>
              </p:ext>
            </p:extLst>
          </p:nvPr>
        </p:nvGraphicFramePr>
        <p:xfrm>
          <a:off x="3429000" y="3505200"/>
          <a:ext cx="2514600" cy="247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9660"/>
                <a:gridCol w="1424940"/>
              </a:tblGrid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 smtClean="0"/>
                        <a:t>Broker</a:t>
                      </a:r>
                      <a:r>
                        <a:rPr lang="pt-BR" sz="2000" u="none" strike="noStrike" dirty="0" smtClean="0"/>
                        <a:t> ID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 smtClean="0"/>
                        <a:t>Nb</a:t>
                      </a:r>
                      <a:r>
                        <a:rPr lang="pt-BR" sz="2000" u="none" strike="noStrike" dirty="0" smtClean="0"/>
                        <a:t>.  of</a:t>
                      </a:r>
                      <a:r>
                        <a:rPr lang="pt-BR" sz="2000" u="none" strike="noStrike" baseline="0" dirty="0" smtClean="0"/>
                        <a:t> </a:t>
                      </a:r>
                      <a:r>
                        <a:rPr lang="pt-BR" sz="2000" u="none" strike="noStrike" baseline="0" dirty="0" err="1" smtClean="0"/>
                        <a:t>Trade</a:t>
                      </a:r>
                      <a:r>
                        <a:rPr lang="pt-BR" sz="2000" u="none" strike="noStrike" dirty="0" err="1" smtClean="0"/>
                        <a:t>s</a:t>
                      </a:r>
                      <a:r>
                        <a:rPr lang="pt-BR" sz="2000" u="none" strike="noStrike" dirty="0" smtClean="0"/>
                        <a:t> / TD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6,932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6,704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2,881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2,624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91000" y="2819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TD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2819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Stocks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Stock</a:t>
            </a:r>
            <a:r>
              <a:rPr lang="pt-BR" dirty="0" smtClean="0"/>
              <a:t>: TD – </a:t>
            </a:r>
            <a:r>
              <a:rPr lang="pt-BR" dirty="0" err="1" smtClean="0"/>
              <a:t>Broker</a:t>
            </a:r>
            <a:r>
              <a:rPr lang="pt-BR" dirty="0" smtClean="0"/>
              <a:t> 1  (TMX file)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C:\Users\Hamilton\_new\Ryerson\Data\TSX\R\HFT_distr\gatherBuy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5029200" cy="2686245"/>
          </a:xfrm>
          <a:prstGeom prst="rect">
            <a:avLst/>
          </a:prstGeom>
          <a:noFill/>
        </p:spPr>
      </p:pic>
      <p:pic>
        <p:nvPicPr>
          <p:cNvPr id="2051" name="Picture 3" descr="C:\Users\Hamilton\_new\Ryerson\Data\TSX\R\HFT_distr\gatherSe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" y="3429001"/>
            <a:ext cx="4953000" cy="26455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77000" y="419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1900 </a:t>
            </a:r>
            <a:r>
              <a:rPr lang="pt-BR" dirty="0" err="1" smtClean="0"/>
              <a:t>sellings</a:t>
            </a:r>
            <a:r>
              <a:rPr lang="pt-BR" dirty="0" smtClean="0"/>
              <a:t> /  </a:t>
            </a:r>
            <a:r>
              <a:rPr lang="pt-BR" dirty="0" err="1" smtClean="0"/>
              <a:t>day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213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1716 </a:t>
            </a:r>
            <a:r>
              <a:rPr lang="pt-BR" dirty="0" err="1" smtClean="0"/>
              <a:t>buys</a:t>
            </a:r>
            <a:r>
              <a:rPr lang="pt-BR" dirty="0" smtClean="0"/>
              <a:t> /  </a:t>
            </a:r>
            <a:r>
              <a:rPr lang="pt-BR" dirty="0" err="1" smtClean="0"/>
              <a:t>day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51816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Dec 3rd 2015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26672</TotalTime>
  <Words>461</Words>
  <Application>Microsoft Macintosh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Matrix factorization-Dec3</vt:lpstr>
      <vt:lpstr>High-Frequency Trading</vt:lpstr>
      <vt:lpstr>Low-latency trading  Journal of Financial Markets (2013)</vt:lpstr>
      <vt:lpstr>High-Frequency Trading</vt:lpstr>
      <vt:lpstr>Distribution of  Arrival Messages to Market</vt:lpstr>
      <vt:lpstr>TMX Distribuition (inside each second) </vt:lpstr>
      <vt:lpstr>TMX Distribuition (inside each second) </vt:lpstr>
      <vt:lpstr>Figure from Hasbrouck et al. </vt:lpstr>
      <vt:lpstr>Number of Trades for Broker (TMX file)</vt:lpstr>
      <vt:lpstr>Stock: TD – Broker 1  (TMX file)</vt:lpstr>
      <vt:lpstr>Quality Market</vt:lpstr>
      <vt:lpstr>High-Frequency Trading</vt:lpstr>
      <vt:lpstr>High-Frequency Trading</vt:lpstr>
      <vt:lpstr>High-Frequency Trading (regulation)</vt:lpstr>
      <vt:lpstr>High-Frequency Trading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HMF</cp:lastModifiedBy>
  <cp:revision>712</cp:revision>
  <dcterms:created xsi:type="dcterms:W3CDTF">2014-09-24T15:10:01Z</dcterms:created>
  <dcterms:modified xsi:type="dcterms:W3CDTF">2016-05-31T20:05:58Z</dcterms:modified>
</cp:coreProperties>
</file>