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416" r:id="rId2"/>
    <p:sldId id="404" r:id="rId3"/>
    <p:sldId id="405" r:id="rId4"/>
    <p:sldId id="407" r:id="rId5"/>
    <p:sldId id="409" r:id="rId6"/>
    <p:sldId id="410" r:id="rId7"/>
    <p:sldId id="411" r:id="rId8"/>
    <p:sldId id="412" r:id="rId9"/>
    <p:sldId id="413" r:id="rId10"/>
    <p:sldId id="414" r:id="rId11"/>
    <p:sldId id="41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658" autoAdjust="0"/>
  </p:normalViewPr>
  <p:slideViewPr>
    <p:cSldViewPr>
      <p:cViewPr varScale="1">
        <p:scale>
          <a:sx n="68" d="100"/>
          <a:sy n="68" d="100"/>
        </p:scale>
        <p:origin x="-162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amilton\Diario\Ryerson\Doc\Presentarion\KEI_09052016233609861.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KEI_09052016233609861!$R$1</c:f>
              <c:strCache>
                <c:ptCount val="1"/>
                <c:pt idx="0">
                  <c:v>Value</c:v>
                </c:pt>
              </c:strCache>
            </c:strRef>
          </c:tx>
          <c:spPr>
            <a:ln w="9525"/>
          </c:spPr>
          <c:cat>
            <c:numRef>
              <c:f>KEI_09052016233609861!$Q$2:$Q$76</c:f>
              <c:numCache>
                <c:formatCode>mmm\-yy</c:formatCode>
                <c:ptCount val="75"/>
                <c:pt idx="0">
                  <c:v>40179.0</c:v>
                </c:pt>
                <c:pt idx="1">
                  <c:v>40210.0</c:v>
                </c:pt>
                <c:pt idx="2">
                  <c:v>40238.0</c:v>
                </c:pt>
                <c:pt idx="3">
                  <c:v>40269.0</c:v>
                </c:pt>
                <c:pt idx="4">
                  <c:v>40299.0</c:v>
                </c:pt>
                <c:pt idx="5">
                  <c:v>40330.0</c:v>
                </c:pt>
                <c:pt idx="6">
                  <c:v>40360.0</c:v>
                </c:pt>
                <c:pt idx="7">
                  <c:v>40391.0</c:v>
                </c:pt>
                <c:pt idx="8">
                  <c:v>40422.0</c:v>
                </c:pt>
                <c:pt idx="9">
                  <c:v>40452.0</c:v>
                </c:pt>
                <c:pt idx="10">
                  <c:v>40483.0</c:v>
                </c:pt>
                <c:pt idx="11">
                  <c:v>40513.0</c:v>
                </c:pt>
                <c:pt idx="12">
                  <c:v>40544.0</c:v>
                </c:pt>
                <c:pt idx="13">
                  <c:v>40575.0</c:v>
                </c:pt>
                <c:pt idx="14">
                  <c:v>40603.0</c:v>
                </c:pt>
                <c:pt idx="15">
                  <c:v>40634.0</c:v>
                </c:pt>
                <c:pt idx="16">
                  <c:v>40664.0</c:v>
                </c:pt>
                <c:pt idx="17">
                  <c:v>40695.0</c:v>
                </c:pt>
                <c:pt idx="18">
                  <c:v>40725.0</c:v>
                </c:pt>
                <c:pt idx="19">
                  <c:v>40756.0</c:v>
                </c:pt>
                <c:pt idx="20">
                  <c:v>40787.0</c:v>
                </c:pt>
                <c:pt idx="21">
                  <c:v>40817.0</c:v>
                </c:pt>
                <c:pt idx="22">
                  <c:v>40848.0</c:v>
                </c:pt>
                <c:pt idx="23">
                  <c:v>40878.0</c:v>
                </c:pt>
                <c:pt idx="24">
                  <c:v>40909.0</c:v>
                </c:pt>
                <c:pt idx="25">
                  <c:v>40940.0</c:v>
                </c:pt>
                <c:pt idx="26">
                  <c:v>40969.0</c:v>
                </c:pt>
                <c:pt idx="27">
                  <c:v>41000.0</c:v>
                </c:pt>
                <c:pt idx="28">
                  <c:v>41030.0</c:v>
                </c:pt>
                <c:pt idx="29">
                  <c:v>41061.0</c:v>
                </c:pt>
                <c:pt idx="30">
                  <c:v>41091.0</c:v>
                </c:pt>
                <c:pt idx="31">
                  <c:v>41122.0</c:v>
                </c:pt>
                <c:pt idx="32">
                  <c:v>41153.0</c:v>
                </c:pt>
                <c:pt idx="33">
                  <c:v>41183.0</c:v>
                </c:pt>
                <c:pt idx="34">
                  <c:v>41214.0</c:v>
                </c:pt>
                <c:pt idx="35">
                  <c:v>41244.0</c:v>
                </c:pt>
                <c:pt idx="36">
                  <c:v>41275.0</c:v>
                </c:pt>
                <c:pt idx="37">
                  <c:v>41306.0</c:v>
                </c:pt>
                <c:pt idx="38">
                  <c:v>41334.0</c:v>
                </c:pt>
                <c:pt idx="39">
                  <c:v>41365.0</c:v>
                </c:pt>
                <c:pt idx="40">
                  <c:v>41395.0</c:v>
                </c:pt>
                <c:pt idx="41">
                  <c:v>41426.0</c:v>
                </c:pt>
                <c:pt idx="42">
                  <c:v>41456.0</c:v>
                </c:pt>
                <c:pt idx="43">
                  <c:v>41487.0</c:v>
                </c:pt>
                <c:pt idx="44">
                  <c:v>41518.0</c:v>
                </c:pt>
                <c:pt idx="45">
                  <c:v>41548.0</c:v>
                </c:pt>
                <c:pt idx="46">
                  <c:v>41579.0</c:v>
                </c:pt>
                <c:pt idx="47">
                  <c:v>41609.0</c:v>
                </c:pt>
                <c:pt idx="48">
                  <c:v>41640.0</c:v>
                </c:pt>
                <c:pt idx="49">
                  <c:v>41671.0</c:v>
                </c:pt>
                <c:pt idx="50">
                  <c:v>41699.0</c:v>
                </c:pt>
                <c:pt idx="51">
                  <c:v>41730.0</c:v>
                </c:pt>
                <c:pt idx="52">
                  <c:v>41760.0</c:v>
                </c:pt>
                <c:pt idx="53">
                  <c:v>41791.0</c:v>
                </c:pt>
                <c:pt idx="54">
                  <c:v>41821.0</c:v>
                </c:pt>
                <c:pt idx="55">
                  <c:v>41852.0</c:v>
                </c:pt>
                <c:pt idx="56">
                  <c:v>41883.0</c:v>
                </c:pt>
                <c:pt idx="57">
                  <c:v>41913.0</c:v>
                </c:pt>
                <c:pt idx="58">
                  <c:v>41944.0</c:v>
                </c:pt>
                <c:pt idx="59">
                  <c:v>41974.0</c:v>
                </c:pt>
                <c:pt idx="60">
                  <c:v>42005.0</c:v>
                </c:pt>
                <c:pt idx="61">
                  <c:v>42036.0</c:v>
                </c:pt>
                <c:pt idx="62">
                  <c:v>42064.0</c:v>
                </c:pt>
                <c:pt idx="63">
                  <c:v>42095.0</c:v>
                </c:pt>
                <c:pt idx="64">
                  <c:v>42125.0</c:v>
                </c:pt>
                <c:pt idx="65">
                  <c:v>42156.0</c:v>
                </c:pt>
                <c:pt idx="66">
                  <c:v>42186.0</c:v>
                </c:pt>
                <c:pt idx="67">
                  <c:v>42217.0</c:v>
                </c:pt>
                <c:pt idx="68">
                  <c:v>42248.0</c:v>
                </c:pt>
                <c:pt idx="69">
                  <c:v>42278.0</c:v>
                </c:pt>
                <c:pt idx="70">
                  <c:v>42309.0</c:v>
                </c:pt>
                <c:pt idx="71">
                  <c:v>42339.0</c:v>
                </c:pt>
                <c:pt idx="72">
                  <c:v>42370.0</c:v>
                </c:pt>
                <c:pt idx="73">
                  <c:v>42401.0</c:v>
                </c:pt>
                <c:pt idx="74">
                  <c:v>42430.0</c:v>
                </c:pt>
              </c:numCache>
            </c:numRef>
          </c:cat>
          <c:val>
            <c:numRef>
              <c:f>KEI_09052016233609861!$R$2:$R$76</c:f>
              <c:numCache>
                <c:formatCode>General</c:formatCode>
                <c:ptCount val="75"/>
                <c:pt idx="0">
                  <c:v>99.98303742754828</c:v>
                </c:pt>
                <c:pt idx="1">
                  <c:v>100.183248357709</c:v>
                </c:pt>
                <c:pt idx="2">
                  <c:v>100.334009271158</c:v>
                </c:pt>
                <c:pt idx="3">
                  <c:v>100.425368504919</c:v>
                </c:pt>
                <c:pt idx="4">
                  <c:v>100.4622298832771</c:v>
                </c:pt>
                <c:pt idx="5">
                  <c:v>100.467825118942</c:v>
                </c:pt>
                <c:pt idx="6">
                  <c:v>100.474392558731</c:v>
                </c:pt>
                <c:pt idx="7">
                  <c:v>100.503656833935</c:v>
                </c:pt>
                <c:pt idx="8">
                  <c:v>100.5588043365189</c:v>
                </c:pt>
                <c:pt idx="9">
                  <c:v>100.632932319648</c:v>
                </c:pt>
                <c:pt idx="10">
                  <c:v>100.718777764983</c:v>
                </c:pt>
                <c:pt idx="11">
                  <c:v>100.799813265463</c:v>
                </c:pt>
                <c:pt idx="12">
                  <c:v>100.854484631492</c:v>
                </c:pt>
                <c:pt idx="13">
                  <c:v>100.8626922764359</c:v>
                </c:pt>
                <c:pt idx="14">
                  <c:v>100.809049232474</c:v>
                </c:pt>
                <c:pt idx="15">
                  <c:v>100.692391388576</c:v>
                </c:pt>
                <c:pt idx="16">
                  <c:v>100.522672071319</c:v>
                </c:pt>
                <c:pt idx="17">
                  <c:v>100.316855135793</c:v>
                </c:pt>
                <c:pt idx="18">
                  <c:v>100.098967998208</c:v>
                </c:pt>
                <c:pt idx="19">
                  <c:v>99.8942756340417</c:v>
                </c:pt>
                <c:pt idx="20">
                  <c:v>99.73873571069581</c:v>
                </c:pt>
                <c:pt idx="21">
                  <c:v>99.65629795613393</c:v>
                </c:pt>
                <c:pt idx="22">
                  <c:v>99.64643816097964</c:v>
                </c:pt>
                <c:pt idx="23">
                  <c:v>99.68999842221118</c:v>
                </c:pt>
                <c:pt idx="24">
                  <c:v>99.75255137138348</c:v>
                </c:pt>
                <c:pt idx="25">
                  <c:v>99.79737464507905</c:v>
                </c:pt>
                <c:pt idx="26">
                  <c:v>99.8020134044029</c:v>
                </c:pt>
                <c:pt idx="27">
                  <c:v>99.76216564835382</c:v>
                </c:pt>
                <c:pt idx="28">
                  <c:v>99.68723012954186</c:v>
                </c:pt>
                <c:pt idx="29">
                  <c:v>99.5918121723171</c:v>
                </c:pt>
                <c:pt idx="30">
                  <c:v>99.4992790849373</c:v>
                </c:pt>
                <c:pt idx="31">
                  <c:v>99.4299831476127</c:v>
                </c:pt>
                <c:pt idx="32">
                  <c:v>99.39865301488108</c:v>
                </c:pt>
                <c:pt idx="33">
                  <c:v>99.40877079132618</c:v>
                </c:pt>
                <c:pt idx="34">
                  <c:v>99.4554563453936</c:v>
                </c:pt>
                <c:pt idx="35">
                  <c:v>99.52815785630401</c:v>
                </c:pt>
                <c:pt idx="36">
                  <c:v>99.6137377156976</c:v>
                </c:pt>
                <c:pt idx="37">
                  <c:v>99.70254312028436</c:v>
                </c:pt>
                <c:pt idx="38">
                  <c:v>99.78402347819846</c:v>
                </c:pt>
                <c:pt idx="39">
                  <c:v>99.8626606582302</c:v>
                </c:pt>
                <c:pt idx="40">
                  <c:v>99.9424174620589</c:v>
                </c:pt>
                <c:pt idx="41">
                  <c:v>100.0242839807351</c:v>
                </c:pt>
                <c:pt idx="42">
                  <c:v>100.109627391365</c:v>
                </c:pt>
                <c:pt idx="43">
                  <c:v>100.1981449545</c:v>
                </c:pt>
                <c:pt idx="44">
                  <c:v>100.283840841729</c:v>
                </c:pt>
                <c:pt idx="45">
                  <c:v>100.361807248335</c:v>
                </c:pt>
                <c:pt idx="46">
                  <c:v>100.427194939126</c:v>
                </c:pt>
                <c:pt idx="47">
                  <c:v>100.469033077416</c:v>
                </c:pt>
                <c:pt idx="48">
                  <c:v>100.488325339976</c:v>
                </c:pt>
                <c:pt idx="49">
                  <c:v>100.495418376246</c:v>
                </c:pt>
                <c:pt idx="50">
                  <c:v>100.49570996832</c:v>
                </c:pt>
                <c:pt idx="51">
                  <c:v>100.483817937218</c:v>
                </c:pt>
                <c:pt idx="52">
                  <c:v>100.463439248068</c:v>
                </c:pt>
                <c:pt idx="53">
                  <c:v>100.439836922688</c:v>
                </c:pt>
                <c:pt idx="54">
                  <c:v>100.418632229648</c:v>
                </c:pt>
                <c:pt idx="55">
                  <c:v>100.403675756207</c:v>
                </c:pt>
                <c:pt idx="56">
                  <c:v>100.402193311844</c:v>
                </c:pt>
                <c:pt idx="57">
                  <c:v>100.410690559306</c:v>
                </c:pt>
                <c:pt idx="58">
                  <c:v>100.423178159022</c:v>
                </c:pt>
                <c:pt idx="59">
                  <c:v>100.43515185838</c:v>
                </c:pt>
                <c:pt idx="60">
                  <c:v>100.441273123512</c:v>
                </c:pt>
                <c:pt idx="61">
                  <c:v>100.42914800438</c:v>
                </c:pt>
                <c:pt idx="62">
                  <c:v>100.397308437873</c:v>
                </c:pt>
                <c:pt idx="63">
                  <c:v>100.347680965088</c:v>
                </c:pt>
                <c:pt idx="64">
                  <c:v>100.282379234362</c:v>
                </c:pt>
                <c:pt idx="65">
                  <c:v>100.204444753877</c:v>
                </c:pt>
                <c:pt idx="66">
                  <c:v>100.109801261795</c:v>
                </c:pt>
                <c:pt idx="67">
                  <c:v>100.010483116889</c:v>
                </c:pt>
                <c:pt idx="68">
                  <c:v>99.92545644257136</c:v>
                </c:pt>
                <c:pt idx="69">
                  <c:v>99.8606762090331</c:v>
                </c:pt>
                <c:pt idx="70">
                  <c:v>99.80594127065764</c:v>
                </c:pt>
                <c:pt idx="71">
                  <c:v>99.75562817833668</c:v>
                </c:pt>
                <c:pt idx="72">
                  <c:v>99.7068347317788</c:v>
                </c:pt>
                <c:pt idx="73">
                  <c:v>99.65566396974922</c:v>
                </c:pt>
                <c:pt idx="74">
                  <c:v>99.6063110594967</c:v>
                </c:pt>
              </c:numCache>
            </c:numRef>
          </c:val>
          <c:smooth val="0"/>
        </c:ser>
        <c:dLbls>
          <c:showLegendKey val="0"/>
          <c:showVal val="0"/>
          <c:showCatName val="0"/>
          <c:showSerName val="0"/>
          <c:showPercent val="0"/>
          <c:showBubbleSize val="0"/>
        </c:dLbls>
        <c:marker val="1"/>
        <c:smooth val="0"/>
        <c:axId val="2100959320"/>
        <c:axId val="2100962376"/>
      </c:lineChart>
      <c:dateAx>
        <c:axId val="2100959320"/>
        <c:scaling>
          <c:orientation val="minMax"/>
        </c:scaling>
        <c:delete val="0"/>
        <c:axPos val="b"/>
        <c:numFmt formatCode="mmm\-yy" sourceLinked="1"/>
        <c:majorTickMark val="out"/>
        <c:minorTickMark val="none"/>
        <c:tickLblPos val="nextTo"/>
        <c:crossAx val="2100962376"/>
        <c:crosses val="autoZero"/>
        <c:auto val="1"/>
        <c:lblOffset val="100"/>
        <c:baseTimeUnit val="months"/>
      </c:dateAx>
      <c:valAx>
        <c:axId val="2100962376"/>
        <c:scaling>
          <c:orientation val="minMax"/>
        </c:scaling>
        <c:delete val="0"/>
        <c:axPos val="l"/>
        <c:majorGridlines/>
        <c:numFmt formatCode="General" sourceLinked="1"/>
        <c:majorTickMark val="out"/>
        <c:minorTickMark val="none"/>
        <c:tickLblPos val="nextTo"/>
        <c:crossAx val="2100959320"/>
        <c:crosses val="autoZero"/>
        <c:crossBetween val="between"/>
      </c:valAx>
    </c:plotArea>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F0D4175-496E-D049-B6FA-500F8A4184C3}" type="datetimeFigureOut">
              <a:rPr lang="en-US" smtClean="0"/>
              <a:t>16-05-10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0ADB0B8-D860-2649-8482-7A910887B306}" type="slidenum">
              <a:rPr lang="en-US" smtClean="0"/>
              <a:t>‹#›</a:t>
            </a:fld>
            <a:endParaRPr lang="en-US"/>
          </a:p>
        </p:txBody>
      </p:sp>
    </p:spTree>
    <p:extLst>
      <p:ext uri="{BB962C8B-B14F-4D97-AF65-F5344CB8AC3E}">
        <p14:creationId xmlns:p14="http://schemas.microsoft.com/office/powerpoint/2010/main" val="22373613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336DDD-0747-A24D-9558-65F74FCB06EC}" type="datetimeFigureOut">
              <a:rPr lang="en-US" smtClean="0"/>
              <a:t>16-05-10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1484A7-97F7-DB4C-B61F-D21F7533ED10}" type="slidenum">
              <a:rPr lang="en-US" smtClean="0"/>
              <a:t>‹#›</a:t>
            </a:fld>
            <a:endParaRPr lang="en-US"/>
          </a:p>
        </p:txBody>
      </p:sp>
    </p:spTree>
    <p:extLst>
      <p:ext uri="{BB962C8B-B14F-4D97-AF65-F5344CB8AC3E}">
        <p14:creationId xmlns:p14="http://schemas.microsoft.com/office/powerpoint/2010/main" val="90693152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Merge with next slide</a:t>
            </a:r>
            <a:endParaRPr lang="en-US" dirty="0"/>
          </a:p>
        </p:txBody>
      </p:sp>
      <p:sp>
        <p:nvSpPr>
          <p:cNvPr id="4" name="Slide Number Placeholder 3"/>
          <p:cNvSpPr>
            <a:spLocks noGrp="1"/>
          </p:cNvSpPr>
          <p:nvPr>
            <p:ph type="sldNum" sz="quarter" idx="10"/>
          </p:nvPr>
        </p:nvSpPr>
        <p:spPr/>
        <p:txBody>
          <a:bodyPr/>
          <a:lstStyle/>
          <a:p>
            <a:fld id="{1E1484A7-97F7-DB4C-B61F-D21F7533ED10}" type="slidenum">
              <a:rPr lang="en-US" smtClean="0"/>
              <a:t>3</a:t>
            </a:fld>
            <a:endParaRPr lang="en-US" dirty="0"/>
          </a:p>
        </p:txBody>
      </p:sp>
    </p:spTree>
    <p:extLst>
      <p:ext uri="{BB962C8B-B14F-4D97-AF65-F5344CB8AC3E}">
        <p14:creationId xmlns:p14="http://schemas.microsoft.com/office/powerpoint/2010/main" val="3822596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Success,</a:t>
            </a:r>
            <a:r>
              <a:rPr lang="en-US" baseline="0" dirty="0" smtClean="0"/>
              <a:t> then failures</a:t>
            </a:r>
          </a:p>
          <a:p>
            <a:endParaRPr lang="en-US" dirty="0"/>
          </a:p>
        </p:txBody>
      </p:sp>
      <p:sp>
        <p:nvSpPr>
          <p:cNvPr id="4" name="Slide Number Placeholder 3"/>
          <p:cNvSpPr>
            <a:spLocks noGrp="1"/>
          </p:cNvSpPr>
          <p:nvPr>
            <p:ph type="sldNum" sz="quarter" idx="10"/>
          </p:nvPr>
        </p:nvSpPr>
        <p:spPr/>
        <p:txBody>
          <a:bodyPr/>
          <a:lstStyle/>
          <a:p>
            <a:fld id="{1E1484A7-97F7-DB4C-B61F-D21F7533ED10}" type="slidenum">
              <a:rPr lang="en-US" smtClean="0"/>
              <a:t>4</a:t>
            </a:fld>
            <a:endParaRPr lang="en-US" dirty="0"/>
          </a:p>
        </p:txBody>
      </p:sp>
    </p:spTree>
    <p:extLst>
      <p:ext uri="{BB962C8B-B14F-4D97-AF65-F5344CB8AC3E}">
        <p14:creationId xmlns:p14="http://schemas.microsoft.com/office/powerpoint/2010/main" val="2739147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CA"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CA"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50135767-C715-DC40-AAEC-6E6533B39ED1}" type="datetime1">
              <a:rPr lang="en-CA" smtClean="0"/>
              <a:t>16-05-10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8EF6006D-C848-4BB9-AEF5-8989253531FE}"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CA"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4" name="Date Placeholder 3"/>
          <p:cNvSpPr>
            <a:spLocks noGrp="1"/>
          </p:cNvSpPr>
          <p:nvPr>
            <p:ph type="dt" sz="half" idx="10"/>
          </p:nvPr>
        </p:nvSpPr>
        <p:spPr/>
        <p:txBody>
          <a:bodyPr/>
          <a:lstStyle/>
          <a:p>
            <a:fld id="{3EA9468A-D9F6-9841-8C09-96761E5F0FA3}" type="datetime1">
              <a:rPr lang="en-CA" smtClean="0"/>
              <a:t>16-05-10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6006D-C848-4BB9-AEF5-8989253531F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CA"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4" name="Date Placeholder 3"/>
          <p:cNvSpPr>
            <a:spLocks noGrp="1"/>
          </p:cNvSpPr>
          <p:nvPr>
            <p:ph type="dt" sz="half" idx="10"/>
          </p:nvPr>
        </p:nvSpPr>
        <p:spPr/>
        <p:txBody>
          <a:bodyPr/>
          <a:lstStyle/>
          <a:p>
            <a:fld id="{6C97D64A-1BB1-4F44-AFAE-06754104697B}" type="datetime1">
              <a:rPr lang="en-CA" smtClean="0"/>
              <a:t>16-05-10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6006D-C848-4BB9-AEF5-8989253531FE}"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CA" smtClean="0"/>
              <a:t>Click to edit Master title style</a:t>
            </a:r>
            <a:endParaRPr kumimoji="0" lang="en-US"/>
          </a:p>
        </p:txBody>
      </p:sp>
      <p:sp>
        <p:nvSpPr>
          <p:cNvPr id="4" name="Date Placeholder 3"/>
          <p:cNvSpPr>
            <a:spLocks noGrp="1"/>
          </p:cNvSpPr>
          <p:nvPr>
            <p:ph type="dt" sz="half" idx="10"/>
          </p:nvPr>
        </p:nvSpPr>
        <p:spPr/>
        <p:txBody>
          <a:bodyPr/>
          <a:lstStyle/>
          <a:p>
            <a:fld id="{0F1E040C-E153-6F4D-8707-76A852B29284}" type="datetime1">
              <a:rPr lang="en-CA" smtClean="0"/>
              <a:t>16-05-10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6006D-C848-4BB9-AEF5-8989253531FE}"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CA"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CA"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8BE7A338-1C98-404D-B760-7578571CE295}" type="datetime1">
              <a:rPr lang="en-CA" smtClean="0"/>
              <a:t>16-05-10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8EF6006D-C848-4BB9-AEF5-8989253531FE}"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CA" smtClean="0"/>
              <a:t>Click to edit Master title style</a:t>
            </a:r>
            <a:endParaRPr kumimoji="0" lang="en-US"/>
          </a:p>
        </p:txBody>
      </p:sp>
      <p:sp>
        <p:nvSpPr>
          <p:cNvPr id="5" name="Date Placeholder 4"/>
          <p:cNvSpPr>
            <a:spLocks noGrp="1"/>
          </p:cNvSpPr>
          <p:nvPr>
            <p:ph type="dt" sz="half" idx="10"/>
          </p:nvPr>
        </p:nvSpPr>
        <p:spPr/>
        <p:txBody>
          <a:bodyPr/>
          <a:lstStyle/>
          <a:p>
            <a:fld id="{54854A6F-3ADA-0446-999D-CA4FA4644DF6}" type="datetime1">
              <a:rPr lang="en-CA" smtClean="0"/>
              <a:t>16-05-10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6006D-C848-4BB9-AEF5-8989253531FE}"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CA"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CA"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CA" smtClean="0"/>
              <a:t>Click to edit Master text styles</a:t>
            </a:r>
          </a:p>
        </p:txBody>
      </p:sp>
      <p:sp>
        <p:nvSpPr>
          <p:cNvPr id="7" name="Date Placeholder 6"/>
          <p:cNvSpPr>
            <a:spLocks noGrp="1"/>
          </p:cNvSpPr>
          <p:nvPr>
            <p:ph type="dt" sz="half" idx="10"/>
          </p:nvPr>
        </p:nvSpPr>
        <p:spPr/>
        <p:txBody>
          <a:bodyPr/>
          <a:lstStyle/>
          <a:p>
            <a:fld id="{C75FAB8E-FFB1-0443-8012-25E1D251529E}" type="datetime1">
              <a:rPr lang="en-CA" smtClean="0"/>
              <a:t>16-05-10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F6006D-C848-4BB9-AEF5-8989253531FE}"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CA" smtClean="0"/>
              <a:t>Click to edit Master title style</a:t>
            </a:r>
            <a:endParaRPr kumimoji="0" lang="en-US"/>
          </a:p>
        </p:txBody>
      </p:sp>
      <p:sp>
        <p:nvSpPr>
          <p:cNvPr id="3" name="Date Placeholder 2"/>
          <p:cNvSpPr>
            <a:spLocks noGrp="1"/>
          </p:cNvSpPr>
          <p:nvPr>
            <p:ph type="dt" sz="half" idx="10"/>
          </p:nvPr>
        </p:nvSpPr>
        <p:spPr/>
        <p:txBody>
          <a:bodyPr/>
          <a:lstStyle/>
          <a:p>
            <a:fld id="{70214F07-5712-0642-9B1F-0A320BE601B1}" type="datetime1">
              <a:rPr lang="en-CA" smtClean="0"/>
              <a:t>16-05-10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F6006D-C848-4BB9-AEF5-8989253531FE}"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E322B1-2A1C-994A-BE08-9ECB557B7398}" type="datetime1">
              <a:rPr lang="en-CA" smtClean="0"/>
              <a:t>16-05-10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F6006D-C848-4BB9-AEF5-8989253531FE}"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CA"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CA" smtClean="0"/>
              <a:t>Click to edit Master text styles</a:t>
            </a:r>
          </a:p>
        </p:txBody>
      </p:sp>
      <p:sp>
        <p:nvSpPr>
          <p:cNvPr id="5" name="Date Placeholder 4"/>
          <p:cNvSpPr>
            <a:spLocks noGrp="1"/>
          </p:cNvSpPr>
          <p:nvPr>
            <p:ph type="dt" sz="half" idx="10"/>
          </p:nvPr>
        </p:nvSpPr>
        <p:spPr/>
        <p:txBody>
          <a:bodyPr/>
          <a:lstStyle/>
          <a:p>
            <a:fld id="{EF50E6EF-13D3-7543-8D25-E41CD7697D7E}" type="datetime1">
              <a:rPr lang="en-CA" smtClean="0"/>
              <a:t>16-05-10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6006D-C848-4BB9-AEF5-8989253531FE}"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CA"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CA" smtClean="0"/>
              <a:t>Drag picture to placeholder or click icon to add</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CA" smtClean="0"/>
              <a:t>Click to edit Master text styles</a:t>
            </a:r>
          </a:p>
        </p:txBody>
      </p:sp>
      <p:sp>
        <p:nvSpPr>
          <p:cNvPr id="5" name="Date Placeholder 4"/>
          <p:cNvSpPr>
            <a:spLocks noGrp="1"/>
          </p:cNvSpPr>
          <p:nvPr>
            <p:ph type="dt" sz="half" idx="10"/>
          </p:nvPr>
        </p:nvSpPr>
        <p:spPr/>
        <p:txBody>
          <a:bodyPr/>
          <a:lstStyle/>
          <a:p>
            <a:fld id="{399A6C98-B0C9-DB45-A103-4D3F27B5B992}" type="datetime1">
              <a:rPr lang="en-CA" smtClean="0"/>
              <a:t>16-05-10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6006D-C848-4BB9-AEF5-8989253531FE}"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CA" smtClean="0"/>
              <a:t>Click to edit Master title style</a:t>
            </a:r>
            <a:endParaRPr kumimoji="0" lang="en-US" dirty="0"/>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CA" smtClean="0"/>
              <a:t>Click to edit Master text styles</a:t>
            </a:r>
          </a:p>
          <a:p>
            <a:pPr lvl="1" eaLnBrk="1" latinLnBrk="0" hangingPunct="1"/>
            <a:r>
              <a:rPr kumimoji="0" lang="en-CA" smtClean="0"/>
              <a:t>Second level</a:t>
            </a:r>
          </a:p>
          <a:p>
            <a:pPr lvl="2" eaLnBrk="1" latinLnBrk="0" hangingPunct="1"/>
            <a:r>
              <a:rPr kumimoji="0" lang="en-CA" smtClean="0"/>
              <a:t>Third level</a:t>
            </a:r>
          </a:p>
          <a:p>
            <a:pPr lvl="3" eaLnBrk="1" latinLnBrk="0" hangingPunct="1"/>
            <a:r>
              <a:rPr kumimoji="0" lang="en-CA" smtClean="0"/>
              <a:t>Fourth level</a:t>
            </a:r>
          </a:p>
          <a:p>
            <a:pPr lvl="4" eaLnBrk="1" latinLnBrk="0" hangingPunct="1"/>
            <a:r>
              <a:rPr kumimoji="0" lang="en-CA"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CD03848A-0F79-6041-AAF0-0E7A253832A0}" type="datetime1">
              <a:rPr lang="en-CA" smtClean="0"/>
              <a:t>16-05-10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8EF6006D-C848-4BB9-AEF5-8989253531FE}"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2" name="Picture 11" descr="dsllogo3.png"/>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6693827" y="6107443"/>
            <a:ext cx="2450173" cy="77333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 Id="rId3" Type="http://schemas.openxmlformats.org/officeDocument/2006/relationships/image" Target="../media/image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 Id="rId3" Type="http://schemas.openxmlformats.org/officeDocument/2006/relationships/image" Target="../media/image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IPO - features</a:t>
            </a:r>
            <a:endParaRPr lang="en-US" dirty="0"/>
          </a:p>
        </p:txBody>
      </p:sp>
      <p:sp>
        <p:nvSpPr>
          <p:cNvPr id="3" name="Subtitle 2"/>
          <p:cNvSpPr>
            <a:spLocks noGrp="1"/>
          </p:cNvSpPr>
          <p:nvPr>
            <p:ph type="subTitle" idx="1"/>
          </p:nvPr>
        </p:nvSpPr>
        <p:spPr/>
        <p:txBody>
          <a:bodyPr/>
          <a:lstStyle/>
          <a:p>
            <a:pPr algn="l"/>
            <a:r>
              <a:rPr lang="en-US" dirty="0" smtClean="0"/>
              <a:t>May-09-2016</a:t>
            </a:r>
          </a:p>
        </p:txBody>
      </p:sp>
      <p:sp>
        <p:nvSpPr>
          <p:cNvPr id="4" name="Slide Number Placeholder 3"/>
          <p:cNvSpPr>
            <a:spLocks noGrp="1"/>
          </p:cNvSpPr>
          <p:nvPr>
            <p:ph type="sldNum" sz="quarter" idx="12"/>
          </p:nvPr>
        </p:nvSpPr>
        <p:spPr/>
        <p:txBody>
          <a:bodyPr/>
          <a:lstStyle/>
          <a:p>
            <a:fld id="{8EF6006D-C848-4BB9-AEF5-8989253531FE}" type="slidenum">
              <a:rPr lang="en-US" smtClean="0"/>
              <a:pPr/>
              <a:t>1</a:t>
            </a:fld>
            <a:endParaRPr lang="en-US"/>
          </a:p>
        </p:txBody>
      </p:sp>
    </p:spTree>
    <p:extLst>
      <p:ext uri="{BB962C8B-B14F-4D97-AF65-F5344CB8AC3E}">
        <p14:creationId xmlns:p14="http://schemas.microsoft.com/office/powerpoint/2010/main" val="103367918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t-BR" dirty="0" err="1" smtClean="0"/>
              <a:t>Volatility</a:t>
            </a:r>
            <a:r>
              <a:rPr lang="pt-BR" dirty="0" smtClean="0"/>
              <a:t> </a:t>
            </a:r>
            <a:r>
              <a:rPr lang="pt-BR" dirty="0" err="1" smtClean="0"/>
              <a:t>and</a:t>
            </a:r>
            <a:r>
              <a:rPr lang="pt-BR" dirty="0" smtClean="0"/>
              <a:t> </a:t>
            </a:r>
            <a:r>
              <a:rPr lang="pt-BR" dirty="0" err="1" smtClean="0"/>
              <a:t>Risk</a:t>
            </a:r>
            <a:endParaRPr lang="pt-BR"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10</a:t>
            </a:fld>
            <a:endParaRPr lang="en-US"/>
          </a:p>
        </p:txBody>
      </p:sp>
      <p:sp>
        <p:nvSpPr>
          <p:cNvPr id="6" name="TextBox 5"/>
          <p:cNvSpPr txBox="1"/>
          <p:nvPr/>
        </p:nvSpPr>
        <p:spPr>
          <a:xfrm>
            <a:off x="685800" y="1295401"/>
            <a:ext cx="5486400" cy="4339650"/>
          </a:xfrm>
          <a:prstGeom prst="rect">
            <a:avLst/>
          </a:prstGeom>
          <a:noFill/>
        </p:spPr>
        <p:txBody>
          <a:bodyPr wrap="square" rtlCol="0">
            <a:spAutoFit/>
          </a:bodyPr>
          <a:lstStyle/>
          <a:p>
            <a:r>
              <a:rPr lang="pt-BR" sz="2800" dirty="0" err="1" smtClean="0"/>
              <a:t>Volatility</a:t>
            </a:r>
            <a:r>
              <a:rPr lang="pt-BR" sz="2800" dirty="0" smtClean="0"/>
              <a:t>: </a:t>
            </a:r>
            <a:r>
              <a:rPr lang="en-US" sz="2800" dirty="0" smtClean="0"/>
              <a:t>measure of the dispersion of returns for a given security.</a:t>
            </a:r>
          </a:p>
          <a:p>
            <a:endParaRPr lang="pt-BR" sz="2800" dirty="0" smtClean="0"/>
          </a:p>
          <a:p>
            <a:r>
              <a:rPr lang="pt-BR" sz="2800" dirty="0" err="1" smtClean="0"/>
              <a:t>Models</a:t>
            </a:r>
            <a:r>
              <a:rPr lang="pt-BR" sz="2800" dirty="0" smtClean="0"/>
              <a:t> (</a:t>
            </a:r>
            <a:r>
              <a:rPr lang="pt-BR" sz="2800" dirty="0" err="1" smtClean="0"/>
              <a:t>intraday</a:t>
            </a:r>
            <a:r>
              <a:rPr lang="pt-BR" sz="2800" dirty="0" smtClean="0"/>
              <a:t>)</a:t>
            </a:r>
          </a:p>
          <a:p>
            <a:pPr>
              <a:buFontTx/>
              <a:buChar char="-"/>
            </a:pPr>
            <a:r>
              <a:rPr lang="pt-BR" sz="2800" dirty="0" smtClean="0"/>
              <a:t>Standard </a:t>
            </a:r>
            <a:r>
              <a:rPr lang="pt-BR" sz="2800" dirty="0" err="1" smtClean="0"/>
              <a:t>deviation</a:t>
            </a:r>
            <a:endParaRPr lang="pt-BR" sz="2800" dirty="0" smtClean="0"/>
          </a:p>
          <a:p>
            <a:pPr>
              <a:buFontTx/>
              <a:buChar char="-"/>
            </a:pPr>
            <a:r>
              <a:rPr lang="pt-BR" sz="2800" dirty="0" smtClean="0"/>
              <a:t>GARCH (</a:t>
            </a:r>
            <a:r>
              <a:rPr lang="pt-BR" sz="2800" dirty="0" err="1" smtClean="0"/>
              <a:t>intraday</a:t>
            </a:r>
            <a:r>
              <a:rPr lang="pt-BR" sz="2800" dirty="0" smtClean="0"/>
              <a:t>)</a:t>
            </a:r>
          </a:p>
          <a:p>
            <a:pPr>
              <a:buFontTx/>
              <a:buChar char="-"/>
            </a:pPr>
            <a:endParaRPr lang="pt-BR" sz="2800" dirty="0" smtClean="0"/>
          </a:p>
          <a:p>
            <a:r>
              <a:rPr lang="pt-BR" sz="2800" dirty="0" err="1" smtClean="0"/>
              <a:t>Hypothesis</a:t>
            </a:r>
            <a:r>
              <a:rPr lang="pt-BR" sz="2800" dirty="0" smtClean="0"/>
              <a:t>: </a:t>
            </a:r>
            <a:r>
              <a:rPr lang="pt-BR" sz="2800" dirty="0" err="1" smtClean="0"/>
              <a:t>volatility</a:t>
            </a:r>
            <a:r>
              <a:rPr lang="pt-BR" sz="2800" dirty="0" smtClean="0"/>
              <a:t> inputs </a:t>
            </a:r>
            <a:r>
              <a:rPr lang="pt-BR" sz="2800" dirty="0" err="1" smtClean="0"/>
              <a:t>risk</a:t>
            </a:r>
            <a:r>
              <a:rPr lang="pt-BR" sz="2800" dirty="0" smtClean="0"/>
              <a:t> </a:t>
            </a:r>
            <a:r>
              <a:rPr lang="pt-BR" sz="2800" dirty="0" err="1" smtClean="0"/>
              <a:t>on</a:t>
            </a:r>
            <a:r>
              <a:rPr lang="pt-BR" sz="2800" dirty="0" smtClean="0"/>
              <a:t> </a:t>
            </a:r>
            <a:r>
              <a:rPr lang="pt-BR" sz="2800" dirty="0" err="1" smtClean="0"/>
              <a:t>the</a:t>
            </a:r>
            <a:r>
              <a:rPr lang="pt-BR" sz="2800" dirty="0" smtClean="0"/>
              <a:t> </a:t>
            </a:r>
            <a:r>
              <a:rPr lang="pt-BR" sz="2800" dirty="0" err="1" smtClean="0"/>
              <a:t>stocks</a:t>
            </a:r>
            <a:r>
              <a:rPr lang="pt-BR" sz="2800" dirty="0" smtClean="0"/>
              <a:t> </a:t>
            </a:r>
            <a:r>
              <a:rPr lang="pt-BR" sz="2800" dirty="0" err="1" smtClean="0"/>
              <a:t>prices</a:t>
            </a:r>
            <a:r>
              <a:rPr lang="pt-BR" sz="2800" dirty="0" smtClean="0"/>
              <a:t>.</a:t>
            </a:r>
            <a:endParaRPr lang="pt-BR" sz="2400" dirty="0" smtClean="0"/>
          </a:p>
          <a:p>
            <a:endParaRPr lang="pt-BR" sz="2400" dirty="0" smtClean="0"/>
          </a:p>
        </p:txBody>
      </p:sp>
    </p:spTree>
    <p:extLst>
      <p:ext uri="{BB962C8B-B14F-4D97-AF65-F5344CB8AC3E}">
        <p14:creationId xmlns:p14="http://schemas.microsoft.com/office/powerpoint/2010/main" val="2768638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err="1" smtClean="0"/>
              <a:t>Evolutionary</a:t>
            </a:r>
            <a:r>
              <a:rPr lang="pt-BR" dirty="0" smtClean="0"/>
              <a:t> </a:t>
            </a:r>
            <a:r>
              <a:rPr lang="pt-BR" dirty="0" err="1" smtClean="0"/>
              <a:t>Clustering</a:t>
            </a:r>
            <a:r>
              <a:rPr lang="pt-BR" dirty="0" smtClean="0"/>
              <a:t> + </a:t>
            </a:r>
            <a:r>
              <a:rPr lang="pt-BR" dirty="0" err="1" smtClean="0"/>
              <a:t>Features</a:t>
            </a:r>
            <a:endParaRPr lang="pt-BR"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11</a:t>
            </a:fld>
            <a:endParaRPr lang="en-US"/>
          </a:p>
        </p:txBody>
      </p:sp>
      <p:pic>
        <p:nvPicPr>
          <p:cNvPr id="1026" name="Picture 2"/>
          <p:cNvPicPr>
            <a:picLocks noChangeAspect="1" noChangeArrowheads="1"/>
          </p:cNvPicPr>
          <p:nvPr/>
        </p:nvPicPr>
        <p:blipFill>
          <a:blip r:embed="rId2"/>
          <a:srcRect/>
          <a:stretch>
            <a:fillRect/>
          </a:stretch>
        </p:blipFill>
        <p:spPr bwMode="auto">
          <a:xfrm>
            <a:off x="838200" y="1263062"/>
            <a:ext cx="7772400" cy="4509911"/>
          </a:xfrm>
          <a:prstGeom prst="rect">
            <a:avLst/>
          </a:prstGeom>
          <a:noFill/>
          <a:ln w="9525">
            <a:noFill/>
            <a:miter lim="800000"/>
            <a:headEnd/>
            <a:tailEnd/>
          </a:ln>
          <a:effectLst/>
        </p:spPr>
      </p:pic>
    </p:spTree>
    <p:extLst>
      <p:ext uri="{BB962C8B-B14F-4D97-AF65-F5344CB8AC3E}">
        <p14:creationId xmlns:p14="http://schemas.microsoft.com/office/powerpoint/2010/main" val="276796983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t>2</a:t>
            </a:fld>
            <a:endParaRPr lang="en-US" dirty="0"/>
          </a:p>
        </p:txBody>
      </p:sp>
      <p:sp>
        <p:nvSpPr>
          <p:cNvPr id="4" name="Content Placeholder 3"/>
          <p:cNvSpPr>
            <a:spLocks noGrp="1"/>
          </p:cNvSpPr>
          <p:nvPr>
            <p:ph sz="quarter" idx="1"/>
          </p:nvPr>
        </p:nvSpPr>
        <p:spPr/>
        <p:txBody>
          <a:bodyPr/>
          <a:lstStyle/>
          <a:p>
            <a:r>
              <a:rPr lang="en-US" dirty="0" smtClean="0"/>
              <a:t>1. Criteria for success and failures</a:t>
            </a:r>
          </a:p>
          <a:p>
            <a:r>
              <a:rPr lang="en-US" dirty="0" smtClean="0"/>
              <a:t>2. Methodology</a:t>
            </a:r>
          </a:p>
          <a:p>
            <a:r>
              <a:rPr lang="en-US" dirty="0" smtClean="0"/>
              <a:t>3. Characteristics of the 2 clusters</a:t>
            </a:r>
          </a:p>
          <a:p>
            <a:r>
              <a:rPr lang="en-US" dirty="0" smtClean="0"/>
              <a:t>4. Illustrations</a:t>
            </a:r>
          </a:p>
          <a:p>
            <a:r>
              <a:rPr lang="en-US" dirty="0" smtClean="0"/>
              <a:t>5. Sector </a:t>
            </a:r>
            <a:r>
              <a:rPr lang="en-US" dirty="0" smtClean="0"/>
              <a:t>Analysis</a:t>
            </a:r>
          </a:p>
          <a:p>
            <a:r>
              <a:rPr lang="en-US" dirty="0" smtClean="0"/>
              <a:t>6. Modeling</a:t>
            </a:r>
          </a:p>
          <a:p>
            <a:r>
              <a:rPr lang="en-US" dirty="0" smtClean="0"/>
              <a:t>7. Features</a:t>
            </a:r>
          </a:p>
          <a:p>
            <a:r>
              <a:rPr lang="en-US" dirty="0" smtClean="0"/>
              <a:t>8. Economic Indicators</a:t>
            </a:r>
          </a:p>
          <a:p>
            <a:r>
              <a:rPr lang="en-US" dirty="0" smtClean="0"/>
              <a:t>9. Volatility/Risk</a:t>
            </a:r>
          </a:p>
          <a:p>
            <a:r>
              <a:rPr lang="en-US" dirty="0" smtClean="0"/>
              <a:t>10. Evolutionary Clustering</a:t>
            </a:r>
          </a:p>
          <a:p>
            <a:endParaRPr lang="en-US" dirty="0" smtClean="0"/>
          </a:p>
          <a:p>
            <a:endParaRPr lang="en-US" dirty="0" smtClean="0"/>
          </a:p>
          <a:p>
            <a:endParaRPr lang="en-US" dirty="0"/>
          </a:p>
        </p:txBody>
      </p:sp>
    </p:spTree>
    <p:extLst>
      <p:ext uri="{BB962C8B-B14F-4D97-AF65-F5344CB8AC3E}">
        <p14:creationId xmlns:p14="http://schemas.microsoft.com/office/powerpoint/2010/main" val="48488721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Criteria for a Successful </a:t>
            </a:r>
            <a:r>
              <a:rPr lang="en-US" dirty="0" smtClean="0"/>
              <a:t>IPO/ Methodology</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t>3</a:t>
            </a:fld>
            <a:endParaRPr lang="en-US" dirty="0"/>
          </a:p>
        </p:txBody>
      </p:sp>
      <p:sp>
        <p:nvSpPr>
          <p:cNvPr id="4" name="Content Placeholder 3"/>
          <p:cNvSpPr>
            <a:spLocks noGrp="1"/>
          </p:cNvSpPr>
          <p:nvPr>
            <p:ph sz="quarter" idx="1"/>
          </p:nvPr>
        </p:nvSpPr>
        <p:spPr/>
        <p:txBody>
          <a:bodyPr/>
          <a:lstStyle/>
          <a:p>
            <a:r>
              <a:rPr lang="en-US" dirty="0" smtClean="0"/>
              <a:t>Success: </a:t>
            </a:r>
            <a:r>
              <a:rPr lang="en-US" dirty="0" smtClean="0"/>
              <a:t> Score </a:t>
            </a:r>
            <a:r>
              <a:rPr lang="en-US" dirty="0" smtClean="0"/>
              <a:t>within top third for annual return while accounting for TSX index</a:t>
            </a:r>
          </a:p>
          <a:p>
            <a:r>
              <a:rPr lang="en-US" dirty="0" smtClean="0"/>
              <a:t>Failure</a:t>
            </a:r>
            <a:r>
              <a:rPr lang="en-US" dirty="0" smtClean="0"/>
              <a:t>:  </a:t>
            </a:r>
            <a:r>
              <a:rPr lang="en-US" dirty="0" smtClean="0"/>
              <a:t>Score within bottom third for annual return while accounting for TSX </a:t>
            </a:r>
            <a:r>
              <a:rPr lang="en-US" dirty="0" smtClean="0"/>
              <a:t>index</a:t>
            </a:r>
          </a:p>
          <a:p>
            <a:r>
              <a:rPr lang="en-US" b="1" u="sng" dirty="0" smtClean="0"/>
              <a:t>Methodology</a:t>
            </a:r>
            <a:endParaRPr lang="en-US" b="1" u="sng" dirty="0" smtClean="0"/>
          </a:p>
          <a:p>
            <a:pPr lvl="1"/>
            <a:r>
              <a:rPr lang="en-US" dirty="0" smtClean="0"/>
              <a:t>The </a:t>
            </a:r>
            <a:r>
              <a:rPr lang="en-US" dirty="0"/>
              <a:t>6-month (125 trading days) return was </a:t>
            </a:r>
            <a:r>
              <a:rPr lang="en-US" dirty="0" smtClean="0"/>
              <a:t>calculated for each IPO, </a:t>
            </a:r>
            <a:r>
              <a:rPr lang="en-US" dirty="0"/>
              <a:t>beginning from </a:t>
            </a:r>
            <a:r>
              <a:rPr lang="en-US" dirty="0" smtClean="0"/>
              <a:t>the initial date of the IPO.</a:t>
            </a:r>
            <a:endParaRPr lang="en-US" dirty="0"/>
          </a:p>
          <a:p>
            <a:pPr lvl="1"/>
            <a:r>
              <a:rPr lang="en-US" dirty="0" smtClean="0"/>
              <a:t>The same was done for the TSX Index, beginning from the same date. The difference in annual returns between the IPO and the TSX index were calculated, and this was metric used to determine success/failure.</a:t>
            </a:r>
            <a:endParaRPr lang="en-US" dirty="0"/>
          </a:p>
          <a:p>
            <a:pPr marL="0" indent="0">
              <a:buNone/>
            </a:pPr>
            <a:endParaRPr lang="en-US" dirty="0"/>
          </a:p>
        </p:txBody>
      </p:sp>
    </p:spTree>
    <p:extLst>
      <p:ext uri="{BB962C8B-B14F-4D97-AF65-F5344CB8AC3E}">
        <p14:creationId xmlns:p14="http://schemas.microsoft.com/office/powerpoint/2010/main" val="1077238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2 Clusters</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t>4</a:t>
            </a:fld>
            <a:endParaRPr lang="en-US" dirty="0"/>
          </a:p>
        </p:txBody>
      </p:sp>
      <p:sp>
        <p:nvSpPr>
          <p:cNvPr id="4" name="Content Placeholder 3"/>
          <p:cNvSpPr>
            <a:spLocks noGrp="1"/>
          </p:cNvSpPr>
          <p:nvPr>
            <p:ph sz="quarter" idx="1"/>
          </p:nvPr>
        </p:nvSpPr>
        <p:spPr/>
        <p:txBody>
          <a:bodyPr/>
          <a:lstStyle/>
          <a:p>
            <a:r>
              <a:rPr lang="en-US" dirty="0" smtClean="0"/>
              <a:t>Success: 18 Observations</a:t>
            </a:r>
          </a:p>
          <a:p>
            <a:endParaRPr lang="en-US" dirty="0"/>
          </a:p>
          <a:p>
            <a:pPr marL="0" indent="0">
              <a:buNone/>
            </a:pPr>
            <a:endParaRPr lang="en-US" dirty="0" smtClean="0"/>
          </a:p>
          <a:p>
            <a:pPr marL="0" indent="0">
              <a:buNone/>
            </a:pPr>
            <a:endParaRPr lang="en-US" dirty="0"/>
          </a:p>
          <a:p>
            <a:endParaRPr lang="en-US" dirty="0" smtClean="0"/>
          </a:p>
          <a:p>
            <a:endParaRPr lang="en-US" dirty="0"/>
          </a:p>
          <a:p>
            <a:endParaRPr lang="en-US" dirty="0" smtClean="0"/>
          </a:p>
          <a:p>
            <a:endParaRPr lang="en-US" dirty="0" smtClean="0"/>
          </a:p>
          <a:p>
            <a:endParaRPr lang="en-US" dirty="0" smtClean="0"/>
          </a:p>
        </p:txBody>
      </p:sp>
      <p:pic>
        <p:nvPicPr>
          <p:cNvPr id="6" name="Picture 5"/>
          <p:cNvPicPr>
            <a:picLocks noChangeAspect="1"/>
          </p:cNvPicPr>
          <p:nvPr/>
        </p:nvPicPr>
        <p:blipFill>
          <a:blip r:embed="rId3"/>
          <a:stretch>
            <a:fillRect/>
          </a:stretch>
        </p:blipFill>
        <p:spPr>
          <a:xfrm>
            <a:off x="990600" y="1752600"/>
            <a:ext cx="7150608" cy="457200"/>
          </a:xfrm>
          <a:prstGeom prst="rect">
            <a:avLst/>
          </a:prstGeom>
        </p:spPr>
      </p:pic>
      <p:pic>
        <p:nvPicPr>
          <p:cNvPr id="10" name="Picture 9" descr="Successplot.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2362200"/>
            <a:ext cx="5410200" cy="4446639"/>
          </a:xfrm>
          <a:prstGeom prst="rect">
            <a:avLst/>
          </a:prstGeom>
        </p:spPr>
      </p:pic>
    </p:spTree>
    <p:extLst>
      <p:ext uri="{BB962C8B-B14F-4D97-AF65-F5344CB8AC3E}">
        <p14:creationId xmlns:p14="http://schemas.microsoft.com/office/powerpoint/2010/main" val="61307318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Illustrations: Unsuccessful IPO</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t>5</a:t>
            </a:fld>
            <a:endParaRPr lang="en-US" dirty="0"/>
          </a:p>
        </p:txBody>
      </p:sp>
      <p:sp>
        <p:nvSpPr>
          <p:cNvPr id="4" name="Content Placeholder 3"/>
          <p:cNvSpPr>
            <a:spLocks noGrp="1"/>
          </p:cNvSpPr>
          <p:nvPr>
            <p:ph sz="quarter" idx="1"/>
          </p:nvPr>
        </p:nvSpPr>
        <p:spPr/>
        <p:txBody>
          <a:bodyPr/>
          <a:lstStyle/>
          <a:p>
            <a:r>
              <a:rPr lang="en-US" dirty="0" smtClean="0"/>
              <a:t>Unsuccessful IPO vs. Index</a:t>
            </a:r>
          </a:p>
          <a:p>
            <a:endParaRPr lang="en-US" dirty="0"/>
          </a:p>
        </p:txBody>
      </p:sp>
      <p:pic>
        <p:nvPicPr>
          <p:cNvPr id="7" name="Picture 6"/>
          <p:cNvPicPr>
            <a:picLocks noChangeAspect="1"/>
          </p:cNvPicPr>
          <p:nvPr/>
        </p:nvPicPr>
        <p:blipFill>
          <a:blip r:embed="rId2"/>
          <a:stretch>
            <a:fillRect/>
          </a:stretch>
        </p:blipFill>
        <p:spPr>
          <a:xfrm>
            <a:off x="685800" y="1676400"/>
            <a:ext cx="7150608" cy="457200"/>
          </a:xfrm>
          <a:prstGeom prst="rect">
            <a:avLst/>
          </a:prstGeom>
        </p:spPr>
      </p:pic>
      <p:pic>
        <p:nvPicPr>
          <p:cNvPr id="10" name="Picture 9" descr="BadPlo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133600"/>
            <a:ext cx="5029200" cy="4755776"/>
          </a:xfrm>
          <a:prstGeom prst="rect">
            <a:avLst/>
          </a:prstGeom>
        </p:spPr>
      </p:pic>
    </p:spTree>
    <p:extLst>
      <p:ext uri="{BB962C8B-B14F-4D97-AF65-F5344CB8AC3E}">
        <p14:creationId xmlns:p14="http://schemas.microsoft.com/office/powerpoint/2010/main" val="291787787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Breakdown by Sector</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t>6</a:t>
            </a:fld>
            <a:endParaRPr lang="en-US" dirty="0"/>
          </a:p>
        </p:txBody>
      </p:sp>
      <p:pic>
        <p:nvPicPr>
          <p:cNvPr id="5" name="Content Placeholder 4" descr="Badpie.pdf"/>
          <p:cNvPicPr>
            <a:picLocks noGrp="1" noChangeAspect="1"/>
          </p:cNvPicPr>
          <p:nvPr>
            <p:ph sz="quarter" idx="1"/>
          </p:nvPr>
        </p:nvPicPr>
        <p:blipFill>
          <a:blip r:embed="rId2">
            <a:extLst>
              <a:ext uri="{28A0092B-C50C-407E-A947-70E740481C1C}">
                <a14:useLocalDpi xmlns:a14="http://schemas.microsoft.com/office/drawing/2010/main" val="0"/>
              </a:ext>
            </a:extLst>
          </a:blip>
          <a:srcRect t="26821" b="26821"/>
          <a:stretch>
            <a:fillRect/>
          </a:stretch>
        </p:blipFill>
        <p:spPr>
          <a:xfrm>
            <a:off x="3429000" y="2590800"/>
            <a:ext cx="5461000" cy="3276600"/>
          </a:xfrm>
        </p:spPr>
      </p:pic>
      <p:pic>
        <p:nvPicPr>
          <p:cNvPr id="6" name="Picture 5" descr="Good pie.pdf"/>
          <p:cNvPicPr>
            <a:picLocks noChangeAspect="1"/>
          </p:cNvPicPr>
          <p:nvPr/>
        </p:nvPicPr>
        <p:blipFill rotWithShape="1">
          <a:blip r:embed="rId3">
            <a:extLst>
              <a:ext uri="{28A0092B-C50C-407E-A947-70E740481C1C}">
                <a14:useLocalDpi xmlns:a14="http://schemas.microsoft.com/office/drawing/2010/main" val="0"/>
              </a:ext>
            </a:extLst>
          </a:blip>
          <a:srcRect l="14242" t="27062" r="7421" b="30875"/>
          <a:stretch/>
        </p:blipFill>
        <p:spPr>
          <a:xfrm>
            <a:off x="247172" y="2514600"/>
            <a:ext cx="4239446" cy="2945968"/>
          </a:xfrm>
          <a:prstGeom prst="rect">
            <a:avLst/>
          </a:prstGeom>
        </p:spPr>
      </p:pic>
      <p:sp>
        <p:nvSpPr>
          <p:cNvPr id="7" name="TextBox 6"/>
          <p:cNvSpPr txBox="1"/>
          <p:nvPr/>
        </p:nvSpPr>
        <p:spPr>
          <a:xfrm>
            <a:off x="762000" y="2514600"/>
            <a:ext cx="3200400" cy="369332"/>
          </a:xfrm>
          <a:prstGeom prst="rect">
            <a:avLst/>
          </a:prstGeom>
          <a:noFill/>
        </p:spPr>
        <p:txBody>
          <a:bodyPr wrap="square" rtlCol="0">
            <a:spAutoFit/>
          </a:bodyPr>
          <a:lstStyle/>
          <a:p>
            <a:pPr algn="ctr"/>
            <a:r>
              <a:rPr lang="en-US" dirty="0" smtClean="0"/>
              <a:t>Success IPO’s</a:t>
            </a:r>
            <a:endParaRPr lang="en-US" dirty="0"/>
          </a:p>
        </p:txBody>
      </p:sp>
      <p:sp>
        <p:nvSpPr>
          <p:cNvPr id="8" name="TextBox 7"/>
          <p:cNvSpPr txBox="1"/>
          <p:nvPr/>
        </p:nvSpPr>
        <p:spPr>
          <a:xfrm>
            <a:off x="5257800" y="2514600"/>
            <a:ext cx="2438400" cy="369332"/>
          </a:xfrm>
          <a:prstGeom prst="rect">
            <a:avLst/>
          </a:prstGeom>
          <a:noFill/>
        </p:spPr>
        <p:txBody>
          <a:bodyPr wrap="square" rtlCol="0">
            <a:spAutoFit/>
          </a:bodyPr>
          <a:lstStyle/>
          <a:p>
            <a:r>
              <a:rPr lang="en-US" dirty="0" smtClean="0"/>
              <a:t>Unsuccessful IPO’s</a:t>
            </a:r>
            <a:endParaRPr lang="en-US" dirty="0"/>
          </a:p>
        </p:txBody>
      </p:sp>
    </p:spTree>
    <p:extLst>
      <p:ext uri="{BB962C8B-B14F-4D97-AF65-F5344CB8AC3E}">
        <p14:creationId xmlns:p14="http://schemas.microsoft.com/office/powerpoint/2010/main" val="242090610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t-BR" dirty="0" err="1" smtClean="0"/>
              <a:t>Modeling</a:t>
            </a:r>
            <a:endParaRPr lang="pt-BR"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7</a:t>
            </a:fld>
            <a:endParaRPr lang="en-US"/>
          </a:p>
        </p:txBody>
      </p:sp>
      <p:sp>
        <p:nvSpPr>
          <p:cNvPr id="7" name="TextBox 6"/>
          <p:cNvSpPr txBox="1"/>
          <p:nvPr/>
        </p:nvSpPr>
        <p:spPr>
          <a:xfrm>
            <a:off x="3657600" y="3886200"/>
            <a:ext cx="2133600" cy="1384995"/>
          </a:xfrm>
          <a:prstGeom prst="rect">
            <a:avLst/>
          </a:prstGeom>
          <a:noFill/>
          <a:ln>
            <a:solidFill>
              <a:schemeClr val="accent1"/>
            </a:solidFill>
          </a:ln>
        </p:spPr>
        <p:txBody>
          <a:bodyPr wrap="square" rtlCol="0">
            <a:spAutoFit/>
          </a:bodyPr>
          <a:lstStyle/>
          <a:p>
            <a:pPr algn="ctr"/>
            <a:endParaRPr lang="pt-BR" sz="2800" dirty="0" smtClean="0"/>
          </a:p>
          <a:p>
            <a:pPr algn="ctr"/>
            <a:r>
              <a:rPr lang="pt-BR" sz="2800" dirty="0" err="1" smtClean="0"/>
              <a:t>Model</a:t>
            </a:r>
            <a:r>
              <a:rPr lang="pt-BR" sz="2800" dirty="0" smtClean="0"/>
              <a:t> </a:t>
            </a:r>
          </a:p>
          <a:p>
            <a:pPr algn="ctr"/>
            <a:endParaRPr lang="pt-BR" sz="2800" dirty="0"/>
          </a:p>
        </p:txBody>
      </p:sp>
      <p:sp>
        <p:nvSpPr>
          <p:cNvPr id="10" name="TextBox 9"/>
          <p:cNvSpPr txBox="1"/>
          <p:nvPr/>
        </p:nvSpPr>
        <p:spPr>
          <a:xfrm>
            <a:off x="990600" y="2971800"/>
            <a:ext cx="2209800" cy="830997"/>
          </a:xfrm>
          <a:prstGeom prst="rect">
            <a:avLst/>
          </a:prstGeom>
          <a:noFill/>
        </p:spPr>
        <p:txBody>
          <a:bodyPr wrap="square" rtlCol="0">
            <a:spAutoFit/>
          </a:bodyPr>
          <a:lstStyle/>
          <a:p>
            <a:pPr algn="ctr"/>
            <a:r>
              <a:rPr lang="pt-BR" sz="2400" dirty="0" err="1" smtClean="0"/>
              <a:t>Stock</a:t>
            </a:r>
            <a:r>
              <a:rPr lang="pt-BR" sz="2400" dirty="0" smtClean="0"/>
              <a:t> </a:t>
            </a:r>
            <a:r>
              <a:rPr lang="pt-BR" sz="2400" dirty="0" err="1" smtClean="0"/>
              <a:t>under</a:t>
            </a:r>
            <a:r>
              <a:rPr lang="pt-BR" sz="2400" dirty="0" smtClean="0"/>
              <a:t> </a:t>
            </a:r>
            <a:r>
              <a:rPr lang="pt-BR" sz="2400" dirty="0" err="1" smtClean="0"/>
              <a:t>analysis</a:t>
            </a:r>
            <a:endParaRPr lang="pt-BR" sz="2400" dirty="0" smtClean="0"/>
          </a:p>
        </p:txBody>
      </p:sp>
      <p:sp>
        <p:nvSpPr>
          <p:cNvPr id="11" name="TextBox 10"/>
          <p:cNvSpPr txBox="1"/>
          <p:nvPr/>
        </p:nvSpPr>
        <p:spPr>
          <a:xfrm>
            <a:off x="1066800" y="4343400"/>
            <a:ext cx="2209800" cy="461665"/>
          </a:xfrm>
          <a:prstGeom prst="rect">
            <a:avLst/>
          </a:prstGeom>
          <a:noFill/>
          <a:ln>
            <a:solidFill>
              <a:schemeClr val="accent1"/>
            </a:solidFill>
          </a:ln>
        </p:spPr>
        <p:txBody>
          <a:bodyPr wrap="square" rtlCol="0">
            <a:spAutoFit/>
          </a:bodyPr>
          <a:lstStyle/>
          <a:p>
            <a:pPr algn="ctr"/>
            <a:r>
              <a:rPr lang="pt-BR" sz="2400" dirty="0" smtClean="0"/>
              <a:t>1st </a:t>
            </a:r>
            <a:r>
              <a:rPr lang="pt-BR" sz="2400" dirty="0" err="1" smtClean="0"/>
              <a:t>month</a:t>
            </a:r>
            <a:r>
              <a:rPr lang="pt-BR" sz="2400" dirty="0" smtClean="0"/>
              <a:t> data</a:t>
            </a:r>
            <a:endParaRPr lang="pt-BR" sz="2400" dirty="0"/>
          </a:p>
        </p:txBody>
      </p:sp>
      <p:cxnSp>
        <p:nvCxnSpPr>
          <p:cNvPr id="13" name="Straight Arrow Connector 12"/>
          <p:cNvCxnSpPr>
            <a:stCxn id="11" idx="3"/>
            <a:endCxn id="7" idx="1"/>
          </p:cNvCxnSpPr>
          <p:nvPr/>
        </p:nvCxnSpPr>
        <p:spPr>
          <a:xfrm>
            <a:off x="3276600" y="4574233"/>
            <a:ext cx="381000" cy="4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1" idx="0"/>
          </p:cNvCxnSpPr>
          <p:nvPr/>
        </p:nvCxnSpPr>
        <p:spPr>
          <a:xfrm rot="5400000">
            <a:off x="1962150" y="4095750"/>
            <a:ext cx="457200" cy="38100"/>
          </a:xfrm>
          <a:prstGeom prst="straightConnector1">
            <a:avLst/>
          </a:prstGeom>
          <a:ln cmpd="dbl">
            <a:prstDash val="sysDash"/>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191000"/>
            <a:ext cx="2209800" cy="830997"/>
          </a:xfrm>
          <a:prstGeom prst="rect">
            <a:avLst/>
          </a:prstGeom>
          <a:noFill/>
          <a:ln>
            <a:solidFill>
              <a:schemeClr val="accent1"/>
            </a:solidFill>
          </a:ln>
        </p:spPr>
        <p:txBody>
          <a:bodyPr wrap="square" rtlCol="0">
            <a:spAutoFit/>
          </a:bodyPr>
          <a:lstStyle/>
          <a:p>
            <a:pPr algn="ctr"/>
            <a:r>
              <a:rPr lang="pt-BR" sz="2400" dirty="0" err="1" smtClean="0"/>
              <a:t>Forecast</a:t>
            </a:r>
            <a:endParaRPr lang="pt-BR" sz="2400" dirty="0" smtClean="0"/>
          </a:p>
          <a:p>
            <a:pPr algn="ctr"/>
            <a:r>
              <a:rPr lang="pt-BR" sz="2400" dirty="0" smtClean="0"/>
              <a:t>6 month later</a:t>
            </a:r>
            <a:endParaRPr lang="pt-BR" sz="2400" dirty="0"/>
          </a:p>
        </p:txBody>
      </p:sp>
      <p:cxnSp>
        <p:nvCxnSpPr>
          <p:cNvPr id="20" name="Straight Arrow Connector 19"/>
          <p:cNvCxnSpPr>
            <a:stCxn id="7" idx="3"/>
            <a:endCxn id="19" idx="1"/>
          </p:cNvCxnSpPr>
          <p:nvPr/>
        </p:nvCxnSpPr>
        <p:spPr>
          <a:xfrm>
            <a:off x="5791200" y="4578698"/>
            <a:ext cx="609600" cy="278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743200" y="2057400"/>
            <a:ext cx="2209800" cy="830997"/>
          </a:xfrm>
          <a:prstGeom prst="rect">
            <a:avLst/>
          </a:prstGeom>
          <a:noFill/>
          <a:ln>
            <a:solidFill>
              <a:schemeClr val="accent1"/>
            </a:solidFill>
          </a:ln>
        </p:spPr>
        <p:txBody>
          <a:bodyPr wrap="square" rtlCol="0">
            <a:spAutoFit/>
          </a:bodyPr>
          <a:lstStyle/>
          <a:p>
            <a:pPr algn="ctr"/>
            <a:r>
              <a:rPr lang="pt-BR" sz="2400" dirty="0" smtClean="0"/>
              <a:t>6 months data (other IPO’s)</a:t>
            </a:r>
          </a:p>
        </p:txBody>
      </p:sp>
      <p:cxnSp>
        <p:nvCxnSpPr>
          <p:cNvPr id="23" name="Straight Arrow Connector 22"/>
          <p:cNvCxnSpPr>
            <a:stCxn id="22" idx="2"/>
            <a:endCxn id="7" idx="0"/>
          </p:cNvCxnSpPr>
          <p:nvPr/>
        </p:nvCxnSpPr>
        <p:spPr>
          <a:xfrm rot="16200000" flipH="1">
            <a:off x="3787349" y="2949148"/>
            <a:ext cx="997803" cy="876300"/>
          </a:xfrm>
          <a:prstGeom prst="straightConnector1">
            <a:avLst/>
          </a:prstGeom>
          <a:ln cmpd="dbl">
            <a:prstDash val="sysDash"/>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410200" y="2057400"/>
            <a:ext cx="2209800" cy="461665"/>
          </a:xfrm>
          <a:prstGeom prst="rect">
            <a:avLst/>
          </a:prstGeom>
          <a:noFill/>
          <a:ln>
            <a:solidFill>
              <a:schemeClr val="accent1"/>
            </a:solidFill>
          </a:ln>
        </p:spPr>
        <p:txBody>
          <a:bodyPr wrap="square" rtlCol="0">
            <a:spAutoFit/>
          </a:bodyPr>
          <a:lstStyle/>
          <a:p>
            <a:pPr algn="ctr"/>
            <a:r>
              <a:rPr lang="pt-BR" sz="2400" dirty="0" err="1" smtClean="0"/>
              <a:t>Other</a:t>
            </a:r>
            <a:r>
              <a:rPr lang="pt-BR" sz="2400" dirty="0" smtClean="0"/>
              <a:t> </a:t>
            </a:r>
            <a:r>
              <a:rPr lang="pt-BR" sz="2400" dirty="0" err="1" smtClean="0"/>
              <a:t>info</a:t>
            </a:r>
            <a:endParaRPr lang="pt-BR" sz="2400" dirty="0" smtClean="0"/>
          </a:p>
        </p:txBody>
      </p:sp>
      <p:cxnSp>
        <p:nvCxnSpPr>
          <p:cNvPr id="28" name="Straight Arrow Connector 27"/>
          <p:cNvCxnSpPr>
            <a:stCxn id="27" idx="2"/>
          </p:cNvCxnSpPr>
          <p:nvPr/>
        </p:nvCxnSpPr>
        <p:spPr>
          <a:xfrm rot="5400000">
            <a:off x="5050483" y="2345382"/>
            <a:ext cx="1290935" cy="1638300"/>
          </a:xfrm>
          <a:prstGeom prst="straightConnector1">
            <a:avLst/>
          </a:prstGeom>
          <a:ln cmpd="db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253336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t-BR" dirty="0" err="1" smtClean="0"/>
              <a:t>Features</a:t>
            </a:r>
            <a:endParaRPr lang="pt-BR"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8</a:t>
            </a:fld>
            <a:endParaRPr lang="en-US"/>
          </a:p>
        </p:txBody>
      </p:sp>
      <p:graphicFrame>
        <p:nvGraphicFramePr>
          <p:cNvPr id="5" name="Content Placeholder 4"/>
          <p:cNvGraphicFramePr>
            <a:graphicFrameLocks noGrp="1"/>
          </p:cNvGraphicFramePr>
          <p:nvPr>
            <p:ph sz="quarter" idx="1"/>
          </p:nvPr>
        </p:nvGraphicFramePr>
        <p:xfrm>
          <a:off x="1981200" y="2057400"/>
          <a:ext cx="5181600" cy="3108959"/>
        </p:xfrm>
        <a:graphic>
          <a:graphicData uri="http://schemas.openxmlformats.org/drawingml/2006/table">
            <a:tbl>
              <a:tblPr firstRow="1" bandRow="1">
                <a:tableStyleId>{5C22544A-7EE6-4342-B048-85BDC9FD1C3A}</a:tableStyleId>
              </a:tblPr>
              <a:tblGrid>
                <a:gridCol w="853440"/>
                <a:gridCol w="4328160"/>
              </a:tblGrid>
              <a:tr h="492760">
                <a:tc>
                  <a:txBody>
                    <a:bodyPr/>
                    <a:lstStyle/>
                    <a:p>
                      <a:endParaRPr lang="pt-BR" sz="2800" dirty="0"/>
                    </a:p>
                  </a:txBody>
                  <a:tcPr/>
                </a:tc>
                <a:tc>
                  <a:txBody>
                    <a:bodyPr/>
                    <a:lstStyle/>
                    <a:p>
                      <a:r>
                        <a:rPr lang="pt-BR" sz="2800" dirty="0" err="1" smtClean="0"/>
                        <a:t>Feature</a:t>
                      </a:r>
                      <a:r>
                        <a:rPr lang="pt-BR" sz="2800" baseline="0" dirty="0" smtClean="0"/>
                        <a:t> Candidates</a:t>
                      </a:r>
                      <a:endParaRPr lang="pt-BR" sz="2800" dirty="0"/>
                    </a:p>
                  </a:txBody>
                  <a:tcPr/>
                </a:tc>
              </a:tr>
              <a:tr h="492760">
                <a:tc>
                  <a:txBody>
                    <a:bodyPr/>
                    <a:lstStyle/>
                    <a:p>
                      <a:r>
                        <a:rPr lang="pt-BR" sz="2800" dirty="0" smtClean="0"/>
                        <a:t>1</a:t>
                      </a:r>
                      <a:endParaRPr lang="pt-BR" sz="2800" dirty="0"/>
                    </a:p>
                  </a:txBody>
                  <a:tcPr/>
                </a:tc>
                <a:tc>
                  <a:txBody>
                    <a:bodyPr/>
                    <a:lstStyle/>
                    <a:p>
                      <a:r>
                        <a:rPr lang="pt-BR" sz="2800" dirty="0" err="1" smtClean="0"/>
                        <a:t>Business</a:t>
                      </a:r>
                      <a:r>
                        <a:rPr lang="pt-BR" sz="2800" dirty="0" smtClean="0"/>
                        <a:t> </a:t>
                      </a:r>
                      <a:r>
                        <a:rPr lang="pt-BR" sz="2800" dirty="0" err="1" smtClean="0"/>
                        <a:t>Cycles</a:t>
                      </a:r>
                      <a:endParaRPr lang="pt-BR" sz="2800" dirty="0"/>
                    </a:p>
                  </a:txBody>
                  <a:tcPr/>
                </a:tc>
              </a:tr>
              <a:tr h="492760">
                <a:tc>
                  <a:txBody>
                    <a:bodyPr/>
                    <a:lstStyle/>
                    <a:p>
                      <a:r>
                        <a:rPr lang="pt-BR" sz="2800" dirty="0" smtClean="0"/>
                        <a:t>2</a:t>
                      </a:r>
                      <a:endParaRPr lang="pt-BR" sz="2800" dirty="0"/>
                    </a:p>
                  </a:txBody>
                  <a:tcPr/>
                </a:tc>
                <a:tc>
                  <a:txBody>
                    <a:bodyPr/>
                    <a:lstStyle/>
                    <a:p>
                      <a:r>
                        <a:rPr lang="pt-BR" sz="2800" dirty="0" err="1" smtClean="0"/>
                        <a:t>Volatility</a:t>
                      </a:r>
                      <a:endParaRPr lang="pt-BR" sz="2800" dirty="0"/>
                    </a:p>
                  </a:txBody>
                  <a:tcPr/>
                </a:tc>
              </a:tr>
              <a:tr h="492760">
                <a:tc>
                  <a:txBody>
                    <a:bodyPr/>
                    <a:lstStyle/>
                    <a:p>
                      <a:r>
                        <a:rPr lang="pt-BR" sz="2800" dirty="0" smtClean="0"/>
                        <a:t>3</a:t>
                      </a:r>
                      <a:endParaRPr lang="pt-BR" sz="2800" dirty="0"/>
                    </a:p>
                  </a:txBody>
                  <a:tcPr/>
                </a:tc>
                <a:tc>
                  <a:txBody>
                    <a:bodyPr/>
                    <a:lstStyle/>
                    <a:p>
                      <a:r>
                        <a:rPr lang="pt-BR" sz="2800" dirty="0" err="1" smtClean="0"/>
                        <a:t>Evolutionary</a:t>
                      </a:r>
                      <a:r>
                        <a:rPr lang="pt-BR" sz="2800" baseline="0" dirty="0" smtClean="0"/>
                        <a:t> </a:t>
                      </a:r>
                      <a:r>
                        <a:rPr lang="pt-BR" sz="2800" dirty="0" err="1" smtClean="0"/>
                        <a:t>Clustering</a:t>
                      </a:r>
                      <a:endParaRPr lang="pt-BR" sz="2800" dirty="0"/>
                    </a:p>
                  </a:txBody>
                  <a:tcPr/>
                </a:tc>
              </a:tr>
              <a:tr h="492760">
                <a:tc>
                  <a:txBody>
                    <a:bodyPr/>
                    <a:lstStyle/>
                    <a:p>
                      <a:r>
                        <a:rPr lang="pt-BR" sz="2800" dirty="0" smtClean="0"/>
                        <a:t>4</a:t>
                      </a:r>
                      <a:endParaRPr lang="pt-BR" sz="2800" dirty="0"/>
                    </a:p>
                  </a:txBody>
                  <a:tcPr/>
                </a:tc>
                <a:tc>
                  <a:txBody>
                    <a:bodyPr/>
                    <a:lstStyle/>
                    <a:p>
                      <a:r>
                        <a:rPr lang="pt-BR" sz="2800" dirty="0" smtClean="0"/>
                        <a:t>Volume ($)</a:t>
                      </a:r>
                      <a:endParaRPr lang="pt-BR" sz="2800" dirty="0"/>
                    </a:p>
                  </a:txBody>
                  <a:tcPr/>
                </a:tc>
              </a:tr>
              <a:tr h="492760">
                <a:tc>
                  <a:txBody>
                    <a:bodyPr/>
                    <a:lstStyle/>
                    <a:p>
                      <a:r>
                        <a:rPr lang="pt-BR" sz="2800" dirty="0" smtClean="0"/>
                        <a:t>5</a:t>
                      </a:r>
                      <a:endParaRPr lang="pt-BR" sz="2800" dirty="0"/>
                    </a:p>
                  </a:txBody>
                  <a:tcPr/>
                </a:tc>
                <a:tc>
                  <a:txBody>
                    <a:bodyPr/>
                    <a:lstStyle/>
                    <a:p>
                      <a:r>
                        <a:rPr lang="pt-BR" sz="2800" dirty="0" err="1" smtClean="0"/>
                        <a:t>Transaction</a:t>
                      </a:r>
                      <a:r>
                        <a:rPr lang="pt-BR" sz="2800" dirty="0" smtClean="0"/>
                        <a:t> </a:t>
                      </a:r>
                      <a:r>
                        <a:rPr lang="pt-BR" sz="2800" dirty="0" err="1" smtClean="0"/>
                        <a:t>Quantity</a:t>
                      </a:r>
                      <a:endParaRPr lang="pt-BR" sz="2800" dirty="0"/>
                    </a:p>
                  </a:txBody>
                  <a:tcPr/>
                </a:tc>
              </a:tr>
            </a:tbl>
          </a:graphicData>
        </a:graphic>
      </p:graphicFrame>
    </p:spTree>
    <p:extLst>
      <p:ext uri="{BB962C8B-B14F-4D97-AF65-F5344CB8AC3E}">
        <p14:creationId xmlns:p14="http://schemas.microsoft.com/office/powerpoint/2010/main" val="326459668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err="1" smtClean="0"/>
              <a:t>Economic</a:t>
            </a:r>
            <a:r>
              <a:rPr lang="pt-BR" dirty="0" smtClean="0"/>
              <a:t> </a:t>
            </a:r>
            <a:r>
              <a:rPr lang="pt-BR" dirty="0" err="1" smtClean="0"/>
              <a:t>Indicator</a:t>
            </a:r>
            <a:endParaRPr lang="pt-BR"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9</a:t>
            </a:fld>
            <a:endParaRPr lang="en-US"/>
          </a:p>
        </p:txBody>
      </p:sp>
      <p:sp>
        <p:nvSpPr>
          <p:cNvPr id="6" name="TextBox 5"/>
          <p:cNvSpPr txBox="1"/>
          <p:nvPr/>
        </p:nvSpPr>
        <p:spPr>
          <a:xfrm>
            <a:off x="838200" y="1371600"/>
            <a:ext cx="7696200" cy="1569660"/>
          </a:xfrm>
          <a:prstGeom prst="rect">
            <a:avLst/>
          </a:prstGeom>
          <a:noFill/>
        </p:spPr>
        <p:txBody>
          <a:bodyPr wrap="square" rtlCol="0">
            <a:spAutoFit/>
          </a:bodyPr>
          <a:lstStyle/>
          <a:p>
            <a:r>
              <a:rPr lang="pt-BR" sz="2400" dirty="0" err="1" smtClean="0"/>
              <a:t>Business</a:t>
            </a:r>
            <a:r>
              <a:rPr lang="pt-BR" sz="2400" dirty="0" smtClean="0"/>
              <a:t> </a:t>
            </a:r>
            <a:r>
              <a:rPr lang="pt-BR" sz="2400" dirty="0" err="1" smtClean="0"/>
              <a:t>Cycle</a:t>
            </a:r>
            <a:r>
              <a:rPr lang="pt-BR" sz="2400" dirty="0" smtClean="0"/>
              <a:t>: </a:t>
            </a:r>
            <a:r>
              <a:rPr lang="pt-BR" sz="2400" dirty="0" err="1" smtClean="0"/>
              <a:t>fluctuation</a:t>
            </a:r>
            <a:r>
              <a:rPr lang="pt-BR" sz="2400" dirty="0" smtClean="0"/>
              <a:t> in </a:t>
            </a:r>
            <a:r>
              <a:rPr lang="pt-BR" sz="2400" dirty="0" err="1" smtClean="0"/>
              <a:t>economic</a:t>
            </a:r>
            <a:r>
              <a:rPr lang="pt-BR" sz="2400" dirty="0" smtClean="0"/>
              <a:t> </a:t>
            </a:r>
            <a:r>
              <a:rPr lang="pt-BR" sz="2400" dirty="0" err="1" smtClean="0"/>
              <a:t>activity</a:t>
            </a:r>
            <a:r>
              <a:rPr lang="pt-BR" sz="2400" dirty="0" smtClean="0"/>
              <a:t> (</a:t>
            </a:r>
            <a:r>
              <a:rPr lang="pt-BR" sz="2400" dirty="0" err="1" smtClean="0"/>
              <a:t>expansion</a:t>
            </a:r>
            <a:r>
              <a:rPr lang="pt-BR" sz="2400" dirty="0" smtClean="0"/>
              <a:t> </a:t>
            </a:r>
            <a:r>
              <a:rPr lang="pt-BR" sz="2400" dirty="0" err="1" smtClean="0"/>
              <a:t>and</a:t>
            </a:r>
            <a:r>
              <a:rPr lang="pt-BR" sz="2400" dirty="0" smtClean="0"/>
              <a:t> </a:t>
            </a:r>
            <a:r>
              <a:rPr lang="pt-BR" sz="2400" dirty="0" err="1" smtClean="0"/>
              <a:t>recession</a:t>
            </a:r>
            <a:r>
              <a:rPr lang="pt-BR" sz="2400" dirty="0" smtClean="0"/>
              <a:t>)</a:t>
            </a:r>
          </a:p>
          <a:p>
            <a:r>
              <a:rPr lang="en-US" sz="2400" dirty="0" smtClean="0"/>
              <a:t>Composite Leading Indicator: </a:t>
            </a:r>
            <a:r>
              <a:rPr lang="en-US" sz="2400" dirty="0" err="1" smtClean="0"/>
              <a:t>standardised</a:t>
            </a:r>
            <a:r>
              <a:rPr lang="en-US" sz="2400" dirty="0" smtClean="0"/>
              <a:t> business and consumer confidence (OECD/Global);</a:t>
            </a:r>
          </a:p>
        </p:txBody>
      </p:sp>
      <p:graphicFrame>
        <p:nvGraphicFramePr>
          <p:cNvPr id="7" name="Chart 6"/>
          <p:cNvGraphicFramePr/>
          <p:nvPr/>
        </p:nvGraphicFramePr>
        <p:xfrm>
          <a:off x="838200" y="3200400"/>
          <a:ext cx="74676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762000" y="6027003"/>
            <a:ext cx="5486400" cy="830997"/>
          </a:xfrm>
          <a:prstGeom prst="rect">
            <a:avLst/>
          </a:prstGeom>
          <a:noFill/>
        </p:spPr>
        <p:txBody>
          <a:bodyPr wrap="square" rtlCol="0">
            <a:spAutoFit/>
          </a:bodyPr>
          <a:lstStyle/>
          <a:p>
            <a:r>
              <a:rPr lang="pt-BR" sz="2400" dirty="0" err="1" smtClean="0"/>
              <a:t>Hypothesis</a:t>
            </a:r>
            <a:r>
              <a:rPr lang="pt-BR" sz="2400" dirty="0" smtClean="0"/>
              <a:t>: </a:t>
            </a:r>
            <a:r>
              <a:rPr lang="pt-BR" sz="2400" dirty="0" err="1" smtClean="0"/>
              <a:t>success</a:t>
            </a:r>
            <a:r>
              <a:rPr lang="pt-BR" sz="2400" dirty="0" smtClean="0"/>
              <a:t> of IPO </a:t>
            </a:r>
            <a:r>
              <a:rPr lang="pt-BR" sz="2400" dirty="0" err="1" smtClean="0"/>
              <a:t>depends</a:t>
            </a:r>
            <a:r>
              <a:rPr lang="pt-BR" sz="2400" dirty="0" smtClean="0"/>
              <a:t> </a:t>
            </a:r>
            <a:r>
              <a:rPr lang="pt-BR" sz="2400" dirty="0" err="1" smtClean="0"/>
              <a:t>on</a:t>
            </a:r>
            <a:r>
              <a:rPr lang="pt-BR" sz="2400" dirty="0" smtClean="0"/>
              <a:t> </a:t>
            </a:r>
            <a:r>
              <a:rPr lang="pt-BR" sz="2400" dirty="0" err="1" smtClean="0"/>
              <a:t>world</a:t>
            </a:r>
            <a:r>
              <a:rPr lang="pt-BR" sz="2400" dirty="0" smtClean="0"/>
              <a:t> </a:t>
            </a:r>
            <a:r>
              <a:rPr lang="pt-BR" sz="2400" dirty="0" err="1" smtClean="0"/>
              <a:t>business</a:t>
            </a:r>
            <a:r>
              <a:rPr lang="pt-BR" sz="2400" dirty="0" smtClean="0"/>
              <a:t> </a:t>
            </a:r>
            <a:r>
              <a:rPr lang="pt-BR" sz="2400" dirty="0" err="1" smtClean="0"/>
              <a:t>cycle</a:t>
            </a:r>
            <a:r>
              <a:rPr lang="pt-BR" sz="2400" dirty="0" smtClean="0"/>
              <a:t>.</a:t>
            </a:r>
          </a:p>
        </p:txBody>
      </p:sp>
    </p:spTree>
    <p:extLst>
      <p:ext uri="{BB962C8B-B14F-4D97-AF65-F5344CB8AC3E}">
        <p14:creationId xmlns:p14="http://schemas.microsoft.com/office/powerpoint/2010/main" val="257909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trix factorization-Dec3">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Matrix factorization-Dec3.thmx</Template>
  <TotalTime>26318</TotalTime>
  <Words>294</Words>
  <Application>Microsoft Macintosh PowerPoint</Application>
  <PresentationFormat>On-screen Show (4:3)</PresentationFormat>
  <Paragraphs>82</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Matrix factorization-Dec3</vt:lpstr>
      <vt:lpstr>IPO - features</vt:lpstr>
      <vt:lpstr>Outline</vt:lpstr>
      <vt:lpstr>Criteria for a Successful IPO/ Methodology</vt:lpstr>
      <vt:lpstr>2 Clusters</vt:lpstr>
      <vt:lpstr>Illustrations: Unsuccessful IPO</vt:lpstr>
      <vt:lpstr>Breakdown by Sector</vt:lpstr>
      <vt:lpstr>Modeling</vt:lpstr>
      <vt:lpstr>Features</vt:lpstr>
      <vt:lpstr>Economic Indicator</vt:lpstr>
      <vt:lpstr>Volatility and Risk</vt:lpstr>
      <vt:lpstr>Evolutionary Clustering + Features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Globe and Mail Project</dc:title>
  <dc:creator>7013</dc:creator>
  <cp:lastModifiedBy>nathan friedman</cp:lastModifiedBy>
  <cp:revision>650</cp:revision>
  <dcterms:created xsi:type="dcterms:W3CDTF">2014-09-24T15:10:01Z</dcterms:created>
  <dcterms:modified xsi:type="dcterms:W3CDTF">2016-05-10T18:17:18Z</dcterms:modified>
</cp:coreProperties>
</file>