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90" r:id="rId2"/>
    <p:sldId id="391" r:id="rId3"/>
    <p:sldId id="392" r:id="rId4"/>
    <p:sldId id="393" r:id="rId5"/>
    <p:sldId id="394" r:id="rId6"/>
    <p:sldId id="395" r:id="rId7"/>
    <p:sldId id="402" r:id="rId8"/>
    <p:sldId id="396" r:id="rId9"/>
    <p:sldId id="397" r:id="rId10"/>
    <p:sldId id="398" r:id="rId11"/>
    <p:sldId id="413" r:id="rId12"/>
    <p:sldId id="399" r:id="rId13"/>
    <p:sldId id="400" r:id="rId14"/>
    <p:sldId id="414" r:id="rId15"/>
    <p:sldId id="401" r:id="rId16"/>
    <p:sldId id="403" r:id="rId17"/>
    <p:sldId id="404" r:id="rId18"/>
    <p:sldId id="405" r:id="rId19"/>
    <p:sldId id="406" r:id="rId20"/>
    <p:sldId id="407" r:id="rId21"/>
    <p:sldId id="408" r:id="rId22"/>
    <p:sldId id="409" r:id="rId23"/>
    <p:sldId id="410" r:id="rId24"/>
    <p:sldId id="411" r:id="rId25"/>
    <p:sldId id="4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8" autoAdjust="0"/>
  </p:normalViewPr>
  <p:slideViewPr>
    <p:cSldViewPr>
      <p:cViewPr varScale="1">
        <p:scale>
          <a:sx n="138" d="100"/>
          <a:sy n="138" d="100"/>
        </p:scale>
        <p:origin x="-2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0D4175-496E-D049-B6FA-500F8A4184C3}" type="datetimeFigureOut">
              <a:rPr lang="en-US" smtClean="0"/>
              <a:pPr/>
              <a:t>16-06-07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ADB0B8-D860-2649-8482-7A910887B306}" type="slidenum">
              <a:rPr lang="en-US" smtClean="0"/>
              <a:pPr/>
              <a:t>‹#›</a:t>
            </a:fld>
            <a:endParaRPr lang="en-US"/>
          </a:p>
        </p:txBody>
      </p:sp>
    </p:spTree>
    <p:extLst>
      <p:ext uri="{BB962C8B-B14F-4D97-AF65-F5344CB8AC3E}">
        <p14:creationId xmlns:p14="http://schemas.microsoft.com/office/powerpoint/2010/main" val="2237361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36DDD-0747-A24D-9558-65F74FCB06EC}" type="datetimeFigureOut">
              <a:rPr lang="en-US" smtClean="0"/>
              <a:pPr/>
              <a:t>16-06-07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484A7-97F7-DB4C-B61F-D21F7533ED10}" type="slidenum">
              <a:rPr lang="en-US" smtClean="0"/>
              <a:pPr/>
              <a:t>‹#›</a:t>
            </a:fld>
            <a:endParaRPr lang="en-US"/>
          </a:p>
        </p:txBody>
      </p:sp>
    </p:spTree>
    <p:extLst>
      <p:ext uri="{BB962C8B-B14F-4D97-AF65-F5344CB8AC3E}">
        <p14:creationId xmlns:p14="http://schemas.microsoft.com/office/powerpoint/2010/main" val="9069315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pPr/>
              <a:t>9</a:t>
            </a:fld>
            <a:endParaRPr lang="en-US"/>
          </a:p>
        </p:txBody>
      </p:sp>
    </p:spTree>
    <p:extLst>
      <p:ext uri="{BB962C8B-B14F-4D97-AF65-F5344CB8AC3E}">
        <p14:creationId xmlns:p14="http://schemas.microsoft.com/office/powerpoint/2010/main" val="85340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Summary</a:t>
            </a:r>
            <a:r>
              <a:rPr lang="en-US" baseline="0" dirty="0" smtClean="0"/>
              <a:t> into chart</a:t>
            </a:r>
            <a:endParaRPr lang="en-US" dirty="0"/>
          </a:p>
        </p:txBody>
      </p:sp>
      <p:sp>
        <p:nvSpPr>
          <p:cNvPr id="4" name="Slide Number Placeholder 3"/>
          <p:cNvSpPr>
            <a:spLocks noGrp="1"/>
          </p:cNvSpPr>
          <p:nvPr>
            <p:ph type="sldNum" sz="quarter" idx="10"/>
          </p:nvPr>
        </p:nvSpPr>
        <p:spPr/>
        <p:txBody>
          <a:bodyPr/>
          <a:lstStyle/>
          <a:p>
            <a:fld id="{1E1484A7-97F7-DB4C-B61F-D21F7533ED10}" type="slidenum">
              <a:rPr lang="en-US" smtClean="0"/>
              <a:pPr/>
              <a:t>25</a:t>
            </a:fld>
            <a:endParaRPr lang="en-US"/>
          </a:p>
        </p:txBody>
      </p:sp>
    </p:spTree>
    <p:extLst>
      <p:ext uri="{BB962C8B-B14F-4D97-AF65-F5344CB8AC3E}">
        <p14:creationId xmlns:p14="http://schemas.microsoft.com/office/powerpoint/2010/main" val="108702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CA"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0135767-C715-DC40-AAEC-6E6533B39ED1}" type="datetime1">
              <a:rPr lang="en-CA" smtClean="0"/>
              <a:pPr/>
              <a:t>16-06-07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EF6006D-C848-4BB9-AEF5-8989253531F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3EA9468A-D9F6-9841-8C09-96761E5F0FA3}" type="datetime1">
              <a:rPr lang="en-CA" smtClean="0"/>
              <a:pPr/>
              <a:t>16-06-07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6C97D64A-1BB1-4F44-AFAE-06754104697B}" type="datetime1">
              <a:rPr lang="en-CA" smtClean="0"/>
              <a:pPr/>
              <a:t>16-06-07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0F1E040C-E153-6F4D-8707-76A852B29284}" type="datetime1">
              <a:rPr lang="en-CA" smtClean="0"/>
              <a:pPr/>
              <a:t>16-06-07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006D-C848-4BB9-AEF5-8989253531F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BE7A338-1C98-404D-B760-7578571CE295}" type="datetime1">
              <a:rPr lang="en-CA" smtClean="0"/>
              <a:pPr/>
              <a:t>16-06-07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EF6006D-C848-4BB9-AEF5-8989253531F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p:txBody>
          <a:bodyPr/>
          <a:lstStyle/>
          <a:p>
            <a:fld id="{54854A6F-3ADA-0446-999D-CA4FA4644DF6}" type="datetime1">
              <a:rPr lang="en-CA" smtClean="0"/>
              <a:pPr/>
              <a:t>16-06-07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CA"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C75FAB8E-FFB1-0443-8012-25E1D251529E}" type="datetime1">
              <a:rPr lang="en-CA" smtClean="0"/>
              <a:pPr/>
              <a:t>16-06-07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006D-C848-4BB9-AEF5-8989253531F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70214F07-5712-0642-9B1F-0A320BE601B1}" type="datetime1">
              <a:rPr lang="en-CA" smtClean="0"/>
              <a:pPr/>
              <a:t>16-06-07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006D-C848-4BB9-AEF5-8989253531F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322B1-2A1C-994A-BE08-9ECB557B7398}" type="datetime1">
              <a:rPr lang="en-CA" smtClean="0"/>
              <a:pPr/>
              <a:t>16-06-07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006D-C848-4BB9-AEF5-8989253531F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EF50E6EF-13D3-7543-8D25-E41CD7697D7E}" type="datetime1">
              <a:rPr lang="en-CA" smtClean="0"/>
              <a:pPr/>
              <a:t>16-06-07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5" name="Date Placeholder 4"/>
          <p:cNvSpPr>
            <a:spLocks noGrp="1"/>
          </p:cNvSpPr>
          <p:nvPr>
            <p:ph type="dt" sz="half" idx="10"/>
          </p:nvPr>
        </p:nvSpPr>
        <p:spPr/>
        <p:txBody>
          <a:bodyPr/>
          <a:lstStyle/>
          <a:p>
            <a:fld id="{399A6C98-B0C9-DB45-A103-4D3F27B5B992}" type="datetime1">
              <a:rPr lang="en-CA" smtClean="0"/>
              <a:pPr/>
              <a:t>16-06-07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006D-C848-4BB9-AEF5-8989253531F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CA"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D03848A-0F79-6041-AAF0-0E7A253832A0}" type="datetime1">
              <a:rPr lang="en-CA" smtClean="0"/>
              <a:pPr/>
              <a:t>16-06-07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EF6006D-C848-4BB9-AEF5-8989253531F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11" descr="dsllogo3.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93827" y="6107443"/>
            <a:ext cx="2450173" cy="77333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pt-BR" dirty="0" smtClean="0"/>
              <a:t>Trading </a:t>
            </a:r>
            <a:r>
              <a:rPr lang="pt-BR" dirty="0" err="1" smtClean="0"/>
              <a:t>Distributions</a:t>
            </a:r>
            <a:endParaRPr lang="en-US" dirty="0"/>
          </a:p>
        </p:txBody>
      </p:sp>
      <p:sp>
        <p:nvSpPr>
          <p:cNvPr id="3" name="Subtitle 2"/>
          <p:cNvSpPr>
            <a:spLocks noGrp="1"/>
          </p:cNvSpPr>
          <p:nvPr>
            <p:ph type="subTitle" idx="1"/>
          </p:nvPr>
        </p:nvSpPr>
        <p:spPr/>
        <p:txBody>
          <a:bodyPr/>
          <a:lstStyle/>
          <a:p>
            <a:pPr algn="l"/>
            <a:r>
              <a:rPr lang="en-US" dirty="0" smtClean="0"/>
              <a:t>June 8</a:t>
            </a:r>
            <a:r>
              <a:rPr lang="en-US" baseline="30000" dirty="0" smtClean="0"/>
              <a:t>th</a:t>
            </a:r>
            <a:r>
              <a:rPr lang="en-US" dirty="0" smtClean="0"/>
              <a:t> 2016</a:t>
            </a:r>
            <a:endParaRPr lang="en-US" dirty="0" smtClean="0"/>
          </a:p>
        </p:txBody>
      </p:sp>
      <p:sp>
        <p:nvSpPr>
          <p:cNvPr id="4" name="Slide Number Placeholder 3"/>
          <p:cNvSpPr>
            <a:spLocks noGrp="1"/>
          </p:cNvSpPr>
          <p:nvPr>
            <p:ph type="sldNum" sz="quarter" idx="12"/>
          </p:nvPr>
        </p:nvSpPr>
        <p:spPr/>
        <p:txBody>
          <a:bodyPr/>
          <a:lstStyle/>
          <a:p>
            <a:fld id="{8EF6006D-C848-4BB9-AEF5-8989253531FE}" type="slidenum">
              <a:rPr lang="en-US" smtClean="0"/>
              <a:pPr/>
              <a:t>1</a:t>
            </a:fld>
            <a:endParaRPr lang="en-US"/>
          </a:p>
        </p:txBody>
      </p:sp>
    </p:spTree>
    <p:extLst>
      <p:ext uri="{BB962C8B-B14F-4D97-AF65-F5344CB8AC3E}">
        <p14:creationId xmlns:p14="http://schemas.microsoft.com/office/powerpoint/2010/main" val="10967659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50% traded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10</a:t>
            </a:fld>
            <a:endParaRPr lang="en-US"/>
          </a:p>
        </p:txBody>
      </p:sp>
      <p:pic>
        <p:nvPicPr>
          <p:cNvPr id="7" name="Content Placeholder 6" descr="SMalltime.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4886677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t>All the highly Liquid stocks have a noticeable jump right at the end of the day.</a:t>
            </a:r>
          </a:p>
          <a:p>
            <a:r>
              <a:rPr lang="en-US" dirty="0" smtClean="0"/>
              <a:t>Although the small stocks have a small bump at the end of the day, it’s not nearly as aggressive as the jump for the more liquid stocks.</a:t>
            </a:r>
          </a:p>
          <a:p>
            <a:r>
              <a:rPr lang="en-US" dirty="0" smtClean="0"/>
              <a:t>This supports the hypothesis that the tail at the end of the day is a result of high frequency trading.</a:t>
            </a:r>
            <a:endParaRPr lang="en-US" dirty="0"/>
          </a:p>
        </p:txBody>
      </p:sp>
    </p:spTree>
    <p:extLst>
      <p:ext uri="{BB962C8B-B14F-4D97-AF65-F5344CB8AC3E}">
        <p14:creationId xmlns:p14="http://schemas.microsoft.com/office/powerpoint/2010/main" val="13176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Last 25 second of trading: TD, BTO, FM, RY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12</a:t>
            </a:fld>
            <a:endParaRPr lang="en-US"/>
          </a:p>
        </p:txBody>
      </p:sp>
      <p:pic>
        <p:nvPicPr>
          <p:cNvPr id="5" name="Content Placeholder 4" descr="TD-Final 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a:xfrm>
            <a:off x="457200" y="1143000"/>
            <a:ext cx="4419600" cy="2651760"/>
          </a:xfrm>
        </p:spPr>
      </p:pic>
      <p:pic>
        <p:nvPicPr>
          <p:cNvPr id="6" name="Picture 5" descr="FM - Final 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219200"/>
            <a:ext cx="3505200" cy="2619353"/>
          </a:xfrm>
          <a:prstGeom prst="rect">
            <a:avLst/>
          </a:prstGeom>
        </p:spPr>
      </p:pic>
      <p:pic>
        <p:nvPicPr>
          <p:cNvPr id="7" name="Picture 6" descr="BTO-Final 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657600"/>
            <a:ext cx="3429000" cy="2562413"/>
          </a:xfrm>
          <a:prstGeom prst="rect">
            <a:avLst/>
          </a:prstGeom>
        </p:spPr>
      </p:pic>
      <p:pic>
        <p:nvPicPr>
          <p:cNvPr id="8" name="Picture 7" descr="RY - final 2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830" y="3733800"/>
            <a:ext cx="3263048" cy="2438400"/>
          </a:xfrm>
          <a:prstGeom prst="rect">
            <a:avLst/>
          </a:prstGeom>
        </p:spPr>
      </p:pic>
    </p:spTree>
    <p:extLst>
      <p:ext uri="{BB962C8B-B14F-4D97-AF65-F5344CB8AC3E}">
        <p14:creationId xmlns:p14="http://schemas.microsoft.com/office/powerpoint/2010/main" val="42149256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943 Smallest – Final 25 seconds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13</a:t>
            </a:fld>
            <a:endParaRPr lang="en-US"/>
          </a:p>
        </p:txBody>
      </p:sp>
      <p:pic>
        <p:nvPicPr>
          <p:cNvPr id="5" name="Content Placeholder 4" descr="Smallest - Final 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441455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25 trading seconds: Results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14</a:t>
            </a:fld>
            <a:endParaRPr lang="en-US"/>
          </a:p>
        </p:txBody>
      </p:sp>
      <p:sp>
        <p:nvSpPr>
          <p:cNvPr id="4" name="Content Placeholder 3"/>
          <p:cNvSpPr>
            <a:spLocks noGrp="1"/>
          </p:cNvSpPr>
          <p:nvPr>
            <p:ph sz="quarter" idx="1"/>
          </p:nvPr>
        </p:nvSpPr>
        <p:spPr/>
        <p:txBody>
          <a:bodyPr/>
          <a:lstStyle/>
          <a:p>
            <a:r>
              <a:rPr lang="en-US" dirty="0" smtClean="0"/>
              <a:t>The more liquid stocks demonstrate a clear jump at the very last second of trading</a:t>
            </a:r>
          </a:p>
          <a:p>
            <a:r>
              <a:rPr lang="en-US" dirty="0" smtClean="0"/>
              <a:t>The smaller stocks demonstrate a bump which could only loosely be considered deviant. </a:t>
            </a:r>
          </a:p>
          <a:p>
            <a:r>
              <a:rPr lang="en-US" dirty="0" smtClean="0"/>
              <a:t>Result: In the final second, more liquid stocks see an enormous amount of activity. This supports the hypothesis that the tail is caused by HFT, as it is shown most prominently on stocks that are appealing to high-frequency traders.</a:t>
            </a:r>
          </a:p>
          <a:p>
            <a:endParaRPr lang="en-US" dirty="0"/>
          </a:p>
        </p:txBody>
      </p:sp>
    </p:spTree>
    <p:extLst>
      <p:ext uri="{BB962C8B-B14F-4D97-AF65-F5344CB8AC3E}">
        <p14:creationId xmlns:p14="http://schemas.microsoft.com/office/powerpoint/2010/main" val="3219332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Day 1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15</a:t>
            </a:fld>
            <a:endParaRPr lang="en-US"/>
          </a:p>
        </p:txBody>
      </p:sp>
      <p:pic>
        <p:nvPicPr>
          <p:cNvPr id="7" name="Content Placeholder 6" descr="Screen Shot 2016-06-07 at 1.42.30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0" t="-1810" b="6"/>
          <a:stretch/>
        </p:blipFill>
        <p:spPr>
          <a:xfrm>
            <a:off x="304800" y="2895600"/>
            <a:ext cx="8231239" cy="1767134"/>
          </a:xfrm>
        </p:spPr>
      </p:pic>
      <p:pic>
        <p:nvPicPr>
          <p:cNvPr id="8" name="Picture 7" descr="Screen Shot 2016-06-07 at 1.29.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9144000" cy="666855"/>
          </a:xfrm>
          <a:prstGeom prst="rect">
            <a:avLst/>
          </a:prstGeom>
        </p:spPr>
      </p:pic>
      <p:sp>
        <p:nvSpPr>
          <p:cNvPr id="9" name="TextBox 8"/>
          <p:cNvSpPr txBox="1"/>
          <p:nvPr/>
        </p:nvSpPr>
        <p:spPr>
          <a:xfrm>
            <a:off x="381000" y="5029200"/>
            <a:ext cx="7772400" cy="646331"/>
          </a:xfrm>
          <a:prstGeom prst="rect">
            <a:avLst/>
          </a:prstGeom>
          <a:noFill/>
        </p:spPr>
        <p:txBody>
          <a:bodyPr wrap="square" rtlCol="0">
            <a:spAutoFit/>
          </a:bodyPr>
          <a:lstStyle/>
          <a:p>
            <a:r>
              <a:rPr lang="en-US" dirty="0" smtClean="0"/>
              <a:t>Result: The more liquid the stock (and thus vulnerable to HFT), the greater the effect of last second trading.</a:t>
            </a:r>
            <a:endParaRPr lang="en-US" dirty="0"/>
          </a:p>
        </p:txBody>
      </p:sp>
    </p:spTree>
    <p:extLst>
      <p:ext uri="{BB962C8B-B14F-4D97-AF65-F5344CB8AC3E}">
        <p14:creationId xmlns:p14="http://schemas.microsoft.com/office/powerpoint/2010/main" val="25442947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Total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16</a:t>
            </a:fld>
            <a:endParaRPr lang="en-US"/>
          </a:p>
        </p:txBody>
      </p:sp>
      <p:pic>
        <p:nvPicPr>
          <p:cNvPr id="7" name="Content Placeholder 6" descr="Rplo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4711525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Small Stocks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17</a:t>
            </a:fld>
            <a:endParaRPr lang="en-US"/>
          </a:p>
        </p:txBody>
      </p:sp>
      <p:pic>
        <p:nvPicPr>
          <p:cNvPr id="5" name="Content Placeholder 4" descr="Small2.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5980359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Stock – Day 2 checked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18</a:t>
            </a:fld>
            <a:endParaRPr lang="en-US"/>
          </a:p>
        </p:txBody>
      </p:sp>
      <p:pic>
        <p:nvPicPr>
          <p:cNvPr id="5" name="Content Placeholder 4" descr="TDDAY2.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884713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Smallest Stocks – Final 25 seconds (Day 2)</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19</a:t>
            </a:fld>
            <a:endParaRPr lang="en-US"/>
          </a:p>
        </p:txBody>
      </p:sp>
      <p:pic>
        <p:nvPicPr>
          <p:cNvPr id="5" name="Content Placeholder 4" descr="Day2 L25.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3193961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Hypothesis: High frequency trading is the reason for the large spike of transactions when the market closes</a:t>
            </a:r>
          </a:p>
          <a:p>
            <a:pPr lvl="1"/>
            <a:r>
              <a:rPr lang="en-US" dirty="0" smtClean="0"/>
              <a:t>“</a:t>
            </a:r>
            <a:r>
              <a:rPr lang="en-US" dirty="0" err="1" smtClean="0"/>
              <a:t>HFTer’s</a:t>
            </a:r>
            <a:r>
              <a:rPr lang="en-US" dirty="0" smtClean="0"/>
              <a:t> have little to no overnight position”</a:t>
            </a:r>
          </a:p>
          <a:p>
            <a:pPr lvl="1"/>
            <a:r>
              <a:rPr lang="en-US" dirty="0" smtClean="0"/>
              <a:t>“Assets suitable for HFT need to be very liquid”</a:t>
            </a:r>
          </a:p>
          <a:p>
            <a:pPr lvl="1"/>
            <a:endParaRPr lang="en-US" dirty="0"/>
          </a:p>
          <a:p>
            <a:r>
              <a:rPr lang="en-US" dirty="0" smtClean="0"/>
              <a:t>Testing: Compare the distribution of trades to HFT prone assets (highly liquid), to not HFT prone assets.</a:t>
            </a:r>
          </a:p>
          <a:p>
            <a:r>
              <a:rPr lang="en-US" dirty="0" smtClean="0"/>
              <a:t>Extension: Explore Firms that sell in that very last second.</a:t>
            </a:r>
          </a:p>
          <a:p>
            <a:pPr lvl="1"/>
            <a:endParaRPr lang="en-US" dirty="0"/>
          </a:p>
        </p:txBody>
      </p:sp>
    </p:spTree>
    <p:extLst>
      <p:ext uri="{BB962C8B-B14F-4D97-AF65-F5344CB8AC3E}">
        <p14:creationId xmlns:p14="http://schemas.microsoft.com/office/powerpoint/2010/main" val="40916716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CNQ (most traded) - </a:t>
            </a:r>
            <a:r>
              <a:rPr lang="en-US" dirty="0" err="1" smtClean="0"/>
              <a:t>Hist</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20</a:t>
            </a:fld>
            <a:endParaRPr lang="en-US"/>
          </a:p>
        </p:txBody>
      </p:sp>
      <p:pic>
        <p:nvPicPr>
          <p:cNvPr id="5" name="Content Placeholder 4" descr="ENB HIS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7836887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CNQ – Last 25 Seconds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21</a:t>
            </a:fld>
            <a:endParaRPr lang="en-US"/>
          </a:p>
        </p:txBody>
      </p:sp>
      <p:pic>
        <p:nvPicPr>
          <p:cNvPr id="5" name="Content Placeholder 4" descr="CNQPlot.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42815894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t>53 Total Firms traded in the past second over 9 days of trading.</a:t>
            </a:r>
          </a:p>
          <a:p>
            <a:r>
              <a:rPr lang="en-US" dirty="0" smtClean="0"/>
              <a:t>Summary of frequency over the 9 days: </a:t>
            </a:r>
          </a:p>
          <a:p>
            <a:r>
              <a:rPr lang="de-DE" dirty="0"/>
              <a:t>Min. </a:t>
            </a:r>
            <a:r>
              <a:rPr lang="de-DE" dirty="0" smtClean="0"/>
              <a:t>    1st </a:t>
            </a:r>
            <a:r>
              <a:rPr lang="de-DE" dirty="0" err="1"/>
              <a:t>Qu</a:t>
            </a:r>
            <a:r>
              <a:rPr lang="de-DE" dirty="0"/>
              <a:t>. </a:t>
            </a:r>
            <a:r>
              <a:rPr lang="de-DE" dirty="0" smtClean="0"/>
              <a:t>  </a:t>
            </a:r>
            <a:r>
              <a:rPr lang="de-DE" dirty="0"/>
              <a:t>Median    </a:t>
            </a:r>
            <a:r>
              <a:rPr lang="de-DE" dirty="0" err="1"/>
              <a:t>Mean</a:t>
            </a:r>
            <a:r>
              <a:rPr lang="de-DE" dirty="0"/>
              <a:t> </a:t>
            </a:r>
            <a:r>
              <a:rPr lang="de-DE" dirty="0" smtClean="0"/>
              <a:t>  3rd </a:t>
            </a:r>
            <a:r>
              <a:rPr lang="de-DE" dirty="0" err="1"/>
              <a:t>Qu</a:t>
            </a:r>
            <a:r>
              <a:rPr lang="de-DE" dirty="0"/>
              <a:t>.    Max. </a:t>
            </a:r>
          </a:p>
          <a:p>
            <a:r>
              <a:rPr lang="de-DE" dirty="0"/>
              <a:t>  1.000   2.000   </a:t>
            </a:r>
            <a:r>
              <a:rPr lang="de-DE" dirty="0" smtClean="0"/>
              <a:t> 7.000       </a:t>
            </a:r>
            <a:r>
              <a:rPr lang="de-DE" dirty="0"/>
              <a:t>5.208   8.000   9.000 </a:t>
            </a:r>
            <a:r>
              <a:rPr lang="en-US" dirty="0" smtClean="0"/>
              <a:t> </a:t>
            </a:r>
          </a:p>
        </p:txBody>
      </p:sp>
    </p:spTree>
    <p:extLst>
      <p:ext uri="{BB962C8B-B14F-4D97-AF65-F5344CB8AC3E}">
        <p14:creationId xmlns:p14="http://schemas.microsoft.com/office/powerpoint/2010/main" val="34932399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 big Suspects: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23</a:t>
            </a:fld>
            <a:endParaRPr lang="en-US"/>
          </a:p>
        </p:txBody>
      </p:sp>
      <p:pic>
        <p:nvPicPr>
          <p:cNvPr id="5" name="Content Placeholder 4" descr="Screen Shot 2016-06-08 at 2.53.50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717" t="1" r="1209" b="-288"/>
          <a:stretch/>
        </p:blipFill>
        <p:spPr>
          <a:xfrm>
            <a:off x="4334728" y="1219200"/>
            <a:ext cx="2443463" cy="4951965"/>
          </a:xfrm>
        </p:spPr>
      </p:pic>
      <p:sp>
        <p:nvSpPr>
          <p:cNvPr id="7" name="TextBox 6"/>
          <p:cNvSpPr txBox="1"/>
          <p:nvPr/>
        </p:nvSpPr>
        <p:spPr>
          <a:xfrm>
            <a:off x="609600" y="1524000"/>
            <a:ext cx="3505200" cy="646331"/>
          </a:xfrm>
          <a:prstGeom prst="rect">
            <a:avLst/>
          </a:prstGeom>
          <a:noFill/>
        </p:spPr>
        <p:txBody>
          <a:bodyPr wrap="square" rtlCol="0">
            <a:spAutoFit/>
          </a:bodyPr>
          <a:lstStyle/>
          <a:p>
            <a:r>
              <a:rPr lang="en-US" dirty="0" smtClean="0"/>
              <a:t>18 Firms traded in the last second on 8 or more of these days.</a:t>
            </a:r>
            <a:endParaRPr lang="en-US" dirty="0"/>
          </a:p>
        </p:txBody>
      </p:sp>
    </p:spTree>
    <p:extLst>
      <p:ext uri="{BB962C8B-B14F-4D97-AF65-F5344CB8AC3E}">
        <p14:creationId xmlns:p14="http://schemas.microsoft.com/office/powerpoint/2010/main" val="17390584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on Firms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24</a:t>
            </a:fld>
            <a:endParaRPr lang="en-US"/>
          </a:p>
        </p:txBody>
      </p:sp>
      <p:pic>
        <p:nvPicPr>
          <p:cNvPr id="5" name="Content Placeholder 4" descr="Screen Shot 2016-06-08 at 2.59.58 P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 r="372" b="-8"/>
          <a:stretch/>
        </p:blipFill>
        <p:spPr>
          <a:xfrm>
            <a:off x="3962400" y="1143000"/>
            <a:ext cx="4845510" cy="4938160"/>
          </a:xfrm>
        </p:spPr>
      </p:pic>
      <p:sp>
        <p:nvSpPr>
          <p:cNvPr id="6" name="TextBox 5"/>
          <p:cNvSpPr txBox="1"/>
          <p:nvPr/>
        </p:nvSpPr>
        <p:spPr>
          <a:xfrm>
            <a:off x="381000" y="1676400"/>
            <a:ext cx="2743200" cy="2308324"/>
          </a:xfrm>
          <a:prstGeom prst="rect">
            <a:avLst/>
          </a:prstGeom>
          <a:noFill/>
        </p:spPr>
        <p:txBody>
          <a:bodyPr wrap="square" rtlCol="0">
            <a:spAutoFit/>
          </a:bodyPr>
          <a:lstStyle/>
          <a:p>
            <a:pPr marL="285750" indent="-285750">
              <a:buFontTx/>
              <a:buChar char="-"/>
            </a:pPr>
            <a:r>
              <a:rPr lang="en-US" dirty="0" smtClean="0"/>
              <a:t>Note: If Selling were uniformly distributed, then we’d expect to see ~300 trades in any given second.</a:t>
            </a:r>
          </a:p>
          <a:p>
            <a:pPr marL="285750" indent="-285750">
              <a:buFontTx/>
              <a:buChar char="-"/>
            </a:pPr>
            <a:r>
              <a:rPr lang="en-US" dirty="0" smtClean="0"/>
              <a:t>Expected Ratio is:  0.0042%</a:t>
            </a:r>
          </a:p>
          <a:p>
            <a:pPr marL="285750" indent="-285750">
              <a:buFontTx/>
              <a:buChar char="-"/>
            </a:pPr>
            <a:r>
              <a:rPr lang="en-US" dirty="0" smtClean="0"/>
              <a:t>We are 216 times that</a:t>
            </a:r>
          </a:p>
        </p:txBody>
      </p:sp>
    </p:spTree>
    <p:extLst>
      <p:ext uri="{BB962C8B-B14F-4D97-AF65-F5344CB8AC3E}">
        <p14:creationId xmlns:p14="http://schemas.microsoft.com/office/powerpoint/2010/main" val="202197703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Ratios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25</a:t>
            </a:fld>
            <a:endParaRPr lang="en-US"/>
          </a:p>
        </p:txBody>
      </p:sp>
      <p:sp>
        <p:nvSpPr>
          <p:cNvPr id="4" name="Content Placeholder 3"/>
          <p:cNvSpPr>
            <a:spLocks noGrp="1"/>
          </p:cNvSpPr>
          <p:nvPr>
            <p:ph sz="quarter" idx="1"/>
          </p:nvPr>
        </p:nvSpPr>
        <p:spPr/>
        <p:txBody>
          <a:bodyPr/>
          <a:lstStyle/>
          <a:p>
            <a:r>
              <a:rPr lang="en-CA" dirty="0" smtClean="0"/>
              <a:t> </a:t>
            </a:r>
            <a:r>
              <a:rPr lang="en-CA" sz="2000" dirty="0" smtClean="0"/>
              <a:t>Min.        1st Qu.       Median      Mean       3rd Qu.     Max. </a:t>
            </a:r>
          </a:p>
          <a:p>
            <a:r>
              <a:rPr lang="en-CA" sz="2000" dirty="0" smtClean="0"/>
              <a:t>0.003693 0.006293     0.009786  0.018120   0.021280   0.092680 </a:t>
            </a:r>
          </a:p>
          <a:p>
            <a:r>
              <a:rPr lang="en-CA" sz="2000" dirty="0" smtClean="0"/>
              <a:t>Expected ratio is: 0.000042</a:t>
            </a:r>
          </a:p>
          <a:p>
            <a:r>
              <a:rPr lang="en-CA" sz="2000" dirty="0" smtClean="0"/>
              <a:t>Even the smallest ratio of total sells in last second to total sells is 87 times that of the expected ratio (ratio if distribution were symmetric).</a:t>
            </a:r>
            <a:endParaRPr lang="en-CA" sz="2000" dirty="0"/>
          </a:p>
        </p:txBody>
      </p:sp>
    </p:spTree>
    <p:extLst>
      <p:ext uri="{BB962C8B-B14F-4D97-AF65-F5344CB8AC3E}">
        <p14:creationId xmlns:p14="http://schemas.microsoft.com/office/powerpoint/2010/main" val="2002380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U-Shape</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3</a:t>
            </a:fld>
            <a:endParaRPr lang="en-US"/>
          </a:p>
        </p:txBody>
      </p:sp>
      <p:pic>
        <p:nvPicPr>
          <p:cNvPr id="7" name="Content Placeholder 6" descr="Holy cow.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9707994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Firm</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4</a:t>
            </a:fld>
            <a:endParaRPr lang="en-US"/>
          </a:p>
        </p:txBody>
      </p:sp>
      <p:pic>
        <p:nvPicPr>
          <p:cNvPr id="7" name="Content Placeholder 6" descr="T_TD_TO.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16541223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 – Buys and Sells</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5</a:t>
            </a:fld>
            <a:endParaRPr lang="en-US"/>
          </a:p>
        </p:txBody>
      </p:sp>
      <p:pic>
        <p:nvPicPr>
          <p:cNvPr id="8" name="Content Placeholder 7" descr="TDBUY.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a:xfrm>
            <a:off x="-304800" y="1447800"/>
            <a:ext cx="4953000" cy="2971800"/>
          </a:xfrm>
        </p:spPr>
      </p:pic>
      <p:pic>
        <p:nvPicPr>
          <p:cNvPr id="9" name="Picture 8" descr="TDSE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447800"/>
            <a:ext cx="4180781" cy="3124200"/>
          </a:xfrm>
          <a:prstGeom prst="rect">
            <a:avLst/>
          </a:prstGeom>
        </p:spPr>
      </p:pic>
    </p:spTree>
    <p:extLst>
      <p:ext uri="{BB962C8B-B14F-4D97-AF65-F5344CB8AC3E}">
        <p14:creationId xmlns:p14="http://schemas.microsoft.com/office/powerpoint/2010/main" val="27771098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TD Stock – Transactions (3</a:t>
            </a:r>
            <a:r>
              <a:rPr lang="en-US" baseline="30000" dirty="0" smtClean="0"/>
              <a:t>rd</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6</a:t>
            </a:fld>
            <a:endParaRPr lang="en-US"/>
          </a:p>
        </p:txBody>
      </p:sp>
      <p:pic>
        <p:nvPicPr>
          <p:cNvPr id="7" name="Content Placeholder 6" descr="NEWTD.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2060061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RY (2</a:t>
            </a:r>
            <a:r>
              <a:rPr lang="en-US" baseline="30000" dirty="0" smtClean="0"/>
              <a:t>nd</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7</a:t>
            </a:fld>
            <a:endParaRPr lang="en-US"/>
          </a:p>
        </p:txBody>
      </p:sp>
      <p:pic>
        <p:nvPicPr>
          <p:cNvPr id="5" name="Content Placeholder 4" descr="RY.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26951602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BTO – Transaction (74</a:t>
            </a:r>
            <a:r>
              <a:rPr lang="en-US" baseline="30000" dirty="0" smtClean="0"/>
              <a:t>th</a:t>
            </a:r>
            <a:r>
              <a:rPr lang="en-US" dirty="0" smtClean="0"/>
              <a:t> most traded) </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8</a:t>
            </a:fld>
            <a:endParaRPr lang="en-US"/>
          </a:p>
        </p:txBody>
      </p:sp>
      <p:pic>
        <p:nvPicPr>
          <p:cNvPr id="5" name="Content Placeholder 4" descr="BTO Trans.png"/>
          <p:cNvPicPr>
            <a:picLocks noGrp="1" noChangeAspect="1"/>
          </p:cNvPicPr>
          <p:nvPr>
            <p:ph sz="quarter" idx="1"/>
          </p:nvPr>
        </p:nvPicPr>
        <p:blipFill>
          <a:blip r:embed="rId2">
            <a:extLst>
              <a:ext uri="{28A0092B-C50C-407E-A947-70E740481C1C}">
                <a14:useLocalDpi xmlns:a14="http://schemas.microsoft.com/office/drawing/2010/main" val="0"/>
              </a:ext>
            </a:extLst>
          </a:blip>
          <a:srcRect l="-12273" r="-12273"/>
          <a:stretch>
            <a:fillRect/>
          </a:stretch>
        </p:blipFill>
        <p:spPr/>
      </p:pic>
    </p:spTree>
    <p:extLst>
      <p:ext uri="{BB962C8B-B14F-4D97-AF65-F5344CB8AC3E}">
        <p14:creationId xmlns:p14="http://schemas.microsoft.com/office/powerpoint/2010/main" val="32184079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 – Transactions (15</a:t>
            </a:r>
            <a:r>
              <a:rPr lang="en-US" baseline="30000" dirty="0" smtClean="0"/>
              <a:t>th</a:t>
            </a:r>
            <a:r>
              <a:rPr lang="en-US" dirty="0" smtClean="0"/>
              <a:t> most traded)</a:t>
            </a:r>
            <a:endParaRPr lang="en-US" dirty="0"/>
          </a:p>
        </p:txBody>
      </p:sp>
      <p:sp>
        <p:nvSpPr>
          <p:cNvPr id="3" name="Slide Number Placeholder 2"/>
          <p:cNvSpPr>
            <a:spLocks noGrp="1"/>
          </p:cNvSpPr>
          <p:nvPr>
            <p:ph type="sldNum" sz="quarter" idx="12"/>
          </p:nvPr>
        </p:nvSpPr>
        <p:spPr/>
        <p:txBody>
          <a:bodyPr/>
          <a:lstStyle/>
          <a:p>
            <a:fld id="{8EF6006D-C848-4BB9-AEF5-8989253531FE}" type="slidenum">
              <a:rPr lang="en-US" smtClean="0"/>
              <a:pPr/>
              <a:t>9</a:t>
            </a:fld>
            <a:endParaRPr lang="en-US"/>
          </a:p>
        </p:txBody>
      </p:sp>
      <p:pic>
        <p:nvPicPr>
          <p:cNvPr id="5" name="Content Placeholder 4" descr="FM.png"/>
          <p:cNvPicPr>
            <a:picLocks noGrp="1" noChangeAspect="1"/>
          </p:cNvPicPr>
          <p:nvPr>
            <p:ph sz="quarter" idx="1"/>
          </p:nvPr>
        </p:nvPicPr>
        <p:blipFill>
          <a:blip r:embed="rId3">
            <a:extLst>
              <a:ext uri="{28A0092B-C50C-407E-A947-70E740481C1C}">
                <a14:useLocalDpi xmlns:a14="http://schemas.microsoft.com/office/drawing/2010/main" val="0"/>
              </a:ext>
            </a:extLst>
          </a:blip>
          <a:srcRect l="-12273" r="-12273"/>
          <a:stretch>
            <a:fillRect/>
          </a:stretch>
        </p:blipFill>
        <p:spPr>
          <a:xfrm>
            <a:off x="457200" y="1066800"/>
            <a:ext cx="8229600" cy="4937760"/>
          </a:xfrm>
        </p:spPr>
      </p:pic>
    </p:spTree>
    <p:extLst>
      <p:ext uri="{BB962C8B-B14F-4D97-AF65-F5344CB8AC3E}">
        <p14:creationId xmlns:p14="http://schemas.microsoft.com/office/powerpoint/2010/main" val="257182737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trix factorization-Dec3">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28518</TotalTime>
  <Words>544</Words>
  <Application>Microsoft Macintosh PowerPoint</Application>
  <PresentationFormat>On-screen Show (4:3)</PresentationFormat>
  <Paragraphs>79</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Matrix factorization-Dec3</vt:lpstr>
      <vt:lpstr>Trading Distributions</vt:lpstr>
      <vt:lpstr>Hypothesis</vt:lpstr>
      <vt:lpstr>The U-Shape</vt:lpstr>
      <vt:lpstr>TD Firm</vt:lpstr>
      <vt:lpstr>TD – Buys and Sells</vt:lpstr>
      <vt:lpstr>TD Stock – Transactions (3rd most traded)</vt:lpstr>
      <vt:lpstr>RY (2nd Most traded)</vt:lpstr>
      <vt:lpstr>BTO – Transaction (74th most traded) </vt:lpstr>
      <vt:lpstr>FM – Transactions (15th most traded)</vt:lpstr>
      <vt:lpstr>Bottom 50% traded stocks</vt:lpstr>
      <vt:lpstr>Result</vt:lpstr>
      <vt:lpstr>Last 25 second of trading: TD, BTO, FM, RY </vt:lpstr>
      <vt:lpstr>943 Smallest – Final 25 seconds</vt:lpstr>
      <vt:lpstr>The Final 25 trading seconds: Results</vt:lpstr>
      <vt:lpstr>Numbers: Day 1 </vt:lpstr>
      <vt:lpstr>Day 2: Total Stocks</vt:lpstr>
      <vt:lpstr>Small Stocks</vt:lpstr>
      <vt:lpstr>TD Stock – Day 2 checked</vt:lpstr>
      <vt:lpstr>Smallest Stocks – Final 25 seconds (Day 2)</vt:lpstr>
      <vt:lpstr>CNQ (most traded) - Hist</vt:lpstr>
      <vt:lpstr>CNQ – Last 25 Seconds</vt:lpstr>
      <vt:lpstr>Firms</vt:lpstr>
      <vt:lpstr>A look at the big Suspects: </vt:lpstr>
      <vt:lpstr>Numbers: on Firms</vt:lpstr>
      <vt:lpstr>Summary of Ratios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Globe and Mail Project</dc:title>
  <dc:creator>7013</dc:creator>
  <cp:lastModifiedBy>nathan friedman</cp:lastModifiedBy>
  <cp:revision>733</cp:revision>
  <dcterms:created xsi:type="dcterms:W3CDTF">2014-09-24T15:10:01Z</dcterms:created>
  <dcterms:modified xsi:type="dcterms:W3CDTF">2016-06-08T20:34:05Z</dcterms:modified>
</cp:coreProperties>
</file>