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0" r:id="rId3"/>
    <p:sldId id="281" r:id="rId4"/>
    <p:sldId id="282" r:id="rId5"/>
    <p:sldId id="283" r:id="rId6"/>
    <p:sldId id="284" r:id="rId7"/>
    <p:sldId id="285" r:id="rId8"/>
    <p:sldId id="28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2" d="100"/>
          <a:sy n="72" d="100"/>
        </p:scale>
        <p:origin x="-165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CA"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CA"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50135767-C715-DC40-AAEC-6E6533B39ED1}" type="datetime1">
              <a:rPr lang="en-CA" smtClean="0"/>
              <a:t>16-05-31</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8EF6006D-C848-4BB9-AEF5-8989253531FE}"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CA"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
        <p:nvSpPr>
          <p:cNvPr id="4" name="Date Placeholder 3"/>
          <p:cNvSpPr>
            <a:spLocks noGrp="1"/>
          </p:cNvSpPr>
          <p:nvPr>
            <p:ph type="dt" sz="half" idx="10"/>
          </p:nvPr>
        </p:nvSpPr>
        <p:spPr/>
        <p:txBody>
          <a:bodyPr/>
          <a:lstStyle/>
          <a:p>
            <a:fld id="{3EA9468A-D9F6-9841-8C09-96761E5F0FA3}" type="datetime1">
              <a:rPr lang="en-CA" smtClean="0"/>
              <a:t>16-05-31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6006D-C848-4BB9-AEF5-8989253531F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CA"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
        <p:nvSpPr>
          <p:cNvPr id="4" name="Date Placeholder 3"/>
          <p:cNvSpPr>
            <a:spLocks noGrp="1"/>
          </p:cNvSpPr>
          <p:nvPr>
            <p:ph type="dt" sz="half" idx="10"/>
          </p:nvPr>
        </p:nvSpPr>
        <p:spPr/>
        <p:txBody>
          <a:bodyPr/>
          <a:lstStyle/>
          <a:p>
            <a:fld id="{6C97D64A-1BB1-4F44-AFAE-06754104697B}" type="datetime1">
              <a:rPr lang="en-CA" smtClean="0"/>
              <a:t>16-05-31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6006D-C848-4BB9-AEF5-8989253531FE}"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CA" smtClean="0"/>
              <a:t>Click to edit Master title style</a:t>
            </a:r>
            <a:endParaRPr kumimoji="0" lang="en-US"/>
          </a:p>
        </p:txBody>
      </p:sp>
      <p:sp>
        <p:nvSpPr>
          <p:cNvPr id="4" name="Date Placeholder 3"/>
          <p:cNvSpPr>
            <a:spLocks noGrp="1"/>
          </p:cNvSpPr>
          <p:nvPr>
            <p:ph type="dt" sz="half" idx="10"/>
          </p:nvPr>
        </p:nvSpPr>
        <p:spPr/>
        <p:txBody>
          <a:bodyPr/>
          <a:lstStyle/>
          <a:p>
            <a:fld id="{0F1E040C-E153-6F4D-8707-76A852B29284}" type="datetime1">
              <a:rPr lang="en-CA" smtClean="0"/>
              <a:t>16-05-31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6006D-C848-4BB9-AEF5-8989253531FE}"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CA"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CA"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8BE7A338-1C98-404D-B760-7578571CE295}" type="datetime1">
              <a:rPr lang="en-CA" smtClean="0"/>
              <a:t>16-05-31</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8EF6006D-C848-4BB9-AEF5-8989253531FE}"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CA" smtClean="0"/>
              <a:t>Click to edit Master title style</a:t>
            </a:r>
            <a:endParaRPr kumimoji="0" lang="en-US"/>
          </a:p>
        </p:txBody>
      </p:sp>
      <p:sp>
        <p:nvSpPr>
          <p:cNvPr id="5" name="Date Placeholder 4"/>
          <p:cNvSpPr>
            <a:spLocks noGrp="1"/>
          </p:cNvSpPr>
          <p:nvPr>
            <p:ph type="dt" sz="half" idx="10"/>
          </p:nvPr>
        </p:nvSpPr>
        <p:spPr/>
        <p:txBody>
          <a:bodyPr/>
          <a:lstStyle/>
          <a:p>
            <a:fld id="{54854A6F-3ADA-0446-999D-CA4FA4644DF6}" type="datetime1">
              <a:rPr lang="en-CA" smtClean="0"/>
              <a:t>16-05-31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6006D-C848-4BB9-AEF5-8989253531FE}"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CA"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CA"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CA" smtClean="0"/>
              <a:t>Click to edit Master text styles</a:t>
            </a:r>
          </a:p>
        </p:txBody>
      </p:sp>
      <p:sp>
        <p:nvSpPr>
          <p:cNvPr id="7" name="Date Placeholder 6"/>
          <p:cNvSpPr>
            <a:spLocks noGrp="1"/>
          </p:cNvSpPr>
          <p:nvPr>
            <p:ph type="dt" sz="half" idx="10"/>
          </p:nvPr>
        </p:nvSpPr>
        <p:spPr/>
        <p:txBody>
          <a:bodyPr/>
          <a:lstStyle/>
          <a:p>
            <a:fld id="{C75FAB8E-FFB1-0443-8012-25E1D251529E}" type="datetime1">
              <a:rPr lang="en-CA" smtClean="0"/>
              <a:t>16-05-31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F6006D-C848-4BB9-AEF5-8989253531FE}"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CA" smtClean="0"/>
              <a:t>Click to edit Master title style</a:t>
            </a:r>
            <a:endParaRPr kumimoji="0" lang="en-US"/>
          </a:p>
        </p:txBody>
      </p:sp>
      <p:sp>
        <p:nvSpPr>
          <p:cNvPr id="3" name="Date Placeholder 2"/>
          <p:cNvSpPr>
            <a:spLocks noGrp="1"/>
          </p:cNvSpPr>
          <p:nvPr>
            <p:ph type="dt" sz="half" idx="10"/>
          </p:nvPr>
        </p:nvSpPr>
        <p:spPr/>
        <p:txBody>
          <a:bodyPr/>
          <a:lstStyle/>
          <a:p>
            <a:fld id="{70214F07-5712-0642-9B1F-0A320BE601B1}" type="datetime1">
              <a:rPr lang="en-CA" smtClean="0"/>
              <a:t>16-05-31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F6006D-C848-4BB9-AEF5-8989253531FE}"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E322B1-2A1C-994A-BE08-9ECB557B7398}" type="datetime1">
              <a:rPr lang="en-CA" smtClean="0"/>
              <a:t>16-05-31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F6006D-C848-4BB9-AEF5-8989253531FE}"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CA"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CA" smtClean="0"/>
              <a:t>Click to edit Master text styles</a:t>
            </a:r>
          </a:p>
        </p:txBody>
      </p:sp>
      <p:sp>
        <p:nvSpPr>
          <p:cNvPr id="5" name="Date Placeholder 4"/>
          <p:cNvSpPr>
            <a:spLocks noGrp="1"/>
          </p:cNvSpPr>
          <p:nvPr>
            <p:ph type="dt" sz="half" idx="10"/>
          </p:nvPr>
        </p:nvSpPr>
        <p:spPr/>
        <p:txBody>
          <a:bodyPr/>
          <a:lstStyle/>
          <a:p>
            <a:fld id="{EF50E6EF-13D3-7543-8D25-E41CD7697D7E}" type="datetime1">
              <a:rPr lang="en-CA" smtClean="0"/>
              <a:t>16-05-31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6006D-C848-4BB9-AEF5-8989253531FE}"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CA"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CA" smtClean="0"/>
              <a:t>Drag picture to placeholder or click icon to add</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CA" smtClean="0"/>
              <a:t>Click to edit Master text styles</a:t>
            </a:r>
          </a:p>
        </p:txBody>
      </p:sp>
      <p:sp>
        <p:nvSpPr>
          <p:cNvPr id="5" name="Date Placeholder 4"/>
          <p:cNvSpPr>
            <a:spLocks noGrp="1"/>
          </p:cNvSpPr>
          <p:nvPr>
            <p:ph type="dt" sz="half" idx="10"/>
          </p:nvPr>
        </p:nvSpPr>
        <p:spPr/>
        <p:txBody>
          <a:bodyPr/>
          <a:lstStyle/>
          <a:p>
            <a:fld id="{399A6C98-B0C9-DB45-A103-4D3F27B5B992}" type="datetime1">
              <a:rPr lang="en-CA" smtClean="0"/>
              <a:t>16-05-31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6006D-C848-4BB9-AEF5-8989253531FE}"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CA" smtClean="0"/>
              <a:t>Click to edit Master title style</a:t>
            </a:r>
            <a:endParaRPr kumimoji="0" lang="en-US" dirty="0"/>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CA" smtClean="0"/>
              <a:t>Click to edit Master text styles</a:t>
            </a:r>
          </a:p>
          <a:p>
            <a:pPr lvl="1" eaLnBrk="1" latinLnBrk="0" hangingPunct="1"/>
            <a:r>
              <a:rPr kumimoji="0" lang="en-CA" smtClean="0"/>
              <a:t>Second level</a:t>
            </a:r>
          </a:p>
          <a:p>
            <a:pPr lvl="2" eaLnBrk="1" latinLnBrk="0" hangingPunct="1"/>
            <a:r>
              <a:rPr kumimoji="0" lang="en-CA" smtClean="0"/>
              <a:t>Third level</a:t>
            </a:r>
          </a:p>
          <a:p>
            <a:pPr lvl="3" eaLnBrk="1" latinLnBrk="0" hangingPunct="1"/>
            <a:r>
              <a:rPr kumimoji="0" lang="en-CA" smtClean="0"/>
              <a:t>Fourth level</a:t>
            </a:r>
          </a:p>
          <a:p>
            <a:pPr lvl="4" eaLnBrk="1" latinLnBrk="0" hangingPunct="1"/>
            <a:r>
              <a:rPr kumimoji="0" lang="en-CA"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CD03848A-0F79-6041-AAF0-0E7A253832A0}" type="datetime1">
              <a:rPr lang="en-CA" smtClean="0"/>
              <a:t>16-05-31</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8EF6006D-C848-4BB9-AEF5-8989253531FE}"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12" name="Picture 11" descr="dsllogo3.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693827" y="6107443"/>
            <a:ext cx="2450173" cy="773336"/>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High Frequency Trading</a:t>
            </a:r>
            <a:endParaRPr lang="en-US" dirty="0"/>
          </a:p>
        </p:txBody>
      </p:sp>
      <p:sp>
        <p:nvSpPr>
          <p:cNvPr id="3" name="Subtitle 2"/>
          <p:cNvSpPr>
            <a:spLocks noGrp="1"/>
          </p:cNvSpPr>
          <p:nvPr>
            <p:ph type="subTitle" idx="1"/>
          </p:nvPr>
        </p:nvSpPr>
        <p:spPr/>
        <p:txBody>
          <a:bodyPr/>
          <a:lstStyle/>
          <a:p>
            <a:r>
              <a:rPr lang="en-US" dirty="0" smtClean="0"/>
              <a:t>May 31, 2016</a:t>
            </a:r>
            <a:endParaRPr lang="en-US" dirty="0"/>
          </a:p>
        </p:txBody>
      </p:sp>
      <p:sp>
        <p:nvSpPr>
          <p:cNvPr id="4" name="Slide Number Placeholder 3"/>
          <p:cNvSpPr>
            <a:spLocks noGrp="1"/>
          </p:cNvSpPr>
          <p:nvPr>
            <p:ph type="sldNum" sz="quarter" idx="12"/>
          </p:nvPr>
        </p:nvSpPr>
        <p:spPr/>
        <p:txBody>
          <a:bodyPr/>
          <a:lstStyle/>
          <a:p>
            <a:fld id="{8EF6006D-C848-4BB9-AEF5-8989253531FE}" type="slidenum">
              <a:rPr lang="en-US" smtClean="0"/>
              <a:t>1</a:t>
            </a:fld>
            <a:endParaRPr lang="en-US"/>
          </a:p>
        </p:txBody>
      </p:sp>
    </p:spTree>
    <p:extLst>
      <p:ext uri="{BB962C8B-B14F-4D97-AF65-F5344CB8AC3E}">
        <p14:creationId xmlns:p14="http://schemas.microsoft.com/office/powerpoint/2010/main" val="722606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err="1" smtClean="0"/>
              <a:t>High-Frequency</a:t>
            </a:r>
            <a:r>
              <a:rPr lang="pt-BR" dirty="0" smtClean="0"/>
              <a:t> Trading</a:t>
            </a:r>
            <a:endParaRPr lang="pt-BR"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10</a:t>
            </a:fld>
            <a:endParaRPr lang="en-US"/>
          </a:p>
        </p:txBody>
      </p:sp>
      <p:sp>
        <p:nvSpPr>
          <p:cNvPr id="4" name="Content Placeholder 3"/>
          <p:cNvSpPr>
            <a:spLocks noGrp="1"/>
          </p:cNvSpPr>
          <p:nvPr>
            <p:ph sz="quarter" idx="1"/>
          </p:nvPr>
        </p:nvSpPr>
        <p:spPr>
          <a:xfrm>
            <a:off x="457200" y="1219200"/>
            <a:ext cx="8229600" cy="4937760"/>
          </a:xfrm>
        </p:spPr>
        <p:txBody>
          <a:bodyPr>
            <a:normAutofit/>
          </a:bodyPr>
          <a:lstStyle/>
          <a:p>
            <a:r>
              <a:rPr lang="pt-BR" dirty="0" err="1" smtClean="0"/>
              <a:t>Types</a:t>
            </a:r>
            <a:r>
              <a:rPr lang="pt-BR" dirty="0" smtClean="0"/>
              <a:t> of HFT:</a:t>
            </a:r>
          </a:p>
          <a:p>
            <a:pPr lvl="1"/>
            <a:r>
              <a:rPr lang="en-US" sz="2400" dirty="0" smtClean="0"/>
              <a:t>Agency algorithms: provide liquidity to big volume orders.</a:t>
            </a:r>
          </a:p>
          <a:p>
            <a:pPr lvl="1"/>
            <a:r>
              <a:rPr lang="en-US" sz="2400" dirty="0" smtClean="0"/>
              <a:t>Based on historical estimates of price impact and execution probability across multiple trading venues</a:t>
            </a:r>
          </a:p>
          <a:p>
            <a:pPr lvl="1"/>
            <a:endParaRPr lang="en-US" dirty="0" smtClean="0"/>
          </a:p>
          <a:p>
            <a:pPr lvl="1"/>
            <a:r>
              <a:rPr lang="en-US" sz="2400" dirty="0" smtClean="0"/>
              <a:t>Proprietary algorithms. </a:t>
            </a:r>
          </a:p>
          <a:p>
            <a:pPr lvl="2"/>
            <a:r>
              <a:rPr lang="en-US" sz="2400" dirty="0" smtClean="0"/>
              <a:t>Goal: profit</a:t>
            </a:r>
          </a:p>
          <a:p>
            <a:pPr lvl="2"/>
            <a:r>
              <a:rPr lang="en-US" sz="2400" dirty="0" smtClean="0"/>
              <a:t>More diverse and more difficult to concisely characterize. </a:t>
            </a:r>
          </a:p>
          <a:p>
            <a:pPr lvl="2"/>
            <a:endParaRPr lang="pt-BR" sz="2400" dirty="0" smtClean="0"/>
          </a:p>
          <a:p>
            <a:pPr lvl="2">
              <a:buNone/>
            </a:pPr>
            <a:endParaRPr lang="en-US" sz="2100" dirty="0" smtClean="0"/>
          </a:p>
          <a:p>
            <a:pPr>
              <a:buNone/>
            </a:pPr>
            <a:r>
              <a:rPr lang="en-US" sz="2400" dirty="0" smtClean="0"/>
              <a:t>		</a:t>
            </a:r>
            <a:endParaRPr lang="pt-BR" dirty="0" smtClean="0"/>
          </a:p>
          <a:p>
            <a:endParaRPr lang="pt-BR" dirty="0" smtClean="0"/>
          </a:p>
          <a:p>
            <a:endParaRPr lang="pt-BR" dirty="0"/>
          </a:p>
        </p:txBody>
      </p:sp>
    </p:spTree>
    <p:extLst>
      <p:ext uri="{BB962C8B-B14F-4D97-AF65-F5344CB8AC3E}">
        <p14:creationId xmlns:p14="http://schemas.microsoft.com/office/powerpoint/2010/main" val="32373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dirty="0" err="1" smtClean="0"/>
              <a:t>Distribution</a:t>
            </a:r>
            <a:r>
              <a:rPr lang="pt-BR" dirty="0" smtClean="0"/>
              <a:t> of  </a:t>
            </a:r>
            <a:r>
              <a:rPr lang="pt-BR" dirty="0" err="1" smtClean="0"/>
              <a:t>Arrival</a:t>
            </a:r>
            <a:r>
              <a:rPr lang="pt-BR" dirty="0" smtClean="0"/>
              <a:t> </a:t>
            </a:r>
            <a:r>
              <a:rPr lang="pt-BR" dirty="0" err="1" smtClean="0"/>
              <a:t>Messages</a:t>
            </a:r>
            <a:r>
              <a:rPr lang="pt-BR" dirty="0" smtClean="0"/>
              <a:t> to </a:t>
            </a:r>
            <a:r>
              <a:rPr lang="pt-BR" dirty="0" err="1" smtClean="0"/>
              <a:t>Market</a:t>
            </a:r>
            <a:endParaRPr lang="pt-BR"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11</a:t>
            </a:fld>
            <a:endParaRPr lang="en-US"/>
          </a:p>
        </p:txBody>
      </p:sp>
      <p:pic>
        <p:nvPicPr>
          <p:cNvPr id="3074" name="Picture 2"/>
          <p:cNvPicPr>
            <a:picLocks noChangeAspect="1" noChangeArrowheads="1"/>
          </p:cNvPicPr>
          <p:nvPr/>
        </p:nvPicPr>
        <p:blipFill>
          <a:blip r:embed="rId2"/>
          <a:srcRect/>
          <a:stretch>
            <a:fillRect/>
          </a:stretch>
        </p:blipFill>
        <p:spPr bwMode="auto">
          <a:xfrm>
            <a:off x="685800" y="2438400"/>
            <a:ext cx="7810500" cy="3495675"/>
          </a:xfrm>
          <a:prstGeom prst="rect">
            <a:avLst/>
          </a:prstGeom>
          <a:noFill/>
          <a:ln w="9525">
            <a:noFill/>
            <a:miter lim="800000"/>
            <a:headEnd/>
            <a:tailEnd/>
          </a:ln>
          <a:effectLst/>
        </p:spPr>
      </p:pic>
      <p:cxnSp>
        <p:nvCxnSpPr>
          <p:cNvPr id="7" name="Straight Arrow Connector 6"/>
          <p:cNvCxnSpPr/>
          <p:nvPr/>
        </p:nvCxnSpPr>
        <p:spPr>
          <a:xfrm>
            <a:off x="2895600" y="1981200"/>
            <a:ext cx="3810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162300" y="1638300"/>
            <a:ext cx="685800" cy="15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4077494" y="1637506"/>
            <a:ext cx="685800" cy="15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4990305" y="1637506"/>
            <a:ext cx="685800" cy="15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5904706" y="1637506"/>
            <a:ext cx="685800" cy="15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505200" y="1676400"/>
            <a:ext cx="914400" cy="1588"/>
          </a:xfrm>
          <a:prstGeom prst="line">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419600" y="1676400"/>
            <a:ext cx="914400" cy="1588"/>
          </a:xfrm>
          <a:prstGeom prst="line">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334000" y="1676400"/>
            <a:ext cx="914400" cy="1588"/>
          </a:xfrm>
          <a:prstGeom prst="line">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581400" y="1295400"/>
            <a:ext cx="838200" cy="369332"/>
          </a:xfrm>
          <a:prstGeom prst="rect">
            <a:avLst/>
          </a:prstGeom>
          <a:noFill/>
        </p:spPr>
        <p:txBody>
          <a:bodyPr wrap="square" rtlCol="0">
            <a:spAutoFit/>
          </a:bodyPr>
          <a:lstStyle/>
          <a:p>
            <a:r>
              <a:rPr lang="pt-BR" dirty="0" smtClean="0"/>
              <a:t>1 </a:t>
            </a:r>
            <a:r>
              <a:rPr lang="pt-BR" dirty="0" err="1" smtClean="0"/>
              <a:t>sec</a:t>
            </a:r>
            <a:endParaRPr lang="pt-BR" dirty="0"/>
          </a:p>
        </p:txBody>
      </p:sp>
      <p:sp>
        <p:nvSpPr>
          <p:cNvPr id="23" name="TextBox 22"/>
          <p:cNvSpPr txBox="1"/>
          <p:nvPr/>
        </p:nvSpPr>
        <p:spPr>
          <a:xfrm>
            <a:off x="3124200" y="6150114"/>
            <a:ext cx="2743200" cy="707886"/>
          </a:xfrm>
          <a:prstGeom prst="rect">
            <a:avLst/>
          </a:prstGeom>
          <a:noFill/>
        </p:spPr>
        <p:txBody>
          <a:bodyPr wrap="square" rtlCol="0">
            <a:spAutoFit/>
          </a:bodyPr>
          <a:lstStyle/>
          <a:p>
            <a:pPr algn="ctr"/>
            <a:r>
              <a:rPr lang="pt-BR" sz="2000" b="1" dirty="0" err="1" smtClean="0">
                <a:solidFill>
                  <a:srgbClr val="FF0000"/>
                </a:solidFill>
              </a:rPr>
              <a:t>Expected</a:t>
            </a:r>
            <a:r>
              <a:rPr lang="pt-BR" sz="2000" b="1" dirty="0" smtClean="0">
                <a:solidFill>
                  <a:srgbClr val="FF0000"/>
                </a:solidFill>
              </a:rPr>
              <a:t>: </a:t>
            </a:r>
          </a:p>
          <a:p>
            <a:pPr algn="ctr"/>
            <a:r>
              <a:rPr lang="pt-BR" sz="2000" b="1" dirty="0" err="1" smtClean="0">
                <a:solidFill>
                  <a:srgbClr val="FF0000"/>
                </a:solidFill>
              </a:rPr>
              <a:t>uniformly</a:t>
            </a:r>
            <a:r>
              <a:rPr lang="pt-BR" sz="2000" b="1" dirty="0" smtClean="0">
                <a:solidFill>
                  <a:srgbClr val="FF0000"/>
                </a:solidFill>
              </a:rPr>
              <a:t> </a:t>
            </a:r>
            <a:r>
              <a:rPr lang="pt-BR" sz="2000" b="1" dirty="0" err="1" smtClean="0">
                <a:solidFill>
                  <a:srgbClr val="FF0000"/>
                </a:solidFill>
              </a:rPr>
              <a:t>distributed</a:t>
            </a:r>
            <a:endParaRPr lang="pt-BR" sz="2000" b="1" dirty="0">
              <a:solidFill>
                <a:srgbClr val="FF0000"/>
              </a:solidFill>
            </a:endParaRPr>
          </a:p>
        </p:txBody>
      </p:sp>
      <p:sp>
        <p:nvSpPr>
          <p:cNvPr id="25" name="TextBox 24"/>
          <p:cNvSpPr txBox="1"/>
          <p:nvPr/>
        </p:nvSpPr>
        <p:spPr>
          <a:xfrm>
            <a:off x="3733800" y="2133600"/>
            <a:ext cx="2743200" cy="400110"/>
          </a:xfrm>
          <a:prstGeom prst="rect">
            <a:avLst/>
          </a:prstGeom>
          <a:noFill/>
        </p:spPr>
        <p:txBody>
          <a:bodyPr wrap="square" rtlCol="0">
            <a:spAutoFit/>
          </a:bodyPr>
          <a:lstStyle/>
          <a:p>
            <a:r>
              <a:rPr lang="pt-BR" sz="2000" dirty="0" err="1" smtClean="0"/>
              <a:t>Inside</a:t>
            </a:r>
            <a:r>
              <a:rPr lang="pt-BR" sz="2000" dirty="0" smtClean="0"/>
              <a:t> </a:t>
            </a:r>
            <a:r>
              <a:rPr lang="pt-BR" sz="2000" dirty="0" err="1" smtClean="0"/>
              <a:t>each</a:t>
            </a:r>
            <a:r>
              <a:rPr lang="pt-BR" sz="2000" dirty="0" smtClean="0"/>
              <a:t> </a:t>
            </a:r>
            <a:r>
              <a:rPr lang="pt-BR" sz="2000" dirty="0" err="1" smtClean="0"/>
              <a:t>second</a:t>
            </a:r>
            <a:endParaRPr lang="pt-BR" sz="2000" dirty="0"/>
          </a:p>
        </p:txBody>
      </p:sp>
    </p:spTree>
    <p:extLst>
      <p:ext uri="{BB962C8B-B14F-4D97-AF65-F5344CB8AC3E}">
        <p14:creationId xmlns:p14="http://schemas.microsoft.com/office/powerpoint/2010/main" val="248130200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TMX </a:t>
            </a:r>
            <a:r>
              <a:rPr lang="pt-BR" dirty="0" err="1" smtClean="0"/>
              <a:t>Distribuition</a:t>
            </a:r>
            <a:r>
              <a:rPr lang="pt-BR" dirty="0" smtClean="0"/>
              <a:t> (</a:t>
            </a:r>
            <a:r>
              <a:rPr lang="pt-BR" dirty="0" err="1" smtClean="0"/>
              <a:t>inside</a:t>
            </a:r>
            <a:r>
              <a:rPr lang="pt-BR" dirty="0" smtClean="0"/>
              <a:t> </a:t>
            </a:r>
            <a:r>
              <a:rPr lang="pt-BR" dirty="0" err="1" smtClean="0"/>
              <a:t>each</a:t>
            </a:r>
            <a:r>
              <a:rPr lang="pt-BR" dirty="0" smtClean="0"/>
              <a:t> </a:t>
            </a:r>
            <a:r>
              <a:rPr lang="pt-BR" dirty="0" err="1" smtClean="0"/>
              <a:t>second</a:t>
            </a:r>
            <a:r>
              <a:rPr lang="pt-BR" dirty="0" smtClean="0"/>
              <a:t>) </a:t>
            </a:r>
            <a:endParaRPr lang="pt-BR"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12</a:t>
            </a:fld>
            <a:endParaRPr lang="en-US"/>
          </a:p>
        </p:txBody>
      </p:sp>
      <p:pic>
        <p:nvPicPr>
          <p:cNvPr id="4099" name="Picture 3" descr="C:\Users\Hamilton\_new\Ryerson\Doc\Presentation\HFT\Histogram_Trades_1.jpeg"/>
          <p:cNvPicPr>
            <a:picLocks noChangeAspect="1" noChangeArrowheads="1"/>
          </p:cNvPicPr>
          <p:nvPr/>
        </p:nvPicPr>
        <p:blipFill>
          <a:blip r:embed="rId2"/>
          <a:srcRect/>
          <a:stretch>
            <a:fillRect/>
          </a:stretch>
        </p:blipFill>
        <p:spPr bwMode="auto">
          <a:xfrm>
            <a:off x="1295400" y="1205540"/>
            <a:ext cx="6400800" cy="5117740"/>
          </a:xfrm>
          <a:prstGeom prst="rect">
            <a:avLst/>
          </a:prstGeom>
          <a:noFill/>
        </p:spPr>
      </p:pic>
    </p:spTree>
    <p:extLst>
      <p:ext uri="{BB962C8B-B14F-4D97-AF65-F5344CB8AC3E}">
        <p14:creationId xmlns:p14="http://schemas.microsoft.com/office/powerpoint/2010/main" val="1129364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TMX </a:t>
            </a:r>
            <a:r>
              <a:rPr lang="pt-BR" dirty="0" err="1" smtClean="0"/>
              <a:t>Distribuition</a:t>
            </a:r>
            <a:r>
              <a:rPr lang="pt-BR" dirty="0" smtClean="0"/>
              <a:t> (</a:t>
            </a:r>
            <a:r>
              <a:rPr lang="pt-BR" dirty="0" err="1" smtClean="0"/>
              <a:t>inside</a:t>
            </a:r>
            <a:r>
              <a:rPr lang="pt-BR" dirty="0" smtClean="0"/>
              <a:t> </a:t>
            </a:r>
            <a:r>
              <a:rPr lang="pt-BR" dirty="0" err="1" smtClean="0"/>
              <a:t>each</a:t>
            </a:r>
            <a:r>
              <a:rPr lang="pt-BR" dirty="0" smtClean="0"/>
              <a:t> </a:t>
            </a:r>
            <a:r>
              <a:rPr lang="pt-BR" dirty="0" err="1" smtClean="0"/>
              <a:t>second</a:t>
            </a:r>
            <a:r>
              <a:rPr lang="pt-BR" dirty="0" smtClean="0"/>
              <a:t>) </a:t>
            </a:r>
            <a:endParaRPr lang="pt-BR"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13</a:t>
            </a:fld>
            <a:endParaRPr lang="en-US"/>
          </a:p>
        </p:txBody>
      </p:sp>
      <p:pic>
        <p:nvPicPr>
          <p:cNvPr id="5122" name="Picture 2" descr="C:\Users\Hamilton\_new\Ryerson\Doc\Presentation\HFT\Histogram_Trades2.jpeg"/>
          <p:cNvPicPr>
            <a:picLocks noChangeAspect="1" noChangeArrowheads="1"/>
          </p:cNvPicPr>
          <p:nvPr/>
        </p:nvPicPr>
        <p:blipFill>
          <a:blip r:embed="rId2"/>
          <a:srcRect/>
          <a:stretch>
            <a:fillRect/>
          </a:stretch>
        </p:blipFill>
        <p:spPr bwMode="auto">
          <a:xfrm>
            <a:off x="1143000" y="1249748"/>
            <a:ext cx="6400800" cy="5117740"/>
          </a:xfrm>
          <a:prstGeom prst="rect">
            <a:avLst/>
          </a:prstGeom>
          <a:noFill/>
        </p:spPr>
      </p:pic>
    </p:spTree>
    <p:extLst>
      <p:ext uri="{BB962C8B-B14F-4D97-AF65-F5344CB8AC3E}">
        <p14:creationId xmlns:p14="http://schemas.microsoft.com/office/powerpoint/2010/main" val="1207973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Figure </a:t>
            </a:r>
            <a:r>
              <a:rPr lang="pt-BR" dirty="0" err="1" smtClean="0"/>
              <a:t>from</a:t>
            </a:r>
            <a:r>
              <a:rPr lang="pt-BR" dirty="0" smtClean="0"/>
              <a:t> </a:t>
            </a:r>
            <a:r>
              <a:rPr lang="pt-BR" dirty="0" err="1" smtClean="0"/>
              <a:t>Hasbrouck</a:t>
            </a:r>
            <a:r>
              <a:rPr lang="pt-BR" dirty="0" smtClean="0"/>
              <a:t> </a:t>
            </a:r>
            <a:r>
              <a:rPr lang="pt-BR" dirty="0" err="1" smtClean="0"/>
              <a:t>et</a:t>
            </a:r>
            <a:r>
              <a:rPr lang="pt-BR" dirty="0" smtClean="0"/>
              <a:t> al. </a:t>
            </a:r>
            <a:endParaRPr lang="pt-BR"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14</a:t>
            </a:fld>
            <a:endParaRPr lang="en-US"/>
          </a:p>
        </p:txBody>
      </p:sp>
      <p:pic>
        <p:nvPicPr>
          <p:cNvPr id="1026" name="Picture 2"/>
          <p:cNvPicPr>
            <a:picLocks noChangeAspect="1" noChangeArrowheads="1"/>
          </p:cNvPicPr>
          <p:nvPr/>
        </p:nvPicPr>
        <p:blipFill>
          <a:blip r:embed="rId2"/>
          <a:srcRect/>
          <a:stretch>
            <a:fillRect/>
          </a:stretch>
        </p:blipFill>
        <p:spPr bwMode="auto">
          <a:xfrm>
            <a:off x="533401" y="1228193"/>
            <a:ext cx="7772399" cy="4443245"/>
          </a:xfrm>
          <a:prstGeom prst="rect">
            <a:avLst/>
          </a:prstGeom>
          <a:noFill/>
          <a:ln w="9525">
            <a:noFill/>
            <a:miter lim="800000"/>
            <a:headEnd/>
            <a:tailEnd/>
          </a:ln>
          <a:effectLst/>
        </p:spPr>
      </p:pic>
      <p:sp>
        <p:nvSpPr>
          <p:cNvPr id="6" name="TextBox 5"/>
          <p:cNvSpPr txBox="1"/>
          <p:nvPr/>
        </p:nvSpPr>
        <p:spPr>
          <a:xfrm>
            <a:off x="838200" y="5791200"/>
            <a:ext cx="2971800" cy="400110"/>
          </a:xfrm>
          <a:prstGeom prst="rect">
            <a:avLst/>
          </a:prstGeom>
          <a:noFill/>
        </p:spPr>
        <p:txBody>
          <a:bodyPr wrap="square" rtlCol="0">
            <a:spAutoFit/>
          </a:bodyPr>
          <a:lstStyle/>
          <a:p>
            <a:r>
              <a:rPr lang="pt-BR" sz="2000" b="1" dirty="0" smtClean="0">
                <a:solidFill>
                  <a:srgbClr val="FF0000"/>
                </a:solidFill>
              </a:rPr>
              <a:t>Obs: No </a:t>
            </a:r>
            <a:r>
              <a:rPr lang="pt-BR" sz="2000" b="1" dirty="0" err="1" smtClean="0">
                <a:solidFill>
                  <a:srgbClr val="FF0000"/>
                </a:solidFill>
              </a:rPr>
              <a:t>Broker</a:t>
            </a:r>
            <a:r>
              <a:rPr lang="pt-BR" sz="2000" b="1" dirty="0" smtClean="0">
                <a:solidFill>
                  <a:srgbClr val="FF0000"/>
                </a:solidFill>
              </a:rPr>
              <a:t> </a:t>
            </a:r>
            <a:r>
              <a:rPr lang="pt-BR" sz="2000" b="1" dirty="0" err="1" smtClean="0">
                <a:solidFill>
                  <a:srgbClr val="FF0000"/>
                </a:solidFill>
              </a:rPr>
              <a:t>Info</a:t>
            </a:r>
            <a:endParaRPr lang="pt-BR" sz="2000" b="1" dirty="0">
              <a:solidFill>
                <a:srgbClr val="FF0000"/>
              </a:solidFill>
            </a:endParaRPr>
          </a:p>
        </p:txBody>
      </p:sp>
      <p:sp>
        <p:nvSpPr>
          <p:cNvPr id="7" name="TextBox 6"/>
          <p:cNvSpPr txBox="1"/>
          <p:nvPr/>
        </p:nvSpPr>
        <p:spPr>
          <a:xfrm>
            <a:off x="2819400" y="6172200"/>
            <a:ext cx="3810000" cy="400110"/>
          </a:xfrm>
          <a:prstGeom prst="rect">
            <a:avLst/>
          </a:prstGeom>
          <a:noFill/>
        </p:spPr>
        <p:txBody>
          <a:bodyPr wrap="square" rtlCol="0">
            <a:spAutoFit/>
          </a:bodyPr>
          <a:lstStyle/>
          <a:p>
            <a:r>
              <a:rPr lang="pt-BR" sz="2000" b="1" dirty="0" smtClean="0">
                <a:solidFill>
                  <a:srgbClr val="FF0000"/>
                </a:solidFill>
              </a:rPr>
              <a:t>TMX </a:t>
            </a:r>
            <a:r>
              <a:rPr lang="pt-BR" sz="2000" b="1" dirty="0" err="1" smtClean="0">
                <a:solidFill>
                  <a:srgbClr val="FF0000"/>
                </a:solidFill>
              </a:rPr>
              <a:t>didn</a:t>
            </a:r>
            <a:r>
              <a:rPr lang="pt-BR" sz="2000" b="1" dirty="0" smtClean="0">
                <a:solidFill>
                  <a:srgbClr val="FF0000"/>
                </a:solidFill>
              </a:rPr>
              <a:t>’t </a:t>
            </a:r>
            <a:r>
              <a:rPr lang="pt-BR" sz="2000" b="1" dirty="0" err="1" smtClean="0">
                <a:solidFill>
                  <a:srgbClr val="FF0000"/>
                </a:solidFill>
              </a:rPr>
              <a:t>sent</a:t>
            </a:r>
            <a:r>
              <a:rPr lang="pt-BR" sz="2000" b="1" dirty="0" smtClean="0">
                <a:solidFill>
                  <a:srgbClr val="FF0000"/>
                </a:solidFill>
              </a:rPr>
              <a:t> us </a:t>
            </a:r>
            <a:r>
              <a:rPr lang="pt-BR" sz="2000" b="1" dirty="0" err="1" smtClean="0">
                <a:solidFill>
                  <a:srgbClr val="FF0000"/>
                </a:solidFill>
              </a:rPr>
              <a:t>those</a:t>
            </a:r>
            <a:r>
              <a:rPr lang="pt-BR" sz="2000" b="1" dirty="0" smtClean="0">
                <a:solidFill>
                  <a:srgbClr val="FF0000"/>
                </a:solidFill>
              </a:rPr>
              <a:t> </a:t>
            </a:r>
            <a:r>
              <a:rPr lang="pt-BR" sz="2000" b="1" dirty="0" err="1" smtClean="0">
                <a:solidFill>
                  <a:srgbClr val="FF0000"/>
                </a:solidFill>
              </a:rPr>
              <a:t>info</a:t>
            </a:r>
            <a:r>
              <a:rPr lang="pt-BR" sz="2000" b="1" dirty="0" smtClean="0">
                <a:solidFill>
                  <a:srgbClr val="FF0000"/>
                </a:solidFill>
              </a:rPr>
              <a:t>.</a:t>
            </a:r>
            <a:endParaRPr lang="pt-BR" sz="2000" b="1" dirty="0">
              <a:solidFill>
                <a:srgbClr val="FF0000"/>
              </a:solidFill>
            </a:endParaRPr>
          </a:p>
        </p:txBody>
      </p:sp>
    </p:spTree>
    <p:extLst>
      <p:ext uri="{BB962C8B-B14F-4D97-AF65-F5344CB8AC3E}">
        <p14:creationId xmlns:p14="http://schemas.microsoft.com/office/powerpoint/2010/main" val="228378569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err="1" smtClean="0"/>
              <a:t>Number</a:t>
            </a:r>
            <a:r>
              <a:rPr lang="pt-BR" dirty="0" smtClean="0"/>
              <a:t> of </a:t>
            </a:r>
            <a:r>
              <a:rPr lang="pt-BR" dirty="0" err="1" smtClean="0"/>
              <a:t>Trades</a:t>
            </a:r>
            <a:r>
              <a:rPr lang="pt-BR" dirty="0" smtClean="0"/>
              <a:t> for </a:t>
            </a:r>
            <a:r>
              <a:rPr lang="pt-BR" dirty="0" err="1" smtClean="0"/>
              <a:t>Broker</a:t>
            </a:r>
            <a:r>
              <a:rPr lang="pt-BR" dirty="0" smtClean="0"/>
              <a:t> (TMX file)</a:t>
            </a:r>
            <a:endParaRPr lang="pt-BR"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15</a:t>
            </a:fld>
            <a:endParaRPr lang="en-US"/>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1257720716"/>
              </p:ext>
            </p:extLst>
          </p:nvPr>
        </p:nvGraphicFramePr>
        <p:xfrm>
          <a:off x="762000" y="3505200"/>
          <a:ext cx="2285999" cy="2471420"/>
        </p:xfrm>
        <a:graphic>
          <a:graphicData uri="http://schemas.openxmlformats.org/drawingml/2006/table">
            <a:tbl>
              <a:tblPr firstRow="1" bandRow="1">
                <a:tableStyleId>{073A0DAA-6AF3-43AB-8588-CEC1D06C72B9}</a:tableStyleId>
              </a:tblPr>
              <a:tblGrid>
                <a:gridCol w="990600"/>
                <a:gridCol w="1295399"/>
              </a:tblGrid>
              <a:tr h="617220">
                <a:tc>
                  <a:txBody>
                    <a:bodyPr/>
                    <a:lstStyle/>
                    <a:p>
                      <a:pPr algn="ctr" fontAlgn="b"/>
                      <a:r>
                        <a:rPr lang="pt-BR" sz="2000" u="none" strike="noStrike" dirty="0" err="1" smtClean="0"/>
                        <a:t>Broker</a:t>
                      </a:r>
                      <a:r>
                        <a:rPr lang="pt-BR" sz="2000" u="none" strike="noStrike" dirty="0" smtClean="0"/>
                        <a:t> ID</a:t>
                      </a:r>
                      <a:endParaRPr lang="pt-BR" sz="2000" b="0" i="0" u="none" strike="noStrike" dirty="0">
                        <a:solidFill>
                          <a:srgbClr val="000000"/>
                        </a:solidFill>
                        <a:latin typeface="Calibri"/>
                      </a:endParaRPr>
                    </a:p>
                  </a:txBody>
                  <a:tcPr marL="7620" marR="7620" marT="7620" marB="0" anchor="b"/>
                </a:tc>
                <a:tc>
                  <a:txBody>
                    <a:bodyPr/>
                    <a:lstStyle/>
                    <a:p>
                      <a:pPr algn="ctr" fontAlgn="b"/>
                      <a:r>
                        <a:rPr lang="pt-BR" sz="2000" u="none" strike="noStrike" dirty="0" err="1" smtClean="0"/>
                        <a:t>Nb</a:t>
                      </a:r>
                      <a:r>
                        <a:rPr lang="pt-BR" sz="2000" u="none" strike="noStrike" dirty="0" smtClean="0"/>
                        <a:t>.  of</a:t>
                      </a:r>
                      <a:r>
                        <a:rPr lang="pt-BR" sz="2000" u="none" strike="noStrike" baseline="0" dirty="0" smtClean="0"/>
                        <a:t> Trade</a:t>
                      </a:r>
                      <a:r>
                        <a:rPr lang="pt-BR" sz="2000" u="none" strike="noStrike" dirty="0" smtClean="0"/>
                        <a:t>s</a:t>
                      </a:r>
                      <a:endParaRPr lang="pt-BR" sz="2000" b="0" i="0" u="none" strike="noStrike" dirty="0">
                        <a:solidFill>
                          <a:srgbClr val="000000"/>
                        </a:solidFill>
                        <a:latin typeface="Calibri"/>
                      </a:endParaRPr>
                    </a:p>
                  </a:txBody>
                  <a:tcPr marL="7620" marR="7620" marT="7620" marB="0" anchor="b"/>
                </a:tc>
              </a:tr>
              <a:tr h="370840">
                <a:tc>
                  <a:txBody>
                    <a:bodyPr/>
                    <a:lstStyle/>
                    <a:p>
                      <a:pPr algn="r" fontAlgn="b"/>
                      <a:r>
                        <a:rPr lang="pt-BR" sz="2000" u="none" strike="noStrike"/>
                        <a:t>1</a:t>
                      </a:r>
                      <a:endParaRPr lang="pt-BR" sz="2000" b="0" i="0" u="none" strike="noStrike">
                        <a:solidFill>
                          <a:srgbClr val="000000"/>
                        </a:solidFill>
                        <a:latin typeface="Calibri"/>
                      </a:endParaRPr>
                    </a:p>
                  </a:txBody>
                  <a:tcPr marL="7620" marR="7620" marT="7620" marB="0" anchor="b"/>
                </a:tc>
                <a:tc>
                  <a:txBody>
                    <a:bodyPr/>
                    <a:lstStyle/>
                    <a:p>
                      <a:pPr algn="r" fontAlgn="b"/>
                      <a:r>
                        <a:rPr lang="pt-BR" sz="2000" u="none" strike="noStrike" dirty="0"/>
                        <a:t>426,389</a:t>
                      </a:r>
                      <a:endParaRPr lang="pt-BR" sz="2000" b="0" i="0" u="none" strike="noStrike" dirty="0">
                        <a:solidFill>
                          <a:srgbClr val="000000"/>
                        </a:solidFill>
                        <a:latin typeface="Calibri"/>
                      </a:endParaRPr>
                    </a:p>
                  </a:txBody>
                  <a:tcPr marL="7620" marR="7620" marT="7620" marB="0" anchor="b"/>
                </a:tc>
              </a:tr>
              <a:tr h="370840">
                <a:tc>
                  <a:txBody>
                    <a:bodyPr/>
                    <a:lstStyle/>
                    <a:p>
                      <a:pPr algn="r" fontAlgn="b"/>
                      <a:r>
                        <a:rPr lang="pt-BR" sz="2000" u="none" strike="noStrike"/>
                        <a:t>79</a:t>
                      </a:r>
                      <a:endParaRPr lang="pt-BR" sz="2000" b="0" i="0" u="none" strike="noStrike">
                        <a:solidFill>
                          <a:srgbClr val="000000"/>
                        </a:solidFill>
                        <a:latin typeface="Calibri"/>
                      </a:endParaRPr>
                    </a:p>
                  </a:txBody>
                  <a:tcPr marL="7620" marR="7620" marT="7620" marB="0" anchor="b"/>
                </a:tc>
                <a:tc>
                  <a:txBody>
                    <a:bodyPr/>
                    <a:lstStyle/>
                    <a:p>
                      <a:pPr algn="r" fontAlgn="b"/>
                      <a:r>
                        <a:rPr lang="pt-BR" sz="2000" u="none" strike="noStrike"/>
                        <a:t>405,533</a:t>
                      </a:r>
                      <a:endParaRPr lang="pt-BR" sz="2000" b="0" i="0" u="none" strike="noStrike">
                        <a:solidFill>
                          <a:srgbClr val="000000"/>
                        </a:solidFill>
                        <a:latin typeface="Calibri"/>
                      </a:endParaRPr>
                    </a:p>
                  </a:txBody>
                  <a:tcPr marL="7620" marR="7620" marT="7620" marB="0" anchor="b"/>
                </a:tc>
              </a:tr>
              <a:tr h="370840">
                <a:tc>
                  <a:txBody>
                    <a:bodyPr/>
                    <a:lstStyle/>
                    <a:p>
                      <a:pPr algn="r" fontAlgn="b"/>
                      <a:r>
                        <a:rPr lang="pt-BR" sz="2000" u="none" strike="noStrike"/>
                        <a:t>7</a:t>
                      </a:r>
                      <a:endParaRPr lang="pt-BR" sz="2000" b="0" i="0" u="none" strike="noStrike">
                        <a:solidFill>
                          <a:srgbClr val="000000"/>
                        </a:solidFill>
                        <a:latin typeface="Calibri"/>
                      </a:endParaRPr>
                    </a:p>
                  </a:txBody>
                  <a:tcPr marL="7620" marR="7620" marT="7620" marB="0" anchor="b"/>
                </a:tc>
                <a:tc>
                  <a:txBody>
                    <a:bodyPr/>
                    <a:lstStyle/>
                    <a:p>
                      <a:pPr algn="r" fontAlgn="b"/>
                      <a:r>
                        <a:rPr lang="pt-BR" sz="2000" u="none" strike="noStrike"/>
                        <a:t>126,151</a:t>
                      </a:r>
                      <a:endParaRPr lang="pt-BR" sz="2000" b="0" i="0" u="none" strike="noStrike">
                        <a:solidFill>
                          <a:srgbClr val="000000"/>
                        </a:solidFill>
                        <a:latin typeface="Calibri"/>
                      </a:endParaRPr>
                    </a:p>
                  </a:txBody>
                  <a:tcPr marL="7620" marR="7620" marT="7620" marB="0" anchor="b"/>
                </a:tc>
              </a:tr>
              <a:tr h="370840">
                <a:tc>
                  <a:txBody>
                    <a:bodyPr/>
                    <a:lstStyle/>
                    <a:p>
                      <a:pPr algn="r" fontAlgn="b"/>
                      <a:r>
                        <a:rPr lang="pt-BR" sz="2000" u="none" strike="noStrike"/>
                        <a:t>2</a:t>
                      </a:r>
                      <a:endParaRPr lang="pt-BR" sz="2000" b="0" i="0" u="none" strike="noStrike">
                        <a:solidFill>
                          <a:srgbClr val="000000"/>
                        </a:solidFill>
                        <a:latin typeface="Calibri"/>
                      </a:endParaRPr>
                    </a:p>
                  </a:txBody>
                  <a:tcPr marL="7620" marR="7620" marT="7620" marB="0" anchor="b"/>
                </a:tc>
                <a:tc>
                  <a:txBody>
                    <a:bodyPr/>
                    <a:lstStyle/>
                    <a:p>
                      <a:pPr algn="r" fontAlgn="b"/>
                      <a:r>
                        <a:rPr lang="pt-BR" sz="2000" u="none" strike="noStrike"/>
                        <a:t>106,363</a:t>
                      </a:r>
                      <a:endParaRPr lang="pt-BR" sz="2000" b="0" i="0" u="none" strike="noStrike">
                        <a:solidFill>
                          <a:srgbClr val="000000"/>
                        </a:solidFill>
                        <a:latin typeface="Calibri"/>
                      </a:endParaRPr>
                    </a:p>
                  </a:txBody>
                  <a:tcPr marL="7620" marR="7620" marT="7620" marB="0" anchor="b"/>
                </a:tc>
              </a:tr>
              <a:tr h="370840">
                <a:tc>
                  <a:txBody>
                    <a:bodyPr/>
                    <a:lstStyle/>
                    <a:p>
                      <a:pPr algn="r" fontAlgn="b"/>
                      <a:r>
                        <a:rPr lang="pt-BR" sz="2000" u="none" strike="noStrike" dirty="0"/>
                        <a:t>53</a:t>
                      </a:r>
                      <a:endParaRPr lang="pt-BR" sz="2000" b="0" i="0" u="none" strike="noStrike" dirty="0">
                        <a:solidFill>
                          <a:srgbClr val="000000"/>
                        </a:solidFill>
                        <a:latin typeface="Calibri"/>
                      </a:endParaRPr>
                    </a:p>
                  </a:txBody>
                  <a:tcPr marL="7620" marR="7620" marT="7620" marB="0" anchor="b"/>
                </a:tc>
                <a:tc>
                  <a:txBody>
                    <a:bodyPr/>
                    <a:lstStyle/>
                    <a:p>
                      <a:pPr algn="r" fontAlgn="b"/>
                      <a:r>
                        <a:rPr lang="pt-BR" sz="2000" u="none" strike="noStrike" dirty="0"/>
                        <a:t>106,188</a:t>
                      </a:r>
                      <a:endParaRPr lang="pt-BR" sz="2000" b="0" i="0" u="none" strike="noStrike" dirty="0">
                        <a:solidFill>
                          <a:srgbClr val="000000"/>
                        </a:solidFill>
                        <a:latin typeface="Calibri"/>
                      </a:endParaRPr>
                    </a:p>
                  </a:txBody>
                  <a:tcPr marL="7620" marR="7620" marT="7620" marB="0" anchor="b"/>
                </a:tc>
              </a:tr>
            </a:tbl>
          </a:graphicData>
        </a:graphic>
      </p:graphicFrame>
      <p:sp>
        <p:nvSpPr>
          <p:cNvPr id="8" name="Content Placeholder 3"/>
          <p:cNvSpPr txBox="1">
            <a:spLocks/>
          </p:cNvSpPr>
          <p:nvPr/>
        </p:nvSpPr>
        <p:spPr>
          <a:xfrm>
            <a:off x="457200" y="1219200"/>
            <a:ext cx="8229600" cy="9906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pt-BR" dirty="0" smtClean="0"/>
              <a:t>Case </a:t>
            </a:r>
            <a:r>
              <a:rPr lang="pt-BR" dirty="0" err="1" smtClean="0"/>
              <a:t>Study</a:t>
            </a:r>
            <a:r>
              <a:rPr lang="pt-BR" dirty="0" smtClean="0"/>
              <a:t> : </a:t>
            </a:r>
            <a:r>
              <a:rPr lang="pt-BR" dirty="0" err="1" smtClean="0"/>
              <a:t>December</a:t>
            </a:r>
            <a:r>
              <a:rPr lang="pt-BR" dirty="0" smtClean="0"/>
              <a:t> 4th 015</a:t>
            </a:r>
          </a:p>
          <a:p>
            <a:r>
              <a:rPr lang="pt-BR" dirty="0" err="1" smtClean="0"/>
              <a:t>There</a:t>
            </a:r>
            <a:r>
              <a:rPr lang="pt-BR" dirty="0" smtClean="0"/>
              <a:t> are 70 </a:t>
            </a:r>
            <a:r>
              <a:rPr lang="pt-BR" dirty="0" err="1" smtClean="0"/>
              <a:t>active</a:t>
            </a:r>
            <a:r>
              <a:rPr lang="pt-BR" dirty="0" smtClean="0"/>
              <a:t> </a:t>
            </a:r>
            <a:r>
              <a:rPr lang="pt-BR" dirty="0" err="1" smtClean="0"/>
              <a:t>brokers</a:t>
            </a:r>
            <a:r>
              <a:rPr lang="pt-BR" dirty="0" smtClean="0"/>
              <a:t>. </a:t>
            </a:r>
          </a:p>
          <a:p>
            <a:endParaRPr lang="pt-BR" dirty="0"/>
          </a:p>
        </p:txBody>
      </p:sp>
      <p:graphicFrame>
        <p:nvGraphicFramePr>
          <p:cNvPr id="9" name="Content Placeholder 5"/>
          <p:cNvGraphicFramePr>
            <a:graphicFrameLocks/>
          </p:cNvGraphicFramePr>
          <p:nvPr>
            <p:extLst>
              <p:ext uri="{D42A27DB-BD31-4B8C-83A1-F6EECF244321}">
                <p14:modId xmlns:p14="http://schemas.microsoft.com/office/powerpoint/2010/main" val="4265631635"/>
              </p:ext>
            </p:extLst>
          </p:nvPr>
        </p:nvGraphicFramePr>
        <p:xfrm>
          <a:off x="6781800" y="3429000"/>
          <a:ext cx="1981200" cy="2471420"/>
        </p:xfrm>
        <a:graphic>
          <a:graphicData uri="http://schemas.openxmlformats.org/drawingml/2006/table">
            <a:tbl>
              <a:tblPr firstRow="1" bandRow="1">
                <a:tableStyleId>{073A0DAA-6AF3-43AB-8588-CEC1D06C72B9}</a:tableStyleId>
              </a:tblPr>
              <a:tblGrid>
                <a:gridCol w="1073149"/>
                <a:gridCol w="908051"/>
              </a:tblGrid>
              <a:tr h="370840">
                <a:tc>
                  <a:txBody>
                    <a:bodyPr/>
                    <a:lstStyle/>
                    <a:p>
                      <a:pPr algn="ctr" fontAlgn="b"/>
                      <a:r>
                        <a:rPr lang="pt-BR" sz="2000" u="none" strike="noStrike" dirty="0" err="1" smtClean="0"/>
                        <a:t>Broker</a:t>
                      </a:r>
                      <a:r>
                        <a:rPr lang="pt-BR" sz="2000" u="none" strike="noStrike" dirty="0" smtClean="0"/>
                        <a:t> ID</a:t>
                      </a:r>
                      <a:endParaRPr lang="pt-BR" sz="2000" b="0" i="0" u="none" strike="noStrike" dirty="0">
                        <a:solidFill>
                          <a:srgbClr val="000000"/>
                        </a:solidFill>
                        <a:latin typeface="Calibri"/>
                      </a:endParaRPr>
                    </a:p>
                  </a:txBody>
                  <a:tcPr marL="7620" marR="7620" marT="7620" marB="0" anchor="b"/>
                </a:tc>
                <a:tc>
                  <a:txBody>
                    <a:bodyPr/>
                    <a:lstStyle/>
                    <a:p>
                      <a:pPr algn="ctr" fontAlgn="b"/>
                      <a:r>
                        <a:rPr lang="pt-BR" sz="2000" u="none" strike="noStrike" dirty="0" err="1" smtClean="0"/>
                        <a:t>Nb</a:t>
                      </a:r>
                      <a:r>
                        <a:rPr lang="pt-BR" sz="2000" u="none" strike="noStrike" dirty="0" smtClean="0"/>
                        <a:t>.  of</a:t>
                      </a:r>
                      <a:r>
                        <a:rPr lang="pt-BR" sz="2000" u="none" strike="noStrike" baseline="0" dirty="0" smtClean="0"/>
                        <a:t> </a:t>
                      </a:r>
                      <a:r>
                        <a:rPr lang="pt-BR" sz="2000" u="none" strike="noStrike" baseline="0" dirty="0" err="1" smtClean="0"/>
                        <a:t>Trade</a:t>
                      </a:r>
                      <a:r>
                        <a:rPr lang="pt-BR" sz="2000" u="none" strike="noStrike" dirty="0" err="1" smtClean="0"/>
                        <a:t>s</a:t>
                      </a:r>
                      <a:endParaRPr lang="pt-BR" sz="2000" b="0" i="0" u="none" strike="noStrike" dirty="0">
                        <a:solidFill>
                          <a:srgbClr val="000000"/>
                        </a:solidFill>
                        <a:latin typeface="Calibri"/>
                      </a:endParaRPr>
                    </a:p>
                  </a:txBody>
                  <a:tcPr marL="7620" marR="7620" marT="7620" marB="0" anchor="b"/>
                </a:tc>
              </a:tr>
              <a:tr h="370840">
                <a:tc>
                  <a:txBody>
                    <a:bodyPr/>
                    <a:lstStyle/>
                    <a:p>
                      <a:pPr algn="r" fontAlgn="b"/>
                      <a:r>
                        <a:rPr lang="pt-BR" sz="2000" b="0" i="0" u="none" strike="noStrike" dirty="0" smtClean="0">
                          <a:solidFill>
                            <a:schemeClr val="dk1"/>
                          </a:solidFill>
                          <a:latin typeface="+mn-lt"/>
                        </a:rPr>
                        <a:t>92</a:t>
                      </a:r>
                      <a:endParaRPr lang="pt-BR" sz="2000" b="0" i="0" u="none" strike="noStrike" dirty="0">
                        <a:solidFill>
                          <a:srgbClr val="000000"/>
                        </a:solidFill>
                        <a:latin typeface="Calibri"/>
                      </a:endParaRPr>
                    </a:p>
                  </a:txBody>
                  <a:tcPr marL="7620" marR="7620" marT="7620" marB="0" anchor="b"/>
                </a:tc>
                <a:tc>
                  <a:txBody>
                    <a:bodyPr/>
                    <a:lstStyle/>
                    <a:p>
                      <a:pPr algn="r" fontAlgn="b"/>
                      <a:r>
                        <a:rPr lang="pt-BR" sz="2000" u="none" strike="noStrike" dirty="0" smtClean="0"/>
                        <a:t>22</a:t>
                      </a:r>
                      <a:endParaRPr lang="pt-BR" sz="2000" b="0" i="0" u="none" strike="noStrike" dirty="0">
                        <a:solidFill>
                          <a:srgbClr val="000000"/>
                        </a:solidFill>
                        <a:latin typeface="Calibri"/>
                      </a:endParaRPr>
                    </a:p>
                  </a:txBody>
                  <a:tcPr marL="7620" marR="7620" marT="7620" marB="0" anchor="b"/>
                </a:tc>
              </a:tr>
              <a:tr h="370840">
                <a:tc>
                  <a:txBody>
                    <a:bodyPr/>
                    <a:lstStyle/>
                    <a:p>
                      <a:pPr algn="r" fontAlgn="b"/>
                      <a:r>
                        <a:rPr lang="pt-BR" sz="2000" b="0" i="0" u="none" strike="noStrike" dirty="0" smtClean="0">
                          <a:solidFill>
                            <a:schemeClr val="dk1"/>
                          </a:solidFill>
                          <a:latin typeface="+mn-lt"/>
                        </a:rPr>
                        <a:t>71</a:t>
                      </a:r>
                      <a:endParaRPr lang="pt-BR" sz="2000" b="0" i="0" u="none" strike="noStrike" dirty="0">
                        <a:solidFill>
                          <a:srgbClr val="000000"/>
                        </a:solidFill>
                        <a:latin typeface="Calibri"/>
                      </a:endParaRPr>
                    </a:p>
                  </a:txBody>
                  <a:tcPr marL="7620" marR="7620" marT="7620" marB="0" anchor="b"/>
                </a:tc>
                <a:tc>
                  <a:txBody>
                    <a:bodyPr/>
                    <a:lstStyle/>
                    <a:p>
                      <a:pPr algn="r" fontAlgn="b"/>
                      <a:r>
                        <a:rPr lang="pt-BR" sz="2000" u="none" strike="noStrike" dirty="0" smtClean="0"/>
                        <a:t>22</a:t>
                      </a:r>
                      <a:endParaRPr lang="pt-BR" sz="2000" b="0" i="0" u="none" strike="noStrike" dirty="0">
                        <a:solidFill>
                          <a:srgbClr val="000000"/>
                        </a:solidFill>
                        <a:latin typeface="Calibri"/>
                      </a:endParaRPr>
                    </a:p>
                  </a:txBody>
                  <a:tcPr marL="7620" marR="7620" marT="7620" marB="0" anchor="b"/>
                </a:tc>
              </a:tr>
              <a:tr h="370840">
                <a:tc>
                  <a:txBody>
                    <a:bodyPr/>
                    <a:lstStyle/>
                    <a:p>
                      <a:pPr algn="r" fontAlgn="b"/>
                      <a:r>
                        <a:rPr lang="pt-BR" sz="2000" b="0" i="0" u="none" strike="noStrike" dirty="0" smtClean="0">
                          <a:solidFill>
                            <a:schemeClr val="dk1"/>
                          </a:solidFill>
                          <a:latin typeface="+mn-lt"/>
                        </a:rPr>
                        <a:t>55</a:t>
                      </a:r>
                      <a:endParaRPr lang="pt-BR" sz="2000" b="0" i="0" u="none" strike="noStrike" dirty="0">
                        <a:solidFill>
                          <a:srgbClr val="000000"/>
                        </a:solidFill>
                        <a:latin typeface="Calibri"/>
                      </a:endParaRPr>
                    </a:p>
                  </a:txBody>
                  <a:tcPr marL="7620" marR="7620" marT="7620" marB="0" anchor="b"/>
                </a:tc>
                <a:tc>
                  <a:txBody>
                    <a:bodyPr/>
                    <a:lstStyle/>
                    <a:p>
                      <a:pPr algn="r" fontAlgn="b"/>
                      <a:r>
                        <a:rPr lang="pt-BR" sz="2000" u="none" strike="noStrike" dirty="0" smtClean="0"/>
                        <a:t>12</a:t>
                      </a:r>
                      <a:endParaRPr lang="pt-BR" sz="2000" b="0" i="0" u="none" strike="noStrike" dirty="0">
                        <a:solidFill>
                          <a:srgbClr val="000000"/>
                        </a:solidFill>
                        <a:latin typeface="Calibri"/>
                      </a:endParaRPr>
                    </a:p>
                  </a:txBody>
                  <a:tcPr marL="7620" marR="7620" marT="7620" marB="0" anchor="b"/>
                </a:tc>
              </a:tr>
              <a:tr h="370840">
                <a:tc>
                  <a:txBody>
                    <a:bodyPr/>
                    <a:lstStyle/>
                    <a:p>
                      <a:pPr algn="r" fontAlgn="b"/>
                      <a:r>
                        <a:rPr lang="pt-BR" sz="2000" b="0" i="0" u="none" strike="noStrike" dirty="0" smtClean="0">
                          <a:solidFill>
                            <a:schemeClr val="dk1"/>
                          </a:solidFill>
                          <a:latin typeface="+mn-lt"/>
                        </a:rPr>
                        <a:t>86</a:t>
                      </a:r>
                      <a:endParaRPr lang="pt-BR" sz="2000" b="0" i="0" u="none" strike="noStrike" dirty="0">
                        <a:solidFill>
                          <a:srgbClr val="000000"/>
                        </a:solidFill>
                        <a:latin typeface="Calibri"/>
                      </a:endParaRPr>
                    </a:p>
                  </a:txBody>
                  <a:tcPr marL="7620" marR="7620" marT="7620" marB="0" anchor="b"/>
                </a:tc>
                <a:tc>
                  <a:txBody>
                    <a:bodyPr/>
                    <a:lstStyle/>
                    <a:p>
                      <a:pPr algn="r" fontAlgn="b"/>
                      <a:r>
                        <a:rPr lang="pt-BR" sz="2000" u="none" strike="noStrike" dirty="0" smtClean="0"/>
                        <a:t>12</a:t>
                      </a:r>
                      <a:endParaRPr lang="pt-BR" sz="2000" b="0" i="0" u="none" strike="noStrike" dirty="0">
                        <a:solidFill>
                          <a:srgbClr val="000000"/>
                        </a:solidFill>
                        <a:latin typeface="Calibri"/>
                      </a:endParaRPr>
                    </a:p>
                  </a:txBody>
                  <a:tcPr marL="7620" marR="7620" marT="7620" marB="0" anchor="b"/>
                </a:tc>
              </a:tr>
              <a:tr h="370840">
                <a:tc>
                  <a:txBody>
                    <a:bodyPr/>
                    <a:lstStyle/>
                    <a:p>
                      <a:pPr algn="r" fontAlgn="b"/>
                      <a:r>
                        <a:rPr lang="pt-BR" sz="2000" b="0" i="0" u="none" strike="noStrike" dirty="0" smtClean="0">
                          <a:solidFill>
                            <a:schemeClr val="dk1"/>
                          </a:solidFill>
                          <a:latin typeface="+mn-lt"/>
                        </a:rPr>
                        <a:t>150</a:t>
                      </a:r>
                      <a:endParaRPr lang="pt-BR" sz="2000" b="0" i="0" u="none" strike="noStrike" dirty="0">
                        <a:solidFill>
                          <a:srgbClr val="000000"/>
                        </a:solidFill>
                        <a:latin typeface="Calibri"/>
                      </a:endParaRPr>
                    </a:p>
                  </a:txBody>
                  <a:tcPr marL="7620" marR="7620" marT="7620" marB="0" anchor="b"/>
                </a:tc>
                <a:tc>
                  <a:txBody>
                    <a:bodyPr/>
                    <a:lstStyle/>
                    <a:p>
                      <a:pPr algn="r" fontAlgn="b"/>
                      <a:r>
                        <a:rPr lang="pt-BR" sz="2000" u="none" strike="noStrike" dirty="0" smtClean="0"/>
                        <a:t>4</a:t>
                      </a:r>
                      <a:endParaRPr lang="pt-BR" sz="2000" b="0" i="0" u="none" strike="noStrike" dirty="0">
                        <a:solidFill>
                          <a:srgbClr val="000000"/>
                        </a:solidFill>
                        <a:latin typeface="Calibri"/>
                      </a:endParaRPr>
                    </a:p>
                  </a:txBody>
                  <a:tcPr marL="7620" marR="7620" marT="7620" marB="0" anchor="b"/>
                </a:tc>
              </a:tr>
            </a:tbl>
          </a:graphicData>
        </a:graphic>
      </p:graphicFrame>
      <p:sp>
        <p:nvSpPr>
          <p:cNvPr id="4" name="TextBox 3"/>
          <p:cNvSpPr txBox="1"/>
          <p:nvPr/>
        </p:nvSpPr>
        <p:spPr>
          <a:xfrm>
            <a:off x="1752600" y="2209800"/>
            <a:ext cx="3148769" cy="523220"/>
          </a:xfrm>
          <a:prstGeom prst="rect">
            <a:avLst/>
          </a:prstGeom>
          <a:noFill/>
        </p:spPr>
        <p:txBody>
          <a:bodyPr wrap="none" rtlCol="0">
            <a:spAutoFit/>
          </a:bodyPr>
          <a:lstStyle/>
          <a:p>
            <a:r>
              <a:rPr lang="en-US" sz="2800" dirty="0" smtClean="0"/>
              <a:t>Most Active Brokers</a:t>
            </a:r>
            <a:endParaRPr lang="en-US" sz="2800" dirty="0"/>
          </a:p>
        </p:txBody>
      </p:sp>
      <p:sp>
        <p:nvSpPr>
          <p:cNvPr id="10" name="TextBox 9"/>
          <p:cNvSpPr txBox="1"/>
          <p:nvPr/>
        </p:nvSpPr>
        <p:spPr>
          <a:xfrm>
            <a:off x="5972439" y="2209800"/>
            <a:ext cx="3171561" cy="523220"/>
          </a:xfrm>
          <a:prstGeom prst="rect">
            <a:avLst/>
          </a:prstGeom>
          <a:noFill/>
        </p:spPr>
        <p:txBody>
          <a:bodyPr wrap="none" rtlCol="0">
            <a:spAutoFit/>
          </a:bodyPr>
          <a:lstStyle/>
          <a:p>
            <a:r>
              <a:rPr lang="en-US" sz="2800" dirty="0" smtClean="0"/>
              <a:t>Least Active Brokers</a:t>
            </a:r>
            <a:endParaRPr lang="en-US" sz="2800" dirty="0"/>
          </a:p>
        </p:txBody>
      </p:sp>
      <p:graphicFrame>
        <p:nvGraphicFramePr>
          <p:cNvPr id="12" name="Content Placeholder 5"/>
          <p:cNvGraphicFramePr>
            <a:graphicFrameLocks/>
          </p:cNvGraphicFramePr>
          <p:nvPr>
            <p:extLst>
              <p:ext uri="{D42A27DB-BD31-4B8C-83A1-F6EECF244321}">
                <p14:modId xmlns:p14="http://schemas.microsoft.com/office/powerpoint/2010/main" val="1935424484"/>
              </p:ext>
            </p:extLst>
          </p:nvPr>
        </p:nvGraphicFramePr>
        <p:xfrm>
          <a:off x="3429000" y="3505200"/>
          <a:ext cx="2514600" cy="2471420"/>
        </p:xfrm>
        <a:graphic>
          <a:graphicData uri="http://schemas.openxmlformats.org/drawingml/2006/table">
            <a:tbl>
              <a:tblPr firstRow="1" bandRow="1">
                <a:tableStyleId>{073A0DAA-6AF3-43AB-8588-CEC1D06C72B9}</a:tableStyleId>
              </a:tblPr>
              <a:tblGrid>
                <a:gridCol w="1089660"/>
                <a:gridCol w="1424940"/>
              </a:tblGrid>
              <a:tr h="617220">
                <a:tc>
                  <a:txBody>
                    <a:bodyPr/>
                    <a:lstStyle/>
                    <a:p>
                      <a:pPr algn="ctr" fontAlgn="b"/>
                      <a:r>
                        <a:rPr lang="pt-BR" sz="2000" u="none" strike="noStrike" dirty="0" err="1" smtClean="0"/>
                        <a:t>Broker</a:t>
                      </a:r>
                      <a:r>
                        <a:rPr lang="pt-BR" sz="2000" u="none" strike="noStrike" dirty="0" smtClean="0"/>
                        <a:t> ID</a:t>
                      </a:r>
                      <a:endParaRPr lang="pt-BR" sz="2000" b="0" i="0" u="none" strike="noStrike" dirty="0">
                        <a:solidFill>
                          <a:srgbClr val="000000"/>
                        </a:solidFill>
                        <a:latin typeface="Calibri"/>
                      </a:endParaRPr>
                    </a:p>
                  </a:txBody>
                  <a:tcPr marL="7620" marR="7620" marT="7620" marB="0" anchor="b"/>
                </a:tc>
                <a:tc>
                  <a:txBody>
                    <a:bodyPr/>
                    <a:lstStyle/>
                    <a:p>
                      <a:pPr algn="ctr" fontAlgn="b"/>
                      <a:r>
                        <a:rPr lang="pt-BR" sz="2000" u="none" strike="noStrike" dirty="0" err="1" smtClean="0"/>
                        <a:t>Nb</a:t>
                      </a:r>
                      <a:r>
                        <a:rPr lang="pt-BR" sz="2000" u="none" strike="noStrike" dirty="0" smtClean="0"/>
                        <a:t>.  of</a:t>
                      </a:r>
                      <a:r>
                        <a:rPr lang="pt-BR" sz="2000" u="none" strike="noStrike" baseline="0" dirty="0" smtClean="0"/>
                        <a:t> </a:t>
                      </a:r>
                      <a:r>
                        <a:rPr lang="pt-BR" sz="2000" u="none" strike="noStrike" baseline="0" dirty="0" err="1" smtClean="0"/>
                        <a:t>Trade</a:t>
                      </a:r>
                      <a:r>
                        <a:rPr lang="pt-BR" sz="2000" u="none" strike="noStrike" dirty="0" err="1" smtClean="0"/>
                        <a:t>s</a:t>
                      </a:r>
                      <a:r>
                        <a:rPr lang="pt-BR" sz="2000" u="none" strike="noStrike" dirty="0" smtClean="0"/>
                        <a:t> / TD</a:t>
                      </a:r>
                      <a:endParaRPr lang="pt-BR" sz="2000" b="0" i="0" u="none" strike="noStrike" dirty="0">
                        <a:solidFill>
                          <a:srgbClr val="000000"/>
                        </a:solidFill>
                        <a:latin typeface="Calibri"/>
                      </a:endParaRPr>
                    </a:p>
                  </a:txBody>
                  <a:tcPr marL="7620" marR="7620" marT="7620" marB="0" anchor="b"/>
                </a:tc>
              </a:tr>
              <a:tr h="370840">
                <a:tc>
                  <a:txBody>
                    <a:bodyPr/>
                    <a:lstStyle/>
                    <a:p>
                      <a:pPr algn="r" fontAlgn="b"/>
                      <a:r>
                        <a:rPr lang="pt-BR" sz="2000" b="0" i="0" u="none" strike="noStrike">
                          <a:solidFill>
                            <a:srgbClr val="000000"/>
                          </a:solidFill>
                          <a:latin typeface="Arial"/>
                        </a:rPr>
                        <a:t>1</a:t>
                      </a:r>
                    </a:p>
                  </a:txBody>
                  <a:tcPr marL="7620" marR="7620" marT="7620" marB="0" anchor="b"/>
                </a:tc>
                <a:tc>
                  <a:txBody>
                    <a:bodyPr/>
                    <a:lstStyle/>
                    <a:p>
                      <a:pPr algn="r" fontAlgn="b"/>
                      <a:r>
                        <a:rPr lang="pt-BR" sz="2000" b="0" i="0" u="none" strike="noStrike" dirty="0">
                          <a:solidFill>
                            <a:srgbClr val="000000"/>
                          </a:solidFill>
                          <a:latin typeface="Calibri"/>
                        </a:rPr>
                        <a:t>6,932</a:t>
                      </a:r>
                    </a:p>
                  </a:txBody>
                  <a:tcPr marL="7620" marR="7620" marT="7620" marB="0" anchor="b"/>
                </a:tc>
              </a:tr>
              <a:tr h="370840">
                <a:tc>
                  <a:txBody>
                    <a:bodyPr/>
                    <a:lstStyle/>
                    <a:p>
                      <a:pPr algn="r" fontAlgn="b"/>
                      <a:r>
                        <a:rPr lang="pt-BR" sz="2000" b="0" i="0" u="none" strike="noStrike">
                          <a:solidFill>
                            <a:srgbClr val="000000"/>
                          </a:solidFill>
                          <a:latin typeface="Arial"/>
                        </a:rPr>
                        <a:t>79</a:t>
                      </a:r>
                    </a:p>
                  </a:txBody>
                  <a:tcPr marL="7620" marR="7620" marT="7620" marB="0" anchor="b"/>
                </a:tc>
                <a:tc>
                  <a:txBody>
                    <a:bodyPr/>
                    <a:lstStyle/>
                    <a:p>
                      <a:pPr algn="r" fontAlgn="b"/>
                      <a:r>
                        <a:rPr lang="pt-BR" sz="2000" b="0" i="0" u="none" strike="noStrike" dirty="0">
                          <a:solidFill>
                            <a:srgbClr val="000000"/>
                          </a:solidFill>
                          <a:latin typeface="Calibri"/>
                        </a:rPr>
                        <a:t>6,704</a:t>
                      </a:r>
                    </a:p>
                  </a:txBody>
                  <a:tcPr marL="7620" marR="7620" marT="7620" marB="0" anchor="b"/>
                </a:tc>
              </a:tr>
              <a:tr h="370840">
                <a:tc>
                  <a:txBody>
                    <a:bodyPr/>
                    <a:lstStyle/>
                    <a:p>
                      <a:pPr algn="r" fontAlgn="b"/>
                      <a:r>
                        <a:rPr lang="pt-BR" sz="2000" b="0" i="0" u="none" strike="noStrike">
                          <a:solidFill>
                            <a:srgbClr val="000000"/>
                          </a:solidFill>
                          <a:latin typeface="Arial"/>
                        </a:rPr>
                        <a:t>7</a:t>
                      </a:r>
                    </a:p>
                  </a:txBody>
                  <a:tcPr marL="7620" marR="7620" marT="7620" marB="0" anchor="b"/>
                </a:tc>
                <a:tc>
                  <a:txBody>
                    <a:bodyPr/>
                    <a:lstStyle/>
                    <a:p>
                      <a:pPr algn="r" fontAlgn="b"/>
                      <a:r>
                        <a:rPr lang="pt-BR" sz="2000" b="0" i="0" u="none" strike="noStrike" dirty="0">
                          <a:solidFill>
                            <a:srgbClr val="000000"/>
                          </a:solidFill>
                          <a:latin typeface="Calibri"/>
                        </a:rPr>
                        <a:t>2,881</a:t>
                      </a:r>
                    </a:p>
                  </a:txBody>
                  <a:tcPr marL="7620" marR="7620" marT="7620" marB="0" anchor="b"/>
                </a:tc>
              </a:tr>
              <a:tr h="370840">
                <a:tc>
                  <a:txBody>
                    <a:bodyPr/>
                    <a:lstStyle/>
                    <a:p>
                      <a:pPr algn="r" fontAlgn="b"/>
                      <a:r>
                        <a:rPr lang="pt-BR" sz="2000" b="0" i="0" u="none" strike="noStrike">
                          <a:solidFill>
                            <a:srgbClr val="000000"/>
                          </a:solidFill>
                          <a:latin typeface="Arial"/>
                        </a:rPr>
                        <a:t>9</a:t>
                      </a:r>
                    </a:p>
                  </a:txBody>
                  <a:tcPr marL="7620" marR="7620" marT="7620" marB="0" anchor="b"/>
                </a:tc>
                <a:tc>
                  <a:txBody>
                    <a:bodyPr/>
                    <a:lstStyle/>
                    <a:p>
                      <a:pPr algn="r" fontAlgn="b"/>
                      <a:r>
                        <a:rPr lang="pt-BR" sz="2000" b="0" i="0" u="none" strike="noStrike" dirty="0">
                          <a:solidFill>
                            <a:srgbClr val="000000"/>
                          </a:solidFill>
                          <a:latin typeface="Calibri"/>
                        </a:rPr>
                        <a:t>2,624</a:t>
                      </a:r>
                    </a:p>
                  </a:txBody>
                  <a:tcPr marL="7620" marR="7620" marT="7620" marB="0" anchor="b"/>
                </a:tc>
              </a:tr>
              <a:tr h="370840">
                <a:tc>
                  <a:txBody>
                    <a:bodyPr/>
                    <a:lstStyle/>
                    <a:p>
                      <a:pPr algn="r" fontAlgn="b"/>
                      <a:r>
                        <a:rPr lang="pt-BR" sz="2000" b="0" i="0" u="none" strike="noStrike" dirty="0">
                          <a:solidFill>
                            <a:srgbClr val="000000"/>
                          </a:solidFill>
                          <a:latin typeface="Arial"/>
                        </a:rPr>
                        <a:t>2</a:t>
                      </a:r>
                    </a:p>
                  </a:txBody>
                  <a:tcPr marL="7620" marR="7620" marT="7620" marB="0" anchor="b"/>
                </a:tc>
                <a:tc>
                  <a:txBody>
                    <a:bodyPr/>
                    <a:lstStyle/>
                    <a:p>
                      <a:pPr algn="r" fontAlgn="b"/>
                      <a:r>
                        <a:rPr lang="pt-BR" sz="2000" b="0" i="0" u="none" strike="noStrike" dirty="0">
                          <a:solidFill>
                            <a:srgbClr val="000000"/>
                          </a:solidFill>
                          <a:latin typeface="Calibri"/>
                        </a:rPr>
                        <a:t>1,535</a:t>
                      </a:r>
                    </a:p>
                  </a:txBody>
                  <a:tcPr marL="7620" marR="7620" marT="7620" marB="0" anchor="b"/>
                </a:tc>
              </a:tr>
            </a:tbl>
          </a:graphicData>
        </a:graphic>
      </p:graphicFrame>
      <p:sp>
        <p:nvSpPr>
          <p:cNvPr id="13" name="TextBox 12"/>
          <p:cNvSpPr txBox="1"/>
          <p:nvPr/>
        </p:nvSpPr>
        <p:spPr>
          <a:xfrm>
            <a:off x="4191000" y="2819400"/>
            <a:ext cx="914400" cy="523220"/>
          </a:xfrm>
          <a:prstGeom prst="rect">
            <a:avLst/>
          </a:prstGeom>
          <a:noFill/>
        </p:spPr>
        <p:txBody>
          <a:bodyPr wrap="square" rtlCol="0">
            <a:spAutoFit/>
          </a:bodyPr>
          <a:lstStyle/>
          <a:p>
            <a:r>
              <a:rPr lang="en-US" sz="2800" dirty="0" smtClean="0"/>
              <a:t>TD</a:t>
            </a:r>
            <a:endParaRPr lang="en-US" sz="2800" dirty="0"/>
          </a:p>
        </p:txBody>
      </p:sp>
      <p:sp>
        <p:nvSpPr>
          <p:cNvPr id="14" name="TextBox 13"/>
          <p:cNvSpPr txBox="1"/>
          <p:nvPr/>
        </p:nvSpPr>
        <p:spPr>
          <a:xfrm>
            <a:off x="1219200" y="2819400"/>
            <a:ext cx="1676400" cy="523220"/>
          </a:xfrm>
          <a:prstGeom prst="rect">
            <a:avLst/>
          </a:prstGeom>
          <a:noFill/>
        </p:spPr>
        <p:txBody>
          <a:bodyPr wrap="square" rtlCol="0">
            <a:spAutoFit/>
          </a:bodyPr>
          <a:lstStyle/>
          <a:p>
            <a:r>
              <a:rPr lang="en-US" sz="2800" dirty="0" smtClean="0"/>
              <a:t>All Stocks</a:t>
            </a:r>
            <a:endParaRPr lang="en-US" sz="2800" dirty="0"/>
          </a:p>
        </p:txBody>
      </p:sp>
    </p:spTree>
    <p:extLst>
      <p:ext uri="{BB962C8B-B14F-4D97-AF65-F5344CB8AC3E}">
        <p14:creationId xmlns:p14="http://schemas.microsoft.com/office/powerpoint/2010/main" val="427247547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dirty="0" err="1" smtClean="0"/>
              <a:t>Stock</a:t>
            </a:r>
            <a:r>
              <a:rPr lang="pt-BR" dirty="0" smtClean="0"/>
              <a:t>: TD – </a:t>
            </a:r>
            <a:r>
              <a:rPr lang="pt-BR" dirty="0" err="1" smtClean="0"/>
              <a:t>Broker</a:t>
            </a:r>
            <a:r>
              <a:rPr lang="pt-BR" dirty="0" smtClean="0"/>
              <a:t> 1  (TMX file)</a:t>
            </a:r>
            <a:endParaRPr lang="pt-BR"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16</a:t>
            </a:fld>
            <a:endParaRPr lang="en-US"/>
          </a:p>
        </p:txBody>
      </p:sp>
      <p:pic>
        <p:nvPicPr>
          <p:cNvPr id="2050" name="Picture 2" descr="C:\Users\Hamilton\_new\Ryerson\Data\TSX\R\HFT_distr\gatherBuys.png"/>
          <p:cNvPicPr>
            <a:picLocks noChangeAspect="1" noChangeArrowheads="1"/>
          </p:cNvPicPr>
          <p:nvPr/>
        </p:nvPicPr>
        <p:blipFill>
          <a:blip r:embed="rId2"/>
          <a:srcRect/>
          <a:stretch>
            <a:fillRect/>
          </a:stretch>
        </p:blipFill>
        <p:spPr bwMode="auto">
          <a:xfrm>
            <a:off x="685800" y="1295400"/>
            <a:ext cx="5029200" cy="2686245"/>
          </a:xfrm>
          <a:prstGeom prst="rect">
            <a:avLst/>
          </a:prstGeom>
          <a:noFill/>
        </p:spPr>
      </p:pic>
      <p:pic>
        <p:nvPicPr>
          <p:cNvPr id="2051" name="Picture 3" descr="C:\Users\Hamilton\_new\Ryerson\Data\TSX\R\HFT_distr\gatherSell.png"/>
          <p:cNvPicPr>
            <a:picLocks noChangeAspect="1" noChangeArrowheads="1"/>
          </p:cNvPicPr>
          <p:nvPr/>
        </p:nvPicPr>
        <p:blipFill>
          <a:blip r:embed="rId3"/>
          <a:srcRect/>
          <a:stretch>
            <a:fillRect/>
          </a:stretch>
        </p:blipFill>
        <p:spPr bwMode="auto">
          <a:xfrm>
            <a:off x="685801" y="3429001"/>
            <a:ext cx="4953000" cy="2645544"/>
          </a:xfrm>
          <a:prstGeom prst="rect">
            <a:avLst/>
          </a:prstGeom>
          <a:noFill/>
        </p:spPr>
      </p:pic>
      <p:sp>
        <p:nvSpPr>
          <p:cNvPr id="7" name="TextBox 6"/>
          <p:cNvSpPr txBox="1"/>
          <p:nvPr/>
        </p:nvSpPr>
        <p:spPr>
          <a:xfrm>
            <a:off x="6477000" y="4191000"/>
            <a:ext cx="2286000" cy="369332"/>
          </a:xfrm>
          <a:prstGeom prst="rect">
            <a:avLst/>
          </a:prstGeom>
          <a:noFill/>
        </p:spPr>
        <p:txBody>
          <a:bodyPr wrap="square" rtlCol="0">
            <a:spAutoFit/>
          </a:bodyPr>
          <a:lstStyle/>
          <a:p>
            <a:r>
              <a:rPr lang="pt-BR" dirty="0" smtClean="0"/>
              <a:t>1900 </a:t>
            </a:r>
            <a:r>
              <a:rPr lang="pt-BR" dirty="0" err="1" smtClean="0"/>
              <a:t>sellings</a:t>
            </a:r>
            <a:r>
              <a:rPr lang="pt-BR" dirty="0" smtClean="0"/>
              <a:t> /  </a:t>
            </a:r>
            <a:r>
              <a:rPr lang="pt-BR" dirty="0" err="1" smtClean="0"/>
              <a:t>day</a:t>
            </a:r>
            <a:endParaRPr lang="pt-BR" dirty="0"/>
          </a:p>
        </p:txBody>
      </p:sp>
      <p:sp>
        <p:nvSpPr>
          <p:cNvPr id="8" name="TextBox 7"/>
          <p:cNvSpPr txBox="1"/>
          <p:nvPr/>
        </p:nvSpPr>
        <p:spPr>
          <a:xfrm>
            <a:off x="6400800" y="2133600"/>
            <a:ext cx="2286000" cy="369332"/>
          </a:xfrm>
          <a:prstGeom prst="rect">
            <a:avLst/>
          </a:prstGeom>
          <a:noFill/>
        </p:spPr>
        <p:txBody>
          <a:bodyPr wrap="square" rtlCol="0">
            <a:spAutoFit/>
          </a:bodyPr>
          <a:lstStyle/>
          <a:p>
            <a:r>
              <a:rPr lang="pt-BR" dirty="0" smtClean="0"/>
              <a:t>1716 </a:t>
            </a:r>
            <a:r>
              <a:rPr lang="pt-BR" dirty="0" err="1" smtClean="0"/>
              <a:t>buys</a:t>
            </a:r>
            <a:r>
              <a:rPr lang="pt-BR" dirty="0" smtClean="0"/>
              <a:t> /  </a:t>
            </a:r>
            <a:r>
              <a:rPr lang="pt-BR" dirty="0" err="1" smtClean="0"/>
              <a:t>day</a:t>
            </a:r>
            <a:endParaRPr lang="pt-BR" dirty="0"/>
          </a:p>
        </p:txBody>
      </p:sp>
      <p:sp>
        <p:nvSpPr>
          <p:cNvPr id="9" name="TextBox 8"/>
          <p:cNvSpPr txBox="1"/>
          <p:nvPr/>
        </p:nvSpPr>
        <p:spPr>
          <a:xfrm>
            <a:off x="6629400" y="5181600"/>
            <a:ext cx="2514600" cy="400110"/>
          </a:xfrm>
          <a:prstGeom prst="rect">
            <a:avLst/>
          </a:prstGeom>
          <a:noFill/>
        </p:spPr>
        <p:txBody>
          <a:bodyPr wrap="square" rtlCol="0">
            <a:spAutoFit/>
          </a:bodyPr>
          <a:lstStyle/>
          <a:p>
            <a:r>
              <a:rPr lang="pt-BR" sz="2000" dirty="0" smtClean="0"/>
              <a:t>Dec 3rd 2015</a:t>
            </a:r>
            <a:endParaRPr lang="pt-BR" sz="2000" dirty="0"/>
          </a:p>
        </p:txBody>
      </p:sp>
    </p:spTree>
    <p:extLst>
      <p:ext uri="{BB962C8B-B14F-4D97-AF65-F5344CB8AC3E}">
        <p14:creationId xmlns:p14="http://schemas.microsoft.com/office/powerpoint/2010/main" val="195377698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err="1" smtClean="0"/>
              <a:t>Quality</a:t>
            </a:r>
            <a:r>
              <a:rPr lang="pt-BR" dirty="0" smtClean="0"/>
              <a:t> </a:t>
            </a:r>
            <a:r>
              <a:rPr lang="pt-BR" dirty="0" err="1" smtClean="0"/>
              <a:t>Market</a:t>
            </a:r>
            <a:endParaRPr lang="pt-BR"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17</a:t>
            </a:fld>
            <a:endParaRPr lang="en-US"/>
          </a:p>
        </p:txBody>
      </p:sp>
      <p:sp>
        <p:nvSpPr>
          <p:cNvPr id="4" name="Content Placeholder 3"/>
          <p:cNvSpPr>
            <a:spLocks noGrp="1"/>
          </p:cNvSpPr>
          <p:nvPr>
            <p:ph sz="quarter" idx="1"/>
          </p:nvPr>
        </p:nvSpPr>
        <p:spPr/>
        <p:txBody>
          <a:bodyPr/>
          <a:lstStyle/>
          <a:p>
            <a:r>
              <a:rPr lang="pt-BR" dirty="0" err="1" smtClean="0"/>
              <a:t>Quality</a:t>
            </a:r>
            <a:r>
              <a:rPr lang="pt-BR" dirty="0" smtClean="0"/>
              <a:t> </a:t>
            </a:r>
            <a:r>
              <a:rPr lang="pt-BR" dirty="0" err="1" smtClean="0"/>
              <a:t>Market</a:t>
            </a:r>
            <a:r>
              <a:rPr lang="pt-BR" dirty="0" smtClean="0"/>
              <a:t>:</a:t>
            </a:r>
          </a:p>
          <a:p>
            <a:pPr lvl="1"/>
            <a:r>
              <a:rPr lang="pt-BR" dirty="0" smtClean="0"/>
              <a:t>Spread: </a:t>
            </a:r>
            <a:r>
              <a:rPr lang="pt-BR" dirty="0" err="1" smtClean="0"/>
              <a:t>time-wieghted</a:t>
            </a:r>
            <a:r>
              <a:rPr lang="pt-BR" dirty="0" smtClean="0"/>
              <a:t> </a:t>
            </a:r>
            <a:r>
              <a:rPr lang="pt-BR" dirty="0" err="1" smtClean="0"/>
              <a:t>avg</a:t>
            </a:r>
            <a:r>
              <a:rPr lang="pt-BR" dirty="0" smtClean="0"/>
              <a:t> </a:t>
            </a:r>
            <a:r>
              <a:rPr lang="pt-BR" dirty="0" err="1" smtClean="0"/>
              <a:t>quoted</a:t>
            </a:r>
            <a:r>
              <a:rPr lang="pt-BR" dirty="0" smtClean="0"/>
              <a:t> spread;</a:t>
            </a:r>
          </a:p>
          <a:p>
            <a:pPr lvl="1"/>
            <a:r>
              <a:rPr lang="pt-BR" dirty="0" err="1" smtClean="0"/>
              <a:t>Effective</a:t>
            </a:r>
            <a:r>
              <a:rPr lang="pt-BR" dirty="0" smtClean="0"/>
              <a:t> Spread: </a:t>
            </a:r>
            <a:r>
              <a:rPr lang="pt-BR" dirty="0" err="1" smtClean="0"/>
              <a:t>avg</a:t>
            </a:r>
            <a:r>
              <a:rPr lang="pt-BR" dirty="0" smtClean="0"/>
              <a:t> spread (</a:t>
            </a:r>
            <a:r>
              <a:rPr lang="pt-BR" dirty="0" err="1" smtClean="0"/>
              <a:t>quote</a:t>
            </a:r>
            <a:r>
              <a:rPr lang="pt-BR" dirty="0" smtClean="0"/>
              <a:t> </a:t>
            </a:r>
            <a:r>
              <a:rPr lang="pt-BR" dirty="0" err="1" smtClean="0"/>
              <a:t>midpoint</a:t>
            </a:r>
            <a:r>
              <a:rPr lang="pt-BR" dirty="0" smtClean="0"/>
              <a:t>) for </a:t>
            </a:r>
            <a:r>
              <a:rPr lang="pt-BR" dirty="0" err="1" smtClean="0"/>
              <a:t>marketable</a:t>
            </a:r>
            <a:r>
              <a:rPr lang="pt-BR" dirty="0" smtClean="0"/>
              <a:t> </a:t>
            </a:r>
            <a:r>
              <a:rPr lang="pt-BR" dirty="0" err="1" smtClean="0"/>
              <a:t>orders</a:t>
            </a:r>
            <a:r>
              <a:rPr lang="pt-BR" dirty="0" smtClean="0"/>
              <a:t>;</a:t>
            </a:r>
          </a:p>
          <a:p>
            <a:pPr lvl="1"/>
            <a:r>
              <a:rPr lang="pt-BR" dirty="0" err="1" smtClean="0"/>
              <a:t>Near</a:t>
            </a:r>
            <a:r>
              <a:rPr lang="pt-BR" dirty="0" smtClean="0"/>
              <a:t> </a:t>
            </a:r>
            <a:r>
              <a:rPr lang="pt-BR" dirty="0" err="1" smtClean="0"/>
              <a:t>Depth</a:t>
            </a:r>
            <a:r>
              <a:rPr lang="pt-BR" dirty="0" smtClean="0"/>
              <a:t>: </a:t>
            </a:r>
            <a:r>
              <a:rPr lang="pt-BR" dirty="0" err="1" smtClean="0"/>
              <a:t>time-wieghted</a:t>
            </a:r>
            <a:r>
              <a:rPr lang="pt-BR" dirty="0" smtClean="0"/>
              <a:t> </a:t>
            </a:r>
            <a:r>
              <a:rPr lang="pt-BR" dirty="0" err="1" smtClean="0"/>
              <a:t>avg</a:t>
            </a:r>
            <a:r>
              <a:rPr lang="pt-BR" dirty="0" smtClean="0"/>
              <a:t> </a:t>
            </a:r>
            <a:r>
              <a:rPr lang="pt-BR" dirty="0" err="1" smtClean="0"/>
              <a:t>nb</a:t>
            </a:r>
            <a:r>
              <a:rPr lang="pt-BR" dirty="0" smtClean="0"/>
              <a:t> of </a:t>
            </a:r>
            <a:r>
              <a:rPr lang="pt-BR" dirty="0" err="1" smtClean="0"/>
              <a:t>shares</a:t>
            </a:r>
            <a:r>
              <a:rPr lang="pt-BR" dirty="0" smtClean="0"/>
              <a:t> in </a:t>
            </a:r>
            <a:r>
              <a:rPr lang="pt-BR" dirty="0" err="1" smtClean="0"/>
              <a:t>the</a:t>
            </a:r>
            <a:r>
              <a:rPr lang="pt-BR" dirty="0" smtClean="0"/>
              <a:t> book;</a:t>
            </a:r>
          </a:p>
          <a:p>
            <a:pPr lvl="1"/>
            <a:r>
              <a:rPr lang="pt-BR" dirty="0" smtClean="0"/>
              <a:t> </a:t>
            </a:r>
            <a:r>
              <a:rPr lang="pt-BR" dirty="0" err="1" smtClean="0"/>
              <a:t>High</a:t>
            </a:r>
            <a:r>
              <a:rPr lang="pt-BR" dirty="0" smtClean="0"/>
              <a:t> </a:t>
            </a:r>
            <a:r>
              <a:rPr lang="pt-BR" dirty="0" err="1" smtClean="0"/>
              <a:t>Low</a:t>
            </a:r>
            <a:r>
              <a:rPr lang="pt-BR" dirty="0" smtClean="0"/>
              <a:t>:  </a:t>
            </a:r>
            <a:r>
              <a:rPr lang="pt-BR" dirty="0" err="1" smtClean="0"/>
              <a:t>highest</a:t>
            </a:r>
            <a:r>
              <a:rPr lang="pt-BR" dirty="0" smtClean="0"/>
              <a:t> </a:t>
            </a:r>
            <a:r>
              <a:rPr lang="pt-BR" dirty="0" err="1" smtClean="0"/>
              <a:t>midquote</a:t>
            </a:r>
            <a:r>
              <a:rPr lang="pt-BR" dirty="0" smtClean="0"/>
              <a:t> – </a:t>
            </a:r>
            <a:r>
              <a:rPr lang="pt-BR" dirty="0" err="1" smtClean="0"/>
              <a:t>lowest</a:t>
            </a:r>
            <a:r>
              <a:rPr lang="pt-BR" dirty="0" smtClean="0"/>
              <a:t> </a:t>
            </a:r>
            <a:r>
              <a:rPr lang="pt-BR" dirty="0" err="1" smtClean="0"/>
              <a:t>midquote</a:t>
            </a:r>
            <a:r>
              <a:rPr lang="pt-BR" dirty="0" smtClean="0"/>
              <a:t> (%).</a:t>
            </a:r>
          </a:p>
          <a:p>
            <a:pPr lvl="1"/>
            <a:endParaRPr lang="pt-BR" dirty="0" smtClean="0"/>
          </a:p>
          <a:p>
            <a:pPr lvl="1">
              <a:buNone/>
            </a:pPr>
            <a:endParaRPr lang="pt-BR" dirty="0"/>
          </a:p>
        </p:txBody>
      </p:sp>
    </p:spTree>
    <p:extLst>
      <p:ext uri="{BB962C8B-B14F-4D97-AF65-F5344CB8AC3E}">
        <p14:creationId xmlns:p14="http://schemas.microsoft.com/office/powerpoint/2010/main" val="1218310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err="1" smtClean="0"/>
              <a:t>High-Frequency</a:t>
            </a:r>
            <a:r>
              <a:rPr lang="pt-BR" dirty="0" smtClean="0"/>
              <a:t> Trading</a:t>
            </a:r>
            <a:endParaRPr lang="pt-BR"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18</a:t>
            </a:fld>
            <a:endParaRPr lang="en-US"/>
          </a:p>
        </p:txBody>
      </p:sp>
      <p:sp>
        <p:nvSpPr>
          <p:cNvPr id="4" name="Content Placeholder 3"/>
          <p:cNvSpPr>
            <a:spLocks noGrp="1"/>
          </p:cNvSpPr>
          <p:nvPr>
            <p:ph sz="quarter" idx="1"/>
          </p:nvPr>
        </p:nvSpPr>
        <p:spPr>
          <a:xfrm>
            <a:off x="457200" y="1219200"/>
            <a:ext cx="8229600" cy="4937760"/>
          </a:xfrm>
        </p:spPr>
        <p:txBody>
          <a:bodyPr>
            <a:normAutofit/>
          </a:bodyPr>
          <a:lstStyle/>
          <a:p>
            <a:pPr>
              <a:buNone/>
            </a:pPr>
            <a:r>
              <a:rPr lang="pt-BR" dirty="0" err="1" smtClean="0">
                <a:solidFill>
                  <a:srgbClr val="FF0000"/>
                </a:solidFill>
              </a:rPr>
              <a:t>Questions</a:t>
            </a:r>
            <a:r>
              <a:rPr lang="pt-BR" dirty="0" smtClean="0">
                <a:solidFill>
                  <a:srgbClr val="FF0000"/>
                </a:solidFill>
              </a:rPr>
              <a:t> to </a:t>
            </a:r>
            <a:r>
              <a:rPr lang="pt-BR" dirty="0" err="1" smtClean="0">
                <a:solidFill>
                  <a:srgbClr val="FF0000"/>
                </a:solidFill>
              </a:rPr>
              <a:t>be</a:t>
            </a:r>
            <a:r>
              <a:rPr lang="pt-BR" dirty="0" smtClean="0">
                <a:solidFill>
                  <a:srgbClr val="FF0000"/>
                </a:solidFill>
              </a:rPr>
              <a:t> </a:t>
            </a:r>
            <a:r>
              <a:rPr lang="pt-BR" dirty="0" err="1" smtClean="0">
                <a:solidFill>
                  <a:srgbClr val="FF0000"/>
                </a:solidFill>
              </a:rPr>
              <a:t>investigated</a:t>
            </a:r>
            <a:r>
              <a:rPr lang="pt-BR" dirty="0" smtClean="0">
                <a:solidFill>
                  <a:srgbClr val="FF0000"/>
                </a:solidFill>
              </a:rPr>
              <a:t>:</a:t>
            </a:r>
          </a:p>
          <a:p>
            <a:pPr>
              <a:buNone/>
            </a:pPr>
            <a:endParaRPr lang="pt-BR" dirty="0" smtClean="0">
              <a:solidFill>
                <a:srgbClr val="FF0000"/>
              </a:solidFill>
            </a:endParaRPr>
          </a:p>
          <a:p>
            <a:r>
              <a:rPr lang="en-US" dirty="0" smtClean="0"/>
              <a:t>effects of HFT on Market Quality :</a:t>
            </a:r>
          </a:p>
          <a:p>
            <a:endParaRPr lang="en-US" dirty="0" smtClean="0"/>
          </a:p>
          <a:p>
            <a:pPr lvl="1"/>
            <a:r>
              <a:rPr lang="en-US" b="1" dirty="0" smtClean="0"/>
              <a:t>spreads and short-term volatility declines  </a:t>
            </a:r>
            <a:r>
              <a:rPr lang="pt-BR" dirty="0" err="1" smtClean="0"/>
              <a:t>during</a:t>
            </a:r>
            <a:r>
              <a:rPr lang="pt-BR" dirty="0" smtClean="0"/>
              <a:t> </a:t>
            </a:r>
            <a:r>
              <a:rPr lang="pt-BR" b="1" dirty="0" smtClean="0"/>
              <a:t>normal</a:t>
            </a:r>
            <a:r>
              <a:rPr lang="pt-BR" dirty="0" smtClean="0"/>
              <a:t> </a:t>
            </a:r>
            <a:r>
              <a:rPr lang="pt-BR" dirty="0" err="1" smtClean="0"/>
              <a:t>market</a:t>
            </a:r>
            <a:r>
              <a:rPr lang="pt-BR" dirty="0" smtClean="0"/>
              <a:t> </a:t>
            </a:r>
            <a:r>
              <a:rPr lang="pt-BR" dirty="0" err="1" smtClean="0"/>
              <a:t>conditions</a:t>
            </a:r>
            <a:r>
              <a:rPr lang="pt-BR" dirty="0" smtClean="0"/>
              <a:t>.</a:t>
            </a:r>
          </a:p>
          <a:p>
            <a:pPr lvl="1"/>
            <a:endParaRPr lang="pt-BR" dirty="0" smtClean="0"/>
          </a:p>
          <a:p>
            <a:pPr lvl="1"/>
            <a:r>
              <a:rPr lang="pt-BR" dirty="0" err="1" smtClean="0"/>
              <a:t>opposite</a:t>
            </a:r>
            <a:r>
              <a:rPr lang="pt-BR" dirty="0" smtClean="0"/>
              <a:t> </a:t>
            </a:r>
            <a:r>
              <a:rPr lang="pt-BR" dirty="0" err="1" smtClean="0"/>
              <a:t>effect</a:t>
            </a:r>
            <a:r>
              <a:rPr lang="pt-BR" dirty="0" smtClean="0"/>
              <a:t> </a:t>
            </a:r>
            <a:r>
              <a:rPr lang="en-US" dirty="0" smtClean="0"/>
              <a:t>during times </a:t>
            </a:r>
            <a:r>
              <a:rPr lang="en-US" b="1" dirty="0" smtClean="0"/>
              <a:t>of extremely high </a:t>
            </a:r>
            <a:r>
              <a:rPr lang="en-US" dirty="0" smtClean="0"/>
              <a:t>market volatility </a:t>
            </a:r>
            <a:endParaRPr lang="pt-BR" dirty="0" smtClean="0"/>
          </a:p>
          <a:p>
            <a:endParaRPr lang="pt-BR" dirty="0" smtClean="0"/>
          </a:p>
          <a:p>
            <a:endParaRPr lang="pt-BR" dirty="0"/>
          </a:p>
        </p:txBody>
      </p:sp>
    </p:spTree>
    <p:extLst>
      <p:ext uri="{BB962C8B-B14F-4D97-AF65-F5344CB8AC3E}">
        <p14:creationId xmlns:p14="http://schemas.microsoft.com/office/powerpoint/2010/main" val="376500025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err="1" smtClean="0"/>
              <a:t>High-Frequency</a:t>
            </a:r>
            <a:r>
              <a:rPr lang="pt-BR" dirty="0" smtClean="0"/>
              <a:t> Trading</a:t>
            </a:r>
            <a:endParaRPr lang="pt-BR"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19</a:t>
            </a:fld>
            <a:endParaRPr lang="en-US"/>
          </a:p>
        </p:txBody>
      </p:sp>
      <p:sp>
        <p:nvSpPr>
          <p:cNvPr id="4" name="Content Placeholder 3"/>
          <p:cNvSpPr>
            <a:spLocks noGrp="1"/>
          </p:cNvSpPr>
          <p:nvPr>
            <p:ph sz="quarter" idx="1"/>
          </p:nvPr>
        </p:nvSpPr>
        <p:spPr>
          <a:xfrm>
            <a:off x="457200" y="1219200"/>
            <a:ext cx="8229600" cy="4937760"/>
          </a:xfrm>
        </p:spPr>
        <p:txBody>
          <a:bodyPr/>
          <a:lstStyle/>
          <a:p>
            <a:pPr>
              <a:buNone/>
            </a:pPr>
            <a:r>
              <a:rPr lang="pt-BR" dirty="0" err="1" smtClean="0">
                <a:solidFill>
                  <a:srgbClr val="FF0000"/>
                </a:solidFill>
              </a:rPr>
              <a:t>Questions</a:t>
            </a:r>
            <a:r>
              <a:rPr lang="pt-BR" dirty="0" smtClean="0">
                <a:solidFill>
                  <a:srgbClr val="FF0000"/>
                </a:solidFill>
              </a:rPr>
              <a:t> to </a:t>
            </a:r>
            <a:r>
              <a:rPr lang="pt-BR" dirty="0" err="1" smtClean="0">
                <a:solidFill>
                  <a:srgbClr val="FF0000"/>
                </a:solidFill>
              </a:rPr>
              <a:t>be</a:t>
            </a:r>
            <a:r>
              <a:rPr lang="pt-BR" dirty="0" smtClean="0">
                <a:solidFill>
                  <a:srgbClr val="FF0000"/>
                </a:solidFill>
              </a:rPr>
              <a:t> </a:t>
            </a:r>
            <a:r>
              <a:rPr lang="pt-BR" dirty="0" err="1" smtClean="0">
                <a:solidFill>
                  <a:srgbClr val="FF0000"/>
                </a:solidFill>
              </a:rPr>
              <a:t>investigated</a:t>
            </a:r>
            <a:r>
              <a:rPr lang="pt-BR" dirty="0" smtClean="0">
                <a:solidFill>
                  <a:srgbClr val="FF0000"/>
                </a:solidFill>
              </a:rPr>
              <a:t>:</a:t>
            </a:r>
          </a:p>
          <a:p>
            <a:r>
              <a:rPr lang="pt-BR" dirty="0" smtClean="0"/>
              <a:t>HFT’s strategies</a:t>
            </a:r>
          </a:p>
          <a:p>
            <a:r>
              <a:rPr lang="pt-BR" dirty="0" smtClean="0"/>
              <a:t>Are HFT’s </a:t>
            </a:r>
            <a:r>
              <a:rPr lang="pt-BR" dirty="0" err="1" smtClean="0"/>
              <a:t>profitable</a:t>
            </a:r>
            <a:r>
              <a:rPr lang="pt-BR" dirty="0" smtClean="0"/>
              <a:t>?</a:t>
            </a:r>
          </a:p>
          <a:p>
            <a:endParaRPr lang="pt-BR" dirty="0" smtClean="0"/>
          </a:p>
          <a:p>
            <a:r>
              <a:rPr lang="pt-BR" dirty="0" err="1" smtClean="0"/>
              <a:t>Effetcs</a:t>
            </a:r>
            <a:r>
              <a:rPr lang="pt-BR" dirty="0" smtClean="0"/>
              <a:t> of HFT’s </a:t>
            </a:r>
            <a:r>
              <a:rPr lang="pt-BR" dirty="0" err="1" smtClean="0"/>
              <a:t>restriction</a:t>
            </a:r>
            <a:r>
              <a:rPr lang="pt-BR" dirty="0" smtClean="0"/>
              <a:t>:</a:t>
            </a:r>
          </a:p>
          <a:p>
            <a:pPr lvl="1"/>
            <a:r>
              <a:rPr lang="pt-BR" dirty="0" err="1" smtClean="0"/>
              <a:t>Volatility</a:t>
            </a:r>
            <a:endParaRPr lang="pt-BR" dirty="0" smtClean="0"/>
          </a:p>
          <a:p>
            <a:pPr lvl="1"/>
            <a:r>
              <a:rPr lang="pt-BR" dirty="0" err="1" smtClean="0"/>
              <a:t>Stocks</a:t>
            </a:r>
            <a:r>
              <a:rPr lang="pt-BR" dirty="0" smtClean="0"/>
              <a:t> </a:t>
            </a:r>
            <a:r>
              <a:rPr lang="pt-BR" dirty="0" err="1" smtClean="0"/>
              <a:t>Exchanges</a:t>
            </a:r>
            <a:endParaRPr lang="pt-BR" dirty="0" smtClean="0"/>
          </a:p>
          <a:p>
            <a:pPr lvl="1"/>
            <a:endParaRPr lang="pt-BR" dirty="0" smtClean="0"/>
          </a:p>
          <a:p>
            <a:r>
              <a:rPr lang="pt-BR" dirty="0" err="1" smtClean="0"/>
              <a:t>Effect</a:t>
            </a:r>
            <a:r>
              <a:rPr lang="pt-BR" dirty="0" smtClean="0"/>
              <a:t> of </a:t>
            </a:r>
            <a:r>
              <a:rPr lang="en-US" dirty="0" smtClean="0"/>
              <a:t>Structural Delays in Order Processing;</a:t>
            </a:r>
            <a:endParaRPr lang="pt-BR" dirty="0" smtClean="0"/>
          </a:p>
          <a:p>
            <a:endParaRPr lang="pt-BR" dirty="0" smtClean="0"/>
          </a:p>
          <a:p>
            <a:endParaRPr lang="pt-BR" dirty="0"/>
          </a:p>
        </p:txBody>
      </p:sp>
    </p:spTree>
    <p:extLst>
      <p:ext uri="{BB962C8B-B14F-4D97-AF65-F5344CB8AC3E}">
        <p14:creationId xmlns:p14="http://schemas.microsoft.com/office/powerpoint/2010/main" val="230336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High Frequency Trading? (HFT)</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t>2</a:t>
            </a:fld>
            <a:endParaRPr lang="en-US"/>
          </a:p>
        </p:txBody>
      </p:sp>
      <p:sp>
        <p:nvSpPr>
          <p:cNvPr id="4" name="Content Placeholder 3"/>
          <p:cNvSpPr>
            <a:spLocks noGrp="1"/>
          </p:cNvSpPr>
          <p:nvPr>
            <p:ph sz="quarter" idx="1"/>
          </p:nvPr>
        </p:nvSpPr>
        <p:spPr/>
        <p:txBody>
          <a:bodyPr/>
          <a:lstStyle/>
          <a:p>
            <a:r>
              <a:rPr lang="en-US" dirty="0" smtClean="0"/>
              <a:t>High Frequency trading is an automated trading platform used by large investment banks, hedge funds and institutional investors which utilizes powerful computers to transact a large number of order at an extremely high speed.</a:t>
            </a:r>
            <a:endParaRPr lang="en-US" dirty="0"/>
          </a:p>
        </p:txBody>
      </p:sp>
    </p:spTree>
    <p:extLst>
      <p:ext uri="{BB962C8B-B14F-4D97-AF65-F5344CB8AC3E}">
        <p14:creationId xmlns:p14="http://schemas.microsoft.com/office/powerpoint/2010/main" val="2153812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err="1" smtClean="0"/>
              <a:t>High-Frequency</a:t>
            </a:r>
            <a:r>
              <a:rPr lang="pt-BR" dirty="0" smtClean="0"/>
              <a:t> </a:t>
            </a:r>
            <a:r>
              <a:rPr lang="pt-BR" dirty="0" err="1" smtClean="0"/>
              <a:t>Trading</a:t>
            </a:r>
            <a:r>
              <a:rPr lang="pt-BR" dirty="0" smtClean="0"/>
              <a:t> (</a:t>
            </a:r>
            <a:r>
              <a:rPr lang="pt-BR" dirty="0" err="1" smtClean="0"/>
              <a:t>regulation</a:t>
            </a:r>
            <a:r>
              <a:rPr lang="pt-BR" dirty="0" smtClean="0"/>
              <a:t>)</a:t>
            </a:r>
            <a:endParaRPr lang="pt-BR"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20</a:t>
            </a:fld>
            <a:endParaRPr lang="en-US"/>
          </a:p>
        </p:txBody>
      </p:sp>
      <p:sp>
        <p:nvSpPr>
          <p:cNvPr id="4" name="Content Placeholder 3"/>
          <p:cNvSpPr>
            <a:spLocks noGrp="1"/>
          </p:cNvSpPr>
          <p:nvPr>
            <p:ph sz="quarter" idx="1"/>
          </p:nvPr>
        </p:nvSpPr>
        <p:spPr>
          <a:xfrm>
            <a:off x="457200" y="1219200"/>
            <a:ext cx="8229600" cy="4937760"/>
          </a:xfrm>
        </p:spPr>
        <p:txBody>
          <a:bodyPr/>
          <a:lstStyle/>
          <a:p>
            <a:pPr>
              <a:buNone/>
            </a:pPr>
            <a:r>
              <a:rPr lang="en-US" dirty="0" smtClean="0"/>
              <a:t>National Instrument 23-103  (Canada)</a:t>
            </a:r>
          </a:p>
          <a:p>
            <a:pPr>
              <a:buNone/>
            </a:pPr>
            <a:r>
              <a:rPr lang="en-US" sz="2800" dirty="0" smtClean="0"/>
              <a:t>Electronic Trading and Direct Electronic Access to Marketplaces:</a:t>
            </a:r>
          </a:p>
          <a:p>
            <a:pPr>
              <a:buNone/>
            </a:pPr>
            <a:endParaRPr lang="en-US" dirty="0" smtClean="0"/>
          </a:p>
          <a:p>
            <a:pPr>
              <a:buNone/>
            </a:pPr>
            <a:r>
              <a:rPr lang="en-US" sz="2400" dirty="0" smtClean="0"/>
              <a:t>The legislation requires users of automated order systems to ensure that their use of the systems </a:t>
            </a:r>
            <a:r>
              <a:rPr lang="en-US" sz="2400" dirty="0" smtClean="0">
                <a:solidFill>
                  <a:srgbClr val="FF0000"/>
                </a:solidFill>
              </a:rPr>
              <a:t>“does not interfere with fair and orderly markets,” to test their systems at least annually, </a:t>
            </a:r>
            <a:r>
              <a:rPr lang="en-US" sz="2400" dirty="0" smtClean="0"/>
              <a:t>to acquire sufficient knowledge of their systems to “identify and manage the risks associated with the use of [the systems],” and to be able to immediately halt their systems if necessary.</a:t>
            </a:r>
            <a:endParaRPr lang="pt-BR" sz="2400" dirty="0" smtClean="0"/>
          </a:p>
          <a:p>
            <a:pPr>
              <a:buNone/>
            </a:pPr>
            <a:endParaRPr lang="en-US" dirty="0" smtClean="0"/>
          </a:p>
          <a:p>
            <a:endParaRPr lang="pt-BR" dirty="0"/>
          </a:p>
        </p:txBody>
      </p:sp>
    </p:spTree>
    <p:extLst>
      <p:ext uri="{BB962C8B-B14F-4D97-AF65-F5344CB8AC3E}">
        <p14:creationId xmlns:p14="http://schemas.microsoft.com/office/powerpoint/2010/main" val="2594359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err="1" smtClean="0"/>
              <a:t>High-Frequency</a:t>
            </a:r>
            <a:r>
              <a:rPr lang="pt-BR" dirty="0" smtClean="0"/>
              <a:t> </a:t>
            </a:r>
            <a:r>
              <a:rPr lang="pt-BR" dirty="0" err="1" smtClean="0"/>
              <a:t>Trading</a:t>
            </a:r>
            <a:r>
              <a:rPr lang="pt-BR" dirty="0" smtClean="0"/>
              <a:t> </a:t>
            </a:r>
            <a:endParaRPr lang="pt-BR"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21</a:t>
            </a:fld>
            <a:endParaRPr lang="en-US"/>
          </a:p>
        </p:txBody>
      </p:sp>
      <p:sp>
        <p:nvSpPr>
          <p:cNvPr id="4" name="Content Placeholder 3"/>
          <p:cNvSpPr>
            <a:spLocks noGrp="1"/>
          </p:cNvSpPr>
          <p:nvPr>
            <p:ph sz="quarter" idx="1"/>
          </p:nvPr>
        </p:nvSpPr>
        <p:spPr>
          <a:xfrm>
            <a:off x="457200" y="1219200"/>
            <a:ext cx="8229600" cy="533400"/>
          </a:xfrm>
        </p:spPr>
        <p:txBody>
          <a:bodyPr>
            <a:normAutofit/>
          </a:bodyPr>
          <a:lstStyle/>
          <a:p>
            <a:r>
              <a:rPr lang="pt-BR" dirty="0" err="1" smtClean="0">
                <a:solidFill>
                  <a:srgbClr val="FF0000"/>
                </a:solidFill>
              </a:rPr>
              <a:t>Proposal</a:t>
            </a:r>
            <a:endParaRPr lang="pt-BR" dirty="0" smtClean="0">
              <a:solidFill>
                <a:srgbClr val="FF0000"/>
              </a:solidFill>
            </a:endParaRPr>
          </a:p>
          <a:p>
            <a:endParaRPr lang="pt-BR" dirty="0" smtClean="0">
              <a:solidFill>
                <a:srgbClr val="FF0000"/>
              </a:solidFill>
            </a:endParaRPr>
          </a:p>
        </p:txBody>
      </p:sp>
      <p:sp>
        <p:nvSpPr>
          <p:cNvPr id="5" name="TextBox 4"/>
          <p:cNvSpPr txBox="1"/>
          <p:nvPr/>
        </p:nvSpPr>
        <p:spPr>
          <a:xfrm>
            <a:off x="762000" y="2667000"/>
            <a:ext cx="1371600" cy="954107"/>
          </a:xfrm>
          <a:prstGeom prst="rect">
            <a:avLst/>
          </a:prstGeom>
          <a:noFill/>
          <a:ln>
            <a:solidFill>
              <a:schemeClr val="accent1"/>
            </a:solidFill>
          </a:ln>
        </p:spPr>
        <p:txBody>
          <a:bodyPr wrap="square" rtlCol="0">
            <a:spAutoFit/>
          </a:bodyPr>
          <a:lstStyle/>
          <a:p>
            <a:pPr algn="ctr"/>
            <a:r>
              <a:rPr lang="pt-BR" sz="2800" dirty="0" smtClean="0"/>
              <a:t>Initial </a:t>
            </a:r>
          </a:p>
          <a:p>
            <a:pPr algn="ctr"/>
            <a:r>
              <a:rPr lang="pt-BR" sz="2800" dirty="0" smtClean="0"/>
              <a:t>Analysis</a:t>
            </a:r>
            <a:endParaRPr lang="pt-BR" sz="2800" dirty="0"/>
          </a:p>
        </p:txBody>
      </p:sp>
      <p:sp>
        <p:nvSpPr>
          <p:cNvPr id="6" name="TextBox 5"/>
          <p:cNvSpPr txBox="1"/>
          <p:nvPr/>
        </p:nvSpPr>
        <p:spPr>
          <a:xfrm>
            <a:off x="4724400" y="3733800"/>
            <a:ext cx="1905000" cy="830997"/>
          </a:xfrm>
          <a:prstGeom prst="rect">
            <a:avLst/>
          </a:prstGeom>
          <a:noFill/>
          <a:ln>
            <a:solidFill>
              <a:schemeClr val="accent1"/>
            </a:solidFill>
          </a:ln>
        </p:spPr>
        <p:txBody>
          <a:bodyPr wrap="square" rtlCol="0">
            <a:spAutoFit/>
          </a:bodyPr>
          <a:lstStyle/>
          <a:p>
            <a:pPr algn="ctr"/>
            <a:r>
              <a:rPr lang="pt-BR" sz="2400" dirty="0" smtClean="0"/>
              <a:t>No </a:t>
            </a:r>
            <a:r>
              <a:rPr lang="pt-BR" sz="2400" dirty="0" err="1" smtClean="0"/>
              <a:t>Enouth</a:t>
            </a:r>
            <a:r>
              <a:rPr lang="pt-BR" sz="2400" dirty="0" smtClean="0"/>
              <a:t> Data</a:t>
            </a:r>
            <a:endParaRPr lang="pt-BR" sz="2400" dirty="0"/>
          </a:p>
        </p:txBody>
      </p:sp>
      <p:sp>
        <p:nvSpPr>
          <p:cNvPr id="7" name="TextBox 6"/>
          <p:cNvSpPr txBox="1"/>
          <p:nvPr/>
        </p:nvSpPr>
        <p:spPr>
          <a:xfrm>
            <a:off x="2514600" y="2667000"/>
            <a:ext cx="2057400" cy="954107"/>
          </a:xfrm>
          <a:prstGeom prst="rect">
            <a:avLst/>
          </a:prstGeom>
          <a:noFill/>
          <a:ln>
            <a:solidFill>
              <a:schemeClr val="accent1"/>
            </a:solidFill>
          </a:ln>
        </p:spPr>
        <p:txBody>
          <a:bodyPr wrap="square" rtlCol="0">
            <a:spAutoFit/>
          </a:bodyPr>
          <a:lstStyle/>
          <a:p>
            <a:pPr algn="ctr"/>
            <a:r>
              <a:rPr lang="pt-BR" sz="2800" dirty="0" smtClean="0"/>
              <a:t>TMX presentation</a:t>
            </a:r>
            <a:endParaRPr lang="pt-BR" sz="2800" dirty="0"/>
          </a:p>
        </p:txBody>
      </p:sp>
      <p:sp>
        <p:nvSpPr>
          <p:cNvPr id="8" name="TextBox 7"/>
          <p:cNvSpPr txBox="1"/>
          <p:nvPr/>
        </p:nvSpPr>
        <p:spPr>
          <a:xfrm>
            <a:off x="4800600" y="4953000"/>
            <a:ext cx="1905000" cy="830997"/>
          </a:xfrm>
          <a:prstGeom prst="rect">
            <a:avLst/>
          </a:prstGeom>
          <a:noFill/>
          <a:ln>
            <a:solidFill>
              <a:schemeClr val="accent1"/>
            </a:solidFill>
          </a:ln>
        </p:spPr>
        <p:txBody>
          <a:bodyPr wrap="square" rtlCol="0">
            <a:spAutoFit/>
          </a:bodyPr>
          <a:lstStyle/>
          <a:p>
            <a:pPr algn="ctr"/>
            <a:r>
              <a:rPr lang="pt-BR" sz="2400" dirty="0" err="1" smtClean="0"/>
              <a:t>Wait</a:t>
            </a:r>
            <a:r>
              <a:rPr lang="pt-BR" sz="2400" dirty="0" smtClean="0"/>
              <a:t> for </a:t>
            </a:r>
            <a:r>
              <a:rPr lang="pt-BR" sz="2400" dirty="0" err="1" smtClean="0"/>
              <a:t>New</a:t>
            </a:r>
            <a:r>
              <a:rPr lang="pt-BR" sz="2400" dirty="0" smtClean="0"/>
              <a:t> Data</a:t>
            </a:r>
            <a:endParaRPr lang="pt-BR" sz="2400" dirty="0"/>
          </a:p>
        </p:txBody>
      </p:sp>
      <p:sp>
        <p:nvSpPr>
          <p:cNvPr id="9" name="TextBox 8"/>
          <p:cNvSpPr txBox="1"/>
          <p:nvPr/>
        </p:nvSpPr>
        <p:spPr>
          <a:xfrm>
            <a:off x="6248400" y="1828800"/>
            <a:ext cx="2362200" cy="1384995"/>
          </a:xfrm>
          <a:prstGeom prst="rect">
            <a:avLst/>
          </a:prstGeom>
          <a:noFill/>
          <a:ln>
            <a:solidFill>
              <a:schemeClr val="accent1"/>
            </a:solidFill>
          </a:ln>
        </p:spPr>
        <p:txBody>
          <a:bodyPr wrap="square" rtlCol="0">
            <a:spAutoFit/>
          </a:bodyPr>
          <a:lstStyle/>
          <a:p>
            <a:pPr algn="ctr"/>
            <a:endParaRPr lang="pt-BR" sz="2800" dirty="0" smtClean="0"/>
          </a:p>
          <a:p>
            <a:pPr algn="ctr"/>
            <a:r>
              <a:rPr lang="pt-BR" sz="2800" dirty="0" err="1" smtClean="0"/>
              <a:t>Analysis</a:t>
            </a:r>
            <a:endParaRPr lang="pt-BR" sz="2800" dirty="0" smtClean="0"/>
          </a:p>
          <a:p>
            <a:pPr algn="ctr"/>
            <a:endParaRPr lang="pt-BR" sz="2800" dirty="0"/>
          </a:p>
        </p:txBody>
      </p:sp>
      <p:cxnSp>
        <p:nvCxnSpPr>
          <p:cNvPr id="11" name="Straight Arrow Connector 10"/>
          <p:cNvCxnSpPr>
            <a:endCxn id="9" idx="1"/>
          </p:cNvCxnSpPr>
          <p:nvPr/>
        </p:nvCxnSpPr>
        <p:spPr>
          <a:xfrm flipV="1">
            <a:off x="4648200" y="2521298"/>
            <a:ext cx="1600200" cy="8315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6" idx="0"/>
          </p:cNvCxnSpPr>
          <p:nvPr/>
        </p:nvCxnSpPr>
        <p:spPr>
          <a:xfrm>
            <a:off x="4572000" y="3352800"/>
            <a:ext cx="11049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1"/>
          </p:cNvCxnSpPr>
          <p:nvPr/>
        </p:nvCxnSpPr>
        <p:spPr>
          <a:xfrm rot="10800000" flipV="1">
            <a:off x="1447800" y="4149298"/>
            <a:ext cx="3276600" cy="417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flipH="1" flipV="1">
            <a:off x="1105694" y="3923506"/>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2"/>
          </p:cNvCxnSpPr>
          <p:nvPr/>
        </p:nvCxnSpPr>
        <p:spPr>
          <a:xfrm rot="16200000" flipH="1">
            <a:off x="5730449" y="4511248"/>
            <a:ext cx="312005" cy="4191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3"/>
          </p:cNvCxnSpPr>
          <p:nvPr/>
        </p:nvCxnSpPr>
        <p:spPr>
          <a:xfrm flipV="1">
            <a:off x="6705600" y="3276600"/>
            <a:ext cx="685800" cy="20918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0800000">
            <a:off x="1066800" y="5410200"/>
            <a:ext cx="3733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flipH="1" flipV="1">
            <a:off x="153194" y="4571206"/>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514600" y="5562600"/>
            <a:ext cx="1371600" cy="369332"/>
          </a:xfrm>
          <a:prstGeom prst="rect">
            <a:avLst/>
          </a:prstGeom>
          <a:noFill/>
        </p:spPr>
        <p:txBody>
          <a:bodyPr wrap="square" rtlCol="0">
            <a:spAutoFit/>
          </a:bodyPr>
          <a:lstStyle/>
          <a:p>
            <a:r>
              <a:rPr lang="pt-BR" dirty="0" err="1" smtClean="0"/>
              <a:t>Waiting</a:t>
            </a:r>
            <a:r>
              <a:rPr lang="pt-BR" dirty="0" smtClean="0"/>
              <a:t>...</a:t>
            </a:r>
            <a:endParaRPr lang="pt-BR" dirty="0"/>
          </a:p>
        </p:txBody>
      </p:sp>
      <p:sp>
        <p:nvSpPr>
          <p:cNvPr id="36" name="TextBox 35"/>
          <p:cNvSpPr txBox="1"/>
          <p:nvPr/>
        </p:nvSpPr>
        <p:spPr>
          <a:xfrm>
            <a:off x="2438400" y="4267200"/>
            <a:ext cx="1371600" cy="369332"/>
          </a:xfrm>
          <a:prstGeom prst="rect">
            <a:avLst/>
          </a:prstGeom>
          <a:noFill/>
        </p:spPr>
        <p:txBody>
          <a:bodyPr wrap="square" rtlCol="0">
            <a:spAutoFit/>
          </a:bodyPr>
          <a:lstStyle/>
          <a:p>
            <a:r>
              <a:rPr lang="pt-BR" dirty="0" smtClean="0"/>
              <a:t>no </a:t>
            </a:r>
            <a:r>
              <a:rPr lang="pt-BR" dirty="0" err="1" smtClean="0"/>
              <a:t>priority</a:t>
            </a:r>
            <a:endParaRPr lang="pt-BR" dirty="0"/>
          </a:p>
        </p:txBody>
      </p:sp>
      <p:cxnSp>
        <p:nvCxnSpPr>
          <p:cNvPr id="37" name="Straight Arrow Connector 36"/>
          <p:cNvCxnSpPr>
            <a:stCxn id="5" idx="3"/>
            <a:endCxn id="7" idx="1"/>
          </p:cNvCxnSpPr>
          <p:nvPr/>
        </p:nvCxnSpPr>
        <p:spPr>
          <a:xfrm>
            <a:off x="2133600" y="3144054"/>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7533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HFT’s make money</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t>3</a:t>
            </a:fld>
            <a:endParaRPr lang="en-US"/>
          </a:p>
        </p:txBody>
      </p:sp>
      <p:sp>
        <p:nvSpPr>
          <p:cNvPr id="4" name="Content Placeholder 3"/>
          <p:cNvSpPr>
            <a:spLocks noGrp="1"/>
          </p:cNvSpPr>
          <p:nvPr>
            <p:ph sz="quarter" idx="1"/>
          </p:nvPr>
        </p:nvSpPr>
        <p:spPr/>
        <p:txBody>
          <a:bodyPr/>
          <a:lstStyle/>
          <a:p>
            <a:r>
              <a:rPr lang="en-US" dirty="0" smtClean="0"/>
              <a:t>Arbitrage</a:t>
            </a:r>
          </a:p>
          <a:p>
            <a:pPr lvl="1"/>
            <a:r>
              <a:rPr lang="en-US" dirty="0" smtClean="0"/>
              <a:t> If 2 stocks are correlated (could be the same stock on 2 different exchanges), and if the price of 1 stock increases minutely, then these algorithms will immediately purchase the correlated stock, and then sell in microseconds later when the price increases.</a:t>
            </a:r>
          </a:p>
          <a:p>
            <a:r>
              <a:rPr lang="en-US" dirty="0" smtClean="0"/>
              <a:t>Spoofing</a:t>
            </a:r>
          </a:p>
          <a:p>
            <a:pPr lvl="1"/>
            <a:r>
              <a:rPr lang="en-US" dirty="0" smtClean="0"/>
              <a:t> </a:t>
            </a:r>
            <a:r>
              <a:rPr lang="en-US" dirty="0"/>
              <a:t>This consists of entering a large number of orders on </a:t>
            </a:r>
            <a:r>
              <a:rPr lang="en-US" dirty="0" smtClean="0"/>
              <a:t>one/both sides </a:t>
            </a:r>
            <a:r>
              <a:rPr lang="en-US" dirty="0"/>
              <a:t>of the order book to give the impression of liquidity and to trigger other algorithms while ultimately wanting to trade on the </a:t>
            </a:r>
            <a:r>
              <a:rPr lang="en-US" dirty="0" smtClean="0"/>
              <a:t>other side.</a:t>
            </a:r>
            <a:endParaRPr lang="en-US" dirty="0"/>
          </a:p>
          <a:p>
            <a:endParaRPr lang="en-US" dirty="0"/>
          </a:p>
        </p:txBody>
      </p:sp>
    </p:spTree>
    <p:extLst>
      <p:ext uri="{BB962C8B-B14F-4D97-AF65-F5344CB8AC3E}">
        <p14:creationId xmlns:p14="http://schemas.microsoft.com/office/powerpoint/2010/main" val="2545313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HFT Make Money (cont’d)</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t>4</a:t>
            </a:fld>
            <a:endParaRPr lang="en-US"/>
          </a:p>
        </p:txBody>
      </p:sp>
      <p:sp>
        <p:nvSpPr>
          <p:cNvPr id="4" name="Content Placeholder 3"/>
          <p:cNvSpPr>
            <a:spLocks noGrp="1"/>
          </p:cNvSpPr>
          <p:nvPr>
            <p:ph sz="quarter" idx="1"/>
          </p:nvPr>
        </p:nvSpPr>
        <p:spPr/>
        <p:txBody>
          <a:bodyPr/>
          <a:lstStyle/>
          <a:p>
            <a:r>
              <a:rPr lang="en-US" dirty="0" smtClean="0"/>
              <a:t>More Arbitrage:	</a:t>
            </a:r>
          </a:p>
          <a:p>
            <a:pPr lvl="1"/>
            <a:r>
              <a:rPr lang="en-US" dirty="0" smtClean="0"/>
              <a:t>If an investor tries to buy the same stock across multiple exchanges, the </a:t>
            </a:r>
            <a:r>
              <a:rPr lang="en-US" dirty="0" err="1" smtClean="0"/>
              <a:t>HFTers</a:t>
            </a:r>
            <a:r>
              <a:rPr lang="en-US" dirty="0" smtClean="0"/>
              <a:t>, will buy the stocks he wanted on the all non-home exchanges as soon as they see his bid on the first exchange, and try and sell it to him for more.</a:t>
            </a:r>
          </a:p>
          <a:p>
            <a:r>
              <a:rPr lang="en-US" dirty="0" smtClean="0"/>
              <a:t>Automated Liquid Provision</a:t>
            </a:r>
          </a:p>
          <a:p>
            <a:pPr lvl="1"/>
            <a:r>
              <a:rPr lang="en-US" dirty="0"/>
              <a:t>Also known as market making, this is a strategy that involves optimal placing and pricing of limit orders</a:t>
            </a:r>
            <a:r>
              <a:rPr lang="en-US" dirty="0" smtClean="0"/>
              <a:t>.</a:t>
            </a:r>
          </a:p>
          <a:p>
            <a:r>
              <a:rPr lang="en-US" dirty="0" smtClean="0"/>
              <a:t>Pinging</a:t>
            </a:r>
          </a:p>
          <a:p>
            <a:pPr lvl="1"/>
            <a:r>
              <a:rPr lang="en-US" dirty="0" smtClean="0"/>
              <a:t>This </a:t>
            </a:r>
            <a:r>
              <a:rPr lang="en-US" dirty="0"/>
              <a:t>involves entering an order then immediately cancelling it to discover hidden liquidity</a:t>
            </a:r>
          </a:p>
          <a:p>
            <a:endParaRPr lang="en-US" dirty="0"/>
          </a:p>
          <a:p>
            <a:pPr lvl="1"/>
            <a:endParaRPr lang="en-US" dirty="0" smtClean="0"/>
          </a:p>
          <a:p>
            <a:pPr lvl="4"/>
            <a:endParaRPr lang="en-US" dirty="0"/>
          </a:p>
          <a:p>
            <a:pPr marL="1143000" lvl="4" indent="0">
              <a:buNone/>
            </a:pPr>
            <a:endParaRPr lang="en-US" dirty="0" smtClean="0"/>
          </a:p>
        </p:txBody>
      </p:sp>
    </p:spTree>
    <p:extLst>
      <p:ext uri="{BB962C8B-B14F-4D97-AF65-F5344CB8AC3E}">
        <p14:creationId xmlns:p14="http://schemas.microsoft.com/office/powerpoint/2010/main" val="2334072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Assets suitable for HFT</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t>5</a:t>
            </a:fld>
            <a:endParaRPr lang="en-US"/>
          </a:p>
        </p:txBody>
      </p:sp>
      <p:sp>
        <p:nvSpPr>
          <p:cNvPr id="4" name="Content Placeholder 3"/>
          <p:cNvSpPr>
            <a:spLocks noGrp="1"/>
          </p:cNvSpPr>
          <p:nvPr>
            <p:ph sz="quarter" idx="1"/>
          </p:nvPr>
        </p:nvSpPr>
        <p:spPr/>
        <p:txBody>
          <a:bodyPr/>
          <a:lstStyle/>
          <a:p>
            <a:r>
              <a:rPr lang="en-US" dirty="0" smtClean="0"/>
              <a:t>High liquidity to be able to quickly move in and out of positions</a:t>
            </a:r>
          </a:p>
          <a:p>
            <a:r>
              <a:rPr lang="en-US" dirty="0" smtClean="0"/>
              <a:t>Sufficient volatility so that price movement exceeds transactions costs.</a:t>
            </a:r>
          </a:p>
          <a:p>
            <a:r>
              <a:rPr lang="en-US" dirty="0" smtClean="0"/>
              <a:t>Level of predictability in asset’s price range.</a:t>
            </a:r>
          </a:p>
          <a:p>
            <a:endParaRPr lang="en-US" dirty="0"/>
          </a:p>
        </p:txBody>
      </p:sp>
    </p:spTree>
    <p:extLst>
      <p:ext uri="{BB962C8B-B14F-4D97-AF65-F5344CB8AC3E}">
        <p14:creationId xmlns:p14="http://schemas.microsoft.com/office/powerpoint/2010/main" val="1090124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a:t>
            </a:r>
            <a:r>
              <a:rPr lang="en-US" dirty="0" err="1" smtClean="0"/>
              <a:t>HFTers</a:t>
            </a:r>
            <a:r>
              <a:rPr lang="en-US" dirty="0" smtClean="0"/>
              <a:t>: Measures</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t>6</a:t>
            </a:fld>
            <a:endParaRPr lang="en-US"/>
          </a:p>
        </p:txBody>
      </p:sp>
      <p:sp>
        <p:nvSpPr>
          <p:cNvPr id="4" name="Content Placeholder 3"/>
          <p:cNvSpPr>
            <a:spLocks noGrp="1"/>
          </p:cNvSpPr>
          <p:nvPr>
            <p:ph sz="quarter" idx="1"/>
          </p:nvPr>
        </p:nvSpPr>
        <p:spPr/>
        <p:txBody>
          <a:bodyPr/>
          <a:lstStyle/>
          <a:p>
            <a:r>
              <a:rPr lang="en-US" dirty="0" smtClean="0"/>
              <a:t>Aggressive trade: initiate the trade, much more than passive trade</a:t>
            </a:r>
          </a:p>
          <a:p>
            <a:r>
              <a:rPr lang="en-US" dirty="0" smtClean="0"/>
              <a:t>Measure of massive order flow and short order lifetime</a:t>
            </a:r>
          </a:p>
          <a:p>
            <a:pPr lvl="1"/>
            <a:r>
              <a:rPr lang="en-US" dirty="0" smtClean="0"/>
              <a:t>Measure if a participant inserts updates or cancels a “large” amount of “orders” during a “short” period of time.</a:t>
            </a:r>
          </a:p>
          <a:p>
            <a:pPr lvl="1"/>
            <a:r>
              <a:rPr lang="en-US" dirty="0" smtClean="0"/>
              <a:t>Take the median of the market participants central order lifetime.</a:t>
            </a:r>
          </a:p>
          <a:p>
            <a:r>
              <a:rPr lang="en-US" dirty="0" smtClean="0"/>
              <a:t>Short position holdings</a:t>
            </a:r>
          </a:p>
          <a:p>
            <a:r>
              <a:rPr lang="en-US" dirty="0" smtClean="0"/>
              <a:t>No overnight position</a:t>
            </a:r>
          </a:p>
          <a:p>
            <a:pPr lvl="1"/>
            <a:r>
              <a:rPr lang="en-US" dirty="0" smtClean="0"/>
              <a:t>Could look for market participants with short position holding times with little or no overnight position.</a:t>
            </a:r>
          </a:p>
        </p:txBody>
      </p:sp>
    </p:spTree>
    <p:extLst>
      <p:ext uri="{BB962C8B-B14F-4D97-AF65-F5344CB8AC3E}">
        <p14:creationId xmlns:p14="http://schemas.microsoft.com/office/powerpoint/2010/main" val="117204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Self-Trades: A possible finger print</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t>7</a:t>
            </a:fld>
            <a:endParaRPr lang="en-US"/>
          </a:p>
        </p:txBody>
      </p:sp>
      <p:sp>
        <p:nvSpPr>
          <p:cNvPr id="4" name="Content Placeholder 3"/>
          <p:cNvSpPr>
            <a:spLocks noGrp="1"/>
          </p:cNvSpPr>
          <p:nvPr>
            <p:ph sz="quarter" idx="1"/>
          </p:nvPr>
        </p:nvSpPr>
        <p:spPr/>
        <p:txBody>
          <a:bodyPr/>
          <a:lstStyle/>
          <a:p>
            <a:r>
              <a:rPr lang="en-US" dirty="0" smtClean="0"/>
              <a:t>Why would an HFT self trade?</a:t>
            </a:r>
          </a:p>
          <a:p>
            <a:pPr lvl="1"/>
            <a:r>
              <a:rPr lang="en-US" dirty="0" smtClean="0"/>
              <a:t>As part of spoofing, HFT’s like to give the impression of liquidity to try and get other algorithmic traders to jump in. If these HFT’s trick the other algorithms into buying up stocks, then they stand to profit.</a:t>
            </a:r>
          </a:p>
          <a:p>
            <a:pPr lvl="1"/>
            <a:r>
              <a:rPr lang="en-US" dirty="0" smtClean="0"/>
              <a:t>Self trades are a way to give the impression of liquidity.</a:t>
            </a:r>
          </a:p>
        </p:txBody>
      </p:sp>
    </p:spTree>
    <p:extLst>
      <p:ext uri="{BB962C8B-B14F-4D97-AF65-F5344CB8AC3E}">
        <p14:creationId xmlns:p14="http://schemas.microsoft.com/office/powerpoint/2010/main" val="893464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Total trades vs. Self </a:t>
            </a:r>
            <a:r>
              <a:rPr lang="en-US" dirty="0"/>
              <a:t>T</a:t>
            </a:r>
            <a:r>
              <a:rPr lang="en-US" dirty="0" smtClean="0"/>
              <a:t>rades</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t>8</a:t>
            </a:fld>
            <a:endParaRPr lang="en-US"/>
          </a:p>
        </p:txBody>
      </p:sp>
      <p:pic>
        <p:nvPicPr>
          <p:cNvPr id="5" name="Content Placeholder 4" descr="MYLOGM.pdf"/>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1843" r="-593" b="2606"/>
          <a:stretch/>
        </p:blipFill>
        <p:spPr>
          <a:xfrm>
            <a:off x="2593847" y="1219200"/>
            <a:ext cx="3908553" cy="4809067"/>
          </a:xfrm>
        </p:spPr>
      </p:pic>
    </p:spTree>
    <p:extLst>
      <p:ext uri="{BB962C8B-B14F-4D97-AF65-F5344CB8AC3E}">
        <p14:creationId xmlns:p14="http://schemas.microsoft.com/office/powerpoint/2010/main" val="3178756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dirty="0" err="1" smtClean="0"/>
              <a:t>Low-latency</a:t>
            </a:r>
            <a:r>
              <a:rPr lang="pt-BR" dirty="0" smtClean="0"/>
              <a:t> </a:t>
            </a:r>
            <a:r>
              <a:rPr lang="pt-BR" dirty="0" err="1" smtClean="0"/>
              <a:t>trading</a:t>
            </a:r>
            <a:r>
              <a:rPr lang="pt-BR" dirty="0" smtClean="0"/>
              <a:t> </a:t>
            </a:r>
            <a:br>
              <a:rPr lang="pt-BR" dirty="0" smtClean="0"/>
            </a:br>
            <a:r>
              <a:rPr lang="en-US" dirty="0" smtClean="0"/>
              <a:t>Journal of Financial Markets (2013)</a:t>
            </a:r>
            <a:endParaRPr lang="pt-BR"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9</a:t>
            </a:fld>
            <a:endParaRPr lang="en-US"/>
          </a:p>
        </p:txBody>
      </p:sp>
      <p:sp>
        <p:nvSpPr>
          <p:cNvPr id="4" name="Content Placeholder 3"/>
          <p:cNvSpPr>
            <a:spLocks noGrp="1"/>
          </p:cNvSpPr>
          <p:nvPr>
            <p:ph sz="quarter" idx="1"/>
          </p:nvPr>
        </p:nvSpPr>
        <p:spPr>
          <a:xfrm>
            <a:off x="609600" y="1905000"/>
            <a:ext cx="8229600" cy="2209800"/>
          </a:xfrm>
        </p:spPr>
        <p:txBody>
          <a:bodyPr/>
          <a:lstStyle/>
          <a:p>
            <a:r>
              <a:rPr lang="pt-BR" dirty="0" err="1" smtClean="0"/>
              <a:t>Cited</a:t>
            </a:r>
            <a:r>
              <a:rPr lang="pt-BR" dirty="0" smtClean="0"/>
              <a:t> </a:t>
            </a:r>
            <a:r>
              <a:rPr lang="pt-BR" dirty="0" err="1" smtClean="0"/>
              <a:t>by</a:t>
            </a:r>
            <a:r>
              <a:rPr lang="pt-BR" dirty="0" smtClean="0"/>
              <a:t> 400 (scholar.</a:t>
            </a:r>
            <a:r>
              <a:rPr lang="pt-BR" dirty="0" err="1" smtClean="0"/>
              <a:t>google</a:t>
            </a:r>
            <a:r>
              <a:rPr lang="pt-BR" dirty="0" smtClean="0"/>
              <a:t>.</a:t>
            </a:r>
            <a:r>
              <a:rPr lang="pt-BR" dirty="0" err="1" smtClean="0"/>
              <a:t>ca</a:t>
            </a:r>
            <a:r>
              <a:rPr lang="pt-BR" dirty="0" smtClean="0"/>
              <a:t>)</a:t>
            </a:r>
          </a:p>
          <a:p>
            <a:r>
              <a:rPr lang="pt-BR" dirty="0" err="1" smtClean="0"/>
              <a:t>Among</a:t>
            </a:r>
            <a:r>
              <a:rPr lang="pt-BR" dirty="0" smtClean="0"/>
              <a:t> </a:t>
            </a:r>
            <a:r>
              <a:rPr lang="pt-BR" dirty="0" err="1" smtClean="0"/>
              <a:t>the</a:t>
            </a:r>
            <a:r>
              <a:rPr lang="pt-BR" dirty="0" smtClean="0"/>
              <a:t> 1% </a:t>
            </a:r>
            <a:r>
              <a:rPr lang="pt-BR" dirty="0" err="1" smtClean="0"/>
              <a:t>most</a:t>
            </a:r>
            <a:r>
              <a:rPr lang="pt-BR" dirty="0" smtClean="0"/>
              <a:t> </a:t>
            </a:r>
            <a:r>
              <a:rPr lang="pt-BR" dirty="0" err="1" smtClean="0"/>
              <a:t>cited</a:t>
            </a:r>
            <a:r>
              <a:rPr lang="pt-BR" dirty="0" smtClean="0"/>
              <a:t>  (</a:t>
            </a:r>
            <a:r>
              <a:rPr lang="pt-BR" dirty="0" err="1" smtClean="0"/>
              <a:t>according</a:t>
            </a:r>
            <a:r>
              <a:rPr lang="pt-BR" dirty="0" smtClean="0"/>
              <a:t> to </a:t>
            </a:r>
            <a:r>
              <a:rPr lang="pt-BR" i="1" dirty="0" smtClean="0"/>
              <a:t> </a:t>
            </a:r>
            <a:r>
              <a:rPr lang="pt-BR" b="1" i="1" dirty="0" err="1" smtClean="0"/>
              <a:t>Essential</a:t>
            </a:r>
            <a:r>
              <a:rPr lang="pt-BR" b="1" i="1" dirty="0" smtClean="0"/>
              <a:t> </a:t>
            </a:r>
            <a:r>
              <a:rPr lang="pt-BR" b="1" i="1" dirty="0" err="1" smtClean="0"/>
              <a:t>Science</a:t>
            </a:r>
            <a:r>
              <a:rPr lang="pt-BR" b="1" i="1" dirty="0" smtClean="0"/>
              <a:t> </a:t>
            </a:r>
            <a:r>
              <a:rPr lang="pt-BR" b="1" i="1" dirty="0" err="1" smtClean="0"/>
              <a:t>Indicators</a:t>
            </a:r>
            <a:r>
              <a:rPr lang="pt-BR" b="1" i="1" dirty="0" smtClean="0"/>
              <a:t>).</a:t>
            </a:r>
            <a:endParaRPr lang="pt-BR" dirty="0" smtClean="0"/>
          </a:p>
          <a:p>
            <a:endParaRPr lang="pt-BR" dirty="0"/>
          </a:p>
        </p:txBody>
      </p:sp>
      <p:sp>
        <p:nvSpPr>
          <p:cNvPr id="5" name="Rectangle 4"/>
          <p:cNvSpPr/>
          <p:nvPr/>
        </p:nvSpPr>
        <p:spPr>
          <a:xfrm>
            <a:off x="533400" y="5486400"/>
            <a:ext cx="6248400" cy="707886"/>
          </a:xfrm>
          <a:prstGeom prst="rect">
            <a:avLst/>
          </a:prstGeom>
        </p:spPr>
        <p:txBody>
          <a:bodyPr wrap="square">
            <a:spAutoFit/>
          </a:bodyPr>
          <a:lstStyle/>
          <a:p>
            <a:r>
              <a:rPr lang="pt-BR" sz="2000" dirty="0" smtClean="0"/>
              <a:t>Joel </a:t>
            </a:r>
            <a:r>
              <a:rPr lang="pt-BR" sz="2000" dirty="0" err="1" smtClean="0"/>
              <a:t>Hasbrouck</a:t>
            </a:r>
            <a:r>
              <a:rPr lang="pt-BR" sz="2000" dirty="0" smtClean="0"/>
              <a:t> (Stern </a:t>
            </a:r>
            <a:r>
              <a:rPr lang="pt-BR" sz="2000" dirty="0" err="1" smtClean="0"/>
              <a:t>SchoolofBusiness</a:t>
            </a:r>
            <a:r>
              <a:rPr lang="pt-BR" sz="2000" dirty="0" smtClean="0"/>
              <a:t>)</a:t>
            </a:r>
          </a:p>
          <a:p>
            <a:r>
              <a:rPr lang="pt-BR" sz="2000" dirty="0" err="1" smtClean="0"/>
              <a:t>GideonSaarb</a:t>
            </a:r>
            <a:r>
              <a:rPr lang="pt-BR" sz="2000" dirty="0" smtClean="0"/>
              <a:t> (</a:t>
            </a:r>
            <a:r>
              <a:rPr lang="pt-BR" sz="2000" dirty="0" err="1" smtClean="0"/>
              <a:t>School</a:t>
            </a:r>
            <a:r>
              <a:rPr lang="pt-BR" sz="2000" dirty="0" smtClean="0"/>
              <a:t> of </a:t>
            </a:r>
            <a:r>
              <a:rPr lang="pt-BR" sz="2000" dirty="0" err="1" smtClean="0"/>
              <a:t>Management</a:t>
            </a:r>
            <a:r>
              <a:rPr lang="pt-BR" sz="2000" dirty="0" smtClean="0"/>
              <a:t>, </a:t>
            </a:r>
            <a:r>
              <a:rPr lang="pt-BR" sz="2000" dirty="0" err="1" smtClean="0"/>
              <a:t>Cornell</a:t>
            </a:r>
            <a:r>
              <a:rPr lang="pt-BR" sz="2000" dirty="0" smtClean="0"/>
              <a:t> </a:t>
            </a:r>
            <a:r>
              <a:rPr lang="pt-BR" sz="2000" dirty="0" err="1" smtClean="0"/>
              <a:t>University</a:t>
            </a:r>
            <a:r>
              <a:rPr lang="pt-BR" sz="2000" dirty="0" smtClean="0"/>
              <a:t>)</a:t>
            </a:r>
            <a:endParaRPr lang="pt-BR" sz="2000" dirty="0"/>
          </a:p>
        </p:txBody>
      </p:sp>
    </p:spTree>
    <p:extLst>
      <p:ext uri="{BB962C8B-B14F-4D97-AF65-F5344CB8AC3E}">
        <p14:creationId xmlns:p14="http://schemas.microsoft.com/office/powerpoint/2010/main" val="16758569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SL_presentation_template-4">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DSL_presentation_template-4.thmx</Template>
  <TotalTime>293</TotalTime>
  <Words>846</Words>
  <Application>Microsoft Macintosh PowerPoint</Application>
  <PresentationFormat>On-screen Show (4:3)</PresentationFormat>
  <Paragraphs>169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DSL_presentation_template-4</vt:lpstr>
      <vt:lpstr>High Frequency Trading</vt:lpstr>
      <vt:lpstr>What is High Frequency Trading? (HFT)</vt:lpstr>
      <vt:lpstr>Ways HFT’s make money</vt:lpstr>
      <vt:lpstr>Ways HFT Make Money (cont’d)</vt:lpstr>
      <vt:lpstr>Assets suitable for HFT</vt:lpstr>
      <vt:lpstr>Characteristics of HFTers: Measures</vt:lpstr>
      <vt:lpstr>Self-Trades: A possible finger print</vt:lpstr>
      <vt:lpstr>Plot: Total trades vs. Self Trades</vt:lpstr>
      <vt:lpstr>Low-latency trading  Journal of Financial Markets (2013)</vt:lpstr>
      <vt:lpstr>High-Frequency Trading</vt:lpstr>
      <vt:lpstr>Distribution of  Arrival Messages to Market</vt:lpstr>
      <vt:lpstr>TMX Distribuition (inside each second) </vt:lpstr>
      <vt:lpstr>TMX Distribuition (inside each second) </vt:lpstr>
      <vt:lpstr>Figure from Hasbrouck et al. </vt:lpstr>
      <vt:lpstr>Number of Trades for Broker (TMX file)</vt:lpstr>
      <vt:lpstr>Stock: TD – Broker 1  (TMX file)</vt:lpstr>
      <vt:lpstr>Quality Market</vt:lpstr>
      <vt:lpstr>High-Frequency Trading</vt:lpstr>
      <vt:lpstr>High-Frequency Trading</vt:lpstr>
      <vt:lpstr>High-Frequency Trading (regulation)</vt:lpstr>
      <vt:lpstr>High-Frequency Trading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Frequency Trading</dc:title>
  <dc:creator>nathan friedman</dc:creator>
  <cp:lastModifiedBy>nathan friedman</cp:lastModifiedBy>
  <cp:revision>11</cp:revision>
  <dcterms:created xsi:type="dcterms:W3CDTF">2016-05-31T14:21:37Z</dcterms:created>
  <dcterms:modified xsi:type="dcterms:W3CDTF">2016-05-31T19:15:22Z</dcterms:modified>
</cp:coreProperties>
</file>