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b" ContentType="application/vnd.ms-excel.sheet.binary.macroEnabled.12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390" r:id="rId2"/>
    <p:sldId id="424" r:id="rId3"/>
    <p:sldId id="428" r:id="rId4"/>
    <p:sldId id="435" r:id="rId5"/>
    <p:sldId id="437" r:id="rId6"/>
    <p:sldId id="438" r:id="rId7"/>
    <p:sldId id="439" r:id="rId8"/>
    <p:sldId id="440" r:id="rId9"/>
    <p:sldId id="441" r:id="rId10"/>
    <p:sldId id="443" r:id="rId11"/>
    <p:sldId id="444" r:id="rId12"/>
    <p:sldId id="447" r:id="rId13"/>
    <p:sldId id="448" r:id="rId14"/>
    <p:sldId id="449" r:id="rId15"/>
    <p:sldId id="450" r:id="rId16"/>
    <p:sldId id="416" r:id="rId17"/>
    <p:sldId id="429" r:id="rId18"/>
    <p:sldId id="412" r:id="rId19"/>
    <p:sldId id="430" r:id="rId20"/>
    <p:sldId id="410" r:id="rId21"/>
    <p:sldId id="417" r:id="rId22"/>
    <p:sldId id="418" r:id="rId23"/>
    <p:sldId id="419" r:id="rId24"/>
    <p:sldId id="431" r:id="rId25"/>
    <p:sldId id="432" r:id="rId26"/>
    <p:sldId id="415" r:id="rId27"/>
    <p:sldId id="45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58" autoAdjust="0"/>
  </p:normalViewPr>
  <p:slideViewPr>
    <p:cSldViewPr>
      <p:cViewPr>
        <p:scale>
          <a:sx n="103" d="100"/>
          <a:sy n="103" d="100"/>
        </p:scale>
        <p:origin x="-9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Analysis\cluster_44_84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milton\_new\Ryerson\Data\TSX\R\Broker\Analysis\cluster_2_7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CA"/>
              <a:t>2015</a:t>
            </a:r>
          </a:p>
        </c:rich>
      </c:tx>
      <c:layout>
        <c:manualLayout>
          <c:xMode val="edge"/>
          <c:yMode val="edge"/>
          <c:x val="0.431314102564103"/>
          <c:y val="0.23205606135170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5658565515849"/>
          <c:y val="0.313493069225722"/>
          <c:w val="0.804439354936402"/>
          <c:h val="0.2340961286089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cluster_44_84!$B$2</c:f>
              <c:strCache>
                <c:ptCount val="1"/>
                <c:pt idx="0">
                  <c:v>44-Jones Gable &amp; Company Ltd</c:v>
                </c:pt>
              </c:strCache>
            </c:strRef>
          </c:tx>
          <c:invertIfNegative val="0"/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cluster_44_84!$C$2:$Q$2</c:f>
              <c:numCache>
                <c:formatCode>0%</c:formatCode>
                <c:ptCount val="15"/>
                <c:pt idx="0">
                  <c:v>0.024</c:v>
                </c:pt>
                <c:pt idx="1">
                  <c:v>0.012</c:v>
                </c:pt>
                <c:pt idx="2">
                  <c:v>0.013</c:v>
                </c:pt>
                <c:pt idx="3">
                  <c:v>0.0360000000000001</c:v>
                </c:pt>
                <c:pt idx="4">
                  <c:v>0.126</c:v>
                </c:pt>
                <c:pt idx="5">
                  <c:v>0.00400000000000001</c:v>
                </c:pt>
                <c:pt idx="6">
                  <c:v>0.513</c:v>
                </c:pt>
                <c:pt idx="7">
                  <c:v>0.00800000000000002</c:v>
                </c:pt>
                <c:pt idx="8">
                  <c:v>0.0180000000000001</c:v>
                </c:pt>
                <c:pt idx="9">
                  <c:v>0.061</c:v>
                </c:pt>
                <c:pt idx="10">
                  <c:v>0.063</c:v>
                </c:pt>
                <c:pt idx="11">
                  <c:v>0.0250000000000001</c:v>
                </c:pt>
                <c:pt idx="12">
                  <c:v>0.0</c:v>
                </c:pt>
                <c:pt idx="13">
                  <c:v>0.00800000000000002</c:v>
                </c:pt>
                <c:pt idx="14">
                  <c:v>0.09</c:v>
                </c:pt>
              </c:numCache>
            </c:numRef>
          </c:val>
        </c:ser>
        <c:ser>
          <c:idx val="1"/>
          <c:order val="1"/>
          <c:tx>
            <c:strRef>
              <c:f>cluster_44_84!$B$3</c:f>
              <c:strCache>
                <c:ptCount val="1"/>
                <c:pt idx="0">
                  <c:v>84-Independent Trading Group</c:v>
                </c:pt>
              </c:strCache>
            </c:strRef>
          </c:tx>
          <c:invertIfNegative val="0"/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cluster_44_84!$C$3:$Q$3</c:f>
              <c:numCache>
                <c:formatCode>0%</c:formatCode>
                <c:ptCount val="15"/>
                <c:pt idx="0">
                  <c:v>0.01</c:v>
                </c:pt>
                <c:pt idx="1">
                  <c:v>0.0350000000000001</c:v>
                </c:pt>
                <c:pt idx="2">
                  <c:v>0.002</c:v>
                </c:pt>
                <c:pt idx="3">
                  <c:v>0.07</c:v>
                </c:pt>
                <c:pt idx="4">
                  <c:v>0.071</c:v>
                </c:pt>
                <c:pt idx="5">
                  <c:v>0.0</c:v>
                </c:pt>
                <c:pt idx="6">
                  <c:v>0.522</c:v>
                </c:pt>
                <c:pt idx="7">
                  <c:v>0.0</c:v>
                </c:pt>
                <c:pt idx="8">
                  <c:v>0.001</c:v>
                </c:pt>
                <c:pt idx="9">
                  <c:v>0.0380000000000001</c:v>
                </c:pt>
                <c:pt idx="10">
                  <c:v>0.243</c:v>
                </c:pt>
                <c:pt idx="11">
                  <c:v>0.001</c:v>
                </c:pt>
                <c:pt idx="12">
                  <c:v>0.0</c:v>
                </c:pt>
                <c:pt idx="13">
                  <c:v>0.00600000000000002</c:v>
                </c:pt>
                <c:pt idx="14">
                  <c:v>0.001</c:v>
                </c:pt>
              </c:numCache>
            </c:numRef>
          </c:val>
        </c:ser>
        <c:ser>
          <c:idx val="2"/>
          <c:order val="2"/>
          <c:tx>
            <c:strRef>
              <c:f>cluster_44_84!$B$4</c:f>
              <c:strCache>
                <c:ptCount val="1"/>
                <c:pt idx="0">
                  <c:v>center</c:v>
                </c:pt>
              </c:strCache>
            </c:strRef>
          </c:tx>
          <c:invertIfNegative val="0"/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cluster_44_84!$C$4:$Q$4</c:f>
              <c:numCache>
                <c:formatCode>0%</c:formatCode>
                <c:ptCount val="15"/>
                <c:pt idx="0">
                  <c:v>0.0170000000000001</c:v>
                </c:pt>
                <c:pt idx="1">
                  <c:v>0.0235</c:v>
                </c:pt>
                <c:pt idx="2">
                  <c:v>0.00750000000000003</c:v>
                </c:pt>
                <c:pt idx="3">
                  <c:v>0.053</c:v>
                </c:pt>
                <c:pt idx="4">
                  <c:v>0.0985000000000006</c:v>
                </c:pt>
                <c:pt idx="5">
                  <c:v>0.002</c:v>
                </c:pt>
                <c:pt idx="6">
                  <c:v>0.5175</c:v>
                </c:pt>
                <c:pt idx="7">
                  <c:v>0.00400000000000001</c:v>
                </c:pt>
                <c:pt idx="8">
                  <c:v>0.00950000000000003</c:v>
                </c:pt>
                <c:pt idx="9">
                  <c:v>0.0495000000000001</c:v>
                </c:pt>
                <c:pt idx="10">
                  <c:v>0.153</c:v>
                </c:pt>
                <c:pt idx="11">
                  <c:v>0.0130000000000001</c:v>
                </c:pt>
                <c:pt idx="12">
                  <c:v>0.0</c:v>
                </c:pt>
                <c:pt idx="13">
                  <c:v>0.00700000000000002</c:v>
                </c:pt>
                <c:pt idx="14">
                  <c:v>0.0455</c:v>
                </c:pt>
              </c:numCache>
            </c:numRef>
          </c:val>
        </c:ser>
        <c:ser>
          <c:idx val="3"/>
          <c:order val="3"/>
          <c:tx>
            <c:strRef>
              <c:f>cluster_44_84!$B$5</c:f>
              <c:strCache>
                <c:ptCount val="1"/>
                <c:pt idx="0">
                  <c:v>market avg</c:v>
                </c:pt>
              </c:strCache>
            </c:strRef>
          </c:tx>
          <c:invertIfNegative val="0"/>
          <c:cat>
            <c:strRef>
              <c:f>cluster_44_84!$C$1:$Q$1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cluster_44_84!$C$5:$Q$5</c:f>
              <c:numCache>
                <c:formatCode>0%</c:formatCode>
                <c:ptCount val="15"/>
                <c:pt idx="0">
                  <c:v>0.0370000000000002</c:v>
                </c:pt>
                <c:pt idx="1">
                  <c:v>0.0310000000000001</c:v>
                </c:pt>
                <c:pt idx="2">
                  <c:v>0.00300000000000001</c:v>
                </c:pt>
                <c:pt idx="3">
                  <c:v>0.0470000000000001</c:v>
                </c:pt>
                <c:pt idx="4">
                  <c:v>0.189000000000001</c:v>
                </c:pt>
                <c:pt idx="5">
                  <c:v>0.0540000000000002</c:v>
                </c:pt>
                <c:pt idx="6">
                  <c:v>0.227</c:v>
                </c:pt>
                <c:pt idx="7">
                  <c:v>0.00700000000000002</c:v>
                </c:pt>
                <c:pt idx="8">
                  <c:v>0.0260000000000001</c:v>
                </c:pt>
                <c:pt idx="9">
                  <c:v>0.0890000000000002</c:v>
                </c:pt>
                <c:pt idx="10">
                  <c:v>0.129</c:v>
                </c:pt>
                <c:pt idx="11">
                  <c:v>0.043</c:v>
                </c:pt>
                <c:pt idx="12">
                  <c:v>0.0</c:v>
                </c:pt>
                <c:pt idx="13">
                  <c:v>0.0480000000000001</c:v>
                </c:pt>
                <c:pt idx="14">
                  <c:v>0.071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6134856"/>
        <c:axId val="2136131720"/>
      </c:barChart>
      <c:catAx>
        <c:axId val="213613485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2136131720"/>
        <c:crosses val="autoZero"/>
        <c:auto val="1"/>
        <c:lblAlgn val="ctr"/>
        <c:lblOffset val="100"/>
        <c:noMultiLvlLbl val="0"/>
      </c:catAx>
      <c:valAx>
        <c:axId val="2136131720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21361348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27345548152635"/>
          <c:y val="0.0228456620066101"/>
          <c:w val="0.472654451847365"/>
          <c:h val="0.242127419619423"/>
        </c:manualLayout>
      </c:layout>
      <c:overlay val="0"/>
      <c:txPr>
        <a:bodyPr/>
        <a:lstStyle/>
        <a:p>
          <a:pPr>
            <a:defRPr sz="18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cluster_2_7!$E$2</c:f>
              <c:strCache>
                <c:ptCount val="1"/>
                <c:pt idx="0">
                  <c:v>2-RBC Capital Markets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cluster_2_7!$F$2:$T$2</c:f>
              <c:numCache>
                <c:formatCode>0%</c:formatCode>
                <c:ptCount val="15"/>
                <c:pt idx="0">
                  <c:v>0.029</c:v>
                </c:pt>
                <c:pt idx="1">
                  <c:v>0.034</c:v>
                </c:pt>
                <c:pt idx="2">
                  <c:v>0.00500000000000001</c:v>
                </c:pt>
                <c:pt idx="3">
                  <c:v>0.047</c:v>
                </c:pt>
                <c:pt idx="4">
                  <c:v>0.175</c:v>
                </c:pt>
                <c:pt idx="5">
                  <c:v>0.057</c:v>
                </c:pt>
                <c:pt idx="6">
                  <c:v>0.231</c:v>
                </c:pt>
                <c:pt idx="7">
                  <c:v>0.00600000000000001</c:v>
                </c:pt>
                <c:pt idx="8">
                  <c:v>0.025</c:v>
                </c:pt>
                <c:pt idx="9">
                  <c:v>0.073</c:v>
                </c:pt>
                <c:pt idx="10">
                  <c:v>0.125</c:v>
                </c:pt>
                <c:pt idx="11">
                  <c:v>0.065</c:v>
                </c:pt>
                <c:pt idx="12">
                  <c:v>0.0</c:v>
                </c:pt>
                <c:pt idx="13">
                  <c:v>0.037</c:v>
                </c:pt>
                <c:pt idx="14">
                  <c:v>0.092</c:v>
                </c:pt>
              </c:numCache>
            </c:numRef>
          </c:val>
        </c:ser>
        <c:ser>
          <c:idx val="1"/>
          <c:order val="1"/>
          <c:tx>
            <c:strRef>
              <c:f>cluster_2_7!$E$3</c:f>
              <c:strCache>
                <c:ptCount val="1"/>
                <c:pt idx="0">
                  <c:v>7-TD Securities Inc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cluster_2_7!$F$3:$T$3</c:f>
              <c:numCache>
                <c:formatCode>0%</c:formatCode>
                <c:ptCount val="15"/>
                <c:pt idx="0">
                  <c:v>0.037</c:v>
                </c:pt>
                <c:pt idx="1">
                  <c:v>0.028</c:v>
                </c:pt>
                <c:pt idx="2">
                  <c:v>0.00500000000000001</c:v>
                </c:pt>
                <c:pt idx="3">
                  <c:v>0.048</c:v>
                </c:pt>
                <c:pt idx="4">
                  <c:v>0.166</c:v>
                </c:pt>
                <c:pt idx="5">
                  <c:v>0.099</c:v>
                </c:pt>
                <c:pt idx="6">
                  <c:v>0.224</c:v>
                </c:pt>
                <c:pt idx="7">
                  <c:v>0.00400000000000001</c:v>
                </c:pt>
                <c:pt idx="8">
                  <c:v>0.0270000000000001</c:v>
                </c:pt>
                <c:pt idx="9">
                  <c:v>0.077</c:v>
                </c:pt>
                <c:pt idx="10">
                  <c:v>0.132</c:v>
                </c:pt>
                <c:pt idx="11">
                  <c:v>0.051</c:v>
                </c:pt>
                <c:pt idx="12">
                  <c:v>0.0</c:v>
                </c:pt>
                <c:pt idx="13">
                  <c:v>0.034</c:v>
                </c:pt>
                <c:pt idx="14">
                  <c:v>0.066</c:v>
                </c:pt>
              </c:numCache>
            </c:numRef>
          </c:val>
        </c:ser>
        <c:ser>
          <c:idx val="2"/>
          <c:order val="2"/>
          <c:tx>
            <c:strRef>
              <c:f>cluster_2_7!$E$4</c:f>
              <c:strCache>
                <c:ptCount val="1"/>
                <c:pt idx="0">
                  <c:v>90-Barclays Capital Canada Inc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cluster_2_7!$F$4:$T$4</c:f>
              <c:numCache>
                <c:formatCode>0%</c:formatCode>
                <c:ptCount val="15"/>
                <c:pt idx="0">
                  <c:v>0.015</c:v>
                </c:pt>
                <c:pt idx="1">
                  <c:v>0.00800000000000002</c:v>
                </c:pt>
                <c:pt idx="2">
                  <c:v>0.0</c:v>
                </c:pt>
                <c:pt idx="3">
                  <c:v>0.0640000000000001</c:v>
                </c:pt>
                <c:pt idx="4">
                  <c:v>0.181</c:v>
                </c:pt>
                <c:pt idx="5">
                  <c:v>0.00500000000000001</c:v>
                </c:pt>
                <c:pt idx="6">
                  <c:v>0.221</c:v>
                </c:pt>
                <c:pt idx="7">
                  <c:v>0.009</c:v>
                </c:pt>
                <c:pt idx="8">
                  <c:v>0.047</c:v>
                </c:pt>
                <c:pt idx="9">
                  <c:v>0.159</c:v>
                </c:pt>
                <c:pt idx="10">
                  <c:v>0.156</c:v>
                </c:pt>
                <c:pt idx="11">
                  <c:v>0.031</c:v>
                </c:pt>
                <c:pt idx="12">
                  <c:v>0.0</c:v>
                </c:pt>
                <c:pt idx="13">
                  <c:v>0.034</c:v>
                </c:pt>
                <c:pt idx="14">
                  <c:v>0.07</c:v>
                </c:pt>
              </c:numCache>
            </c:numRef>
          </c:val>
        </c:ser>
        <c:ser>
          <c:idx val="3"/>
          <c:order val="3"/>
          <c:tx>
            <c:strRef>
              <c:f>cluster_2_7!$E$5</c:f>
              <c:strCache>
                <c:ptCount val="1"/>
                <c:pt idx="0">
                  <c:v>15-UBS Securities Canada Inc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cluster_2_7!$F$5:$T$5</c:f>
              <c:numCache>
                <c:formatCode>0%</c:formatCode>
                <c:ptCount val="15"/>
                <c:pt idx="0">
                  <c:v>0.015</c:v>
                </c:pt>
                <c:pt idx="1">
                  <c:v>0.00800000000000002</c:v>
                </c:pt>
                <c:pt idx="2">
                  <c:v>0.001</c:v>
                </c:pt>
                <c:pt idx="3">
                  <c:v>0.0640000000000001</c:v>
                </c:pt>
                <c:pt idx="4">
                  <c:v>0.211</c:v>
                </c:pt>
                <c:pt idx="5">
                  <c:v>0.00400000000000001</c:v>
                </c:pt>
                <c:pt idx="6">
                  <c:v>0.208</c:v>
                </c:pt>
                <c:pt idx="7">
                  <c:v>0.014</c:v>
                </c:pt>
                <c:pt idx="8">
                  <c:v>0.022</c:v>
                </c:pt>
                <c:pt idx="9">
                  <c:v>0.113</c:v>
                </c:pt>
                <c:pt idx="10">
                  <c:v>0.176</c:v>
                </c:pt>
                <c:pt idx="11">
                  <c:v>0.034</c:v>
                </c:pt>
                <c:pt idx="12">
                  <c:v>0.0</c:v>
                </c:pt>
                <c:pt idx="13">
                  <c:v>0.044</c:v>
                </c:pt>
                <c:pt idx="14">
                  <c:v>0.086</c:v>
                </c:pt>
              </c:numCache>
            </c:numRef>
          </c:val>
        </c:ser>
        <c:ser>
          <c:idx val="4"/>
          <c:order val="4"/>
          <c:tx>
            <c:strRef>
              <c:f>cluster_2_7!$E$6</c:f>
              <c:strCache>
                <c:ptCount val="1"/>
                <c:pt idx="0">
                  <c:v>13-Instinet Canada Ltd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cluster_2_7!$F$6:$T$6</c:f>
              <c:numCache>
                <c:formatCode>0%</c:formatCode>
                <c:ptCount val="15"/>
                <c:pt idx="0">
                  <c:v>0.00700000000000001</c:v>
                </c:pt>
                <c:pt idx="1">
                  <c:v>0.00300000000000001</c:v>
                </c:pt>
                <c:pt idx="2">
                  <c:v>0.0</c:v>
                </c:pt>
                <c:pt idx="3">
                  <c:v>0.056</c:v>
                </c:pt>
                <c:pt idx="4">
                  <c:v>0.195</c:v>
                </c:pt>
                <c:pt idx="5">
                  <c:v>0.02</c:v>
                </c:pt>
                <c:pt idx="6">
                  <c:v>0.261</c:v>
                </c:pt>
                <c:pt idx="7">
                  <c:v>0.009</c:v>
                </c:pt>
                <c:pt idx="8">
                  <c:v>0.031</c:v>
                </c:pt>
                <c:pt idx="9">
                  <c:v>0.119</c:v>
                </c:pt>
                <c:pt idx="10">
                  <c:v>0.18</c:v>
                </c:pt>
                <c:pt idx="11">
                  <c:v>0.014</c:v>
                </c:pt>
                <c:pt idx="12">
                  <c:v>0.0</c:v>
                </c:pt>
                <c:pt idx="13">
                  <c:v>0.035</c:v>
                </c:pt>
                <c:pt idx="14">
                  <c:v>0.071</c:v>
                </c:pt>
              </c:numCache>
            </c:numRef>
          </c:val>
        </c:ser>
        <c:ser>
          <c:idx val="5"/>
          <c:order val="5"/>
          <c:tx>
            <c:strRef>
              <c:f>cluster_2_7!$E$7</c:f>
              <c:strCache>
                <c:ptCount val="1"/>
                <c:pt idx="0">
                  <c:v>1-broker1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cluster_2_7!$F$7:$T$7</c:f>
              <c:numCache>
                <c:formatCode>0%</c:formatCode>
                <c:ptCount val="15"/>
                <c:pt idx="0">
                  <c:v>0.032</c:v>
                </c:pt>
                <c:pt idx="1">
                  <c:v>0.032</c:v>
                </c:pt>
                <c:pt idx="2">
                  <c:v>0.00300000000000001</c:v>
                </c:pt>
                <c:pt idx="3">
                  <c:v>0.043</c:v>
                </c:pt>
                <c:pt idx="4">
                  <c:v>0.218</c:v>
                </c:pt>
                <c:pt idx="5">
                  <c:v>0.04</c:v>
                </c:pt>
                <c:pt idx="6">
                  <c:v>0.207</c:v>
                </c:pt>
                <c:pt idx="7">
                  <c:v>0.009</c:v>
                </c:pt>
                <c:pt idx="8">
                  <c:v>0.036</c:v>
                </c:pt>
                <c:pt idx="9">
                  <c:v>0.0930000000000002</c:v>
                </c:pt>
                <c:pt idx="10">
                  <c:v>0.132</c:v>
                </c:pt>
                <c:pt idx="11">
                  <c:v>0.044</c:v>
                </c:pt>
                <c:pt idx="12">
                  <c:v>0.0</c:v>
                </c:pt>
                <c:pt idx="13">
                  <c:v>0.042</c:v>
                </c:pt>
                <c:pt idx="14">
                  <c:v>0.069</c:v>
                </c:pt>
              </c:numCache>
            </c:numRef>
          </c:val>
        </c:ser>
        <c:ser>
          <c:idx val="6"/>
          <c:order val="6"/>
          <c:tx>
            <c:strRef>
              <c:f>cluster_2_7!$E$8</c:f>
              <c:strCache>
                <c:ptCount val="1"/>
                <c:pt idx="0">
                  <c:v>79-CIBC World Markets  Inc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cluster_2_7!$F$8:$T$8</c:f>
              <c:numCache>
                <c:formatCode>0%</c:formatCode>
                <c:ptCount val="15"/>
                <c:pt idx="0">
                  <c:v>0.021</c:v>
                </c:pt>
                <c:pt idx="1">
                  <c:v>0.015</c:v>
                </c:pt>
                <c:pt idx="2">
                  <c:v>0.00300000000000001</c:v>
                </c:pt>
                <c:pt idx="3">
                  <c:v>0.054</c:v>
                </c:pt>
                <c:pt idx="4">
                  <c:v>0.173</c:v>
                </c:pt>
                <c:pt idx="5">
                  <c:v>0.071</c:v>
                </c:pt>
                <c:pt idx="6">
                  <c:v>0.222</c:v>
                </c:pt>
                <c:pt idx="7">
                  <c:v>0.00600000000000001</c:v>
                </c:pt>
                <c:pt idx="8">
                  <c:v>0.029</c:v>
                </c:pt>
                <c:pt idx="9">
                  <c:v>0.122</c:v>
                </c:pt>
                <c:pt idx="10">
                  <c:v>0.143</c:v>
                </c:pt>
                <c:pt idx="11">
                  <c:v>0.033</c:v>
                </c:pt>
                <c:pt idx="12">
                  <c:v>0.0</c:v>
                </c:pt>
                <c:pt idx="13">
                  <c:v>0.035</c:v>
                </c:pt>
                <c:pt idx="14">
                  <c:v>0.07</c:v>
                </c:pt>
              </c:numCache>
            </c:numRef>
          </c:val>
        </c:ser>
        <c:ser>
          <c:idx val="7"/>
          <c:order val="7"/>
          <c:tx>
            <c:strRef>
              <c:f>cluster_2_7!$E$9</c:f>
              <c:strCache>
                <c:ptCount val="1"/>
                <c:pt idx="0">
                  <c:v>72-Credit Suisse Securities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cluster_2_7!$F$9:$T$9</c:f>
              <c:numCache>
                <c:formatCode>0%</c:formatCode>
                <c:ptCount val="15"/>
                <c:pt idx="0">
                  <c:v>0.009</c:v>
                </c:pt>
                <c:pt idx="1">
                  <c:v>0.00500000000000001</c:v>
                </c:pt>
                <c:pt idx="2">
                  <c:v>0.001</c:v>
                </c:pt>
                <c:pt idx="3">
                  <c:v>0.0590000000000001</c:v>
                </c:pt>
                <c:pt idx="4">
                  <c:v>0.213</c:v>
                </c:pt>
                <c:pt idx="5">
                  <c:v>0.00700000000000001</c:v>
                </c:pt>
                <c:pt idx="6">
                  <c:v>0.237</c:v>
                </c:pt>
                <c:pt idx="7">
                  <c:v>0.01</c:v>
                </c:pt>
                <c:pt idx="8">
                  <c:v>0.037</c:v>
                </c:pt>
                <c:pt idx="9">
                  <c:v>0.114</c:v>
                </c:pt>
                <c:pt idx="10">
                  <c:v>0.159</c:v>
                </c:pt>
                <c:pt idx="11">
                  <c:v>0.028</c:v>
                </c:pt>
                <c:pt idx="12">
                  <c:v>0.0</c:v>
                </c:pt>
                <c:pt idx="13">
                  <c:v>0.044</c:v>
                </c:pt>
                <c:pt idx="14">
                  <c:v>0.077</c:v>
                </c:pt>
              </c:numCache>
            </c:numRef>
          </c:val>
        </c:ser>
        <c:ser>
          <c:idx val="8"/>
          <c:order val="8"/>
          <c:tx>
            <c:strRef>
              <c:f>cluster_2_7!$E$10</c:f>
              <c:strCache>
                <c:ptCount val="1"/>
                <c:pt idx="0">
                  <c:v>39-Merrill Lynch Canada Inc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cluster_2_7!$F$10:$T$10</c:f>
              <c:numCache>
                <c:formatCode>0%</c:formatCode>
                <c:ptCount val="15"/>
                <c:pt idx="0">
                  <c:v>0.012</c:v>
                </c:pt>
                <c:pt idx="1">
                  <c:v>0.00700000000000001</c:v>
                </c:pt>
                <c:pt idx="2">
                  <c:v>0.001</c:v>
                </c:pt>
                <c:pt idx="3">
                  <c:v>0.053</c:v>
                </c:pt>
                <c:pt idx="4">
                  <c:v>0.157</c:v>
                </c:pt>
                <c:pt idx="5">
                  <c:v>0.075</c:v>
                </c:pt>
                <c:pt idx="6">
                  <c:v>0.226</c:v>
                </c:pt>
                <c:pt idx="7">
                  <c:v>0.00700000000000001</c:v>
                </c:pt>
                <c:pt idx="8">
                  <c:v>0.023</c:v>
                </c:pt>
                <c:pt idx="9">
                  <c:v>0.138</c:v>
                </c:pt>
                <c:pt idx="10">
                  <c:v>0.182</c:v>
                </c:pt>
                <c:pt idx="11">
                  <c:v>0.0270000000000001</c:v>
                </c:pt>
                <c:pt idx="12">
                  <c:v>0.0</c:v>
                </c:pt>
                <c:pt idx="13">
                  <c:v>0.031</c:v>
                </c:pt>
                <c:pt idx="14">
                  <c:v>0.061</c:v>
                </c:pt>
              </c:numCache>
            </c:numRef>
          </c:val>
        </c:ser>
        <c:ser>
          <c:idx val="9"/>
          <c:order val="9"/>
          <c:tx>
            <c:strRef>
              <c:f>cluster_2_7!$E$11</c:f>
              <c:strCache>
                <c:ptCount val="1"/>
                <c:pt idx="0">
                  <c:v>53-Morgan Stanley Canada Ltd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cluster_2_7!$F$11:$T$11</c:f>
              <c:numCache>
                <c:formatCode>0%</c:formatCode>
                <c:ptCount val="15"/>
                <c:pt idx="0">
                  <c:v>0.01</c:v>
                </c:pt>
                <c:pt idx="1">
                  <c:v>0.009</c:v>
                </c:pt>
                <c:pt idx="2">
                  <c:v>0.0</c:v>
                </c:pt>
                <c:pt idx="3">
                  <c:v>0.06</c:v>
                </c:pt>
                <c:pt idx="4">
                  <c:v>0.216</c:v>
                </c:pt>
                <c:pt idx="5">
                  <c:v>0.00500000000000001</c:v>
                </c:pt>
                <c:pt idx="6">
                  <c:v>0.236</c:v>
                </c:pt>
                <c:pt idx="7">
                  <c:v>0.011</c:v>
                </c:pt>
                <c:pt idx="8">
                  <c:v>0.025</c:v>
                </c:pt>
                <c:pt idx="9">
                  <c:v>0.11</c:v>
                </c:pt>
                <c:pt idx="10">
                  <c:v>0.161</c:v>
                </c:pt>
                <c:pt idx="11">
                  <c:v>0.028</c:v>
                </c:pt>
                <c:pt idx="12">
                  <c:v>0.0</c:v>
                </c:pt>
                <c:pt idx="13">
                  <c:v>0.041</c:v>
                </c:pt>
                <c:pt idx="14">
                  <c:v>0.0880000000000001</c:v>
                </c:pt>
              </c:numCache>
            </c:numRef>
          </c:val>
        </c:ser>
        <c:ser>
          <c:idx val="10"/>
          <c:order val="10"/>
          <c:tx>
            <c:strRef>
              <c:f>cluster_2_7!$E$12</c:f>
              <c:strCache>
                <c:ptCount val="1"/>
                <c:pt idx="0">
                  <c:v>market avg</c:v>
                </c:pt>
              </c:strCache>
            </c:strRef>
          </c:tx>
          <c:invertIfNegative val="0"/>
          <c:cat>
            <c:strRef>
              <c:f>cluster_2_7!$F$1:$T$1</c:f>
              <c:strCache>
                <c:ptCount val="15"/>
                <c:pt idx="0">
                  <c:v>0-null</c:v>
                </c:pt>
                <c:pt idx="1">
                  <c:v>1-Clean Technology</c:v>
                </c:pt>
                <c:pt idx="2">
                  <c:v>2-Closed-End Funds</c:v>
                </c:pt>
                <c:pt idx="3">
                  <c:v>3-Comm &amp; Media</c:v>
                </c:pt>
                <c:pt idx="4">
                  <c:v>4-Diversified Industries</c:v>
                </c:pt>
                <c:pt idx="5">
                  <c:v>5-ETP</c:v>
                </c:pt>
                <c:pt idx="6">
                  <c:v>6-Financial Services</c:v>
                </c:pt>
                <c:pt idx="7">
                  <c:v>7-Forest Products &amp; Paper</c:v>
                </c:pt>
                <c:pt idx="8">
                  <c:v>8-Life Sciences</c:v>
                </c:pt>
                <c:pt idx="9">
                  <c:v>9-Mining</c:v>
                </c:pt>
                <c:pt idx="10">
                  <c:v>10-Oil &amp; Gas</c:v>
                </c:pt>
                <c:pt idx="11">
                  <c:v>11-Real Estate</c:v>
                </c:pt>
                <c:pt idx="12">
                  <c:v>12-SPAC</c:v>
                </c:pt>
                <c:pt idx="13">
                  <c:v>13-Technology</c:v>
                </c:pt>
                <c:pt idx="14">
                  <c:v>14-Utilities &amp; Pipelines</c:v>
                </c:pt>
              </c:strCache>
            </c:strRef>
          </c:cat>
          <c:val>
            <c:numRef>
              <c:f>cluster_2_7!$F$12:$T$12</c:f>
              <c:numCache>
                <c:formatCode>0%</c:formatCode>
                <c:ptCount val="15"/>
                <c:pt idx="0">
                  <c:v>0.037</c:v>
                </c:pt>
                <c:pt idx="1">
                  <c:v>0.031</c:v>
                </c:pt>
                <c:pt idx="2">
                  <c:v>0.00300000000000001</c:v>
                </c:pt>
                <c:pt idx="3">
                  <c:v>0.047</c:v>
                </c:pt>
                <c:pt idx="4">
                  <c:v>0.189</c:v>
                </c:pt>
                <c:pt idx="5">
                  <c:v>0.054</c:v>
                </c:pt>
                <c:pt idx="6">
                  <c:v>0.227</c:v>
                </c:pt>
                <c:pt idx="7">
                  <c:v>0.00700000000000001</c:v>
                </c:pt>
                <c:pt idx="8">
                  <c:v>0.026</c:v>
                </c:pt>
                <c:pt idx="9">
                  <c:v>0.0890000000000001</c:v>
                </c:pt>
                <c:pt idx="10">
                  <c:v>0.129</c:v>
                </c:pt>
                <c:pt idx="11">
                  <c:v>0.043</c:v>
                </c:pt>
                <c:pt idx="12">
                  <c:v>0.0</c:v>
                </c:pt>
                <c:pt idx="13">
                  <c:v>0.048</c:v>
                </c:pt>
                <c:pt idx="14">
                  <c:v>0.071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5766088"/>
        <c:axId val="2135769032"/>
      </c:barChart>
      <c:catAx>
        <c:axId val="2135766088"/>
        <c:scaling>
          <c:orientation val="minMax"/>
        </c:scaling>
        <c:delete val="0"/>
        <c:axPos val="b"/>
        <c:majorTickMark val="out"/>
        <c:minorTickMark val="none"/>
        <c:tickLblPos val="nextTo"/>
        <c:crossAx val="2135769032"/>
        <c:crosses val="autoZero"/>
        <c:auto val="1"/>
        <c:lblAlgn val="ctr"/>
        <c:lblOffset val="100"/>
        <c:noMultiLvlLbl val="0"/>
      </c:catAx>
      <c:valAx>
        <c:axId val="213576903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35766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image" Target="../media/image13.emf"/><Relationship Id="rId2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image" Target="../media/image30.png"/><Relationship Id="rId2" Type="http://schemas.openxmlformats.org/officeDocument/2006/relationships/image" Target="../media/image3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4175-496E-D049-B6FA-500F8A4184C3}" type="datetimeFigureOut">
              <a:rPr lang="en-US" smtClean="0"/>
              <a:pPr/>
              <a:t>16-08-05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DB0B8-D860-2649-8482-7A910887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1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36DDD-0747-A24D-9558-65F74FCB06EC}" type="datetimeFigureOut">
              <a:rPr lang="en-US" smtClean="0"/>
              <a:pPr/>
              <a:t>16-08-05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84A7-97F7-DB4C-B61F-D21F7533E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1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135767-C715-DC40-AAEC-6E6533B39ED1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468A-D9F6-9841-8C09-96761E5F0FA3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D64A-1BB1-4F44-AFAE-06754104697B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040C-E153-6F4D-8707-76A852B29284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E7A338-1C98-404D-B760-7578571CE295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4A6F-3ADA-0446-999D-CA4FA4644DF6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AB8E-FFB1-0443-8012-25E1D251529E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4F07-5712-0642-9B1F-0A320BE601B1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2B1-2A1C-994A-BE08-9ECB557B7398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6EF-13D3-7543-8D25-E41CD7697D7E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C98-B0C9-DB45-A103-4D3F27B5B992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03848A-0F79-6041-AAF0-0E7A253832A0}" type="datetime1">
              <a:rPr lang="en-CA" smtClean="0"/>
              <a:pPr/>
              <a:t>16-08-05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sllogo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7" y="6107443"/>
            <a:ext cx="2450173" cy="773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package" Target="../embeddings/Microsoft_Excel_Binary_Worksheet12.xlsb"/><Relationship Id="rId7" Type="http://schemas.openxmlformats.org/officeDocument/2006/relationships/image" Target="../media/image21.png"/><Relationship Id="rId8" Type="http://schemas.openxmlformats.org/officeDocument/2006/relationships/package" Target="../embeddings/Microsoft_Excel_Binary_Worksheet13.xlsb"/><Relationship Id="rId9" Type="http://schemas.openxmlformats.org/officeDocument/2006/relationships/image" Target="../media/image22.png"/><Relationship Id="rId10" Type="http://schemas.openxmlformats.org/officeDocument/2006/relationships/package" Target="../embeddings/Microsoft_Excel_Binary_Worksheet14.xlsb"/><Relationship Id="rId11" Type="http://schemas.openxmlformats.org/officeDocument/2006/relationships/image" Target="../media/image2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package" Target="../embeddings/Microsoft_Excel_Binary_Worksheet15.xlsb"/><Relationship Id="rId7" Type="http://schemas.openxmlformats.org/officeDocument/2006/relationships/image" Target="../media/image24.png"/><Relationship Id="rId8" Type="http://schemas.openxmlformats.org/officeDocument/2006/relationships/package" Target="../embeddings/Microsoft_Excel_Binary_Worksheet16.xlsb"/><Relationship Id="rId9" Type="http://schemas.openxmlformats.org/officeDocument/2006/relationships/image" Target="../media/image25.png"/><Relationship Id="rId10" Type="http://schemas.openxmlformats.org/officeDocument/2006/relationships/package" Target="../embeddings/Microsoft_Excel_Binary_Worksheet17.xlsb"/><Relationship Id="rId11" Type="http://schemas.openxmlformats.org/officeDocument/2006/relationships/image" Target="../media/image26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package" Target="../embeddings/Microsoft_Excel_Binary_Worksheet20.xlsb"/><Relationship Id="rId13" Type="http://schemas.openxmlformats.org/officeDocument/2006/relationships/image" Target="../media/image32.png"/><Relationship Id="rId14" Type="http://schemas.openxmlformats.org/officeDocument/2006/relationships/package" Target="../embeddings/Microsoft_Excel_Binary_Worksheet21.xlsb"/><Relationship Id="rId15" Type="http://schemas.openxmlformats.org/officeDocument/2006/relationships/image" Target="../media/image33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package" Target="../embeddings/Microsoft_Excel_Binary_Worksheet18.xlsb"/><Relationship Id="rId7" Type="http://schemas.openxmlformats.org/officeDocument/2006/relationships/image" Target="../media/image30.png"/><Relationship Id="rId8" Type="http://schemas.openxmlformats.org/officeDocument/2006/relationships/package" Target="../embeddings/Microsoft_Excel_Binary_Worksheet19.xlsb"/><Relationship Id="rId9" Type="http://schemas.openxmlformats.org/officeDocument/2006/relationships/image" Target="../media/image31.png"/><Relationship Id="rId10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Binary_Worksheet1.xlsb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package" Target="../embeddings/Microsoft_Excel_Binary_Worksheet5.xlsb"/><Relationship Id="rId13" Type="http://schemas.openxmlformats.org/officeDocument/2006/relationships/image" Target="../media/image8.png"/><Relationship Id="rId14" Type="http://schemas.openxmlformats.org/officeDocument/2006/relationships/package" Target="../embeddings/Microsoft_Excel_Binary_Worksheet6.xlsb"/><Relationship Id="rId15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package" Target="../embeddings/Microsoft_Excel_Binary_Worksheet2.xlsb"/><Relationship Id="rId7" Type="http://schemas.openxmlformats.org/officeDocument/2006/relationships/image" Target="../media/image5.png"/><Relationship Id="rId8" Type="http://schemas.openxmlformats.org/officeDocument/2006/relationships/package" Target="../embeddings/Microsoft_Excel_Binary_Worksheet3.xlsb"/><Relationship Id="rId9" Type="http://schemas.openxmlformats.org/officeDocument/2006/relationships/image" Target="../media/image6.png"/><Relationship Id="rId10" Type="http://schemas.openxmlformats.org/officeDocument/2006/relationships/package" Target="../embeddings/Microsoft_Excel_Binary_Worksheet4.xlsb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package" Target="../embeddings/Microsoft_Excel_Binary_Worksheet10.xlsb"/><Relationship Id="rId13" Type="http://schemas.openxmlformats.org/officeDocument/2006/relationships/image" Target="../media/image16.png"/><Relationship Id="rId14" Type="http://schemas.openxmlformats.org/officeDocument/2006/relationships/package" Target="../embeddings/Microsoft_Excel_Binary_Worksheet11.xlsb"/><Relationship Id="rId15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package" Target="../embeddings/Microsoft_Excel_Binary_Worksheet7.xlsb"/><Relationship Id="rId7" Type="http://schemas.openxmlformats.org/officeDocument/2006/relationships/image" Target="../media/image13.emf"/><Relationship Id="rId8" Type="http://schemas.openxmlformats.org/officeDocument/2006/relationships/package" Target="../embeddings/Microsoft_Excel_Binary_Worksheet8.xlsb"/><Relationship Id="rId9" Type="http://schemas.openxmlformats.org/officeDocument/2006/relationships/image" Target="../media/image14.png"/><Relationship Id="rId10" Type="http://schemas.openxmlformats.org/officeDocument/2006/relationships/package" Target="../embeddings/Microsoft_Excel_Binary_Worksheet9.xls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 smtClean="0"/>
              <a:t>Clustering of Brokers – A </a:t>
            </a:r>
            <a:r>
              <a:rPr lang="en-CA" dirty="0" smtClean="0"/>
              <a:t>Closer Look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August 8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Days </a:t>
            </a:r>
            <a:r>
              <a:rPr lang="en-US" dirty="0" smtClean="0"/>
              <a:t>11, 12, and 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 descr=" 11 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" r="209"/>
          <a:stretch/>
        </p:blipFill>
        <p:spPr>
          <a:xfrm>
            <a:off x="0" y="1706830"/>
            <a:ext cx="3120931" cy="3124105"/>
          </a:xfrm>
        </p:spPr>
      </p:pic>
      <p:pic>
        <p:nvPicPr>
          <p:cNvPr id="6" name="Picture 5" descr=" 12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3" y="1706830"/>
            <a:ext cx="3092393" cy="3203488"/>
          </a:xfrm>
          <a:prstGeom prst="rect">
            <a:avLst/>
          </a:prstGeom>
        </p:spPr>
      </p:pic>
      <p:pic>
        <p:nvPicPr>
          <p:cNvPr id="7" name="Picture 6" descr=" 13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57" y="1737576"/>
            <a:ext cx="3057942" cy="305794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2839003">
            <a:off x="423851" y="3525339"/>
            <a:ext cx="889213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839003">
            <a:off x="3444305" y="3735153"/>
            <a:ext cx="733007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248241">
            <a:off x="6442345" y="3817803"/>
            <a:ext cx="829018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996113"/>
              </p:ext>
            </p:extLst>
          </p:nvPr>
        </p:nvGraphicFramePr>
        <p:xfrm>
          <a:off x="719378" y="4910318"/>
          <a:ext cx="166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Microsoft Excel Binary Worksheet" r:id="rId6" imgW="1663700" imgH="965200" progId="Excel.SheetBinaryMacroEnabled.12">
                  <p:embed/>
                </p:oleObj>
              </mc:Choice>
              <mc:Fallback>
                <p:oleObj name="Microsoft Excel Binary Worksheet" r:id="rId6" imgW="16637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378" y="4910318"/>
                        <a:ext cx="16637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769769"/>
              </p:ext>
            </p:extLst>
          </p:nvPr>
        </p:nvGraphicFramePr>
        <p:xfrm>
          <a:off x="3875776" y="4910318"/>
          <a:ext cx="166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Microsoft Excel Binary Worksheet" r:id="rId8" imgW="1663700" imgH="965200" progId="Excel.SheetBinaryMacroEnabled.12">
                  <p:embed/>
                </p:oleObj>
              </mc:Choice>
              <mc:Fallback>
                <p:oleObj name="Microsoft Excel Binary Worksheet" r:id="rId8" imgW="16637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5776" y="4910318"/>
                        <a:ext cx="16637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339076"/>
              </p:ext>
            </p:extLst>
          </p:nvPr>
        </p:nvGraphicFramePr>
        <p:xfrm>
          <a:off x="7023100" y="4910318"/>
          <a:ext cx="166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Microsoft Excel Binary Worksheet" r:id="rId10" imgW="1663700" imgH="965200" progId="Excel.SheetBinaryMacroEnabled.12">
                  <p:embed/>
                </p:oleObj>
              </mc:Choice>
              <mc:Fallback>
                <p:oleObj name="Microsoft Excel Binary Worksheet" r:id="rId10" imgW="16637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23100" y="4910318"/>
                        <a:ext cx="16637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53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(Hypothesized)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Firms that typically invest a large portion in Oil &amp; Gas tended to decrease that investment on January 19</a:t>
            </a:r>
            <a:r>
              <a:rPr lang="en-US" baseline="30000" dirty="0" smtClean="0"/>
              <a:t>th</a:t>
            </a:r>
            <a:r>
              <a:rPr lang="en-US" dirty="0" smtClean="0"/>
              <a:t>. </a:t>
            </a:r>
          </a:p>
          <a:p>
            <a:r>
              <a:rPr lang="en-US" dirty="0" smtClean="0"/>
              <a:t>K-means centers are usually very susceptible to extreme values. Once these values became not as extreme, the center moved in and firm 90 switched clusters as a result, even though firm 90’s positions did not change very much (0.11 delta)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Because of this, broker 90 was absorbed into cluster 4, even though it only slightly changed position from the previous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Clusters </a:t>
            </a:r>
            <a:r>
              <a:rPr lang="en-US" dirty="0"/>
              <a:t>in </a:t>
            </a:r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 descr=" 16 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r="-55"/>
          <a:stretch/>
        </p:blipFill>
        <p:spPr>
          <a:xfrm>
            <a:off x="521529" y="1344538"/>
            <a:ext cx="2436299" cy="2348713"/>
          </a:xfrm>
        </p:spPr>
      </p:pic>
      <p:pic>
        <p:nvPicPr>
          <p:cNvPr id="6" name="Picture 5" descr=" 17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24" y="1209260"/>
            <a:ext cx="2642752" cy="2642752"/>
          </a:xfrm>
          <a:prstGeom prst="rect">
            <a:avLst/>
          </a:prstGeom>
        </p:spPr>
      </p:pic>
      <p:pic>
        <p:nvPicPr>
          <p:cNvPr id="7" name="Picture 6" descr=" 18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81" y="1272740"/>
            <a:ext cx="2512425" cy="251242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622378"/>
              </p:ext>
            </p:extLst>
          </p:nvPr>
        </p:nvGraphicFramePr>
        <p:xfrm>
          <a:off x="1238821" y="4049933"/>
          <a:ext cx="3182843" cy="72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Microsoft Excel Binary Worksheet" r:id="rId6" imgW="5041900" imgH="1155700" progId="Excel.SheetBinaryMacroEnabled.12">
                  <p:embed/>
                </p:oleObj>
              </mc:Choice>
              <mc:Fallback>
                <p:oleObj name="Microsoft Excel Binary Worksheet" r:id="rId6" imgW="50419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8821" y="4049933"/>
                        <a:ext cx="3182843" cy="729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826996"/>
              </p:ext>
            </p:extLst>
          </p:nvPr>
        </p:nvGraphicFramePr>
        <p:xfrm>
          <a:off x="5013273" y="4049933"/>
          <a:ext cx="3134740" cy="72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Microsoft Excel Binary Worksheet" r:id="rId8" imgW="4965700" imgH="1155700" progId="Excel.SheetBinaryMacroEnabled.12">
                  <p:embed/>
                </p:oleObj>
              </mc:Choice>
              <mc:Fallback>
                <p:oleObj name="Microsoft Excel Binary Worksheet" r:id="rId8" imgW="49657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13273" y="4049933"/>
                        <a:ext cx="3134740" cy="729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843901" y="3785165"/>
            <a:ext cx="394920" cy="35929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3548191" y="3788038"/>
            <a:ext cx="356682" cy="16710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>
            <a:off x="5022927" y="3717014"/>
            <a:ext cx="431885" cy="23395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V="1">
            <a:off x="7344444" y="3782545"/>
            <a:ext cx="305051" cy="233966"/>
          </a:xfrm>
          <a:prstGeom prst="curvedConnector3">
            <a:avLst>
              <a:gd name="adj1" fmla="val 965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529" y="5230713"/>
            <a:ext cx="321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Might be useful to look at it from an ETP/Mining perspective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23570"/>
              </p:ext>
            </p:extLst>
          </p:nvPr>
        </p:nvGraphicFramePr>
        <p:xfrm>
          <a:off x="4094039" y="5029200"/>
          <a:ext cx="5067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Microsoft Excel Binary Worksheet" r:id="rId10" imgW="5067300" imgH="774700" progId="Excel.SheetBinaryMacroEnabled.12">
                  <p:embed/>
                </p:oleObj>
              </mc:Choice>
              <mc:Fallback>
                <p:oleObj name="Microsoft Excel Binary Worksheet" r:id="rId10" imgW="5067300" imgH="774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94039" y="5029200"/>
                        <a:ext cx="50673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29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smtClean="0"/>
              <a:t>Clusters </a:t>
            </a:r>
            <a:r>
              <a:rPr lang="en-US" dirty="0"/>
              <a:t>in </a:t>
            </a:r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Financial Services and Oil &amp; Gas do a poor </a:t>
            </a:r>
            <a:r>
              <a:rPr lang="en-US" sz="1800" dirty="0" smtClean="0"/>
              <a:t>job </a:t>
            </a:r>
            <a:r>
              <a:rPr lang="en-US" sz="1800" dirty="0" smtClean="0"/>
              <a:t>of illustrating the clusters in this </a:t>
            </a:r>
            <a:r>
              <a:rPr lang="en-US" sz="1800" dirty="0" smtClean="0"/>
              <a:t>case – mining &amp; ETP seems more adequate.</a:t>
            </a:r>
            <a:endParaRPr lang="en-US" dirty="0"/>
          </a:p>
        </p:txBody>
      </p:sp>
      <p:pic>
        <p:nvPicPr>
          <p:cNvPr id="5" name="Picture 4" descr=" 16 M&amp;E 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7710"/>
            <a:ext cx="2763682" cy="2763682"/>
          </a:xfrm>
          <a:prstGeom prst="rect">
            <a:avLst/>
          </a:prstGeom>
        </p:spPr>
      </p:pic>
      <p:pic>
        <p:nvPicPr>
          <p:cNvPr id="6" name="Picture 5" descr=" 17 M&amp;E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44" y="2287710"/>
            <a:ext cx="2763682" cy="2763682"/>
          </a:xfrm>
          <a:prstGeom prst="rect">
            <a:avLst/>
          </a:prstGeom>
        </p:spPr>
      </p:pic>
      <p:pic>
        <p:nvPicPr>
          <p:cNvPr id="7" name="Picture 6" descr=" 18 M&amp;E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85" y="2299774"/>
            <a:ext cx="2696562" cy="269656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851330">
            <a:off x="754319" y="4142286"/>
            <a:ext cx="1010022" cy="28979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748952">
            <a:off x="3487414" y="3408504"/>
            <a:ext cx="238655" cy="62041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24356" y="3812838"/>
            <a:ext cx="196038" cy="74152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777788"/>
              </p:ext>
            </p:extLst>
          </p:nvPr>
        </p:nvGraphicFramePr>
        <p:xfrm>
          <a:off x="3949050" y="4975983"/>
          <a:ext cx="1365019" cy="79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Microsoft Excel Binary Worksheet" r:id="rId6" imgW="1663700" imgH="965200" progId="Excel.SheetBinaryMacroEnabled.12">
                  <p:embed/>
                </p:oleObj>
              </mc:Choice>
              <mc:Fallback>
                <p:oleObj name="Microsoft Excel Binary Worksheet" r:id="rId6" imgW="16637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49050" y="4975983"/>
                        <a:ext cx="1365019" cy="791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233001"/>
              </p:ext>
            </p:extLst>
          </p:nvPr>
        </p:nvGraphicFramePr>
        <p:xfrm>
          <a:off x="6717786" y="4951857"/>
          <a:ext cx="1348186" cy="782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Microsoft Excel Binary Worksheet" r:id="rId8" imgW="1663700" imgH="965200" progId="Excel.SheetBinaryMacroEnabled.12">
                  <p:embed/>
                </p:oleObj>
              </mc:Choice>
              <mc:Fallback>
                <p:oleObj name="Microsoft Excel Binary Worksheet" r:id="rId8" imgW="16637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17786" y="4951857"/>
                        <a:ext cx="1348186" cy="782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778" y="5767903"/>
            <a:ext cx="2923466" cy="4380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3186" y="5814766"/>
            <a:ext cx="2610708" cy="391181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621813"/>
              </p:ext>
            </p:extLst>
          </p:nvPr>
        </p:nvGraphicFramePr>
        <p:xfrm>
          <a:off x="6335784" y="5767903"/>
          <a:ext cx="2351016" cy="35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Microsoft Excel Binary Worksheet" r:id="rId12" imgW="3898900" imgH="584200" progId="Excel.SheetBinaryMacroEnabled.12">
                  <p:embed/>
                </p:oleObj>
              </mc:Choice>
              <mc:Fallback>
                <p:oleObj name="Microsoft Excel Binary Worksheet" r:id="rId12" imgW="3898900" imgH="584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35784" y="5767903"/>
                        <a:ext cx="2351016" cy="352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99587"/>
              </p:ext>
            </p:extLst>
          </p:nvPr>
        </p:nvGraphicFramePr>
        <p:xfrm>
          <a:off x="1242694" y="5039306"/>
          <a:ext cx="1241677" cy="683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Microsoft Excel Binary Worksheet" r:id="rId14" imgW="1752600" imgH="965200" progId="Excel.SheetBinaryMacroEnabled.12">
                  <p:embed/>
                </p:oleObj>
              </mc:Choice>
              <mc:Fallback>
                <p:oleObj name="Microsoft Excel Binary Worksheet" r:id="rId14" imgW="1752600" imgH="965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42694" y="5039306"/>
                        <a:ext cx="1241677" cy="683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28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(Hypothesized) Results: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From day 16 to day 17 there was a large shift in the cluster 1 centroid. This shift was primarily due to firms which usually invest an extremely large portion in Mining, reducing that investment on day 17.</a:t>
            </a:r>
          </a:p>
          <a:p>
            <a:r>
              <a:rPr lang="en-US" dirty="0" smtClean="0"/>
              <a:t>Also on day 17, firm 95 drastically increased their investment in mining, and firm 90 slightly increased </a:t>
            </a:r>
            <a:r>
              <a:rPr lang="en-US" dirty="0" err="1" smtClean="0"/>
              <a:t>their’s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led to centroid 1 falling closer to the origin, and firms 90 &amp; 95 moving closer to the centroid </a:t>
            </a:r>
            <a:r>
              <a:rPr lang="en-US" dirty="0" smtClean="0"/>
              <a:t>leading to </a:t>
            </a:r>
            <a:r>
              <a:rPr lang="en-US" dirty="0" smtClean="0"/>
              <a:t>the </a:t>
            </a:r>
            <a:r>
              <a:rPr lang="en-US" dirty="0" smtClean="0"/>
              <a:t>shift in the </a:t>
            </a:r>
            <a:r>
              <a:rPr lang="en-US" dirty="0" smtClean="0"/>
              <a:t>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0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general, there are 3 main scenarios which </a:t>
            </a:r>
            <a:r>
              <a:rPr lang="en-US" dirty="0" smtClean="0"/>
              <a:t>can </a:t>
            </a:r>
            <a:r>
              <a:rPr lang="en-US" dirty="0" smtClean="0"/>
              <a:t>cause erratic </a:t>
            </a:r>
            <a:r>
              <a:rPr lang="en-US" dirty="0" err="1" smtClean="0"/>
              <a:t>behaviour</a:t>
            </a:r>
            <a:r>
              <a:rPr lang="en-US" dirty="0" smtClean="0"/>
              <a:t> in terms of changing clusters</a:t>
            </a:r>
          </a:p>
          <a:p>
            <a:pPr lvl="1"/>
            <a:r>
              <a:rPr lang="en-US" dirty="0" smtClean="0"/>
              <a:t>New information; </a:t>
            </a:r>
            <a:r>
              <a:rPr lang="en-US" dirty="0" smtClean="0"/>
              <a:t>Brokers/Clients</a:t>
            </a:r>
            <a:r>
              <a:rPr lang="en-US" dirty="0" smtClean="0"/>
              <a:t> </a:t>
            </a:r>
            <a:r>
              <a:rPr lang="en-US" dirty="0" smtClean="0"/>
              <a:t>acting differently based on new information.</a:t>
            </a:r>
          </a:p>
          <a:p>
            <a:pPr lvl="1"/>
            <a:r>
              <a:rPr lang="en-US" dirty="0" smtClean="0"/>
              <a:t>Changing statistical landscape; Other firms changing their </a:t>
            </a:r>
            <a:r>
              <a:rPr lang="en-US" dirty="0" err="1" smtClean="0"/>
              <a:t>behaviours</a:t>
            </a:r>
            <a:r>
              <a:rPr lang="en-US" dirty="0" smtClean="0"/>
              <a:t>, leading to changing center locations.</a:t>
            </a:r>
          </a:p>
          <a:p>
            <a:pPr lvl="1"/>
            <a:r>
              <a:rPr lang="en-US" dirty="0" smtClean="0"/>
              <a:t>A combination of the </a:t>
            </a:r>
            <a:r>
              <a:rPr lang="en-US" dirty="0" smtClean="0"/>
              <a:t>above</a:t>
            </a:r>
            <a:r>
              <a:rPr lang="en-US" dirty="0" smtClean="0"/>
              <a:t>, in general it tends to be this case.</a:t>
            </a:r>
          </a:p>
        </p:txBody>
      </p:sp>
    </p:spTree>
    <p:extLst>
      <p:ext uri="{BB962C8B-B14F-4D97-AF65-F5344CB8AC3E}">
        <p14:creationId xmlns:p14="http://schemas.microsoft.com/office/powerpoint/2010/main" val="302727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Second</a:t>
            </a:r>
            <a:r>
              <a:rPr lang="pt-BR" dirty="0" smtClean="0"/>
              <a:t> Approach: </a:t>
            </a:r>
            <a:r>
              <a:rPr lang="pt-BR" dirty="0" smtClean="0"/>
              <a:t>Some</a:t>
            </a:r>
            <a:r>
              <a:rPr lang="pt-BR" b="1" dirty="0" smtClean="0"/>
              <a:t> </a:t>
            </a:r>
            <a:r>
              <a:rPr lang="pt-BR" dirty="0" err="1"/>
              <a:t>B</a:t>
            </a:r>
            <a:r>
              <a:rPr lang="pt-BR" dirty="0" err="1" smtClean="0"/>
              <a:t>rokers</a:t>
            </a:r>
            <a:r>
              <a:rPr lang="pt-BR" dirty="0" smtClean="0"/>
              <a:t> </a:t>
            </a:r>
            <a:r>
              <a:rPr lang="pt-BR" dirty="0" err="1"/>
              <a:t>R</a:t>
            </a:r>
            <a:r>
              <a:rPr lang="pt-BR" dirty="0" err="1" smtClean="0"/>
              <a:t>emained</a:t>
            </a:r>
            <a:r>
              <a:rPr lang="pt-BR" dirty="0" smtClean="0"/>
              <a:t> </a:t>
            </a:r>
            <a:r>
              <a:rPr lang="pt-BR" dirty="0" err="1"/>
              <a:t>T</a:t>
            </a:r>
            <a:r>
              <a:rPr lang="pt-BR" dirty="0" err="1" smtClean="0"/>
              <a:t>ogether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35147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752600"/>
            <a:ext cx="35147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reeform 9"/>
          <p:cNvSpPr/>
          <p:nvPr/>
        </p:nvSpPr>
        <p:spPr>
          <a:xfrm>
            <a:off x="2359742" y="1791929"/>
            <a:ext cx="3903407" cy="1909916"/>
          </a:xfrm>
          <a:custGeom>
            <a:avLst/>
            <a:gdLst>
              <a:gd name="connsiteX0" fmla="*/ 0 w 3903407"/>
              <a:gd name="connsiteY0" fmla="*/ 1039761 h 1909916"/>
              <a:gd name="connsiteX1" fmla="*/ 634181 w 3903407"/>
              <a:gd name="connsiteY1" fmla="*/ 66368 h 1909916"/>
              <a:gd name="connsiteX2" fmla="*/ 2949677 w 3903407"/>
              <a:gd name="connsiteY2" fmla="*/ 1437968 h 1909916"/>
              <a:gd name="connsiteX3" fmla="*/ 3760839 w 3903407"/>
              <a:gd name="connsiteY3" fmla="*/ 1850923 h 1909916"/>
              <a:gd name="connsiteX4" fmla="*/ 3805084 w 3903407"/>
              <a:gd name="connsiteY4" fmla="*/ 1791929 h 19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3407" h="1909916">
                <a:moveTo>
                  <a:pt x="0" y="1039761"/>
                </a:moveTo>
                <a:cubicBezTo>
                  <a:pt x="71284" y="519880"/>
                  <a:pt x="142568" y="0"/>
                  <a:pt x="634181" y="66368"/>
                </a:cubicBezTo>
                <a:cubicBezTo>
                  <a:pt x="1125794" y="132736"/>
                  <a:pt x="2428567" y="1140542"/>
                  <a:pt x="2949677" y="1437968"/>
                </a:cubicBezTo>
                <a:cubicBezTo>
                  <a:pt x="3470787" y="1735394"/>
                  <a:pt x="3618271" y="1791930"/>
                  <a:pt x="3760839" y="1850923"/>
                </a:cubicBezTo>
                <a:cubicBezTo>
                  <a:pt x="3903407" y="1909916"/>
                  <a:pt x="3854245" y="1850922"/>
                  <a:pt x="3805084" y="179192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49530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Day</a:t>
            </a:r>
            <a:r>
              <a:rPr lang="pt-BR" sz="2000" dirty="0" smtClean="0"/>
              <a:t> 1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48768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Day</a:t>
            </a:r>
            <a:r>
              <a:rPr lang="pt-BR" sz="2000" dirty="0" smtClean="0"/>
              <a:t> 2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137160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Different days, </a:t>
            </a:r>
            <a:r>
              <a:rPr lang="pt-BR" sz="2000" dirty="0" err="1" smtClean="0"/>
              <a:t>distinct</a:t>
            </a:r>
            <a:r>
              <a:rPr lang="pt-BR" sz="2000" dirty="0" smtClean="0"/>
              <a:t> clusters </a:t>
            </a:r>
            <a:r>
              <a:rPr lang="pt-BR" sz="2000" dirty="0" err="1" smtClean="0"/>
              <a:t>based</a:t>
            </a:r>
            <a:r>
              <a:rPr lang="pt-BR" sz="2000" dirty="0" smtClean="0"/>
              <a:t>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trade</a:t>
            </a:r>
            <a:r>
              <a:rPr lang="pt-BR" sz="2000" dirty="0" smtClean="0"/>
              <a:t> distribution. 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52578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!</a:t>
            </a:r>
            <a:endParaRPr lang="en-CA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0" y="57150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>
                <a:solidFill>
                  <a:srgbClr val="FF0000"/>
                </a:solidFill>
              </a:rPr>
              <a:t>Brokers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were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clustered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by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the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number</a:t>
            </a:r>
            <a:r>
              <a:rPr lang="pt-BR" sz="2000" b="1" dirty="0" smtClean="0">
                <a:solidFill>
                  <a:srgbClr val="FF0000"/>
                </a:solidFill>
              </a:rPr>
              <a:t> of </a:t>
            </a:r>
            <a:r>
              <a:rPr lang="pt-BR" sz="2000" b="1" dirty="0" err="1" smtClean="0">
                <a:solidFill>
                  <a:srgbClr val="FF0000"/>
                </a:solidFill>
              </a:rPr>
              <a:t>days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remained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together</a:t>
            </a:r>
            <a:r>
              <a:rPr lang="pt-BR" sz="2000" b="1" dirty="0" smtClean="0">
                <a:solidFill>
                  <a:srgbClr val="FF0000"/>
                </a:solidFill>
              </a:rPr>
              <a:t>.</a:t>
            </a:r>
            <a:endParaRPr lang="en-CA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New </a:t>
            </a:r>
            <a:r>
              <a:rPr lang="pt-BR" dirty="0" err="1"/>
              <a:t>M</a:t>
            </a:r>
            <a:r>
              <a:rPr lang="pt-BR" dirty="0" err="1" smtClean="0"/>
              <a:t>ethodology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pt-BR" dirty="0" smtClean="0"/>
          </a:p>
          <a:p>
            <a:pPr lvl="1"/>
            <a:r>
              <a:rPr lang="pt-BR" sz="2400" b="1" dirty="0" err="1" smtClean="0"/>
              <a:t>K</a:t>
            </a:r>
            <a:r>
              <a:rPr lang="pt-BR" sz="2400" b="1" dirty="0" err="1" smtClean="0"/>
              <a:t>-means</a:t>
            </a:r>
            <a:r>
              <a:rPr lang="pt-BR" dirty="0" smtClean="0"/>
              <a:t> </a:t>
            </a:r>
            <a:r>
              <a:rPr lang="pt-BR" dirty="0" err="1" smtClean="0"/>
              <a:t>Algorithm</a:t>
            </a:r>
            <a:r>
              <a:rPr lang="pt-BR" dirty="0" smtClean="0"/>
              <a:t>:</a:t>
            </a:r>
            <a:endParaRPr lang="pt-BR" dirty="0" smtClean="0"/>
          </a:p>
          <a:p>
            <a:pPr lvl="2"/>
            <a:r>
              <a:rPr lang="pt-BR" sz="2200" dirty="0" err="1" smtClean="0"/>
              <a:t>Each</a:t>
            </a:r>
            <a:r>
              <a:rPr lang="pt-BR" sz="2200" dirty="0" smtClean="0"/>
              <a:t> </a:t>
            </a:r>
            <a:r>
              <a:rPr lang="pt-BR" sz="2200" dirty="0" err="1" smtClean="0"/>
              <a:t>day</a:t>
            </a:r>
            <a:r>
              <a:rPr lang="pt-BR" sz="2200" dirty="0" smtClean="0"/>
              <a:t> </a:t>
            </a:r>
            <a:r>
              <a:rPr lang="pt-BR" sz="2200" dirty="0" err="1" smtClean="0"/>
              <a:t>brokers</a:t>
            </a:r>
            <a:r>
              <a:rPr lang="pt-BR" sz="2200" dirty="0" smtClean="0"/>
              <a:t> </a:t>
            </a:r>
            <a:r>
              <a:rPr lang="pt-BR" sz="2200" dirty="0" err="1" smtClean="0"/>
              <a:t>were</a:t>
            </a:r>
            <a:r>
              <a:rPr lang="pt-BR" sz="2200" dirty="0" smtClean="0"/>
              <a:t> </a:t>
            </a:r>
            <a:r>
              <a:rPr lang="pt-BR" sz="2200" dirty="0" err="1" smtClean="0"/>
              <a:t>clustered</a:t>
            </a:r>
            <a:r>
              <a:rPr lang="pt-BR" sz="2200" dirty="0" smtClean="0"/>
              <a:t> </a:t>
            </a:r>
            <a:r>
              <a:rPr lang="pt-BR" sz="2200" dirty="0" err="1" smtClean="0"/>
              <a:t>into</a:t>
            </a:r>
            <a:r>
              <a:rPr lang="pt-BR" sz="2200" dirty="0" smtClean="0"/>
              <a:t> </a:t>
            </a:r>
            <a:r>
              <a:rPr lang="pt-BR" sz="2200" b="1" dirty="0" smtClean="0"/>
              <a:t>5 </a:t>
            </a:r>
            <a:r>
              <a:rPr lang="pt-BR" sz="2200" b="1" dirty="0" err="1" smtClean="0"/>
              <a:t>groups</a:t>
            </a:r>
            <a:r>
              <a:rPr lang="pt-BR" sz="2200" b="1" dirty="0" smtClean="0"/>
              <a:t> </a:t>
            </a:r>
            <a:r>
              <a:rPr lang="en-CA" sz="2200" dirty="0" smtClean="0"/>
              <a:t>based on the sector to which they </a:t>
            </a:r>
            <a:r>
              <a:rPr lang="en-CA" sz="2200" dirty="0" smtClean="0"/>
              <a:t>invested on that day.</a:t>
            </a:r>
            <a:endParaRPr lang="en-CA" sz="2200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sz="2400" b="1" dirty="0" err="1" smtClean="0"/>
              <a:t>hclust</a:t>
            </a:r>
            <a:r>
              <a:rPr lang="en-US" sz="2400" b="1" dirty="0" smtClean="0"/>
              <a:t> </a:t>
            </a:r>
            <a:r>
              <a:rPr lang="en-US" dirty="0" smtClean="0"/>
              <a:t>algorithm</a:t>
            </a:r>
            <a:r>
              <a:rPr lang="en-US" sz="2400" b="1" dirty="0" smtClean="0"/>
              <a:t>:</a:t>
            </a:r>
          </a:p>
          <a:p>
            <a:pPr lvl="2">
              <a:defRPr/>
            </a:pPr>
            <a:r>
              <a:rPr lang="pt-BR" sz="2200" dirty="0" smtClean="0"/>
              <a:t>The </a:t>
            </a:r>
            <a:r>
              <a:rPr lang="pt-BR" sz="2200" dirty="0" err="1" smtClean="0"/>
              <a:t>brokers</a:t>
            </a:r>
            <a:r>
              <a:rPr lang="pt-BR" sz="2200" dirty="0" smtClean="0"/>
              <a:t> </a:t>
            </a:r>
            <a:r>
              <a:rPr lang="pt-BR" sz="2200" dirty="0" err="1" smtClean="0"/>
              <a:t>were</a:t>
            </a:r>
            <a:r>
              <a:rPr lang="pt-BR" sz="2200" dirty="0" smtClean="0"/>
              <a:t> </a:t>
            </a:r>
            <a:r>
              <a:rPr lang="pt-BR" sz="2200" dirty="0" err="1" smtClean="0"/>
              <a:t>again</a:t>
            </a:r>
            <a:r>
              <a:rPr lang="pt-BR" sz="2200" dirty="0" smtClean="0"/>
              <a:t> </a:t>
            </a:r>
            <a:r>
              <a:rPr lang="pt-BR" sz="2200" dirty="0" err="1" smtClean="0"/>
              <a:t>clustering</a:t>
            </a:r>
            <a:r>
              <a:rPr lang="pt-BR" sz="2200" dirty="0" smtClean="0"/>
              <a:t> </a:t>
            </a:r>
            <a:r>
              <a:rPr lang="pt-BR" sz="2200" b="1" dirty="0" err="1" smtClean="0"/>
              <a:t>again</a:t>
            </a:r>
            <a:r>
              <a:rPr lang="pt-BR" sz="2200" dirty="0" smtClean="0"/>
              <a:t> </a:t>
            </a:r>
            <a:r>
              <a:rPr lang="pt-BR" sz="2200" dirty="0" err="1" smtClean="0"/>
              <a:t>based</a:t>
            </a:r>
            <a:r>
              <a:rPr lang="pt-BR" sz="2200" dirty="0" smtClean="0"/>
              <a:t> </a:t>
            </a:r>
            <a:r>
              <a:rPr lang="pt-BR" sz="2200" dirty="0" err="1" smtClean="0"/>
              <a:t>on</a:t>
            </a:r>
            <a:r>
              <a:rPr lang="pt-BR" sz="2200" dirty="0" smtClean="0"/>
              <a:t> </a:t>
            </a:r>
            <a:r>
              <a:rPr lang="pt-BR" sz="2200" dirty="0" err="1" smtClean="0"/>
              <a:t>number</a:t>
            </a:r>
            <a:r>
              <a:rPr lang="pt-BR" sz="2200" dirty="0" smtClean="0"/>
              <a:t> of </a:t>
            </a:r>
            <a:r>
              <a:rPr lang="pt-BR" sz="2200" dirty="0" err="1" smtClean="0"/>
              <a:t>days</a:t>
            </a:r>
            <a:r>
              <a:rPr lang="pt-BR" sz="2200" dirty="0" smtClean="0"/>
              <a:t> </a:t>
            </a:r>
            <a:r>
              <a:rPr lang="pt-BR" sz="2200" dirty="0" err="1" smtClean="0"/>
              <a:t>the</a:t>
            </a:r>
            <a:r>
              <a:rPr lang="pt-BR" sz="2200" dirty="0" smtClean="0"/>
              <a:t> </a:t>
            </a:r>
            <a:r>
              <a:rPr lang="pt-BR" sz="2200" dirty="0" err="1" smtClean="0"/>
              <a:t>brokers</a:t>
            </a:r>
            <a:r>
              <a:rPr lang="pt-BR" sz="2200" dirty="0" smtClean="0"/>
              <a:t> </a:t>
            </a:r>
            <a:r>
              <a:rPr lang="pt-BR" sz="2200" dirty="0" err="1" smtClean="0"/>
              <a:t>remained</a:t>
            </a:r>
            <a:r>
              <a:rPr lang="pt-BR" sz="2200" dirty="0" smtClean="0"/>
              <a:t> </a:t>
            </a:r>
            <a:r>
              <a:rPr lang="pt-BR" sz="2200" dirty="0" err="1" smtClean="0"/>
              <a:t>together</a:t>
            </a:r>
            <a:r>
              <a:rPr lang="pt-BR" sz="2200" dirty="0" smtClean="0"/>
              <a:t>.  No </a:t>
            </a:r>
            <a:r>
              <a:rPr lang="pt-BR" sz="2200" dirty="0" err="1" smtClean="0"/>
              <a:t>matter</a:t>
            </a:r>
            <a:r>
              <a:rPr lang="pt-BR" sz="2200" dirty="0" smtClean="0"/>
              <a:t> </a:t>
            </a:r>
            <a:r>
              <a:rPr lang="pt-BR" sz="2200" dirty="0" err="1" smtClean="0"/>
              <a:t>whether</a:t>
            </a:r>
            <a:r>
              <a:rPr lang="pt-BR" sz="2200" dirty="0" smtClean="0"/>
              <a:t> </a:t>
            </a:r>
            <a:r>
              <a:rPr lang="pt-BR" sz="2200" dirty="0" err="1" smtClean="0"/>
              <a:t>they</a:t>
            </a:r>
            <a:r>
              <a:rPr lang="pt-BR" sz="2200" dirty="0" smtClean="0"/>
              <a:t> </a:t>
            </a:r>
            <a:r>
              <a:rPr lang="pt-BR" sz="2200" dirty="0" err="1" smtClean="0"/>
              <a:t>were</a:t>
            </a:r>
            <a:r>
              <a:rPr lang="pt-BR" sz="2200" dirty="0" smtClean="0"/>
              <a:t> in </a:t>
            </a:r>
            <a:r>
              <a:rPr lang="pt-BR" sz="2200" dirty="0" err="1" smtClean="0"/>
              <a:t>the</a:t>
            </a:r>
            <a:r>
              <a:rPr lang="pt-BR" sz="2200" dirty="0" smtClean="0"/>
              <a:t> </a:t>
            </a:r>
            <a:r>
              <a:rPr lang="pt-BR" sz="2200" dirty="0" err="1" smtClean="0"/>
              <a:t>same</a:t>
            </a:r>
            <a:r>
              <a:rPr lang="pt-BR" sz="2200" dirty="0" smtClean="0"/>
              <a:t> cluster </a:t>
            </a:r>
            <a:r>
              <a:rPr lang="pt-BR" sz="2200" dirty="0" err="1" smtClean="0"/>
              <a:t>or</a:t>
            </a:r>
            <a:r>
              <a:rPr lang="pt-BR" sz="2200" dirty="0" smtClean="0"/>
              <a:t> </a:t>
            </a:r>
            <a:r>
              <a:rPr lang="pt-BR" sz="2200" dirty="0" err="1" smtClean="0"/>
              <a:t>not</a:t>
            </a:r>
            <a:r>
              <a:rPr lang="pt-BR" sz="2200" dirty="0" smtClean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Hamilton\_new\Ryerson\Doc\Presentation\Brokers\images\x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219200"/>
            <a:ext cx="4114800" cy="494538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 err="1" smtClean="0"/>
              <a:t>Clustering</a:t>
            </a:r>
            <a:r>
              <a:rPr lang="pt-BR" sz="2400" dirty="0" smtClean="0"/>
              <a:t> according to number of days together</a:t>
            </a:r>
            <a:endParaRPr lang="pt-B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7" name="Picture 5" descr="C:\Users\Hamilton\_new\Ryerson\Doc\Presentation\Brokers\images\x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199" y="1219200"/>
            <a:ext cx="2643169" cy="4953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16200000">
            <a:off x="-941457" y="322894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/>
              <a:t>Days</a:t>
            </a:r>
            <a:r>
              <a:rPr lang="pt-BR" sz="2000" dirty="0" smtClean="0"/>
              <a:t> in </a:t>
            </a:r>
            <a:r>
              <a:rPr lang="pt-BR" sz="2000" dirty="0" err="1" smtClean="0"/>
              <a:t>different</a:t>
            </a:r>
            <a:r>
              <a:rPr lang="pt-BR" sz="2000" dirty="0" smtClean="0"/>
              <a:t> clusters (%)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 err="1" smtClean="0"/>
              <a:t>Clustering</a:t>
            </a:r>
            <a:r>
              <a:rPr lang="pt-BR" sz="2400" dirty="0" smtClean="0"/>
              <a:t> </a:t>
            </a:r>
            <a:r>
              <a:rPr lang="pt-BR" sz="2400" dirty="0" err="1" smtClean="0"/>
              <a:t>according</a:t>
            </a:r>
            <a:r>
              <a:rPr lang="pt-BR" sz="2400" dirty="0" smtClean="0"/>
              <a:t> to </a:t>
            </a:r>
            <a:r>
              <a:rPr lang="pt-BR" sz="2400" dirty="0" err="1" smtClean="0"/>
              <a:t>number</a:t>
            </a:r>
            <a:r>
              <a:rPr lang="pt-BR" sz="2400" dirty="0" smtClean="0"/>
              <a:t> of </a:t>
            </a:r>
            <a:r>
              <a:rPr lang="pt-BR" sz="2400" dirty="0" err="1" smtClean="0"/>
              <a:t>days</a:t>
            </a:r>
            <a:r>
              <a:rPr lang="pt-BR" sz="2400" dirty="0" smtClean="0"/>
              <a:t> </a:t>
            </a:r>
            <a:r>
              <a:rPr lang="pt-BR" sz="2400" dirty="0" err="1" smtClean="0"/>
              <a:t>together</a:t>
            </a:r>
            <a:endParaRPr lang="en-CA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3" descr="C:\Users\Hamilton\_new\Ryerson\Doc\Presentation\Brokers\images\x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7239000" cy="490241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 rot="16200000">
            <a:off x="-919924" y="3038445"/>
            <a:ext cx="342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/>
              <a:t>Days</a:t>
            </a:r>
            <a:r>
              <a:rPr lang="pt-BR" sz="2000" dirty="0" smtClean="0"/>
              <a:t> in </a:t>
            </a:r>
            <a:r>
              <a:rPr lang="pt-BR" sz="2000" dirty="0" err="1" smtClean="0"/>
              <a:t>different</a:t>
            </a:r>
            <a:r>
              <a:rPr lang="pt-BR" sz="2000" dirty="0" smtClean="0"/>
              <a:t> clusters (%)</a:t>
            </a:r>
            <a:endParaRPr lang="pt-B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Recap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smtClean="0"/>
              <a:t>I</a:t>
            </a:r>
            <a:r>
              <a:rPr lang="en-CA" dirty="0" smtClean="0"/>
              <a:t>nitial Research Question was: 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>
                <a:solidFill>
                  <a:srgbClr val="FF0000"/>
                </a:solidFill>
              </a:rPr>
              <a:t>How </a:t>
            </a:r>
            <a:r>
              <a:rPr lang="en-CA" dirty="0" smtClean="0">
                <a:solidFill>
                  <a:srgbClr val="FF0000"/>
                </a:solidFill>
              </a:rPr>
              <a:t>Can We Cluster Brokers</a:t>
            </a:r>
            <a:r>
              <a:rPr lang="en-CA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CA" dirty="0" smtClean="0"/>
              <a:t>Method:</a:t>
            </a:r>
          </a:p>
          <a:p>
            <a:pPr lvl="1"/>
            <a:r>
              <a:rPr lang="en-CA" dirty="0" smtClean="0"/>
              <a:t>Clustering brokers based on the portion of their investment in each sector</a:t>
            </a:r>
          </a:p>
          <a:p>
            <a:r>
              <a:rPr lang="en-CA" dirty="0" smtClean="0"/>
              <a:t>Tools: </a:t>
            </a:r>
          </a:p>
          <a:p>
            <a:pPr lvl="1"/>
            <a:r>
              <a:rPr lang="en-CA" dirty="0" smtClean="0"/>
              <a:t>K-means was applied and then used to group the brokers into 4 (or 5) clusters.</a:t>
            </a:r>
          </a:p>
          <a:p>
            <a:pPr lvl="1"/>
            <a:r>
              <a:rPr lang="en-CA" dirty="0" smtClean="0"/>
              <a:t>Following this, hierarchal clustering was used to cluster brokers based on the amount of time they were clustered with other brokers.</a:t>
            </a:r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Why</a:t>
            </a:r>
            <a:r>
              <a:rPr lang="pt-BR" dirty="0" smtClean="0"/>
              <a:t> </a:t>
            </a:r>
            <a:r>
              <a:rPr lang="pt-BR" dirty="0" err="1"/>
              <a:t>W</a:t>
            </a:r>
            <a:r>
              <a:rPr lang="pt-BR" dirty="0" err="1" smtClean="0"/>
              <a:t>ere</a:t>
            </a:r>
            <a:r>
              <a:rPr lang="pt-BR" dirty="0" smtClean="0"/>
              <a:t> </a:t>
            </a:r>
            <a:r>
              <a:rPr lang="pt-BR" dirty="0"/>
              <a:t>T</a:t>
            </a:r>
            <a:r>
              <a:rPr lang="pt-BR" dirty="0" smtClean="0"/>
              <a:t>he </a:t>
            </a:r>
            <a:r>
              <a:rPr lang="pt-BR" dirty="0" err="1"/>
              <a:t>B</a:t>
            </a:r>
            <a:r>
              <a:rPr lang="pt-BR" dirty="0" err="1" smtClean="0"/>
              <a:t>rokers</a:t>
            </a:r>
            <a:r>
              <a:rPr lang="pt-BR" dirty="0" smtClean="0"/>
              <a:t> </a:t>
            </a:r>
            <a:r>
              <a:rPr lang="pt-BR" dirty="0" smtClean="0"/>
              <a:t>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/>
              <a:t>S</a:t>
            </a:r>
            <a:r>
              <a:rPr lang="pt-BR" dirty="0" err="1" smtClean="0"/>
              <a:t>ame</a:t>
            </a:r>
            <a:r>
              <a:rPr lang="pt-BR" dirty="0" smtClean="0"/>
              <a:t> </a:t>
            </a:r>
            <a:r>
              <a:rPr lang="pt-BR" dirty="0"/>
              <a:t>C</a:t>
            </a:r>
            <a:r>
              <a:rPr lang="pt-BR" dirty="0" smtClean="0"/>
              <a:t>luster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609600" y="1219200"/>
          <a:ext cx="7924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Oval 9"/>
          <p:cNvSpPr/>
          <p:nvPr/>
        </p:nvSpPr>
        <p:spPr>
          <a:xfrm>
            <a:off x="3657600" y="2743200"/>
            <a:ext cx="990600" cy="28956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1600200" y="2057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93% of </a:t>
            </a:r>
            <a:r>
              <a:rPr lang="pt-BR" dirty="0" err="1" smtClean="0"/>
              <a:t>period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44 - Jones Gable &amp; Company Ltd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84 - Independent Trading Group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096000" cy="51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2362200" y="2895600"/>
            <a:ext cx="990600" cy="10668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495800" y="2514600"/>
            <a:ext cx="990600" cy="106680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44 - Jones Gable &amp; Company Ltd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84 - Independent Trading Group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11441"/>
            <a:ext cx="5791200" cy="489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happens</a:t>
            </a:r>
            <a:r>
              <a:rPr lang="pt-BR" dirty="0" smtClean="0"/>
              <a:t> </a:t>
            </a:r>
            <a:r>
              <a:rPr lang="pt-BR" dirty="0" err="1" smtClean="0"/>
              <a:t>when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brokers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in </a:t>
            </a:r>
            <a:r>
              <a:rPr lang="pt-BR" dirty="0" err="1" smtClean="0"/>
              <a:t>distinct</a:t>
            </a:r>
            <a:r>
              <a:rPr lang="pt-BR" dirty="0" smtClean="0"/>
              <a:t> clusters?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8303" y="2209800"/>
            <a:ext cx="6858003" cy="31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90800" y="5410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RMSE (</a:t>
            </a:r>
            <a:r>
              <a:rPr lang="pt-BR" dirty="0" err="1" smtClean="0"/>
              <a:t>root</a:t>
            </a:r>
            <a:r>
              <a:rPr lang="pt-BR" dirty="0" smtClean="0"/>
              <a:t> </a:t>
            </a:r>
            <a:r>
              <a:rPr lang="pt-BR" dirty="0" err="1" smtClean="0"/>
              <a:t>mean</a:t>
            </a:r>
            <a:r>
              <a:rPr lang="pt-BR" dirty="0" smtClean="0"/>
              <a:t> </a:t>
            </a:r>
            <a:r>
              <a:rPr lang="pt-BR" dirty="0" err="1" smtClean="0"/>
              <a:t>square</a:t>
            </a:r>
            <a:r>
              <a:rPr lang="pt-BR" dirty="0" smtClean="0"/>
              <a:t> </a:t>
            </a:r>
            <a:r>
              <a:rPr lang="pt-BR" dirty="0" err="1" smtClean="0"/>
              <a:t>error</a:t>
            </a:r>
            <a:r>
              <a:rPr lang="pt-BR" dirty="0" smtClean="0"/>
              <a:t>)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447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44 - Jones Gable &amp; Company Ltd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84 - Independent Trading Group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Why</a:t>
            </a:r>
            <a:r>
              <a:rPr lang="pt-BR" dirty="0" smtClean="0"/>
              <a:t> are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brokers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same</a:t>
            </a:r>
            <a:r>
              <a:rPr lang="pt-BR" dirty="0" smtClean="0"/>
              <a:t> cluster?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457200" y="1600200"/>
          <a:ext cx="81534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29000" y="137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2015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5867400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/>
              <a:t>95% of </a:t>
            </a:r>
            <a:r>
              <a:rPr lang="pt-BR" sz="2200" dirty="0" err="1" smtClean="0"/>
              <a:t>period</a:t>
            </a:r>
            <a:r>
              <a:rPr lang="pt-BR" sz="2200" dirty="0" smtClean="0"/>
              <a:t>  </a:t>
            </a:r>
            <a:r>
              <a:rPr lang="pt-BR" sz="2200" dirty="0" err="1" smtClean="0"/>
              <a:t>togeher</a:t>
            </a:r>
            <a:r>
              <a:rPr lang="pt-BR" sz="2200" dirty="0" smtClean="0"/>
              <a:t> (</a:t>
            </a:r>
            <a:r>
              <a:rPr lang="pt-BR" sz="2200" dirty="0" err="1" smtClean="0"/>
              <a:t>average</a:t>
            </a:r>
            <a:r>
              <a:rPr lang="pt-BR" sz="2200" dirty="0" smtClean="0"/>
              <a:t>);</a:t>
            </a:r>
          </a:p>
          <a:p>
            <a:r>
              <a:rPr lang="pt-BR" sz="2200" dirty="0" smtClean="0"/>
              <a:t>90% of </a:t>
            </a:r>
            <a:r>
              <a:rPr lang="pt-BR" sz="2200" dirty="0" err="1" smtClean="0"/>
              <a:t>period</a:t>
            </a:r>
            <a:r>
              <a:rPr lang="pt-BR" sz="2200" dirty="0" smtClean="0"/>
              <a:t> (min)</a:t>
            </a:r>
            <a:endParaRPr lang="en-CA" sz="2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Comparing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behavior</a:t>
            </a:r>
            <a:r>
              <a:rPr lang="pt-BR" dirty="0" smtClean="0"/>
              <a:t> </a:t>
            </a:r>
            <a:r>
              <a:rPr lang="pt-BR" dirty="0" err="1" smtClean="0"/>
              <a:t>between</a:t>
            </a:r>
            <a:r>
              <a:rPr lang="pt-BR" dirty="0" smtClean="0"/>
              <a:t> cluster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market</a:t>
            </a:r>
            <a:r>
              <a:rPr lang="pt-BR" dirty="0" smtClean="0"/>
              <a:t> </a:t>
            </a:r>
            <a:r>
              <a:rPr lang="pt-BR" dirty="0" err="1" smtClean="0"/>
              <a:t>average</a:t>
            </a:r>
            <a:r>
              <a:rPr lang="pt-BR" dirty="0" smtClean="0"/>
              <a:t>.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019800" cy="5063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Conclusion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 smtClean="0"/>
              <a:t>For brokers in the same cluster:</a:t>
            </a:r>
          </a:p>
          <a:p>
            <a:pPr lvl="1">
              <a:defRPr/>
            </a:pPr>
            <a:r>
              <a:rPr lang="en-US" sz="2500" dirty="0" smtClean="0"/>
              <a:t>The trade distribution by sector did not change so much along the period;</a:t>
            </a:r>
          </a:p>
          <a:p>
            <a:pPr lvl="1">
              <a:defRPr/>
            </a:pPr>
            <a:r>
              <a:rPr lang="en-US" sz="2500" dirty="0" smtClean="0"/>
              <a:t>Some brokers concentrated their trades in specific sectors;</a:t>
            </a:r>
          </a:p>
          <a:p>
            <a:pPr lvl="1">
              <a:defRPr/>
            </a:pPr>
            <a:r>
              <a:rPr lang="en-US" sz="2500" dirty="0" smtClean="0"/>
              <a:t>The trade distributions were different when the brokers were not in the same cluster. </a:t>
            </a:r>
          </a:p>
          <a:p>
            <a:pPr lvl="0">
              <a:buNone/>
              <a:defRPr/>
            </a:pPr>
            <a:endParaRPr lang="en-US" sz="2800" dirty="0" smtClean="0"/>
          </a:p>
          <a:p>
            <a:pPr lvl="0">
              <a:buNone/>
              <a:defRPr/>
            </a:pPr>
            <a:r>
              <a:rPr lang="en-US" sz="2800" dirty="0" smtClean="0"/>
              <a:t>Next Steps:</a:t>
            </a:r>
          </a:p>
          <a:p>
            <a:pPr>
              <a:defRPr/>
            </a:pPr>
            <a:r>
              <a:rPr lang="en-US" sz="2800" dirty="0" smtClean="0"/>
              <a:t>Analyze the behavior of all brokers;</a:t>
            </a:r>
          </a:p>
          <a:p>
            <a:pPr>
              <a:defRPr/>
            </a:pPr>
            <a:r>
              <a:rPr lang="en-US" sz="2800" dirty="0" smtClean="0"/>
              <a:t>Try to make associations between them (horizontal analysis);</a:t>
            </a:r>
          </a:p>
          <a:p>
            <a:pPr>
              <a:defRPr/>
            </a:pPr>
            <a:r>
              <a:rPr lang="en-US" sz="2800" dirty="0" smtClean="0"/>
              <a:t>Go deeper (vertical analysis);</a:t>
            </a:r>
          </a:p>
          <a:p>
            <a:pPr lvl="0">
              <a:buNone/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Thanks For Listening </a:t>
            </a:r>
            <a:endParaRPr lang="en-US" sz="4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Handling</a:t>
            </a:r>
            <a:r>
              <a:rPr lang="pt-BR" dirty="0" smtClean="0"/>
              <a:t> </a:t>
            </a:r>
            <a:r>
              <a:rPr lang="pt-BR" dirty="0"/>
              <a:t>T</a:t>
            </a:r>
            <a:r>
              <a:rPr lang="pt-BR" dirty="0" smtClean="0"/>
              <a:t>he </a:t>
            </a:r>
            <a:r>
              <a:rPr lang="pt-BR" dirty="0" err="1"/>
              <a:t>I</a:t>
            </a:r>
            <a:r>
              <a:rPr lang="pt-BR" dirty="0" err="1" smtClean="0"/>
              <a:t>ssue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Observations from previous presentation:</a:t>
            </a:r>
          </a:p>
          <a:p>
            <a:pPr lvl="1"/>
            <a:r>
              <a:rPr lang="en-US" dirty="0" smtClean="0"/>
              <a:t>Broker’s </a:t>
            </a:r>
            <a:r>
              <a:rPr lang="en-US" dirty="0" err="1" smtClean="0"/>
              <a:t>behaviour</a:t>
            </a:r>
            <a:r>
              <a:rPr lang="en-US" dirty="0" smtClean="0"/>
              <a:t> changes throughout the year.  As a result, brokers tend to change clusters throughout the year.</a:t>
            </a:r>
            <a:endParaRPr lang="en-US" sz="3200" dirty="0" smtClean="0"/>
          </a:p>
          <a:p>
            <a:pPr lvl="1">
              <a:defRPr/>
            </a:pPr>
            <a:r>
              <a:rPr lang="en-US" sz="2500" dirty="0" smtClean="0"/>
              <a:t>Some brokers remain together, even when they change clusters.</a:t>
            </a:r>
          </a:p>
          <a:p>
            <a:r>
              <a:rPr lang="en-US" dirty="0"/>
              <a:t>2 separate Approaches were used: </a:t>
            </a:r>
          </a:p>
          <a:p>
            <a:pPr lvl="1"/>
            <a:r>
              <a:rPr lang="en-US" dirty="0"/>
              <a:t>The first approach involves looking at specific instances of dates where anomalies happened.</a:t>
            </a:r>
          </a:p>
          <a:p>
            <a:pPr lvl="1"/>
            <a:r>
              <a:rPr lang="en-US" dirty="0"/>
              <a:t>The second approach involves a look at the instances on a larger scale, to understand what happens when these shifts occur.</a:t>
            </a:r>
          </a:p>
          <a:p>
            <a:pPr>
              <a:defRPr/>
            </a:pPr>
            <a:endParaRPr lang="en-US" sz="2800" dirty="0" smtClean="0"/>
          </a:p>
          <a:p>
            <a:pPr marL="274320" lvl="1" indent="0">
              <a:buNone/>
              <a:defRPr/>
            </a:pPr>
            <a:endParaRPr lang="en-US" sz="2500" dirty="0" smtClean="0"/>
          </a:p>
          <a:p>
            <a:pPr lvl="1">
              <a:defRPr/>
            </a:pPr>
            <a:endParaRPr lang="en-US" sz="2500" dirty="0" smtClean="0"/>
          </a:p>
          <a:p>
            <a:pPr lvl="1">
              <a:defRPr/>
            </a:pPr>
            <a:endParaRPr lang="en-US" sz="25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Approach: Research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some brokers cluster together some of the time but not all the time?</a:t>
            </a:r>
          </a:p>
          <a:p>
            <a:r>
              <a:rPr lang="en-US" dirty="0" smtClean="0"/>
              <a:t>Why do some brokers switch clusters together?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3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Focus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 descr="Salsa.png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49" b="-33249"/>
          <a:stretch>
            <a:fillRect/>
          </a:stretch>
        </p:blipFill>
        <p:spPr/>
      </p:pic>
      <p:sp>
        <p:nvSpPr>
          <p:cNvPr id="6" name="Oval 5"/>
          <p:cNvSpPr/>
          <p:nvPr/>
        </p:nvSpPr>
        <p:spPr>
          <a:xfrm>
            <a:off x="2971800" y="3581400"/>
            <a:ext cx="369544" cy="100721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4072" y="5022961"/>
            <a:ext cx="197067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Focus will be on firms 90 &amp; 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48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Firms </a:t>
            </a:r>
            <a:r>
              <a:rPr lang="en-US" dirty="0" smtClean="0"/>
              <a:t>90 &amp; 95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086600" y="2895600"/>
            <a:ext cx="1724896" cy="76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Days Together: 19/21 ~ 91%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159881"/>
              </p:ext>
            </p:extLst>
          </p:nvPr>
        </p:nvGraphicFramePr>
        <p:xfrm>
          <a:off x="609600" y="1219200"/>
          <a:ext cx="6066088" cy="526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icrosoft Excel Binary Worksheet" r:id="rId3" imgW="5067300" imgH="4394200" progId="Excel.SheetBinaryMacroEnabled.12">
                  <p:embed/>
                </p:oleObj>
              </mc:Choice>
              <mc:Fallback>
                <p:oleObj name="Microsoft Excel Binary Worksheet" r:id="rId3" imgW="5067300" imgH="43942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219200"/>
                        <a:ext cx="6066088" cy="526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4876800"/>
            <a:ext cx="6066088" cy="68976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447800"/>
            <a:ext cx="6096000" cy="6858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733800"/>
            <a:ext cx="6096000" cy="6858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547" y="244185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Days 1,2 and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7</a:t>
            </a:fld>
            <a:endParaRPr lang="en-US"/>
          </a:p>
        </p:txBody>
      </p:sp>
      <p:pic>
        <p:nvPicPr>
          <p:cNvPr id="14" name="Picture 13" descr=" 1 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2" y="1166430"/>
            <a:ext cx="3030008" cy="3030008"/>
          </a:xfrm>
          <a:prstGeom prst="rect">
            <a:avLst/>
          </a:prstGeom>
        </p:spPr>
      </p:pic>
      <p:pic>
        <p:nvPicPr>
          <p:cNvPr id="15" name="Picture 14" descr=" 2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95400"/>
            <a:ext cx="2971800" cy="2971800"/>
          </a:xfrm>
          <a:prstGeom prst="rect">
            <a:avLst/>
          </a:prstGeom>
        </p:spPr>
      </p:pic>
      <p:pic>
        <p:nvPicPr>
          <p:cNvPr id="16" name="Picture 15" descr=" 3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366528"/>
            <a:ext cx="2895600" cy="28956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 rot="21446450">
            <a:off x="478070" y="2735156"/>
            <a:ext cx="339259" cy="94241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20279293">
            <a:off x="3525131" y="2430138"/>
            <a:ext cx="222254" cy="1369436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" y="4191000"/>
            <a:ext cx="181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0.39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05200" y="4191000"/>
            <a:ext cx="174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0.56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4191000"/>
            <a:ext cx="174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0.97</a:t>
            </a:r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28937"/>
              </p:ext>
            </p:extLst>
          </p:nvPr>
        </p:nvGraphicFramePr>
        <p:xfrm>
          <a:off x="1830819" y="4694064"/>
          <a:ext cx="2084737" cy="71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Microsoft Excel Binary Worksheet" r:id="rId6" imgW="3390900" imgH="1155700" progId="Excel.SheetBinaryMacroEnabled.12">
                  <p:embed/>
                </p:oleObj>
              </mc:Choice>
              <mc:Fallback>
                <p:oleObj name="Microsoft Excel Binary Worksheet" r:id="rId6" imgW="33909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0819" y="4694064"/>
                        <a:ext cx="2084737" cy="710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210353"/>
              </p:ext>
            </p:extLst>
          </p:nvPr>
        </p:nvGraphicFramePr>
        <p:xfrm>
          <a:off x="5205360" y="4712766"/>
          <a:ext cx="1732655" cy="651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Microsoft Excel Binary Worksheet" r:id="rId8" imgW="3073400" imgH="1155700" progId="Excel.SheetBinaryMacroEnabled.12">
                  <p:embed/>
                </p:oleObj>
              </mc:Choice>
              <mc:Fallback>
                <p:oleObj name="Microsoft Excel Binary Worksheet" r:id="rId8" imgW="30734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05360" y="4712766"/>
                        <a:ext cx="1732655" cy="651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 rot="19140011">
            <a:off x="6091800" y="3420899"/>
            <a:ext cx="775866" cy="277282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743303"/>
              </p:ext>
            </p:extLst>
          </p:nvPr>
        </p:nvGraphicFramePr>
        <p:xfrm>
          <a:off x="1859447" y="5429656"/>
          <a:ext cx="2184179" cy="74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Microsoft Excel Binary Worksheet" r:id="rId10" imgW="3390900" imgH="1155700" progId="Excel.SheetBinaryMacroEnabled.12">
                  <p:embed/>
                </p:oleObj>
              </mc:Choice>
              <mc:Fallback>
                <p:oleObj name="Microsoft Excel Binary Worksheet" r:id="rId10" imgW="33909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59447" y="5429656"/>
                        <a:ext cx="2184179" cy="744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218253"/>
              </p:ext>
            </p:extLst>
          </p:nvPr>
        </p:nvGraphicFramePr>
        <p:xfrm>
          <a:off x="5121806" y="5429656"/>
          <a:ext cx="2034613" cy="765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Microsoft Excel Binary Worksheet" r:id="rId12" imgW="3073400" imgH="1155700" progId="Excel.SheetBinaryMacroEnabled.12">
                  <p:embed/>
                </p:oleObj>
              </mc:Choice>
              <mc:Fallback>
                <p:oleObj name="Microsoft Excel Binary Worksheet" r:id="rId12" imgW="30734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21806" y="5429656"/>
                        <a:ext cx="2034613" cy="765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228542"/>
              </p:ext>
            </p:extLst>
          </p:nvPr>
        </p:nvGraphicFramePr>
        <p:xfrm>
          <a:off x="0" y="0"/>
          <a:ext cx="3657600" cy="559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Microsoft Excel Binary Worksheet" r:id="rId14" imgW="5067300" imgH="774700" progId="Excel.SheetBinaryMacroEnabled.12">
                  <p:embed/>
                </p:oleObj>
              </mc:Choice>
              <mc:Fallback>
                <p:oleObj name="Microsoft Excel Binary Worksheet" r:id="rId14" imgW="5067300" imgH="774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3657600" cy="559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514600" y="39624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00400" y="40386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10200" y="4114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172200" y="40386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5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(Hypothesized)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 smtClean="0"/>
              <a:t>An abundance of media and new information was released:</a:t>
            </a:r>
          </a:p>
          <a:p>
            <a:pPr lvl="1"/>
            <a:r>
              <a:rPr lang="en-US" sz="1600" dirty="0" smtClean="0"/>
              <a:t>‘Oil, European Inflation Rattle Markets While Euro Hits a 9-year low’</a:t>
            </a:r>
          </a:p>
          <a:p>
            <a:pPr lvl="1"/>
            <a:r>
              <a:rPr lang="en-US" sz="1600" dirty="0" smtClean="0"/>
              <a:t>‘It was announced that U.S- Stocks Funds rose 7.6% in 2014’</a:t>
            </a:r>
          </a:p>
          <a:p>
            <a:pPr lvl="1"/>
            <a:r>
              <a:rPr lang="en-US" sz="1600" dirty="0" smtClean="0"/>
              <a:t>Advisers’ </a:t>
            </a:r>
            <a:r>
              <a:rPr lang="en-US" sz="1600" dirty="0"/>
              <a:t>F</a:t>
            </a:r>
            <a:r>
              <a:rPr lang="en-US" sz="1600" dirty="0" smtClean="0"/>
              <a:t>orecasts </a:t>
            </a:r>
            <a:r>
              <a:rPr lang="en-US" sz="1600" dirty="0"/>
              <a:t>S</a:t>
            </a:r>
            <a:r>
              <a:rPr lang="en-US" sz="1600" dirty="0" smtClean="0"/>
              <a:t>hared </a:t>
            </a:r>
            <a:r>
              <a:rPr lang="en-US" sz="1600" dirty="0"/>
              <a:t>D</a:t>
            </a:r>
            <a:r>
              <a:rPr lang="en-US" sz="1600" dirty="0" smtClean="0"/>
              <a:t>ifferent Sentiments </a:t>
            </a:r>
            <a:r>
              <a:rPr lang="en-US" sz="1600" dirty="0"/>
              <a:t>R</a:t>
            </a:r>
            <a:r>
              <a:rPr lang="en-US" sz="1600" dirty="0" smtClean="0"/>
              <a:t>egarding Oil &amp; Gas </a:t>
            </a:r>
          </a:p>
          <a:p>
            <a:pPr lvl="1"/>
            <a:r>
              <a:rPr lang="en-US" sz="1600" dirty="0" smtClean="0"/>
              <a:t>‘Oil Down 6% from Previous Week’</a:t>
            </a:r>
            <a:endParaRPr lang="en-US" sz="1600" dirty="0" smtClean="0"/>
          </a:p>
          <a:p>
            <a:r>
              <a:rPr lang="en-US" sz="1600" dirty="0" smtClean="0"/>
              <a:t>‘’ are all articles archived from the Wall Street </a:t>
            </a:r>
            <a:r>
              <a:rPr lang="en-US" sz="1600" dirty="0" smtClean="0"/>
              <a:t>Journal (WSJ)</a:t>
            </a:r>
            <a:endParaRPr lang="en-US" sz="1600" dirty="0" smtClean="0"/>
          </a:p>
          <a:p>
            <a:r>
              <a:rPr lang="en-US" dirty="0" smtClean="0"/>
              <a:t>An abundance of new information became available between January 2</a:t>
            </a:r>
            <a:r>
              <a:rPr lang="en-US" baseline="30000" dirty="0" smtClean="0"/>
              <a:t>nd</a:t>
            </a:r>
            <a:r>
              <a:rPr lang="en-US" dirty="0" smtClean="0"/>
              <a:t> and January 5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Firms could have acted differently on this information, which could explain the shift in clusters.</a:t>
            </a:r>
          </a:p>
          <a:p>
            <a:r>
              <a:rPr lang="en-US" dirty="0" smtClean="0"/>
              <a:t>As well, January 2</a:t>
            </a:r>
            <a:r>
              <a:rPr lang="en-US" baseline="30000" dirty="0" smtClean="0"/>
              <a:t>nd</a:t>
            </a:r>
            <a:r>
              <a:rPr lang="en-US" dirty="0" smtClean="0"/>
              <a:t> was a banking holiday in some countries.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3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Days </a:t>
            </a:r>
            <a:r>
              <a:rPr lang="en-US" dirty="0" smtClean="0"/>
              <a:t>11, 12, and 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 descr=" 11 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" r="209"/>
          <a:stretch/>
        </p:blipFill>
        <p:spPr>
          <a:xfrm>
            <a:off x="0" y="1706830"/>
            <a:ext cx="3120931" cy="3124105"/>
          </a:xfrm>
        </p:spPr>
      </p:pic>
      <p:pic>
        <p:nvPicPr>
          <p:cNvPr id="6" name="Picture 5" descr=" 12 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63" y="1706830"/>
            <a:ext cx="3092393" cy="3203488"/>
          </a:xfrm>
          <a:prstGeom prst="rect">
            <a:avLst/>
          </a:prstGeom>
        </p:spPr>
      </p:pic>
      <p:pic>
        <p:nvPicPr>
          <p:cNvPr id="7" name="Picture 6" descr=" 13 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57" y="1737576"/>
            <a:ext cx="3057942" cy="305794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2839003">
            <a:off x="423851" y="3525339"/>
            <a:ext cx="889213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2839003">
            <a:off x="3444305" y="3735153"/>
            <a:ext cx="733007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248241">
            <a:off x="6442345" y="3817803"/>
            <a:ext cx="829018" cy="298839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0210" y="4830935"/>
            <a:ext cx="161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0.46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77166" y="4891954"/>
            <a:ext cx="161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0.38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70406" y="4891954"/>
            <a:ext cx="161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Distance: 0.71 </a:t>
            </a:r>
            <a:endParaRPr lang="en-US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250450"/>
              </p:ext>
            </p:extLst>
          </p:nvPr>
        </p:nvGraphicFramePr>
        <p:xfrm>
          <a:off x="2286000" y="5181600"/>
          <a:ext cx="1594714" cy="543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Microsoft Excel Binary Worksheet" r:id="rId6" imgW="3390900" imgH="1155700" progId="Excel.SheetBinaryMacroEnabled.12">
                  <p:embed/>
                </p:oleObj>
              </mc:Choice>
              <mc:Fallback>
                <p:oleObj name="Microsoft Excel Binary Worksheet" r:id="rId6" imgW="33909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0" y="5181600"/>
                        <a:ext cx="1594714" cy="543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971720"/>
              </p:ext>
            </p:extLst>
          </p:nvPr>
        </p:nvGraphicFramePr>
        <p:xfrm>
          <a:off x="5492595" y="5154874"/>
          <a:ext cx="1535203" cy="57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Microsoft Excel Binary Worksheet" r:id="rId8" imgW="3073400" imgH="1155700" progId="Excel.SheetBinaryMacroEnabled.12">
                  <p:embed/>
                </p:oleObj>
              </mc:Choice>
              <mc:Fallback>
                <p:oleObj name="Microsoft Excel Binary Worksheet" r:id="rId8" imgW="30734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92595" y="5154874"/>
                        <a:ext cx="1535203" cy="57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81570" y="61749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45319"/>
              </p:ext>
            </p:extLst>
          </p:nvPr>
        </p:nvGraphicFramePr>
        <p:xfrm>
          <a:off x="2209800" y="5801498"/>
          <a:ext cx="1775924" cy="605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Microsoft Excel Binary Worksheet" r:id="rId10" imgW="3390900" imgH="1155700" progId="Excel.SheetBinaryMacroEnabled.12">
                  <p:embed/>
                </p:oleObj>
              </mc:Choice>
              <mc:Fallback>
                <p:oleObj name="Microsoft Excel Binary Worksheet" r:id="rId10" imgW="33909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9800" y="5801498"/>
                        <a:ext cx="1775924" cy="605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101690"/>
              </p:ext>
            </p:extLst>
          </p:nvPr>
        </p:nvGraphicFramePr>
        <p:xfrm>
          <a:off x="5493560" y="5801498"/>
          <a:ext cx="1609439" cy="6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Microsoft Excel Binary Worksheet" r:id="rId12" imgW="3073400" imgH="1155700" progId="Excel.SheetBinaryMacroEnabled.12">
                  <p:embed/>
                </p:oleObj>
              </mc:Choice>
              <mc:Fallback>
                <p:oleObj name="Microsoft Excel Binary Worksheet" r:id="rId12" imgW="3073400" imgH="1155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93560" y="5801498"/>
                        <a:ext cx="1609439" cy="60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Curved Connector 27"/>
          <p:cNvCxnSpPr/>
          <p:nvPr/>
        </p:nvCxnSpPr>
        <p:spPr>
          <a:xfrm rot="5400000" flipH="1" flipV="1">
            <a:off x="3289029" y="4842702"/>
            <a:ext cx="475642" cy="14870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H="1">
            <a:off x="5380905" y="4721016"/>
            <a:ext cx="401077" cy="31750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6541019" y="4772441"/>
            <a:ext cx="401078" cy="2146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H="1">
            <a:off x="2435923" y="4724876"/>
            <a:ext cx="475644" cy="38435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447626"/>
              </p:ext>
            </p:extLst>
          </p:nvPr>
        </p:nvGraphicFramePr>
        <p:xfrm>
          <a:off x="21217" y="8904"/>
          <a:ext cx="3429000" cy="524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Microsoft Excel Binary Worksheet" r:id="rId14" imgW="5067300" imgH="774700" progId="Excel.SheetBinaryMacroEnabled.12">
                  <p:embed/>
                </p:oleObj>
              </mc:Choice>
              <mc:Fallback>
                <p:oleObj name="Microsoft Excel Binary Worksheet" r:id="rId14" imgW="5067300" imgH="7747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217" y="8904"/>
                        <a:ext cx="3429000" cy="524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37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rix factorization-Dec3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28374</TotalTime>
  <Words>926</Words>
  <Application>Microsoft Macintosh PowerPoint</Application>
  <PresentationFormat>On-screen Show (4:3)</PresentationFormat>
  <Paragraphs>132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Matrix factorization-Dec3</vt:lpstr>
      <vt:lpstr>Microsoft Excel Binary Worksheet</vt:lpstr>
      <vt:lpstr>Clustering of Brokers – A Closer Look </vt:lpstr>
      <vt:lpstr>Recap</vt:lpstr>
      <vt:lpstr>Handling The Issue</vt:lpstr>
      <vt:lpstr>First Approach: Research Questions</vt:lpstr>
      <vt:lpstr>Focus</vt:lpstr>
      <vt:lpstr>Firms 90 &amp; 95</vt:lpstr>
      <vt:lpstr>Days 1,2 and 3</vt:lpstr>
      <vt:lpstr>(Hypothesized) Results</vt:lpstr>
      <vt:lpstr>Days 11, 12, and 13</vt:lpstr>
      <vt:lpstr>Days 11, 12, and 13</vt:lpstr>
      <vt:lpstr>(Hypothesized) Results</vt:lpstr>
      <vt:lpstr>Changing Clusters in Pairs</vt:lpstr>
      <vt:lpstr>Changing Clusters in Pairs</vt:lpstr>
      <vt:lpstr>(Hypothesized) Results:</vt:lpstr>
      <vt:lpstr>Conclusion</vt:lpstr>
      <vt:lpstr>Second Approach: Some Brokers Remained Together</vt:lpstr>
      <vt:lpstr>New Methodology</vt:lpstr>
      <vt:lpstr>Clustering according to number of days together</vt:lpstr>
      <vt:lpstr>Clustering according to number of days together</vt:lpstr>
      <vt:lpstr>Why Were The Brokers in the Same Cluster?</vt:lpstr>
      <vt:lpstr>44 - Jones Gable &amp; Company Ltd 84 - Independent Trading Group</vt:lpstr>
      <vt:lpstr>44 - Jones Gable &amp; Company Ltd 84 - Independent Trading Group</vt:lpstr>
      <vt:lpstr>What happens when the brokers were in distinct clusters?</vt:lpstr>
      <vt:lpstr>Why are the brokers in the same cluster?</vt:lpstr>
      <vt:lpstr>Comparing the behavior between cluster and market average.</vt:lpstr>
      <vt:lpstr>Conclusion</vt:lpstr>
      <vt:lpstr>Thanks For Listening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Globe and Mail Project</dc:title>
  <dc:creator>7013</dc:creator>
  <cp:lastModifiedBy>nathan friedman</cp:lastModifiedBy>
  <cp:revision>863</cp:revision>
  <dcterms:created xsi:type="dcterms:W3CDTF">2014-09-24T15:10:01Z</dcterms:created>
  <dcterms:modified xsi:type="dcterms:W3CDTF">2016-08-05T19:28:16Z</dcterms:modified>
</cp:coreProperties>
</file>