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90" r:id="rId2"/>
    <p:sldId id="416" r:id="rId3"/>
    <p:sldId id="412" r:id="rId4"/>
    <p:sldId id="410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658" autoAdjust="0"/>
  </p:normalViewPr>
  <p:slideViewPr>
    <p:cSldViewPr>
      <p:cViewPr>
        <p:scale>
          <a:sx n="52" d="100"/>
          <a:sy n="52" d="100"/>
        </p:scale>
        <p:origin x="-773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44_8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10_77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title>
      <c:tx>
        <c:rich>
          <a:bodyPr/>
          <a:lstStyle/>
          <a:p>
            <a:pPr>
              <a:defRPr/>
            </a:pPr>
            <a:r>
              <a:rPr lang="en-CA"/>
              <a:t>2015</a:t>
            </a:r>
          </a:p>
        </c:rich>
      </c:tx>
      <c:layout>
        <c:manualLayout>
          <c:xMode val="edge"/>
          <c:yMode val="edge"/>
          <c:x val="0.41208333333333336"/>
          <c:y val="5.7576961961424949E-2"/>
        </c:manualLayout>
      </c:layout>
    </c:title>
    <c:plotArea>
      <c:layout>
        <c:manualLayout>
          <c:layoutTarget val="inner"/>
          <c:xMode val="edge"/>
          <c:yMode val="edge"/>
          <c:x val="8.0786724240114932E-2"/>
          <c:y val="0.19480351414406538"/>
          <c:w val="0.84931115062230123"/>
          <c:h val="0.36430446194226052"/>
        </c:manualLayout>
      </c:layout>
      <c:barChart>
        <c:barDir val="col"/>
        <c:grouping val="clustered"/>
        <c:ser>
          <c:idx val="0"/>
          <c:order val="0"/>
          <c:tx>
            <c:strRef>
              <c:f>cluster_44_84!$B$2</c:f>
              <c:strCache>
                <c:ptCount val="1"/>
                <c:pt idx="0">
                  <c:v>44-Jones Gable &amp; Company Ltd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cluster_44_84!$C$2:$Q$2</c:f>
              <c:numCache>
                <c:formatCode>0%</c:formatCode>
                <c:ptCount val="15"/>
                <c:pt idx="0">
                  <c:v>2.4000000000000042E-2</c:v>
                </c:pt>
                <c:pt idx="1">
                  <c:v>1.2000000000000021E-2</c:v>
                </c:pt>
                <c:pt idx="2">
                  <c:v>1.2999999999999998E-2</c:v>
                </c:pt>
                <c:pt idx="3">
                  <c:v>3.6000000000000094E-2</c:v>
                </c:pt>
                <c:pt idx="4">
                  <c:v>0.126</c:v>
                </c:pt>
                <c:pt idx="5">
                  <c:v>4.0000000000000114E-3</c:v>
                </c:pt>
                <c:pt idx="6">
                  <c:v>0.51300000000000001</c:v>
                </c:pt>
                <c:pt idx="7">
                  <c:v>8.0000000000000227E-3</c:v>
                </c:pt>
                <c:pt idx="8">
                  <c:v>1.8000000000000047E-2</c:v>
                </c:pt>
                <c:pt idx="9">
                  <c:v>6.1000000000000026E-2</c:v>
                </c:pt>
                <c:pt idx="10">
                  <c:v>6.3000000000000014E-2</c:v>
                </c:pt>
                <c:pt idx="11">
                  <c:v>2.500000000000005E-2</c:v>
                </c:pt>
                <c:pt idx="12">
                  <c:v>0</c:v>
                </c:pt>
                <c:pt idx="13">
                  <c:v>8.0000000000000227E-3</c:v>
                </c:pt>
                <c:pt idx="14">
                  <c:v>9.0000000000000066E-2</c:v>
                </c:pt>
              </c:numCache>
            </c:numRef>
          </c:val>
        </c:ser>
        <c:ser>
          <c:idx val="1"/>
          <c:order val="1"/>
          <c:tx>
            <c:strRef>
              <c:f>cluster_44_84!$B$3</c:f>
              <c:strCache>
                <c:ptCount val="1"/>
                <c:pt idx="0">
                  <c:v>84-Independent Trading Group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cluster_44_84!$C$3:$Q$3</c:f>
              <c:numCache>
                <c:formatCode>0%</c:formatCode>
                <c:ptCount val="15"/>
                <c:pt idx="0">
                  <c:v>1.0000000000000028E-2</c:v>
                </c:pt>
                <c:pt idx="1">
                  <c:v>3.5000000000000094E-2</c:v>
                </c:pt>
                <c:pt idx="2">
                  <c:v>2.0000000000000052E-3</c:v>
                </c:pt>
                <c:pt idx="3">
                  <c:v>7.0000000000000034E-2</c:v>
                </c:pt>
                <c:pt idx="4">
                  <c:v>7.1000000000000021E-2</c:v>
                </c:pt>
                <c:pt idx="5">
                  <c:v>0</c:v>
                </c:pt>
                <c:pt idx="6">
                  <c:v>0.52200000000000002</c:v>
                </c:pt>
                <c:pt idx="7">
                  <c:v>0</c:v>
                </c:pt>
                <c:pt idx="8">
                  <c:v>1.0000000000000037E-3</c:v>
                </c:pt>
                <c:pt idx="9">
                  <c:v>3.8000000000000075E-2</c:v>
                </c:pt>
                <c:pt idx="10">
                  <c:v>0.24300000000000024</c:v>
                </c:pt>
                <c:pt idx="11">
                  <c:v>1.0000000000000037E-3</c:v>
                </c:pt>
                <c:pt idx="12">
                  <c:v>0</c:v>
                </c:pt>
                <c:pt idx="13">
                  <c:v>6.0000000000000157E-3</c:v>
                </c:pt>
                <c:pt idx="14">
                  <c:v>1.0000000000000037E-3</c:v>
                </c:pt>
              </c:numCache>
            </c:numRef>
          </c:val>
        </c:ser>
        <c:ser>
          <c:idx val="2"/>
          <c:order val="2"/>
          <c:tx>
            <c:strRef>
              <c:f>cluster_44_84!$B$4</c:f>
              <c:strCache>
                <c:ptCount val="1"/>
                <c:pt idx="0">
                  <c:v>center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cluster_44_84!$C$4:$Q$4</c:f>
              <c:numCache>
                <c:formatCode>0%</c:formatCode>
                <c:ptCount val="15"/>
                <c:pt idx="0">
                  <c:v>1.7000000000000053E-2</c:v>
                </c:pt>
                <c:pt idx="1">
                  <c:v>2.35E-2</c:v>
                </c:pt>
                <c:pt idx="2">
                  <c:v>7.5000000000000231E-3</c:v>
                </c:pt>
                <c:pt idx="3">
                  <c:v>5.3000000000000033E-2</c:v>
                </c:pt>
                <c:pt idx="4">
                  <c:v>9.8500000000000476E-2</c:v>
                </c:pt>
                <c:pt idx="5">
                  <c:v>2.0000000000000052E-3</c:v>
                </c:pt>
                <c:pt idx="6">
                  <c:v>0.51750000000000007</c:v>
                </c:pt>
                <c:pt idx="7">
                  <c:v>4.0000000000000114E-3</c:v>
                </c:pt>
                <c:pt idx="8">
                  <c:v>9.5000000000000258E-3</c:v>
                </c:pt>
                <c:pt idx="9">
                  <c:v>4.950000000000012E-2</c:v>
                </c:pt>
                <c:pt idx="10">
                  <c:v>0.15300000000000041</c:v>
                </c:pt>
                <c:pt idx="11">
                  <c:v>1.3000000000000046E-2</c:v>
                </c:pt>
                <c:pt idx="12">
                  <c:v>0</c:v>
                </c:pt>
                <c:pt idx="13">
                  <c:v>7.0000000000000192E-3</c:v>
                </c:pt>
                <c:pt idx="14">
                  <c:v>4.5500000000000013E-2</c:v>
                </c:pt>
              </c:numCache>
            </c:numRef>
          </c:val>
        </c:ser>
        <c:ser>
          <c:idx val="3"/>
          <c:order val="3"/>
          <c:tx>
            <c:strRef>
              <c:f>cluster_44_84!$B$5</c:f>
              <c:strCache>
                <c:ptCount val="1"/>
                <c:pt idx="0">
                  <c:v>market avg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cluster_44_84!$C$5:$Q$5</c:f>
              <c:numCache>
                <c:formatCode>0%</c:formatCode>
                <c:ptCount val="15"/>
                <c:pt idx="0">
                  <c:v>3.7000000000000109E-2</c:v>
                </c:pt>
                <c:pt idx="1">
                  <c:v>3.1000000000000093E-2</c:v>
                </c:pt>
                <c:pt idx="2">
                  <c:v>3.0000000000000109E-3</c:v>
                </c:pt>
                <c:pt idx="3">
                  <c:v>4.7000000000000132E-2</c:v>
                </c:pt>
                <c:pt idx="4">
                  <c:v>0.18900000000000047</c:v>
                </c:pt>
                <c:pt idx="5">
                  <c:v>5.4000000000000131E-2</c:v>
                </c:pt>
                <c:pt idx="6">
                  <c:v>0.22700000000000026</c:v>
                </c:pt>
                <c:pt idx="7">
                  <c:v>7.0000000000000192E-3</c:v>
                </c:pt>
                <c:pt idx="8">
                  <c:v>2.6000000000000065E-2</c:v>
                </c:pt>
                <c:pt idx="9">
                  <c:v>8.9000000000000246E-2</c:v>
                </c:pt>
                <c:pt idx="10">
                  <c:v>0.129</c:v>
                </c:pt>
                <c:pt idx="11">
                  <c:v>4.3000000000000003E-2</c:v>
                </c:pt>
                <c:pt idx="12">
                  <c:v>0</c:v>
                </c:pt>
                <c:pt idx="13">
                  <c:v>4.8000000000000084E-2</c:v>
                </c:pt>
                <c:pt idx="14">
                  <c:v>7.1000000000000021E-2</c:v>
                </c:pt>
              </c:numCache>
            </c:numRef>
          </c:val>
        </c:ser>
        <c:axId val="70807936"/>
        <c:axId val="70809856"/>
      </c:barChart>
      <c:catAx>
        <c:axId val="7080793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70809856"/>
        <c:crosses val="autoZero"/>
        <c:auto val="1"/>
        <c:lblAlgn val="ctr"/>
        <c:lblOffset val="100"/>
      </c:catAx>
      <c:valAx>
        <c:axId val="70809856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70807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9689683020391684"/>
          <c:y val="2.2845662006610017E-2"/>
          <c:w val="0.50310316979608327"/>
          <c:h val="0.32025242886052152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title>
      <c:tx>
        <c:rich>
          <a:bodyPr/>
          <a:lstStyle/>
          <a:p>
            <a:pPr>
              <a:defRPr/>
            </a:pPr>
            <a:r>
              <a:rPr lang="en-CA"/>
              <a:t>2015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8.0856120257695063E-2"/>
          <c:y val="0.2175977690288714"/>
          <c:w val="0.8538038415301209"/>
          <c:h val="0.34023877223680382"/>
        </c:manualLayout>
      </c:layout>
      <c:barChart>
        <c:barDir val="col"/>
        <c:grouping val="clustered"/>
        <c:ser>
          <c:idx val="0"/>
          <c:order val="0"/>
          <c:tx>
            <c:strRef>
              <c:f>cluster_10_77!$B$2</c:f>
              <c:strCache>
                <c:ptCount val="1"/>
                <c:pt idx="0">
                  <c:v>10-FirstEnergy Capital Corp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cluster_10_77!$C$2:$Q$2</c:f>
              <c:numCache>
                <c:formatCode>0%</c:formatCode>
                <c:ptCount val="15"/>
                <c:pt idx="0">
                  <c:v>6.0000000000000114E-3</c:v>
                </c:pt>
                <c:pt idx="1">
                  <c:v>3.0000000000000092E-3</c:v>
                </c:pt>
                <c:pt idx="2">
                  <c:v>0</c:v>
                </c:pt>
                <c:pt idx="3">
                  <c:v>3.0000000000000092E-3</c:v>
                </c:pt>
                <c:pt idx="4">
                  <c:v>0.12000000000000002</c:v>
                </c:pt>
                <c:pt idx="5">
                  <c:v>2.0000000000000011E-2</c:v>
                </c:pt>
                <c:pt idx="6">
                  <c:v>1.4999999999999998E-2</c:v>
                </c:pt>
                <c:pt idx="7">
                  <c:v>1.0000000000000041E-3</c:v>
                </c:pt>
                <c:pt idx="8">
                  <c:v>4.0000000000000114E-3</c:v>
                </c:pt>
                <c:pt idx="9">
                  <c:v>1.2999999999999998E-2</c:v>
                </c:pt>
                <c:pt idx="10">
                  <c:v>0.78100000000000003</c:v>
                </c:pt>
                <c:pt idx="11">
                  <c:v>2.0000000000000052E-3</c:v>
                </c:pt>
                <c:pt idx="12">
                  <c:v>0</c:v>
                </c:pt>
                <c:pt idx="13">
                  <c:v>2.0000000000000052E-3</c:v>
                </c:pt>
                <c:pt idx="14">
                  <c:v>3.2000000000000042E-2</c:v>
                </c:pt>
              </c:numCache>
            </c:numRef>
          </c:val>
        </c:ser>
        <c:ser>
          <c:idx val="1"/>
          <c:order val="1"/>
          <c:tx>
            <c:strRef>
              <c:f>cluster_10_77!$B$3</c:f>
              <c:strCache>
                <c:ptCount val="1"/>
                <c:pt idx="0">
                  <c:v>77-Peters &amp; Co. Ltd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cluster_10_77!$C$3:$Q$3</c:f>
              <c:numCache>
                <c:formatCode>0%</c:formatCode>
                <c:ptCount val="15"/>
                <c:pt idx="0">
                  <c:v>1.6000000000000021E-2</c:v>
                </c:pt>
                <c:pt idx="1">
                  <c:v>1.0000000000000041E-3</c:v>
                </c:pt>
                <c:pt idx="2">
                  <c:v>0</c:v>
                </c:pt>
                <c:pt idx="3">
                  <c:v>2.0000000000000052E-3</c:v>
                </c:pt>
                <c:pt idx="4">
                  <c:v>0.10500000000000002</c:v>
                </c:pt>
                <c:pt idx="5">
                  <c:v>1.4E-2</c:v>
                </c:pt>
                <c:pt idx="6">
                  <c:v>1.4999999999999998E-2</c:v>
                </c:pt>
                <c:pt idx="7">
                  <c:v>1.0000000000000041E-3</c:v>
                </c:pt>
                <c:pt idx="8">
                  <c:v>1.0000000000000041E-3</c:v>
                </c:pt>
                <c:pt idx="9">
                  <c:v>1.6000000000000021E-2</c:v>
                </c:pt>
                <c:pt idx="10">
                  <c:v>0.75800000000000245</c:v>
                </c:pt>
                <c:pt idx="11">
                  <c:v>1.0000000000000041E-3</c:v>
                </c:pt>
                <c:pt idx="12">
                  <c:v>0</c:v>
                </c:pt>
                <c:pt idx="13">
                  <c:v>3.0000000000000092E-3</c:v>
                </c:pt>
                <c:pt idx="14">
                  <c:v>6.7000000000000004E-2</c:v>
                </c:pt>
              </c:numCache>
            </c:numRef>
          </c:val>
        </c:ser>
        <c:ser>
          <c:idx val="2"/>
          <c:order val="2"/>
          <c:tx>
            <c:strRef>
              <c:f>cluster_10_77!$B$4</c:f>
              <c:strCache>
                <c:ptCount val="1"/>
                <c:pt idx="0">
                  <c:v>center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cluster_10_77!$C$4:$Q$4</c:f>
              <c:numCache>
                <c:formatCode>0%</c:formatCode>
                <c:ptCount val="15"/>
                <c:pt idx="0">
                  <c:v>1.0999999999999998E-2</c:v>
                </c:pt>
                <c:pt idx="1">
                  <c:v>2.0000000000000052E-3</c:v>
                </c:pt>
                <c:pt idx="2">
                  <c:v>0</c:v>
                </c:pt>
                <c:pt idx="3">
                  <c:v>2.5000000000000092E-3</c:v>
                </c:pt>
                <c:pt idx="4">
                  <c:v>0.11249999999999998</c:v>
                </c:pt>
                <c:pt idx="5">
                  <c:v>1.7000000000000001E-2</c:v>
                </c:pt>
                <c:pt idx="6">
                  <c:v>1.4999999999999998E-2</c:v>
                </c:pt>
                <c:pt idx="7">
                  <c:v>1.0000000000000041E-3</c:v>
                </c:pt>
                <c:pt idx="8">
                  <c:v>2.5000000000000092E-3</c:v>
                </c:pt>
                <c:pt idx="9">
                  <c:v>1.449999999999995E-2</c:v>
                </c:pt>
                <c:pt idx="10">
                  <c:v>0.76950000000000063</c:v>
                </c:pt>
                <c:pt idx="11">
                  <c:v>1.5000000000000046E-3</c:v>
                </c:pt>
                <c:pt idx="12">
                  <c:v>0</c:v>
                </c:pt>
                <c:pt idx="13">
                  <c:v>2.5000000000000092E-3</c:v>
                </c:pt>
                <c:pt idx="14">
                  <c:v>4.9500000000000023E-2</c:v>
                </c:pt>
              </c:numCache>
            </c:numRef>
          </c:val>
        </c:ser>
        <c:ser>
          <c:idx val="3"/>
          <c:order val="3"/>
          <c:tx>
            <c:strRef>
              <c:f>cluster_10_77!$B$5</c:f>
              <c:strCache>
                <c:ptCount val="1"/>
                <c:pt idx="0">
                  <c:v>market avg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cluster_10_77!$C$5:$Q$5</c:f>
              <c:numCache>
                <c:formatCode>0%</c:formatCode>
                <c:ptCount val="15"/>
                <c:pt idx="0">
                  <c:v>3.6999999999999998E-2</c:v>
                </c:pt>
                <c:pt idx="1">
                  <c:v>3.1000000000000052E-2</c:v>
                </c:pt>
                <c:pt idx="2">
                  <c:v>3.0000000000000092E-3</c:v>
                </c:pt>
                <c:pt idx="3">
                  <c:v>4.7000000000000014E-2</c:v>
                </c:pt>
                <c:pt idx="4">
                  <c:v>0.18900000000000058</c:v>
                </c:pt>
                <c:pt idx="5">
                  <c:v>5.3999999999999999E-2</c:v>
                </c:pt>
                <c:pt idx="6">
                  <c:v>0.22700000000000001</c:v>
                </c:pt>
                <c:pt idx="7">
                  <c:v>7.0000000000000114E-3</c:v>
                </c:pt>
                <c:pt idx="8">
                  <c:v>2.5999999999999999E-2</c:v>
                </c:pt>
                <c:pt idx="9">
                  <c:v>8.9000000000000065E-2</c:v>
                </c:pt>
                <c:pt idx="10">
                  <c:v>0.129</c:v>
                </c:pt>
                <c:pt idx="11">
                  <c:v>4.3000000000000003E-2</c:v>
                </c:pt>
                <c:pt idx="12">
                  <c:v>0</c:v>
                </c:pt>
                <c:pt idx="13">
                  <c:v>4.8000000000000001E-2</c:v>
                </c:pt>
                <c:pt idx="14">
                  <c:v>7.0999999999999994E-2</c:v>
                </c:pt>
              </c:numCache>
            </c:numRef>
          </c:val>
        </c:ser>
        <c:axId val="71277952"/>
        <c:axId val="71471488"/>
      </c:barChart>
      <c:catAx>
        <c:axId val="7127795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71471488"/>
        <c:crosses val="autoZero"/>
        <c:auto val="1"/>
        <c:lblAlgn val="ctr"/>
        <c:lblOffset val="100"/>
      </c:catAx>
      <c:valAx>
        <c:axId val="71471488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71277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99784061083274"/>
          <c:y val="1.8545609430400147E-2"/>
          <c:w val="0.4190293486041517"/>
          <c:h val="0.33486876640420277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2016-08-04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Cluster of Brokers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7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10 - FirstEnergy Capital Corp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77 - Peters &amp; Co. </a:t>
            </a:r>
            <a:r>
              <a:rPr lang="en-US" dirty="0" smtClean="0"/>
              <a:t>Ltd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83641"/>
            <a:ext cx="5715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distinct</a:t>
            </a:r>
            <a:r>
              <a:rPr lang="pt-BR" dirty="0" smtClean="0"/>
              <a:t> clusters?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RMSE (</a:t>
            </a:r>
            <a:r>
              <a:rPr lang="pt-BR" dirty="0" err="1" smtClean="0"/>
              <a:t>root</a:t>
            </a:r>
            <a:r>
              <a:rPr lang="pt-BR" dirty="0" smtClean="0"/>
              <a:t> </a:t>
            </a:r>
            <a:r>
              <a:rPr lang="pt-BR" dirty="0" err="1" smtClean="0"/>
              <a:t>mean</a:t>
            </a:r>
            <a:r>
              <a:rPr lang="pt-BR" dirty="0" smtClean="0"/>
              <a:t> </a:t>
            </a:r>
            <a:r>
              <a:rPr lang="pt-BR" dirty="0" err="1" smtClean="0"/>
              <a:t>square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10 - FirstEnergy Capital Corp</a:t>
            </a:r>
            <a:endParaRPr lang="en-CA" dirty="0" smtClean="0"/>
          </a:p>
          <a:p>
            <a:r>
              <a:rPr lang="en-US" dirty="0" smtClean="0"/>
              <a:t>77 - Peters &amp; Co. Ltd</a:t>
            </a:r>
            <a:endParaRPr lang="en-CA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644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For brokers in the same cluster:</a:t>
            </a:r>
          </a:p>
          <a:p>
            <a:pPr lvl="1">
              <a:defRPr/>
            </a:pPr>
            <a:r>
              <a:rPr lang="en-US" sz="2500" dirty="0" smtClean="0"/>
              <a:t>The trade distribution by sector did not change so much along the period;</a:t>
            </a:r>
          </a:p>
          <a:p>
            <a:pPr lvl="1">
              <a:defRPr/>
            </a:pPr>
            <a:r>
              <a:rPr lang="en-US" sz="2500" dirty="0" smtClean="0"/>
              <a:t>Their trades were concentrated in the same sectors;</a:t>
            </a:r>
          </a:p>
          <a:p>
            <a:pPr lvl="1">
              <a:defRPr/>
            </a:pPr>
            <a:r>
              <a:rPr lang="en-US" sz="2500" dirty="0" smtClean="0"/>
              <a:t>The trade distributions were different when the brokers  were not in the same cluster. </a:t>
            </a:r>
            <a:endParaRPr lang="en-US" sz="2500" dirty="0" smtClean="0"/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/>
              <a:t>Next Steps:</a:t>
            </a:r>
          </a:p>
          <a:p>
            <a:pPr>
              <a:defRPr/>
            </a:pPr>
            <a:r>
              <a:rPr lang="en-US" sz="2800" dirty="0" err="1" smtClean="0"/>
              <a:t>Analyse</a:t>
            </a:r>
            <a:r>
              <a:rPr lang="en-US" sz="2800" dirty="0" smtClean="0"/>
              <a:t> the behavior of all brokers;</a:t>
            </a:r>
          </a:p>
          <a:p>
            <a:pPr>
              <a:defRPr/>
            </a:pPr>
            <a:r>
              <a:rPr lang="en-US" sz="2800" dirty="0" smtClean="0"/>
              <a:t>Try to make associations between them.</a:t>
            </a:r>
            <a:endParaRPr lang="en-US" sz="2800" dirty="0" smtClean="0"/>
          </a:p>
          <a:p>
            <a:pPr lvl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Background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eeform 9"/>
          <p:cNvSpPr/>
          <p:nvPr/>
        </p:nvSpPr>
        <p:spPr>
          <a:xfrm>
            <a:off x="2359742" y="1791929"/>
            <a:ext cx="3903407" cy="1909916"/>
          </a:xfrm>
          <a:custGeom>
            <a:avLst/>
            <a:gdLst>
              <a:gd name="connsiteX0" fmla="*/ 0 w 3903407"/>
              <a:gd name="connsiteY0" fmla="*/ 1039761 h 1909916"/>
              <a:gd name="connsiteX1" fmla="*/ 634181 w 3903407"/>
              <a:gd name="connsiteY1" fmla="*/ 66368 h 1909916"/>
              <a:gd name="connsiteX2" fmla="*/ 2949677 w 3903407"/>
              <a:gd name="connsiteY2" fmla="*/ 1437968 h 1909916"/>
              <a:gd name="connsiteX3" fmla="*/ 3760839 w 3903407"/>
              <a:gd name="connsiteY3" fmla="*/ 1850923 h 1909916"/>
              <a:gd name="connsiteX4" fmla="*/ 3805084 w 3903407"/>
              <a:gd name="connsiteY4" fmla="*/ 1791929 h 19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07" h="1909916">
                <a:moveTo>
                  <a:pt x="0" y="1039761"/>
                </a:moveTo>
                <a:cubicBezTo>
                  <a:pt x="71284" y="519880"/>
                  <a:pt x="142568" y="0"/>
                  <a:pt x="634181" y="66368"/>
                </a:cubicBezTo>
                <a:cubicBezTo>
                  <a:pt x="1125794" y="132736"/>
                  <a:pt x="2428567" y="1140542"/>
                  <a:pt x="2949677" y="1437968"/>
                </a:cubicBezTo>
                <a:cubicBezTo>
                  <a:pt x="3470787" y="1735394"/>
                  <a:pt x="3618271" y="1791930"/>
                  <a:pt x="3760839" y="1850923"/>
                </a:cubicBezTo>
                <a:cubicBezTo>
                  <a:pt x="3903407" y="1909916"/>
                  <a:pt x="3854245" y="1850922"/>
                  <a:pt x="3805084" y="17919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495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1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4876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2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371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Different</a:t>
            </a:r>
            <a:r>
              <a:rPr lang="pt-BR" sz="2000" dirty="0" smtClean="0"/>
              <a:t> </a:t>
            </a:r>
            <a:r>
              <a:rPr lang="pt-BR" sz="2000" dirty="0" err="1" smtClean="0"/>
              <a:t>days</a:t>
            </a:r>
            <a:r>
              <a:rPr lang="pt-BR" sz="2000" dirty="0" smtClean="0"/>
              <a:t>, </a:t>
            </a:r>
            <a:r>
              <a:rPr lang="pt-BR" sz="2000" dirty="0" err="1" smtClean="0"/>
              <a:t>distinct</a:t>
            </a:r>
            <a:r>
              <a:rPr lang="pt-BR" sz="2000" dirty="0" smtClean="0"/>
              <a:t> cluster</a:t>
            </a:r>
            <a:r>
              <a:rPr lang="pt-BR" sz="2000" dirty="0" smtClean="0"/>
              <a:t> </a:t>
            </a:r>
            <a:r>
              <a:rPr lang="pt-BR" sz="2000" dirty="0" smtClean="0"/>
              <a:t>of </a:t>
            </a:r>
            <a:r>
              <a:rPr lang="pt-BR" sz="2000" dirty="0" err="1" smtClean="0"/>
              <a:t>trade</a:t>
            </a:r>
            <a:r>
              <a:rPr lang="pt-BR" sz="2000" dirty="0" smtClean="0"/>
              <a:t> </a:t>
            </a:r>
            <a:r>
              <a:rPr lang="pt-BR" sz="2000" dirty="0" err="1" smtClean="0"/>
              <a:t>distribution</a:t>
            </a:r>
            <a:r>
              <a:rPr lang="pt-BR" sz="2000" dirty="0" smtClean="0"/>
              <a:t>. 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257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Some </a:t>
            </a:r>
            <a:r>
              <a:rPr lang="pt-BR" sz="2000" b="1" dirty="0" err="1" smtClean="0"/>
              <a:t>brokers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remained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together</a:t>
            </a:r>
            <a:r>
              <a:rPr lang="pt-BR" sz="2000" b="1" dirty="0" smtClean="0"/>
              <a:t>!</a:t>
            </a:r>
            <a:endParaRPr lang="en-CA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5715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Brokers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were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clustered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by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the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number</a:t>
            </a:r>
            <a:r>
              <a:rPr lang="pt-BR" sz="2000" b="1" dirty="0" smtClean="0">
                <a:solidFill>
                  <a:srgbClr val="FF0000"/>
                </a:solidFill>
              </a:rPr>
              <a:t> of </a:t>
            </a:r>
            <a:r>
              <a:rPr lang="pt-BR" sz="2000" b="1" dirty="0" err="1" smtClean="0">
                <a:solidFill>
                  <a:srgbClr val="FF0000"/>
                </a:solidFill>
              </a:rPr>
              <a:t>days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remained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together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en-C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Hamilton\_new\Ryerson\Doc\Presentation\Brokers\images\x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19200"/>
            <a:ext cx="4114800" cy="49453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err="1" smtClean="0"/>
              <a:t>Clustered</a:t>
            </a:r>
            <a:r>
              <a:rPr lang="pt-BR" dirty="0" smtClean="0"/>
              <a:t> </a:t>
            </a:r>
            <a:r>
              <a:rPr lang="pt-BR" dirty="0" err="1" smtClean="0"/>
              <a:t>according</a:t>
            </a:r>
            <a:r>
              <a:rPr lang="pt-BR" dirty="0" smtClean="0"/>
              <a:t> to </a:t>
            </a:r>
            <a:r>
              <a:rPr lang="pt-BR" dirty="0" err="1" smtClean="0"/>
              <a:t>nb</a:t>
            </a:r>
            <a:r>
              <a:rPr lang="pt-BR" dirty="0" smtClean="0"/>
              <a:t> </a:t>
            </a:r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together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1219200"/>
            <a:ext cx="2643169" cy="4953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86200" y="59436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cluster?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2125662"/>
          <a:ext cx="7924800" cy="397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3657600" y="2743200"/>
            <a:ext cx="990600" cy="28956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93% of </a:t>
            </a:r>
            <a:r>
              <a:rPr lang="pt-BR" dirty="0" err="1" smtClean="0"/>
              <a:t>period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</a:t>
            </a:r>
            <a:r>
              <a:rPr lang="en-US" dirty="0" smtClean="0"/>
              <a:t>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096000" cy="51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362200" y="2895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</a:t>
            </a:r>
            <a:r>
              <a:rPr lang="en-US" dirty="0" smtClean="0"/>
              <a:t>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11441"/>
            <a:ext cx="5791200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in </a:t>
            </a:r>
            <a:r>
              <a:rPr lang="pt-BR" dirty="0" err="1" smtClean="0"/>
              <a:t>distinct</a:t>
            </a:r>
            <a:r>
              <a:rPr lang="pt-BR" dirty="0" smtClean="0"/>
              <a:t> clusters?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303" y="2209800"/>
            <a:ext cx="6858003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RMSE (</a:t>
            </a:r>
            <a:r>
              <a:rPr lang="pt-BR" dirty="0" err="1" smtClean="0"/>
              <a:t>root</a:t>
            </a:r>
            <a:r>
              <a:rPr lang="pt-BR" dirty="0" smtClean="0"/>
              <a:t> </a:t>
            </a:r>
            <a:r>
              <a:rPr lang="pt-BR" dirty="0" err="1" smtClean="0"/>
              <a:t>mean</a:t>
            </a:r>
            <a:r>
              <a:rPr lang="pt-BR" dirty="0" smtClean="0"/>
              <a:t> </a:t>
            </a:r>
            <a:r>
              <a:rPr lang="pt-BR" dirty="0" err="1" smtClean="0"/>
              <a:t>square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Why</a:t>
            </a:r>
            <a:r>
              <a:rPr lang="pt-BR" dirty="0" smtClean="0"/>
              <a:t> are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cluster?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2514600"/>
            <a:ext cx="990600" cy="2590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" name="Chart 5"/>
          <p:cNvGraphicFramePr/>
          <p:nvPr/>
        </p:nvGraphicFramePr>
        <p:xfrm>
          <a:off x="381000" y="1524000"/>
          <a:ext cx="838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95% of </a:t>
            </a:r>
            <a:r>
              <a:rPr lang="pt-BR" dirty="0" err="1" smtClean="0"/>
              <a:t>period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47788"/>
            <a:ext cx="6629399" cy="500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10 - FirstEnergy Capital Corp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77 - Peters &amp; Co. Ltd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16002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28186</TotalTime>
  <Words>233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Matrix factorization-Dec3</vt:lpstr>
      <vt:lpstr>Cluster of Brokers</vt:lpstr>
      <vt:lpstr>Background</vt:lpstr>
      <vt:lpstr>Clustered according to nb days together</vt:lpstr>
      <vt:lpstr>Why were the brokers in the same cluster?</vt:lpstr>
      <vt:lpstr>44 - Jones Gable &amp; Company Ltd 84 - Independent Trading Group</vt:lpstr>
      <vt:lpstr>44 - Jones Gable &amp; Company Ltd 84 - Independent Trading Group</vt:lpstr>
      <vt:lpstr>What happens when the brokers were in distinct clusters?</vt:lpstr>
      <vt:lpstr>Why are the brokers in the same cluster?</vt:lpstr>
      <vt:lpstr>10 - FirstEnergy Capital Corp 77 - Peters &amp; Co. Ltd</vt:lpstr>
      <vt:lpstr>10 - FirstEnergy Capital Corp 77 - Peters &amp; Co. Ltd</vt:lpstr>
      <vt:lpstr>What happens when the brokers were in the distinct clusters?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HMF</cp:lastModifiedBy>
  <cp:revision>835</cp:revision>
  <dcterms:created xsi:type="dcterms:W3CDTF">2014-09-24T15:10:01Z</dcterms:created>
  <dcterms:modified xsi:type="dcterms:W3CDTF">2016-08-04T20:22:03Z</dcterms:modified>
</cp:coreProperties>
</file>