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xlsb" ContentType="application/vnd.ms-excel.sheet.binary.macroEnabled.12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390" r:id="rId2"/>
    <p:sldId id="424" r:id="rId3"/>
    <p:sldId id="428" r:id="rId4"/>
    <p:sldId id="435" r:id="rId5"/>
    <p:sldId id="437" r:id="rId6"/>
    <p:sldId id="438" r:id="rId7"/>
    <p:sldId id="439" r:id="rId8"/>
    <p:sldId id="440" r:id="rId9"/>
    <p:sldId id="441" r:id="rId10"/>
    <p:sldId id="443" r:id="rId11"/>
    <p:sldId id="444" r:id="rId12"/>
    <p:sldId id="447" r:id="rId13"/>
    <p:sldId id="448" r:id="rId14"/>
    <p:sldId id="449" r:id="rId15"/>
    <p:sldId id="450" r:id="rId16"/>
    <p:sldId id="416" r:id="rId17"/>
    <p:sldId id="429" r:id="rId18"/>
    <p:sldId id="412" r:id="rId19"/>
    <p:sldId id="430" r:id="rId20"/>
    <p:sldId id="410" r:id="rId21"/>
    <p:sldId id="417" r:id="rId22"/>
    <p:sldId id="418" r:id="rId23"/>
    <p:sldId id="419" r:id="rId24"/>
    <p:sldId id="452" r:id="rId25"/>
    <p:sldId id="453" r:id="rId26"/>
    <p:sldId id="454" r:id="rId27"/>
    <p:sldId id="431" r:id="rId28"/>
    <p:sldId id="432" r:id="rId29"/>
    <p:sldId id="415" r:id="rId30"/>
    <p:sldId id="451" r:id="rId31"/>
  </p:sldIdLst>
  <p:sldSz cx="9144000" cy="6858000" type="screen4x3"/>
  <p:notesSz cx="7010400" cy="12039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88658" autoAdjust="0"/>
  </p:normalViewPr>
  <p:slideViewPr>
    <p:cSldViewPr>
      <p:cViewPr>
        <p:scale>
          <a:sx n="49" d="100"/>
          <a:sy n="49" d="100"/>
        </p:scale>
        <p:origin x="-989" y="-1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milton\_new\Ryerson\Data\TSX\R\Broker\Analysis\cluster_44_84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milton\_new\Ryerson\Data\TSX\R\Broker\Analysis\cluster_10_77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milton\_new\Ryerson\Data\TSX\R\Broker\Analysis\cluster_2_7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CA"/>
  <c:chart>
    <c:title>
      <c:tx>
        <c:rich>
          <a:bodyPr/>
          <a:lstStyle/>
          <a:p>
            <a:pPr>
              <a:defRPr lang="en-US"/>
            </a:pPr>
            <a:r>
              <a:rPr lang="en-CA"/>
              <a:t>2015</a:t>
            </a:r>
          </a:p>
        </c:rich>
      </c:tx>
      <c:layout>
        <c:manualLayout>
          <c:xMode val="edge"/>
          <c:yMode val="edge"/>
          <c:x val="0.43131410256410313"/>
          <c:y val="0.23205606135170601"/>
        </c:manualLayout>
      </c:layout>
    </c:title>
    <c:plotArea>
      <c:layout>
        <c:manualLayout>
          <c:layoutTarget val="inner"/>
          <c:xMode val="edge"/>
          <c:yMode val="edge"/>
          <c:x val="0.12565856551584895"/>
          <c:y val="0.31349306922572212"/>
          <c:w val="0.80443935493640184"/>
          <c:h val="0.23409612860892401"/>
        </c:manualLayout>
      </c:layout>
      <c:barChart>
        <c:barDir val="col"/>
        <c:grouping val="clustered"/>
        <c:ser>
          <c:idx val="0"/>
          <c:order val="0"/>
          <c:tx>
            <c:strRef>
              <c:f>cluster_44_84!$B$2</c:f>
              <c:strCache>
                <c:ptCount val="1"/>
                <c:pt idx="0">
                  <c:v>44-Jones Gable &amp; Company Ltd</c:v>
                </c:pt>
              </c:strCache>
            </c:strRef>
          </c:tx>
          <c:cat>
            <c:strRef>
              <c:f>cluster_44_84!$C$1:$Q$1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cluster_44_84!$C$2:$Q$2</c:f>
              <c:numCache>
                <c:formatCode>0%</c:formatCode>
                <c:ptCount val="15"/>
                <c:pt idx="0">
                  <c:v>2.4000000000000007E-2</c:v>
                </c:pt>
                <c:pt idx="1">
                  <c:v>1.2000000000000004E-2</c:v>
                </c:pt>
                <c:pt idx="2">
                  <c:v>1.3000000000000005E-2</c:v>
                </c:pt>
                <c:pt idx="3">
                  <c:v>3.6000000000000108E-2</c:v>
                </c:pt>
                <c:pt idx="4">
                  <c:v>0.126</c:v>
                </c:pt>
                <c:pt idx="5">
                  <c:v>4.0000000000000114E-3</c:v>
                </c:pt>
                <c:pt idx="6">
                  <c:v>0.51300000000000001</c:v>
                </c:pt>
                <c:pt idx="7">
                  <c:v>8.0000000000000227E-3</c:v>
                </c:pt>
                <c:pt idx="8">
                  <c:v>1.8000000000000106E-2</c:v>
                </c:pt>
                <c:pt idx="9">
                  <c:v>6.1000000000000019E-2</c:v>
                </c:pt>
                <c:pt idx="10">
                  <c:v>6.3000000000000014E-2</c:v>
                </c:pt>
                <c:pt idx="11">
                  <c:v>2.5000000000000112E-2</c:v>
                </c:pt>
                <c:pt idx="12">
                  <c:v>0</c:v>
                </c:pt>
                <c:pt idx="13">
                  <c:v>8.0000000000000227E-3</c:v>
                </c:pt>
                <c:pt idx="14">
                  <c:v>9.0000000000000038E-2</c:v>
                </c:pt>
              </c:numCache>
            </c:numRef>
          </c:val>
        </c:ser>
        <c:ser>
          <c:idx val="1"/>
          <c:order val="1"/>
          <c:tx>
            <c:strRef>
              <c:f>cluster_44_84!$B$3</c:f>
              <c:strCache>
                <c:ptCount val="1"/>
                <c:pt idx="0">
                  <c:v>84-Independent Trading Group</c:v>
                </c:pt>
              </c:strCache>
            </c:strRef>
          </c:tx>
          <c:cat>
            <c:strRef>
              <c:f>cluster_44_84!$C$1:$Q$1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cluster_44_84!$C$3:$Q$3</c:f>
              <c:numCache>
                <c:formatCode>0%</c:formatCode>
                <c:ptCount val="15"/>
                <c:pt idx="0">
                  <c:v>1.0000000000000004E-2</c:v>
                </c:pt>
                <c:pt idx="1">
                  <c:v>3.5000000000000107E-2</c:v>
                </c:pt>
                <c:pt idx="2">
                  <c:v>2.0000000000000009E-3</c:v>
                </c:pt>
                <c:pt idx="3">
                  <c:v>7.0000000000000021E-2</c:v>
                </c:pt>
                <c:pt idx="4">
                  <c:v>7.1000000000000021E-2</c:v>
                </c:pt>
                <c:pt idx="5">
                  <c:v>0</c:v>
                </c:pt>
                <c:pt idx="6">
                  <c:v>0.52200000000000002</c:v>
                </c:pt>
                <c:pt idx="7">
                  <c:v>0</c:v>
                </c:pt>
                <c:pt idx="8">
                  <c:v>1.0000000000000005E-3</c:v>
                </c:pt>
                <c:pt idx="9">
                  <c:v>3.800000000000011E-2</c:v>
                </c:pt>
                <c:pt idx="10">
                  <c:v>0.24300000000000005</c:v>
                </c:pt>
                <c:pt idx="11">
                  <c:v>1.0000000000000005E-3</c:v>
                </c:pt>
                <c:pt idx="12">
                  <c:v>0</c:v>
                </c:pt>
                <c:pt idx="13">
                  <c:v>6.0000000000000235E-3</c:v>
                </c:pt>
                <c:pt idx="14">
                  <c:v>1.0000000000000005E-3</c:v>
                </c:pt>
              </c:numCache>
            </c:numRef>
          </c:val>
        </c:ser>
        <c:ser>
          <c:idx val="2"/>
          <c:order val="2"/>
          <c:tx>
            <c:strRef>
              <c:f>cluster_44_84!$B$4</c:f>
              <c:strCache>
                <c:ptCount val="1"/>
                <c:pt idx="0">
                  <c:v>center</c:v>
                </c:pt>
              </c:strCache>
            </c:strRef>
          </c:tx>
          <c:cat>
            <c:strRef>
              <c:f>cluster_44_84!$C$1:$Q$1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cluster_44_84!$C$4:$Q$4</c:f>
              <c:numCache>
                <c:formatCode>0%</c:formatCode>
                <c:ptCount val="15"/>
                <c:pt idx="0">
                  <c:v>1.7000000000000109E-2</c:v>
                </c:pt>
                <c:pt idx="1">
                  <c:v>2.350000000000001E-2</c:v>
                </c:pt>
                <c:pt idx="2">
                  <c:v>7.5000000000000344E-3</c:v>
                </c:pt>
                <c:pt idx="3">
                  <c:v>5.3000000000000019E-2</c:v>
                </c:pt>
                <c:pt idx="4">
                  <c:v>9.850000000000067E-2</c:v>
                </c:pt>
                <c:pt idx="5">
                  <c:v>2.0000000000000009E-3</c:v>
                </c:pt>
                <c:pt idx="6">
                  <c:v>0.51749999999999996</c:v>
                </c:pt>
                <c:pt idx="7">
                  <c:v>4.0000000000000114E-3</c:v>
                </c:pt>
                <c:pt idx="8">
                  <c:v>9.5000000000000345E-3</c:v>
                </c:pt>
                <c:pt idx="9">
                  <c:v>4.950000000000012E-2</c:v>
                </c:pt>
                <c:pt idx="10">
                  <c:v>0.15300000000000005</c:v>
                </c:pt>
                <c:pt idx="11">
                  <c:v>1.3000000000000105E-2</c:v>
                </c:pt>
                <c:pt idx="12">
                  <c:v>0</c:v>
                </c:pt>
                <c:pt idx="13">
                  <c:v>7.0000000000000236E-3</c:v>
                </c:pt>
                <c:pt idx="14">
                  <c:v>4.5500000000000013E-2</c:v>
                </c:pt>
              </c:numCache>
            </c:numRef>
          </c:val>
        </c:ser>
        <c:ser>
          <c:idx val="3"/>
          <c:order val="3"/>
          <c:tx>
            <c:strRef>
              <c:f>cluster_44_84!$B$5</c:f>
              <c:strCache>
                <c:ptCount val="1"/>
                <c:pt idx="0">
                  <c:v>market avg</c:v>
                </c:pt>
              </c:strCache>
            </c:strRef>
          </c:tx>
          <c:cat>
            <c:strRef>
              <c:f>cluster_44_84!$C$1:$Q$1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cluster_44_84!$C$5:$Q$5</c:f>
              <c:numCache>
                <c:formatCode>0%</c:formatCode>
                <c:ptCount val="15"/>
                <c:pt idx="0">
                  <c:v>3.7000000000000213E-2</c:v>
                </c:pt>
                <c:pt idx="1">
                  <c:v>3.1000000000000118E-2</c:v>
                </c:pt>
                <c:pt idx="2">
                  <c:v>3.0000000000000118E-3</c:v>
                </c:pt>
                <c:pt idx="3">
                  <c:v>4.7000000000000111E-2</c:v>
                </c:pt>
                <c:pt idx="4">
                  <c:v>0.18900000000000106</c:v>
                </c:pt>
                <c:pt idx="5">
                  <c:v>5.4000000000000228E-2</c:v>
                </c:pt>
                <c:pt idx="6">
                  <c:v>0.22700000000000006</c:v>
                </c:pt>
                <c:pt idx="7">
                  <c:v>7.0000000000000236E-3</c:v>
                </c:pt>
                <c:pt idx="8">
                  <c:v>2.6000000000000113E-2</c:v>
                </c:pt>
                <c:pt idx="9">
                  <c:v>8.9000000000000232E-2</c:v>
                </c:pt>
                <c:pt idx="10">
                  <c:v>0.129</c:v>
                </c:pt>
                <c:pt idx="11">
                  <c:v>4.3000000000000017E-2</c:v>
                </c:pt>
                <c:pt idx="12">
                  <c:v>0</c:v>
                </c:pt>
                <c:pt idx="13">
                  <c:v>4.8000000000000112E-2</c:v>
                </c:pt>
                <c:pt idx="14">
                  <c:v>7.1000000000000021E-2</c:v>
                </c:pt>
              </c:numCache>
            </c:numRef>
          </c:val>
        </c:ser>
        <c:axId val="62828928"/>
        <c:axId val="62830464"/>
      </c:barChart>
      <c:catAx>
        <c:axId val="62828928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lang="en-US" sz="1800" baseline="0"/>
            </a:pPr>
            <a:endParaRPr lang="en-US"/>
          </a:p>
        </c:txPr>
        <c:crossAx val="62830464"/>
        <c:crosses val="autoZero"/>
        <c:auto val="1"/>
        <c:lblAlgn val="ctr"/>
        <c:lblOffset val="100"/>
      </c:catAx>
      <c:valAx>
        <c:axId val="62830464"/>
        <c:scaling>
          <c:orientation val="minMax"/>
        </c:scaling>
        <c:axPos val="l"/>
        <c:majorGridlines/>
        <c:numFmt formatCode="0%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628289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2734554815263479"/>
          <c:y val="2.2845662006610111E-2"/>
          <c:w val="0.4726544518473651"/>
          <c:h val="0.24212741961942305"/>
        </c:manualLayout>
      </c:layout>
      <c:txPr>
        <a:bodyPr/>
        <a:lstStyle/>
        <a:p>
          <a:pPr>
            <a:defRPr lang="en-US" sz="1800" baseline="0"/>
          </a:pPr>
          <a:endParaRPr lang="en-US"/>
        </a:p>
      </c:txPr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CA"/>
  <c:chart>
    <c:title>
      <c:tx>
        <c:rich>
          <a:bodyPr/>
          <a:lstStyle/>
          <a:p>
            <a:pPr>
              <a:defRPr/>
            </a:pPr>
            <a:r>
              <a:rPr lang="en-CA" dirty="0"/>
              <a:t>2015</a:t>
            </a:r>
          </a:p>
        </c:rich>
      </c:tx>
      <c:layout>
        <c:manualLayout>
          <c:xMode val="edge"/>
          <c:yMode val="edge"/>
          <c:x val="0.42748484848484908"/>
          <c:y val="0.13333333333333341"/>
        </c:manualLayout>
      </c:layout>
    </c:title>
    <c:plotArea>
      <c:layout>
        <c:manualLayout>
          <c:layoutTarget val="inner"/>
          <c:xMode val="edge"/>
          <c:yMode val="edge"/>
          <c:x val="8.0856120257695216E-2"/>
          <c:y val="0.2175977690288714"/>
          <c:w val="0.85380384153012157"/>
          <c:h val="0.34023877223680382"/>
        </c:manualLayout>
      </c:layout>
      <c:barChart>
        <c:barDir val="col"/>
        <c:grouping val="clustered"/>
        <c:ser>
          <c:idx val="0"/>
          <c:order val="0"/>
          <c:tx>
            <c:strRef>
              <c:f>cluster_10_77!$B$2</c:f>
              <c:strCache>
                <c:ptCount val="1"/>
                <c:pt idx="0">
                  <c:v>10-FirstEnergy Capital Corp</c:v>
                </c:pt>
              </c:strCache>
            </c:strRef>
          </c:tx>
          <c:cat>
            <c:strRef>
              <c:f>cluster_10_77!$C$1:$Q$1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cluster_10_77!$C$2:$Q$2</c:f>
              <c:numCache>
                <c:formatCode>0%</c:formatCode>
                <c:ptCount val="15"/>
                <c:pt idx="0">
                  <c:v>6.0000000000000114E-3</c:v>
                </c:pt>
                <c:pt idx="1">
                  <c:v>3.0000000000000092E-3</c:v>
                </c:pt>
                <c:pt idx="2">
                  <c:v>0</c:v>
                </c:pt>
                <c:pt idx="3">
                  <c:v>3.0000000000000092E-3</c:v>
                </c:pt>
                <c:pt idx="4">
                  <c:v>0.12000000000000002</c:v>
                </c:pt>
                <c:pt idx="5">
                  <c:v>2.0000000000000011E-2</c:v>
                </c:pt>
                <c:pt idx="6">
                  <c:v>1.4999999999999998E-2</c:v>
                </c:pt>
                <c:pt idx="7">
                  <c:v>1.0000000000000041E-3</c:v>
                </c:pt>
                <c:pt idx="8">
                  <c:v>4.0000000000000114E-3</c:v>
                </c:pt>
                <c:pt idx="9">
                  <c:v>1.2999999999999998E-2</c:v>
                </c:pt>
                <c:pt idx="10">
                  <c:v>0.78100000000000003</c:v>
                </c:pt>
                <c:pt idx="11">
                  <c:v>2.0000000000000052E-3</c:v>
                </c:pt>
                <c:pt idx="12">
                  <c:v>0</c:v>
                </c:pt>
                <c:pt idx="13">
                  <c:v>2.0000000000000052E-3</c:v>
                </c:pt>
                <c:pt idx="14">
                  <c:v>3.2000000000000042E-2</c:v>
                </c:pt>
              </c:numCache>
            </c:numRef>
          </c:val>
        </c:ser>
        <c:ser>
          <c:idx val="1"/>
          <c:order val="1"/>
          <c:tx>
            <c:strRef>
              <c:f>cluster_10_77!$B$3</c:f>
              <c:strCache>
                <c:ptCount val="1"/>
                <c:pt idx="0">
                  <c:v>77-Peters &amp; Co. Ltd</c:v>
                </c:pt>
              </c:strCache>
            </c:strRef>
          </c:tx>
          <c:cat>
            <c:strRef>
              <c:f>cluster_10_77!$C$1:$Q$1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cluster_10_77!$C$3:$Q$3</c:f>
              <c:numCache>
                <c:formatCode>0%</c:formatCode>
                <c:ptCount val="15"/>
                <c:pt idx="0">
                  <c:v>1.6000000000000021E-2</c:v>
                </c:pt>
                <c:pt idx="1">
                  <c:v>1.0000000000000041E-3</c:v>
                </c:pt>
                <c:pt idx="2">
                  <c:v>0</c:v>
                </c:pt>
                <c:pt idx="3">
                  <c:v>2.0000000000000052E-3</c:v>
                </c:pt>
                <c:pt idx="4">
                  <c:v>0.10500000000000002</c:v>
                </c:pt>
                <c:pt idx="5">
                  <c:v>1.4E-2</c:v>
                </c:pt>
                <c:pt idx="6">
                  <c:v>1.4999999999999998E-2</c:v>
                </c:pt>
                <c:pt idx="7">
                  <c:v>1.0000000000000041E-3</c:v>
                </c:pt>
                <c:pt idx="8">
                  <c:v>1.0000000000000041E-3</c:v>
                </c:pt>
                <c:pt idx="9">
                  <c:v>1.6000000000000021E-2</c:v>
                </c:pt>
                <c:pt idx="10">
                  <c:v>0.75800000000000323</c:v>
                </c:pt>
                <c:pt idx="11">
                  <c:v>1.0000000000000041E-3</c:v>
                </c:pt>
                <c:pt idx="12">
                  <c:v>0</c:v>
                </c:pt>
                <c:pt idx="13">
                  <c:v>3.0000000000000092E-3</c:v>
                </c:pt>
                <c:pt idx="14">
                  <c:v>6.7000000000000004E-2</c:v>
                </c:pt>
              </c:numCache>
            </c:numRef>
          </c:val>
        </c:ser>
        <c:ser>
          <c:idx val="2"/>
          <c:order val="2"/>
          <c:tx>
            <c:strRef>
              <c:f>cluster_10_77!$B$4</c:f>
              <c:strCache>
                <c:ptCount val="1"/>
                <c:pt idx="0">
                  <c:v>center</c:v>
                </c:pt>
              </c:strCache>
            </c:strRef>
          </c:tx>
          <c:cat>
            <c:strRef>
              <c:f>cluster_10_77!$C$1:$Q$1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cluster_10_77!$C$4:$Q$4</c:f>
              <c:numCache>
                <c:formatCode>0%</c:formatCode>
                <c:ptCount val="15"/>
                <c:pt idx="0">
                  <c:v>1.0999999999999998E-2</c:v>
                </c:pt>
                <c:pt idx="1">
                  <c:v>2.0000000000000052E-3</c:v>
                </c:pt>
                <c:pt idx="2">
                  <c:v>0</c:v>
                </c:pt>
                <c:pt idx="3">
                  <c:v>2.5000000000000092E-3</c:v>
                </c:pt>
                <c:pt idx="4">
                  <c:v>0.11249999999999998</c:v>
                </c:pt>
                <c:pt idx="5">
                  <c:v>1.7000000000000001E-2</c:v>
                </c:pt>
                <c:pt idx="6">
                  <c:v>1.4999999999999998E-2</c:v>
                </c:pt>
                <c:pt idx="7">
                  <c:v>1.0000000000000041E-3</c:v>
                </c:pt>
                <c:pt idx="8">
                  <c:v>2.5000000000000092E-3</c:v>
                </c:pt>
                <c:pt idx="9">
                  <c:v>1.4499999999999935E-2</c:v>
                </c:pt>
                <c:pt idx="10">
                  <c:v>0.76950000000000063</c:v>
                </c:pt>
                <c:pt idx="11">
                  <c:v>1.5000000000000068E-3</c:v>
                </c:pt>
                <c:pt idx="12">
                  <c:v>0</c:v>
                </c:pt>
                <c:pt idx="13">
                  <c:v>2.5000000000000092E-3</c:v>
                </c:pt>
                <c:pt idx="14">
                  <c:v>4.9500000000000023E-2</c:v>
                </c:pt>
              </c:numCache>
            </c:numRef>
          </c:val>
        </c:ser>
        <c:ser>
          <c:idx val="3"/>
          <c:order val="3"/>
          <c:tx>
            <c:strRef>
              <c:f>cluster_10_77!$B$5</c:f>
              <c:strCache>
                <c:ptCount val="1"/>
                <c:pt idx="0">
                  <c:v>market avg</c:v>
                </c:pt>
              </c:strCache>
            </c:strRef>
          </c:tx>
          <c:cat>
            <c:strRef>
              <c:f>cluster_10_77!$C$1:$Q$1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cluster_10_77!$C$5:$Q$5</c:f>
              <c:numCache>
                <c:formatCode>0%</c:formatCode>
                <c:ptCount val="15"/>
                <c:pt idx="0">
                  <c:v>3.6999999999999998E-2</c:v>
                </c:pt>
                <c:pt idx="1">
                  <c:v>3.1000000000000052E-2</c:v>
                </c:pt>
                <c:pt idx="2">
                  <c:v>3.0000000000000092E-3</c:v>
                </c:pt>
                <c:pt idx="3">
                  <c:v>4.7000000000000014E-2</c:v>
                </c:pt>
                <c:pt idx="4">
                  <c:v>0.18900000000000078</c:v>
                </c:pt>
                <c:pt idx="5">
                  <c:v>5.3999999999999999E-2</c:v>
                </c:pt>
                <c:pt idx="6">
                  <c:v>0.22700000000000001</c:v>
                </c:pt>
                <c:pt idx="7">
                  <c:v>7.0000000000000114E-3</c:v>
                </c:pt>
                <c:pt idx="8">
                  <c:v>2.5999999999999999E-2</c:v>
                </c:pt>
                <c:pt idx="9">
                  <c:v>8.9000000000000065E-2</c:v>
                </c:pt>
                <c:pt idx="10">
                  <c:v>0.129</c:v>
                </c:pt>
                <c:pt idx="11">
                  <c:v>4.3000000000000003E-2</c:v>
                </c:pt>
                <c:pt idx="12">
                  <c:v>0</c:v>
                </c:pt>
                <c:pt idx="13">
                  <c:v>4.8000000000000001E-2</c:v>
                </c:pt>
                <c:pt idx="14">
                  <c:v>7.0999999999999994E-2</c:v>
                </c:pt>
              </c:numCache>
            </c:numRef>
          </c:val>
        </c:ser>
        <c:axId val="81130240"/>
        <c:axId val="91971968"/>
      </c:barChart>
      <c:catAx>
        <c:axId val="81130240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1800" baseline="0"/>
            </a:pPr>
            <a:endParaRPr lang="en-US"/>
          </a:p>
        </c:txPr>
        <c:crossAx val="91971968"/>
        <c:crosses val="autoZero"/>
        <c:auto val="1"/>
        <c:lblAlgn val="ctr"/>
        <c:lblOffset val="100"/>
      </c:catAx>
      <c:valAx>
        <c:axId val="91971968"/>
        <c:scaling>
          <c:orientation val="minMax"/>
        </c:scaling>
        <c:axPos val="l"/>
        <c:majorGridlines/>
        <c:numFmt formatCode="0%" sourceLinked="1"/>
        <c:majorTickMark val="none"/>
        <c:tickLblPos val="nextTo"/>
        <c:crossAx val="811302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5422083035075165"/>
          <c:y val="1.8790631940238287E-3"/>
          <c:w val="0.39933237890718243"/>
          <c:h val="0.21435594589137918"/>
        </c:manualLayout>
      </c:layout>
      <c:txPr>
        <a:bodyPr/>
        <a:lstStyle/>
        <a:p>
          <a:pPr>
            <a:defRPr sz="1800" baseline="0"/>
          </a:pPr>
          <a:endParaRPr lang="en-US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CA"/>
  <c:chart>
    <c:plotArea>
      <c:layout/>
      <c:barChart>
        <c:barDir val="col"/>
        <c:grouping val="clustered"/>
        <c:ser>
          <c:idx val="0"/>
          <c:order val="0"/>
          <c:tx>
            <c:strRef>
              <c:f>cluster_2_7!$E$2</c:f>
              <c:strCache>
                <c:ptCount val="1"/>
                <c:pt idx="0">
                  <c:v>2-RBC Capital Markets</c:v>
                </c:pt>
              </c:strCache>
            </c:strRef>
          </c:tx>
          <c:cat>
            <c:strRef>
              <c:f>cluster_2_7!$F$1:$T$1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cluster_2_7!$F$2:$T$2</c:f>
              <c:numCache>
                <c:formatCode>0%</c:formatCode>
                <c:ptCount val="15"/>
                <c:pt idx="0">
                  <c:v>2.9000000000000008E-2</c:v>
                </c:pt>
                <c:pt idx="1">
                  <c:v>3.4000000000000002E-2</c:v>
                </c:pt>
                <c:pt idx="2">
                  <c:v>5.0000000000000114E-3</c:v>
                </c:pt>
                <c:pt idx="3">
                  <c:v>4.7000000000000014E-2</c:v>
                </c:pt>
                <c:pt idx="4">
                  <c:v>0.17500000000000004</c:v>
                </c:pt>
                <c:pt idx="5">
                  <c:v>5.7000000000000009E-2</c:v>
                </c:pt>
                <c:pt idx="6">
                  <c:v>0.23100000000000001</c:v>
                </c:pt>
                <c:pt idx="7">
                  <c:v>6.0000000000000114E-3</c:v>
                </c:pt>
                <c:pt idx="8">
                  <c:v>2.5000000000000008E-2</c:v>
                </c:pt>
                <c:pt idx="9">
                  <c:v>7.3000000000000009E-2</c:v>
                </c:pt>
                <c:pt idx="10">
                  <c:v>0.125</c:v>
                </c:pt>
                <c:pt idx="11">
                  <c:v>6.5000000000000002E-2</c:v>
                </c:pt>
                <c:pt idx="12">
                  <c:v>0</c:v>
                </c:pt>
                <c:pt idx="13">
                  <c:v>3.7000000000000012E-2</c:v>
                </c:pt>
                <c:pt idx="14">
                  <c:v>9.2000000000000026E-2</c:v>
                </c:pt>
              </c:numCache>
            </c:numRef>
          </c:val>
        </c:ser>
        <c:ser>
          <c:idx val="1"/>
          <c:order val="1"/>
          <c:tx>
            <c:strRef>
              <c:f>cluster_2_7!$E$3</c:f>
              <c:strCache>
                <c:ptCount val="1"/>
                <c:pt idx="0">
                  <c:v>7-TD Securities Inc</c:v>
                </c:pt>
              </c:strCache>
            </c:strRef>
          </c:tx>
          <c:cat>
            <c:strRef>
              <c:f>cluster_2_7!$F$1:$T$1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cluster_2_7!$F$3:$T$3</c:f>
              <c:numCache>
                <c:formatCode>0%</c:formatCode>
                <c:ptCount val="15"/>
                <c:pt idx="0">
                  <c:v>3.7000000000000012E-2</c:v>
                </c:pt>
                <c:pt idx="1">
                  <c:v>2.8000000000000004E-2</c:v>
                </c:pt>
                <c:pt idx="2">
                  <c:v>5.0000000000000114E-3</c:v>
                </c:pt>
                <c:pt idx="3">
                  <c:v>4.8000000000000015E-2</c:v>
                </c:pt>
                <c:pt idx="4">
                  <c:v>0.16600000000000001</c:v>
                </c:pt>
                <c:pt idx="5">
                  <c:v>9.9000000000000046E-2</c:v>
                </c:pt>
                <c:pt idx="6">
                  <c:v>0.224</c:v>
                </c:pt>
                <c:pt idx="7">
                  <c:v>4.0000000000000114E-3</c:v>
                </c:pt>
                <c:pt idx="8">
                  <c:v>2.7000000000000114E-2</c:v>
                </c:pt>
                <c:pt idx="9">
                  <c:v>7.7000000000000013E-2</c:v>
                </c:pt>
                <c:pt idx="10">
                  <c:v>0.13200000000000001</c:v>
                </c:pt>
                <c:pt idx="11">
                  <c:v>5.1000000000000004E-2</c:v>
                </c:pt>
                <c:pt idx="12">
                  <c:v>0</c:v>
                </c:pt>
                <c:pt idx="13">
                  <c:v>3.4000000000000002E-2</c:v>
                </c:pt>
                <c:pt idx="14">
                  <c:v>6.6000000000000003E-2</c:v>
                </c:pt>
              </c:numCache>
            </c:numRef>
          </c:val>
        </c:ser>
        <c:ser>
          <c:idx val="2"/>
          <c:order val="2"/>
          <c:tx>
            <c:strRef>
              <c:f>cluster_2_7!$E$4</c:f>
              <c:strCache>
                <c:ptCount val="1"/>
                <c:pt idx="0">
                  <c:v>90-Barclays Capital Canada Inc</c:v>
                </c:pt>
              </c:strCache>
            </c:strRef>
          </c:tx>
          <c:cat>
            <c:strRef>
              <c:f>cluster_2_7!$F$1:$T$1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cluster_2_7!$F$4:$T$4</c:f>
              <c:numCache>
                <c:formatCode>0%</c:formatCode>
                <c:ptCount val="15"/>
                <c:pt idx="0">
                  <c:v>1.5000000000000005E-2</c:v>
                </c:pt>
                <c:pt idx="1">
                  <c:v>8.0000000000000227E-3</c:v>
                </c:pt>
                <c:pt idx="2">
                  <c:v>0</c:v>
                </c:pt>
                <c:pt idx="3">
                  <c:v>6.4000000000000112E-2</c:v>
                </c:pt>
                <c:pt idx="4">
                  <c:v>0.18100000000000005</c:v>
                </c:pt>
                <c:pt idx="5">
                  <c:v>5.0000000000000114E-3</c:v>
                </c:pt>
                <c:pt idx="6">
                  <c:v>0.221</c:v>
                </c:pt>
                <c:pt idx="7">
                  <c:v>9.0000000000000028E-3</c:v>
                </c:pt>
                <c:pt idx="8">
                  <c:v>4.7000000000000014E-2</c:v>
                </c:pt>
                <c:pt idx="9">
                  <c:v>0.15900000000000006</c:v>
                </c:pt>
                <c:pt idx="10">
                  <c:v>0.15600000000000006</c:v>
                </c:pt>
                <c:pt idx="11">
                  <c:v>3.100000000000001E-2</c:v>
                </c:pt>
                <c:pt idx="12">
                  <c:v>0</c:v>
                </c:pt>
                <c:pt idx="13">
                  <c:v>3.4000000000000002E-2</c:v>
                </c:pt>
                <c:pt idx="14">
                  <c:v>7.0000000000000021E-2</c:v>
                </c:pt>
              </c:numCache>
            </c:numRef>
          </c:val>
        </c:ser>
        <c:ser>
          <c:idx val="3"/>
          <c:order val="3"/>
          <c:tx>
            <c:strRef>
              <c:f>cluster_2_7!$E$5</c:f>
              <c:strCache>
                <c:ptCount val="1"/>
                <c:pt idx="0">
                  <c:v>15-UBS Securities Canada Inc</c:v>
                </c:pt>
              </c:strCache>
            </c:strRef>
          </c:tx>
          <c:cat>
            <c:strRef>
              <c:f>cluster_2_7!$F$1:$T$1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cluster_2_7!$F$5:$T$5</c:f>
              <c:numCache>
                <c:formatCode>0%</c:formatCode>
                <c:ptCount val="15"/>
                <c:pt idx="0">
                  <c:v>1.5000000000000005E-2</c:v>
                </c:pt>
                <c:pt idx="1">
                  <c:v>8.0000000000000227E-3</c:v>
                </c:pt>
                <c:pt idx="2">
                  <c:v>1.0000000000000005E-3</c:v>
                </c:pt>
                <c:pt idx="3">
                  <c:v>6.4000000000000112E-2</c:v>
                </c:pt>
                <c:pt idx="4">
                  <c:v>0.21100000000000005</c:v>
                </c:pt>
                <c:pt idx="5">
                  <c:v>4.0000000000000114E-3</c:v>
                </c:pt>
                <c:pt idx="6">
                  <c:v>0.20800000000000005</c:v>
                </c:pt>
                <c:pt idx="7">
                  <c:v>1.4000000000000002E-2</c:v>
                </c:pt>
                <c:pt idx="8">
                  <c:v>2.2000000000000009E-2</c:v>
                </c:pt>
                <c:pt idx="9">
                  <c:v>0.113</c:v>
                </c:pt>
                <c:pt idx="10">
                  <c:v>0.17600000000000005</c:v>
                </c:pt>
                <c:pt idx="11">
                  <c:v>3.4000000000000002E-2</c:v>
                </c:pt>
                <c:pt idx="12">
                  <c:v>0</c:v>
                </c:pt>
                <c:pt idx="13">
                  <c:v>4.4000000000000018E-2</c:v>
                </c:pt>
                <c:pt idx="14">
                  <c:v>8.6000000000000021E-2</c:v>
                </c:pt>
              </c:numCache>
            </c:numRef>
          </c:val>
        </c:ser>
        <c:ser>
          <c:idx val="4"/>
          <c:order val="4"/>
          <c:tx>
            <c:strRef>
              <c:f>cluster_2_7!$E$6</c:f>
              <c:strCache>
                <c:ptCount val="1"/>
                <c:pt idx="0">
                  <c:v>13-Instinet Canada Ltd</c:v>
                </c:pt>
              </c:strCache>
            </c:strRef>
          </c:tx>
          <c:cat>
            <c:strRef>
              <c:f>cluster_2_7!$F$1:$T$1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cluster_2_7!$F$6:$T$6</c:f>
              <c:numCache>
                <c:formatCode>0%</c:formatCode>
                <c:ptCount val="15"/>
                <c:pt idx="0">
                  <c:v>7.0000000000000114E-3</c:v>
                </c:pt>
                <c:pt idx="1">
                  <c:v>3.0000000000000113E-3</c:v>
                </c:pt>
                <c:pt idx="2">
                  <c:v>0</c:v>
                </c:pt>
                <c:pt idx="3">
                  <c:v>5.6000000000000001E-2</c:v>
                </c:pt>
                <c:pt idx="4">
                  <c:v>0.19500000000000001</c:v>
                </c:pt>
                <c:pt idx="5">
                  <c:v>2.0000000000000007E-2</c:v>
                </c:pt>
                <c:pt idx="6">
                  <c:v>0.26100000000000001</c:v>
                </c:pt>
                <c:pt idx="7">
                  <c:v>9.0000000000000028E-3</c:v>
                </c:pt>
                <c:pt idx="8">
                  <c:v>3.100000000000001E-2</c:v>
                </c:pt>
                <c:pt idx="9">
                  <c:v>0.11900000000000002</c:v>
                </c:pt>
                <c:pt idx="10">
                  <c:v>0.18000000000000005</c:v>
                </c:pt>
                <c:pt idx="11">
                  <c:v>1.4000000000000002E-2</c:v>
                </c:pt>
                <c:pt idx="12">
                  <c:v>0</c:v>
                </c:pt>
                <c:pt idx="13">
                  <c:v>3.500000000000001E-2</c:v>
                </c:pt>
                <c:pt idx="14">
                  <c:v>7.1000000000000008E-2</c:v>
                </c:pt>
              </c:numCache>
            </c:numRef>
          </c:val>
        </c:ser>
        <c:ser>
          <c:idx val="5"/>
          <c:order val="5"/>
          <c:tx>
            <c:strRef>
              <c:f>cluster_2_7!$E$7</c:f>
              <c:strCache>
                <c:ptCount val="1"/>
                <c:pt idx="0">
                  <c:v>1-broker1</c:v>
                </c:pt>
              </c:strCache>
            </c:strRef>
          </c:tx>
          <c:cat>
            <c:strRef>
              <c:f>cluster_2_7!$F$1:$T$1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cluster_2_7!$F$7:$T$7</c:f>
              <c:numCache>
                <c:formatCode>0%</c:formatCode>
                <c:ptCount val="15"/>
                <c:pt idx="0">
                  <c:v>3.2000000000000008E-2</c:v>
                </c:pt>
                <c:pt idx="1">
                  <c:v>3.2000000000000008E-2</c:v>
                </c:pt>
                <c:pt idx="2">
                  <c:v>3.0000000000000113E-3</c:v>
                </c:pt>
                <c:pt idx="3">
                  <c:v>4.300000000000001E-2</c:v>
                </c:pt>
                <c:pt idx="4">
                  <c:v>0.21800000000000005</c:v>
                </c:pt>
                <c:pt idx="5">
                  <c:v>4.0000000000000015E-2</c:v>
                </c:pt>
                <c:pt idx="6">
                  <c:v>0.20700000000000005</c:v>
                </c:pt>
                <c:pt idx="7">
                  <c:v>9.0000000000000028E-3</c:v>
                </c:pt>
                <c:pt idx="8">
                  <c:v>3.6000000000000011E-2</c:v>
                </c:pt>
                <c:pt idx="9">
                  <c:v>9.3000000000000208E-2</c:v>
                </c:pt>
                <c:pt idx="10">
                  <c:v>0.13200000000000001</c:v>
                </c:pt>
                <c:pt idx="11">
                  <c:v>4.4000000000000018E-2</c:v>
                </c:pt>
                <c:pt idx="12">
                  <c:v>0</c:v>
                </c:pt>
                <c:pt idx="13">
                  <c:v>4.2000000000000016E-2</c:v>
                </c:pt>
                <c:pt idx="14">
                  <c:v>6.900000000000002E-2</c:v>
                </c:pt>
              </c:numCache>
            </c:numRef>
          </c:val>
        </c:ser>
        <c:ser>
          <c:idx val="6"/>
          <c:order val="6"/>
          <c:tx>
            <c:strRef>
              <c:f>cluster_2_7!$E$8</c:f>
              <c:strCache>
                <c:ptCount val="1"/>
                <c:pt idx="0">
                  <c:v>79-CIBC World Markets  Inc</c:v>
                </c:pt>
              </c:strCache>
            </c:strRef>
          </c:tx>
          <c:cat>
            <c:strRef>
              <c:f>cluster_2_7!$F$1:$T$1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cluster_2_7!$F$8:$T$8</c:f>
              <c:numCache>
                <c:formatCode>0%</c:formatCode>
                <c:ptCount val="15"/>
                <c:pt idx="0">
                  <c:v>2.1000000000000008E-2</c:v>
                </c:pt>
                <c:pt idx="1">
                  <c:v>1.5000000000000005E-2</c:v>
                </c:pt>
                <c:pt idx="2">
                  <c:v>3.0000000000000113E-3</c:v>
                </c:pt>
                <c:pt idx="3">
                  <c:v>5.400000000000002E-2</c:v>
                </c:pt>
                <c:pt idx="4">
                  <c:v>0.17300000000000001</c:v>
                </c:pt>
                <c:pt idx="5">
                  <c:v>7.1000000000000008E-2</c:v>
                </c:pt>
                <c:pt idx="6">
                  <c:v>0.222</c:v>
                </c:pt>
                <c:pt idx="7">
                  <c:v>6.0000000000000114E-3</c:v>
                </c:pt>
                <c:pt idx="8">
                  <c:v>2.9000000000000008E-2</c:v>
                </c:pt>
                <c:pt idx="9">
                  <c:v>0.12200000000000003</c:v>
                </c:pt>
                <c:pt idx="10">
                  <c:v>0.14300000000000004</c:v>
                </c:pt>
                <c:pt idx="11">
                  <c:v>3.3000000000000002E-2</c:v>
                </c:pt>
                <c:pt idx="12">
                  <c:v>0</c:v>
                </c:pt>
                <c:pt idx="13">
                  <c:v>3.500000000000001E-2</c:v>
                </c:pt>
                <c:pt idx="14">
                  <c:v>7.0000000000000021E-2</c:v>
                </c:pt>
              </c:numCache>
            </c:numRef>
          </c:val>
        </c:ser>
        <c:ser>
          <c:idx val="7"/>
          <c:order val="7"/>
          <c:tx>
            <c:strRef>
              <c:f>cluster_2_7!$E$9</c:f>
              <c:strCache>
                <c:ptCount val="1"/>
                <c:pt idx="0">
                  <c:v>72-Credit Suisse Securities</c:v>
                </c:pt>
              </c:strCache>
            </c:strRef>
          </c:tx>
          <c:cat>
            <c:strRef>
              <c:f>cluster_2_7!$F$1:$T$1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cluster_2_7!$F$9:$T$9</c:f>
              <c:numCache>
                <c:formatCode>0%</c:formatCode>
                <c:ptCount val="15"/>
                <c:pt idx="0">
                  <c:v>9.0000000000000028E-3</c:v>
                </c:pt>
                <c:pt idx="1">
                  <c:v>5.0000000000000114E-3</c:v>
                </c:pt>
                <c:pt idx="2">
                  <c:v>1.0000000000000005E-3</c:v>
                </c:pt>
                <c:pt idx="3">
                  <c:v>5.9000000000000108E-2</c:v>
                </c:pt>
                <c:pt idx="4">
                  <c:v>0.21300000000000005</c:v>
                </c:pt>
                <c:pt idx="5">
                  <c:v>7.0000000000000114E-3</c:v>
                </c:pt>
                <c:pt idx="6">
                  <c:v>0.23700000000000004</c:v>
                </c:pt>
                <c:pt idx="7">
                  <c:v>1.0000000000000004E-2</c:v>
                </c:pt>
                <c:pt idx="8">
                  <c:v>3.7000000000000012E-2</c:v>
                </c:pt>
                <c:pt idx="9">
                  <c:v>0.114</c:v>
                </c:pt>
                <c:pt idx="10">
                  <c:v>0.15900000000000006</c:v>
                </c:pt>
                <c:pt idx="11">
                  <c:v>2.8000000000000004E-2</c:v>
                </c:pt>
                <c:pt idx="12">
                  <c:v>0</c:v>
                </c:pt>
                <c:pt idx="13">
                  <c:v>4.4000000000000018E-2</c:v>
                </c:pt>
                <c:pt idx="14">
                  <c:v>7.7000000000000013E-2</c:v>
                </c:pt>
              </c:numCache>
            </c:numRef>
          </c:val>
        </c:ser>
        <c:ser>
          <c:idx val="8"/>
          <c:order val="8"/>
          <c:tx>
            <c:strRef>
              <c:f>cluster_2_7!$E$10</c:f>
              <c:strCache>
                <c:ptCount val="1"/>
                <c:pt idx="0">
                  <c:v>39-Merrill Lynch Canada Inc</c:v>
                </c:pt>
              </c:strCache>
            </c:strRef>
          </c:tx>
          <c:cat>
            <c:strRef>
              <c:f>cluster_2_7!$F$1:$T$1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cluster_2_7!$F$10:$T$10</c:f>
              <c:numCache>
                <c:formatCode>0%</c:formatCode>
                <c:ptCount val="15"/>
                <c:pt idx="0">
                  <c:v>1.2000000000000004E-2</c:v>
                </c:pt>
                <c:pt idx="1">
                  <c:v>7.0000000000000114E-3</c:v>
                </c:pt>
                <c:pt idx="2">
                  <c:v>1.0000000000000005E-3</c:v>
                </c:pt>
                <c:pt idx="3">
                  <c:v>5.3000000000000012E-2</c:v>
                </c:pt>
                <c:pt idx="4">
                  <c:v>0.15700000000000006</c:v>
                </c:pt>
                <c:pt idx="5">
                  <c:v>7.5000000000000011E-2</c:v>
                </c:pt>
                <c:pt idx="6">
                  <c:v>0.22600000000000001</c:v>
                </c:pt>
                <c:pt idx="7">
                  <c:v>7.0000000000000114E-3</c:v>
                </c:pt>
                <c:pt idx="8">
                  <c:v>2.3000000000000007E-2</c:v>
                </c:pt>
                <c:pt idx="9">
                  <c:v>0.13800000000000001</c:v>
                </c:pt>
                <c:pt idx="10">
                  <c:v>0.18200000000000005</c:v>
                </c:pt>
                <c:pt idx="11">
                  <c:v>2.7000000000000114E-2</c:v>
                </c:pt>
                <c:pt idx="12">
                  <c:v>0</c:v>
                </c:pt>
                <c:pt idx="13">
                  <c:v>3.100000000000001E-2</c:v>
                </c:pt>
                <c:pt idx="14">
                  <c:v>6.1000000000000013E-2</c:v>
                </c:pt>
              </c:numCache>
            </c:numRef>
          </c:val>
        </c:ser>
        <c:ser>
          <c:idx val="9"/>
          <c:order val="9"/>
          <c:tx>
            <c:strRef>
              <c:f>cluster_2_7!$E$11</c:f>
              <c:strCache>
                <c:ptCount val="1"/>
                <c:pt idx="0">
                  <c:v>53-Morgan Stanley Canada Ltd</c:v>
                </c:pt>
              </c:strCache>
            </c:strRef>
          </c:tx>
          <c:cat>
            <c:strRef>
              <c:f>cluster_2_7!$F$1:$T$1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cluster_2_7!$F$11:$T$11</c:f>
              <c:numCache>
                <c:formatCode>0%</c:formatCode>
                <c:ptCount val="15"/>
                <c:pt idx="0">
                  <c:v>1.0000000000000004E-2</c:v>
                </c:pt>
                <c:pt idx="1">
                  <c:v>9.0000000000000028E-3</c:v>
                </c:pt>
                <c:pt idx="2">
                  <c:v>0</c:v>
                </c:pt>
                <c:pt idx="3">
                  <c:v>6.0000000000000019E-2</c:v>
                </c:pt>
                <c:pt idx="4">
                  <c:v>0.21600000000000005</c:v>
                </c:pt>
                <c:pt idx="5">
                  <c:v>5.0000000000000114E-3</c:v>
                </c:pt>
                <c:pt idx="6">
                  <c:v>0.23600000000000004</c:v>
                </c:pt>
                <c:pt idx="7">
                  <c:v>1.1000000000000005E-2</c:v>
                </c:pt>
                <c:pt idx="8">
                  <c:v>2.5000000000000008E-2</c:v>
                </c:pt>
                <c:pt idx="9">
                  <c:v>0.11</c:v>
                </c:pt>
                <c:pt idx="10">
                  <c:v>0.161</c:v>
                </c:pt>
                <c:pt idx="11">
                  <c:v>2.8000000000000004E-2</c:v>
                </c:pt>
                <c:pt idx="12">
                  <c:v>0</c:v>
                </c:pt>
                <c:pt idx="13">
                  <c:v>4.1000000000000009E-2</c:v>
                </c:pt>
                <c:pt idx="14">
                  <c:v>8.8000000000000148E-2</c:v>
                </c:pt>
              </c:numCache>
            </c:numRef>
          </c:val>
        </c:ser>
        <c:ser>
          <c:idx val="10"/>
          <c:order val="10"/>
          <c:tx>
            <c:strRef>
              <c:f>cluster_2_7!$E$12</c:f>
              <c:strCache>
                <c:ptCount val="1"/>
                <c:pt idx="0">
                  <c:v>market avg</c:v>
                </c:pt>
              </c:strCache>
            </c:strRef>
          </c:tx>
          <c:cat>
            <c:strRef>
              <c:f>cluster_2_7!$F$1:$T$1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cluster_2_7!$F$12:$T$12</c:f>
              <c:numCache>
                <c:formatCode>0%</c:formatCode>
                <c:ptCount val="15"/>
                <c:pt idx="0">
                  <c:v>3.7000000000000012E-2</c:v>
                </c:pt>
                <c:pt idx="1">
                  <c:v>3.100000000000001E-2</c:v>
                </c:pt>
                <c:pt idx="2">
                  <c:v>3.0000000000000113E-3</c:v>
                </c:pt>
                <c:pt idx="3">
                  <c:v>4.7000000000000014E-2</c:v>
                </c:pt>
                <c:pt idx="4">
                  <c:v>0.18900000000000006</c:v>
                </c:pt>
                <c:pt idx="5">
                  <c:v>5.400000000000002E-2</c:v>
                </c:pt>
                <c:pt idx="6">
                  <c:v>0.22700000000000001</c:v>
                </c:pt>
                <c:pt idx="7">
                  <c:v>7.0000000000000114E-3</c:v>
                </c:pt>
                <c:pt idx="8">
                  <c:v>2.6000000000000009E-2</c:v>
                </c:pt>
                <c:pt idx="9">
                  <c:v>8.9000000000000135E-2</c:v>
                </c:pt>
                <c:pt idx="10">
                  <c:v>0.129</c:v>
                </c:pt>
                <c:pt idx="11">
                  <c:v>4.300000000000001E-2</c:v>
                </c:pt>
                <c:pt idx="12">
                  <c:v>0</c:v>
                </c:pt>
                <c:pt idx="13">
                  <c:v>4.8000000000000015E-2</c:v>
                </c:pt>
                <c:pt idx="14">
                  <c:v>7.1000000000000008E-2</c:v>
                </c:pt>
              </c:numCache>
            </c:numRef>
          </c:val>
        </c:ser>
        <c:axId val="62937728"/>
        <c:axId val="62951808"/>
      </c:barChart>
      <c:catAx>
        <c:axId val="6293772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62951808"/>
        <c:crosses val="autoZero"/>
        <c:auto val="1"/>
        <c:lblAlgn val="ctr"/>
        <c:lblOffset val="100"/>
      </c:catAx>
      <c:valAx>
        <c:axId val="62951808"/>
        <c:scaling>
          <c:orientation val="minMax"/>
        </c:scaling>
        <c:axPos val="l"/>
        <c:majorGridlines/>
        <c:numFmt formatCode="0%" sourceLinked="1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6293772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  <c:dispBlanksAs val="gap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emf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601980"/>
          </a:xfrm>
          <a:prstGeom prst="rect">
            <a:avLst/>
          </a:prstGeom>
        </p:spPr>
        <p:txBody>
          <a:bodyPr vert="horz" lIns="108850" tIns="54425" rIns="108850" bIns="54425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601980"/>
          </a:xfrm>
          <a:prstGeom prst="rect">
            <a:avLst/>
          </a:prstGeom>
        </p:spPr>
        <p:txBody>
          <a:bodyPr vert="horz" lIns="108850" tIns="54425" rIns="108850" bIns="54425" rtlCol="0"/>
          <a:lstStyle>
            <a:lvl1pPr algn="r">
              <a:defRPr sz="1400"/>
            </a:lvl1pPr>
          </a:lstStyle>
          <a:p>
            <a:fld id="{AF0D4175-496E-D049-B6FA-500F8A4184C3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1435530"/>
            <a:ext cx="3037840" cy="601980"/>
          </a:xfrm>
          <a:prstGeom prst="rect">
            <a:avLst/>
          </a:prstGeom>
        </p:spPr>
        <p:txBody>
          <a:bodyPr vert="horz" lIns="108850" tIns="54425" rIns="108850" bIns="54425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11435530"/>
            <a:ext cx="3037840" cy="601980"/>
          </a:xfrm>
          <a:prstGeom prst="rect">
            <a:avLst/>
          </a:prstGeom>
        </p:spPr>
        <p:txBody>
          <a:bodyPr vert="horz" lIns="108850" tIns="54425" rIns="108850" bIns="54425" rtlCol="0" anchor="b"/>
          <a:lstStyle>
            <a:lvl1pPr algn="r">
              <a:defRPr sz="1400"/>
            </a:lvl1pPr>
          </a:lstStyle>
          <a:p>
            <a:fld id="{A0ADB0B8-D860-2649-8482-7A910887B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7361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601980"/>
          </a:xfrm>
          <a:prstGeom prst="rect">
            <a:avLst/>
          </a:prstGeom>
        </p:spPr>
        <p:txBody>
          <a:bodyPr vert="horz" lIns="108850" tIns="54425" rIns="108850" bIns="54425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601980"/>
          </a:xfrm>
          <a:prstGeom prst="rect">
            <a:avLst/>
          </a:prstGeom>
        </p:spPr>
        <p:txBody>
          <a:bodyPr vert="horz" lIns="108850" tIns="54425" rIns="108850" bIns="54425" rtlCol="0"/>
          <a:lstStyle>
            <a:lvl1pPr algn="r">
              <a:defRPr sz="1400"/>
            </a:lvl1pPr>
          </a:lstStyle>
          <a:p>
            <a:fld id="{19336DDD-0747-A24D-9558-65F74FCB06EC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95300" y="903288"/>
            <a:ext cx="6019800" cy="4514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8850" tIns="54425" rIns="108850" bIns="544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5718810"/>
            <a:ext cx="5608320" cy="5417820"/>
          </a:xfrm>
          <a:prstGeom prst="rect">
            <a:avLst/>
          </a:prstGeom>
        </p:spPr>
        <p:txBody>
          <a:bodyPr vert="horz" lIns="108850" tIns="54425" rIns="108850" bIns="54425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435530"/>
            <a:ext cx="3037840" cy="601980"/>
          </a:xfrm>
          <a:prstGeom prst="rect">
            <a:avLst/>
          </a:prstGeom>
        </p:spPr>
        <p:txBody>
          <a:bodyPr vert="horz" lIns="108850" tIns="54425" rIns="108850" bIns="54425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11435530"/>
            <a:ext cx="3037840" cy="601980"/>
          </a:xfrm>
          <a:prstGeom prst="rect">
            <a:avLst/>
          </a:prstGeom>
        </p:spPr>
        <p:txBody>
          <a:bodyPr vert="horz" lIns="108850" tIns="54425" rIns="108850" bIns="54425" rtlCol="0" anchor="b"/>
          <a:lstStyle>
            <a:lvl1pPr algn="r">
              <a:defRPr sz="1400"/>
            </a:lvl1pPr>
          </a:lstStyle>
          <a:p>
            <a:fld id="{1E1484A7-97F7-DB4C-B61F-D21F7533E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69315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484A7-97F7-DB4C-B61F-D21F7533ED1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861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0135767-C715-DC40-AAEC-6E6533B39ED1}" type="datetime1">
              <a:rPr lang="en-CA" smtClean="0"/>
              <a:pPr/>
              <a:t>2016-08-08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468A-D9F6-9841-8C09-96761E5F0FA3}" type="datetime1">
              <a:rPr lang="en-CA" smtClean="0"/>
              <a:pPr/>
              <a:t>2016-08-08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D64A-1BB1-4F44-AFAE-06754104697B}" type="datetime1">
              <a:rPr lang="en-CA" smtClean="0"/>
              <a:pPr/>
              <a:t>2016-08-08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040C-E153-6F4D-8707-76A852B29284}" type="datetime1">
              <a:rPr lang="en-CA" smtClean="0"/>
              <a:pPr/>
              <a:t>2016-08-08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BE7A338-1C98-404D-B760-7578571CE295}" type="datetime1">
              <a:rPr lang="en-CA" smtClean="0"/>
              <a:pPr/>
              <a:t>2016-08-08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4A6F-3ADA-0446-999D-CA4FA4644DF6}" type="datetime1">
              <a:rPr lang="en-CA" smtClean="0"/>
              <a:pPr/>
              <a:t>2016-08-08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AB8E-FFB1-0443-8012-25E1D251529E}" type="datetime1">
              <a:rPr lang="en-CA" smtClean="0"/>
              <a:pPr/>
              <a:t>2016-08-08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4F07-5712-0642-9B1F-0A320BE601B1}" type="datetime1">
              <a:rPr lang="en-CA" smtClean="0"/>
              <a:pPr/>
              <a:t>2016-08-08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22B1-2A1C-994A-BE08-9ECB557B7398}" type="datetime1">
              <a:rPr lang="en-CA" smtClean="0"/>
              <a:pPr/>
              <a:t>2016-08-08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6EF-13D3-7543-8D25-E41CD7697D7E}" type="datetime1">
              <a:rPr lang="en-CA" smtClean="0"/>
              <a:pPr/>
              <a:t>2016-08-08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CA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6C98-B0C9-DB45-A103-4D3F27B5B992}" type="datetime1">
              <a:rPr lang="en-CA" smtClean="0"/>
              <a:pPr/>
              <a:t>2016-08-08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D03848A-0F79-6041-AAF0-0E7A253832A0}" type="datetime1">
              <a:rPr lang="en-CA" smtClean="0"/>
              <a:pPr/>
              <a:t>2016-08-08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2" name="Picture 11" descr="dsllogo3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27" y="6107443"/>
            <a:ext cx="2450173" cy="773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Excel_Binary_Worksheet14.xlsb"/><Relationship Id="rId3" Type="http://schemas.openxmlformats.org/officeDocument/2006/relationships/image" Target="../media/image18.png"/><Relationship Id="rId7" Type="http://schemas.openxmlformats.org/officeDocument/2006/relationships/package" Target="../embeddings/Microsoft_Office_Excel_Binary_Worksheet13.xlsb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Office_Excel_Binary_Worksheet12.xlsb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Excel_Binary_Worksheet17.xlsb"/><Relationship Id="rId3" Type="http://schemas.openxmlformats.org/officeDocument/2006/relationships/image" Target="../media/image27.png"/><Relationship Id="rId7" Type="http://schemas.openxmlformats.org/officeDocument/2006/relationships/package" Target="../embeddings/Microsoft_Office_Excel_Binary_Worksheet16.xlsb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Office_Excel_Binary_Worksheet15.xlsb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png"/><Relationship Id="rId7" Type="http://schemas.openxmlformats.org/officeDocument/2006/relationships/package" Target="../embeddings/Microsoft_Office_Excel_Binary_Worksheet19.xlsb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Office_Excel_Binary_Worksheet18.xlsb"/><Relationship Id="rId11" Type="http://schemas.openxmlformats.org/officeDocument/2006/relationships/package" Target="../embeddings/Microsoft_Office_Excel_Binary_Worksheet21.xlsb"/><Relationship Id="rId5" Type="http://schemas.openxmlformats.org/officeDocument/2006/relationships/image" Target="../media/image36.png"/><Relationship Id="rId10" Type="http://schemas.openxmlformats.org/officeDocument/2006/relationships/package" Target="../embeddings/Microsoft_Office_Excel_Binary_Worksheet20.xlsb"/><Relationship Id="rId4" Type="http://schemas.openxmlformats.org/officeDocument/2006/relationships/image" Target="../media/image35.png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Binary_Worksheet1.xlsb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Excel_Binary_Worksheet4.xlsb"/><Relationship Id="rId3" Type="http://schemas.openxmlformats.org/officeDocument/2006/relationships/image" Target="../media/image10.png"/><Relationship Id="rId7" Type="http://schemas.openxmlformats.org/officeDocument/2006/relationships/package" Target="../embeddings/Microsoft_Office_Excel_Binary_Worksheet3.xlsb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Office_Excel_Binary_Worksheet2.xlsb"/><Relationship Id="rId5" Type="http://schemas.openxmlformats.org/officeDocument/2006/relationships/image" Target="../media/image12.png"/><Relationship Id="rId10" Type="http://schemas.openxmlformats.org/officeDocument/2006/relationships/package" Target="../embeddings/Microsoft_Office_Excel_Binary_Worksheet6.xlsb"/><Relationship Id="rId4" Type="http://schemas.openxmlformats.org/officeDocument/2006/relationships/image" Target="../media/image11.png"/><Relationship Id="rId9" Type="http://schemas.openxmlformats.org/officeDocument/2006/relationships/package" Target="../embeddings/Microsoft_Office_Excel_Binary_Worksheet5.xlsb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Excel_Binary_Worksheet9.xlsb"/><Relationship Id="rId3" Type="http://schemas.openxmlformats.org/officeDocument/2006/relationships/image" Target="../media/image18.png"/><Relationship Id="rId7" Type="http://schemas.openxmlformats.org/officeDocument/2006/relationships/package" Target="../embeddings/Microsoft_Office_Excel_Binary_Worksheet8.xlsb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Office_Excel_Binary_Worksheet7.xlsb"/><Relationship Id="rId5" Type="http://schemas.openxmlformats.org/officeDocument/2006/relationships/image" Target="../media/image20.png"/><Relationship Id="rId10" Type="http://schemas.openxmlformats.org/officeDocument/2006/relationships/package" Target="../embeddings/Microsoft_Office_Excel_Binary_Worksheet11.xlsb"/><Relationship Id="rId4" Type="http://schemas.openxmlformats.org/officeDocument/2006/relationships/image" Target="../media/image19.png"/><Relationship Id="rId9" Type="http://schemas.openxmlformats.org/officeDocument/2006/relationships/package" Target="../embeddings/Microsoft_Office_Excel_Binary_Worksheet10.xlsb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CA" dirty="0" smtClean="0"/>
              <a:t>Clustering of Brokers – A Closer Look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August 8</a:t>
            </a:r>
            <a:r>
              <a:rPr lang="en-US" baseline="30000" dirty="0" smtClean="0"/>
              <a:t>th</a:t>
            </a:r>
            <a:r>
              <a:rPr lang="en-US" dirty="0" smtClean="0"/>
              <a:t>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676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Days 11, 12, and 13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Content Placeholder 4" descr=" 11 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07" r="209"/>
          <a:stretch/>
        </p:blipFill>
        <p:spPr>
          <a:xfrm>
            <a:off x="0" y="1706830"/>
            <a:ext cx="3120931" cy="3124105"/>
          </a:xfrm>
        </p:spPr>
      </p:pic>
      <p:pic>
        <p:nvPicPr>
          <p:cNvPr id="6" name="Picture 5" descr=" 12 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663" y="1706830"/>
            <a:ext cx="3092393" cy="3203488"/>
          </a:xfrm>
          <a:prstGeom prst="rect">
            <a:avLst/>
          </a:prstGeom>
        </p:spPr>
      </p:pic>
      <p:pic>
        <p:nvPicPr>
          <p:cNvPr id="7" name="Picture 6" descr=" 13 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57" y="1737576"/>
            <a:ext cx="3057942" cy="305794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 rot="2839003">
            <a:off x="423851" y="3525339"/>
            <a:ext cx="889213" cy="298839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2839003">
            <a:off x="3444305" y="3735153"/>
            <a:ext cx="733007" cy="298839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2248241">
            <a:off x="6442345" y="3817803"/>
            <a:ext cx="829018" cy="298839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64996113"/>
              </p:ext>
            </p:extLst>
          </p:nvPr>
        </p:nvGraphicFramePr>
        <p:xfrm>
          <a:off x="719378" y="4910318"/>
          <a:ext cx="1663700" cy="965200"/>
        </p:xfrm>
        <a:graphic>
          <a:graphicData uri="http://schemas.openxmlformats.org/presentationml/2006/ole">
            <p:oleObj spid="_x0000_s4110" name="Microsoft Excel Binary Worksheet" r:id="rId6" imgW="1663639" imgH="965164" progId="Excel.SheetBinaryMacroEnabled.12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11769769"/>
              </p:ext>
            </p:extLst>
          </p:nvPr>
        </p:nvGraphicFramePr>
        <p:xfrm>
          <a:off x="3875776" y="4910318"/>
          <a:ext cx="1663700" cy="965200"/>
        </p:xfrm>
        <a:graphic>
          <a:graphicData uri="http://schemas.openxmlformats.org/presentationml/2006/ole">
            <p:oleObj spid="_x0000_s4111" name="Microsoft Excel Binary Worksheet" r:id="rId7" imgW="1663639" imgH="965164" progId="Excel.SheetBinaryMacroEnabled.12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46339076"/>
              </p:ext>
            </p:extLst>
          </p:nvPr>
        </p:nvGraphicFramePr>
        <p:xfrm>
          <a:off x="7023100" y="4910318"/>
          <a:ext cx="1663700" cy="965200"/>
        </p:xfrm>
        <a:graphic>
          <a:graphicData uri="http://schemas.openxmlformats.org/presentationml/2006/ole">
            <p:oleObj spid="_x0000_s4112" name="Microsoft Excel Binary Worksheet" r:id="rId8" imgW="1663639" imgH="965164" progId="Excel.SheetBinaryMacroEnabled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76553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(Hypothesized) 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Firms that typically invest a large portion in Oil &amp; Gas tended to decrease that investment on January 19</a:t>
            </a:r>
            <a:r>
              <a:rPr lang="en-US" baseline="30000" dirty="0" smtClean="0"/>
              <a:t>th</a:t>
            </a:r>
            <a:r>
              <a:rPr lang="en-US" dirty="0" smtClean="0"/>
              <a:t>. </a:t>
            </a:r>
          </a:p>
          <a:p>
            <a:r>
              <a:rPr lang="en-US" dirty="0" smtClean="0"/>
              <a:t>K-means centers are usually very susceptible to extreme values. Once these values became not as extreme, the center moved in and firm 90 switched clusters as a result, even though firm 90’s positions did not change very much (0.11 delta).</a:t>
            </a:r>
          </a:p>
          <a:p>
            <a:r>
              <a:rPr lang="en-US" dirty="0" smtClean="0"/>
              <a:t>Because of this, broker 90 was absorbed into cluster 4, even though it only slightly changed position from the previous day.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67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</a:t>
            </a:r>
            <a:r>
              <a:rPr lang="en-US" dirty="0" smtClean="0"/>
              <a:t>Clusters </a:t>
            </a:r>
            <a:r>
              <a:rPr lang="en-US" dirty="0"/>
              <a:t>in </a:t>
            </a:r>
            <a:r>
              <a:rPr lang="en-US" dirty="0" smtClean="0"/>
              <a:t>Pairs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Content Placeholder 4" descr=" 16 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3674" r="-55"/>
          <a:stretch/>
        </p:blipFill>
        <p:spPr>
          <a:xfrm>
            <a:off x="521529" y="1344538"/>
            <a:ext cx="2436299" cy="2348713"/>
          </a:xfrm>
        </p:spPr>
      </p:pic>
      <p:pic>
        <p:nvPicPr>
          <p:cNvPr id="6" name="Picture 5" descr=" 17 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24" y="1209260"/>
            <a:ext cx="2642752" cy="2642752"/>
          </a:xfrm>
          <a:prstGeom prst="rect">
            <a:avLst/>
          </a:prstGeom>
        </p:spPr>
      </p:pic>
      <p:pic>
        <p:nvPicPr>
          <p:cNvPr id="7" name="Picture 6" descr=" 18 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81" y="1272740"/>
            <a:ext cx="2512425" cy="2512425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54622378"/>
              </p:ext>
            </p:extLst>
          </p:nvPr>
        </p:nvGraphicFramePr>
        <p:xfrm>
          <a:off x="1238821" y="4049933"/>
          <a:ext cx="3182843" cy="729569"/>
        </p:xfrm>
        <a:graphic>
          <a:graphicData uri="http://schemas.openxmlformats.org/presentationml/2006/ole">
            <p:oleObj spid="_x0000_s6160" name="Microsoft Excel Binary Worksheet" r:id="rId6" imgW="5041714" imgH="1155657" progId="Excel.SheetBinaryMacroEnabled.12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10826996"/>
              </p:ext>
            </p:extLst>
          </p:nvPr>
        </p:nvGraphicFramePr>
        <p:xfrm>
          <a:off x="5013273" y="4049933"/>
          <a:ext cx="3134740" cy="729569"/>
        </p:xfrm>
        <a:graphic>
          <a:graphicData uri="http://schemas.openxmlformats.org/presentationml/2006/ole">
            <p:oleObj spid="_x0000_s6161" name="Microsoft Excel Binary Worksheet" r:id="rId7" imgW="4965517" imgH="1155657" progId="Excel.SheetBinaryMacroEnabled.12">
              <p:embed/>
            </p:oleObj>
          </a:graphicData>
        </a:graphic>
      </p:graphicFrame>
      <p:cxnSp>
        <p:nvCxnSpPr>
          <p:cNvPr id="11" name="Curved Connector 10"/>
          <p:cNvCxnSpPr/>
          <p:nvPr/>
        </p:nvCxnSpPr>
        <p:spPr>
          <a:xfrm>
            <a:off x="843901" y="3785165"/>
            <a:ext cx="394920" cy="35929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5400000" flipH="1" flipV="1">
            <a:off x="3548191" y="3788038"/>
            <a:ext cx="356682" cy="16710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6200000" flipH="1">
            <a:off x="5022927" y="3717014"/>
            <a:ext cx="431885" cy="23395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flipV="1">
            <a:off x="7344444" y="3782545"/>
            <a:ext cx="305051" cy="233966"/>
          </a:xfrm>
          <a:prstGeom prst="curvedConnector3">
            <a:avLst>
              <a:gd name="adj1" fmla="val 9656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1529" y="5230713"/>
            <a:ext cx="3215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- Might be useful to look at it from an ETP/Mining perspective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9923570"/>
              </p:ext>
            </p:extLst>
          </p:nvPr>
        </p:nvGraphicFramePr>
        <p:xfrm>
          <a:off x="4094039" y="5029200"/>
          <a:ext cx="5067300" cy="774700"/>
        </p:xfrm>
        <a:graphic>
          <a:graphicData uri="http://schemas.openxmlformats.org/presentationml/2006/ole">
            <p:oleObj spid="_x0000_s6162" name="Microsoft Excel Binary Worksheet" r:id="rId8" imgW="5067114" imgH="774671" progId="Excel.SheetBinaryMacroEnabled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58429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</a:t>
            </a:r>
            <a:r>
              <a:rPr lang="en-US" dirty="0" smtClean="0"/>
              <a:t>Clusters </a:t>
            </a:r>
            <a:r>
              <a:rPr lang="en-US" dirty="0"/>
              <a:t>in </a:t>
            </a:r>
            <a:r>
              <a:rPr lang="en-US" dirty="0" smtClean="0"/>
              <a:t>Pairs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 smtClean="0"/>
              <a:t>Financial Services and Oil &amp; Gas do a poor job of illustrating the clusters in this case – mining &amp; ETP seems more adequate.</a:t>
            </a:r>
            <a:endParaRPr lang="en-US" dirty="0"/>
          </a:p>
        </p:txBody>
      </p:sp>
      <p:pic>
        <p:nvPicPr>
          <p:cNvPr id="5" name="Picture 4" descr=" 16 M&amp;E 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7710"/>
            <a:ext cx="2763682" cy="2763682"/>
          </a:xfrm>
          <a:prstGeom prst="rect">
            <a:avLst/>
          </a:prstGeom>
        </p:spPr>
      </p:pic>
      <p:pic>
        <p:nvPicPr>
          <p:cNvPr id="6" name="Picture 5" descr=" 17 M&amp;E 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44" y="2287710"/>
            <a:ext cx="2763682" cy="2763682"/>
          </a:xfrm>
          <a:prstGeom prst="rect">
            <a:avLst/>
          </a:prstGeom>
        </p:spPr>
      </p:pic>
      <p:pic>
        <p:nvPicPr>
          <p:cNvPr id="7" name="Picture 6" descr=" 18 M&amp;E 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285" y="2299774"/>
            <a:ext cx="2696562" cy="269656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 rot="851330">
            <a:off x="754319" y="4142286"/>
            <a:ext cx="1010022" cy="28979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748952">
            <a:off x="3487414" y="3408504"/>
            <a:ext cx="238655" cy="62041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24356" y="3812838"/>
            <a:ext cx="196038" cy="74152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11777788"/>
              </p:ext>
            </p:extLst>
          </p:nvPr>
        </p:nvGraphicFramePr>
        <p:xfrm>
          <a:off x="3949050" y="4975983"/>
          <a:ext cx="1365019" cy="791920"/>
        </p:xfrm>
        <a:graphic>
          <a:graphicData uri="http://schemas.openxmlformats.org/presentationml/2006/ole">
            <p:oleObj spid="_x0000_s7190" name="Microsoft Excel Binary Worksheet" r:id="rId6" imgW="1663639" imgH="965164" progId="Excel.SheetBinaryMacroEnabled.12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05233001"/>
              </p:ext>
            </p:extLst>
          </p:nvPr>
        </p:nvGraphicFramePr>
        <p:xfrm>
          <a:off x="6717786" y="4951857"/>
          <a:ext cx="1348186" cy="782154"/>
        </p:xfrm>
        <a:graphic>
          <a:graphicData uri="http://schemas.openxmlformats.org/presentationml/2006/ole">
            <p:oleObj spid="_x0000_s7191" name="Microsoft Excel Binary Worksheet" r:id="rId7" imgW="1663639" imgH="965164" progId="Excel.SheetBinaryMacroEnabled.12">
              <p:embed/>
            </p:oleObj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9778" y="5767903"/>
            <a:ext cx="2923466" cy="4380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423186" y="5814766"/>
            <a:ext cx="2610708" cy="391181"/>
          </a:xfrm>
          <a:prstGeom prst="rect">
            <a:avLst/>
          </a:prstGeom>
        </p:spPr>
      </p:pic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96621813"/>
              </p:ext>
            </p:extLst>
          </p:nvPr>
        </p:nvGraphicFramePr>
        <p:xfrm>
          <a:off x="6335784" y="5767903"/>
          <a:ext cx="2351016" cy="352269"/>
        </p:xfrm>
        <a:graphic>
          <a:graphicData uri="http://schemas.openxmlformats.org/presentationml/2006/ole">
            <p:oleObj spid="_x0000_s7192" name="Microsoft Excel Binary Worksheet" r:id="rId10" imgW="3898757" imgH="584178" progId="Excel.SheetBinaryMacroEnabled.12">
              <p:embed/>
            </p:oleObj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82899587"/>
              </p:ext>
            </p:extLst>
          </p:nvPr>
        </p:nvGraphicFramePr>
        <p:xfrm>
          <a:off x="1242694" y="5039306"/>
          <a:ext cx="1241677" cy="683822"/>
        </p:xfrm>
        <a:graphic>
          <a:graphicData uri="http://schemas.openxmlformats.org/presentationml/2006/ole">
            <p:oleObj spid="_x0000_s7193" name="Microsoft Excel Binary Worksheet" r:id="rId11" imgW="1752535" imgH="965164" progId="Excel.SheetBinaryMacroEnabled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35428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(Hypothesized) Results: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From day 16 to day 17 there was a large shift in the cluster 1 centroid. This shift was primarily due to firms which usually invest an extremely large portion in Mining, reducing that investment on day 17.</a:t>
            </a:r>
          </a:p>
          <a:p>
            <a:r>
              <a:rPr lang="en-US" dirty="0" smtClean="0"/>
              <a:t>Also on day 17, firm 95 drastically increased their investment in mining, and firm 90 slightly increased </a:t>
            </a:r>
            <a:r>
              <a:rPr lang="en-US" dirty="0" err="1" smtClean="0"/>
              <a:t>their’s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led to centroid 1 falling closer to the origin, and firms 90 &amp; 95 moving closer to the centroid leading to the shift in the cluster.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4990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general, there are 3 main scenarios which can cause erratic </a:t>
            </a:r>
            <a:r>
              <a:rPr lang="en-US" dirty="0" err="1" smtClean="0"/>
              <a:t>behaviour</a:t>
            </a:r>
            <a:r>
              <a:rPr lang="en-US" dirty="0" smtClean="0"/>
              <a:t> in terms of changing clusters</a:t>
            </a:r>
          </a:p>
          <a:p>
            <a:pPr lvl="1"/>
            <a:r>
              <a:rPr lang="en-US" dirty="0" smtClean="0"/>
              <a:t>New information; Brokers/Clients acting differently based on new information.</a:t>
            </a:r>
          </a:p>
          <a:p>
            <a:pPr lvl="1"/>
            <a:r>
              <a:rPr lang="en-US" dirty="0" smtClean="0"/>
              <a:t>Changing statistical landscape; Other firms changing their </a:t>
            </a:r>
            <a:r>
              <a:rPr lang="en-US" dirty="0" err="1" smtClean="0"/>
              <a:t>behaviours</a:t>
            </a:r>
            <a:r>
              <a:rPr lang="en-US" dirty="0" smtClean="0"/>
              <a:t>, leading to changing center locations.</a:t>
            </a:r>
          </a:p>
          <a:p>
            <a:pPr lvl="1"/>
            <a:r>
              <a:rPr lang="en-US" dirty="0" smtClean="0"/>
              <a:t>A combination of the above, in general it tends to be this case.</a:t>
            </a:r>
          </a:p>
        </p:txBody>
      </p:sp>
    </p:spTree>
    <p:extLst>
      <p:ext uri="{BB962C8B-B14F-4D97-AF65-F5344CB8AC3E}">
        <p14:creationId xmlns="" xmlns:p14="http://schemas.microsoft.com/office/powerpoint/2010/main" val="302727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err="1" smtClean="0"/>
              <a:t>Second</a:t>
            </a:r>
            <a:r>
              <a:rPr lang="pt-BR" dirty="0" smtClean="0"/>
              <a:t> Approach: Some</a:t>
            </a:r>
            <a:r>
              <a:rPr lang="pt-BR" b="1" dirty="0" smtClean="0"/>
              <a:t> </a:t>
            </a:r>
            <a:r>
              <a:rPr lang="pt-BR" dirty="0" err="1"/>
              <a:t>B</a:t>
            </a:r>
            <a:r>
              <a:rPr lang="pt-BR" dirty="0" err="1" smtClean="0"/>
              <a:t>rokers</a:t>
            </a:r>
            <a:r>
              <a:rPr lang="pt-BR" dirty="0" smtClean="0"/>
              <a:t> </a:t>
            </a:r>
            <a:r>
              <a:rPr lang="pt-BR" dirty="0" err="1"/>
              <a:t>R</a:t>
            </a:r>
            <a:r>
              <a:rPr lang="pt-BR" dirty="0" err="1" smtClean="0"/>
              <a:t>emained</a:t>
            </a:r>
            <a:r>
              <a:rPr lang="pt-BR" dirty="0" smtClean="0"/>
              <a:t> </a:t>
            </a:r>
            <a:r>
              <a:rPr lang="pt-BR" dirty="0" err="1"/>
              <a:t>T</a:t>
            </a:r>
            <a:r>
              <a:rPr lang="pt-BR" dirty="0" err="1" smtClean="0"/>
              <a:t>ogether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351472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752600"/>
            <a:ext cx="351472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Freeform 9"/>
          <p:cNvSpPr/>
          <p:nvPr/>
        </p:nvSpPr>
        <p:spPr>
          <a:xfrm>
            <a:off x="2359742" y="1791929"/>
            <a:ext cx="3903407" cy="1909916"/>
          </a:xfrm>
          <a:custGeom>
            <a:avLst/>
            <a:gdLst>
              <a:gd name="connsiteX0" fmla="*/ 0 w 3903407"/>
              <a:gd name="connsiteY0" fmla="*/ 1039761 h 1909916"/>
              <a:gd name="connsiteX1" fmla="*/ 634181 w 3903407"/>
              <a:gd name="connsiteY1" fmla="*/ 66368 h 1909916"/>
              <a:gd name="connsiteX2" fmla="*/ 2949677 w 3903407"/>
              <a:gd name="connsiteY2" fmla="*/ 1437968 h 1909916"/>
              <a:gd name="connsiteX3" fmla="*/ 3760839 w 3903407"/>
              <a:gd name="connsiteY3" fmla="*/ 1850923 h 1909916"/>
              <a:gd name="connsiteX4" fmla="*/ 3805084 w 3903407"/>
              <a:gd name="connsiteY4" fmla="*/ 1791929 h 190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3407" h="1909916">
                <a:moveTo>
                  <a:pt x="0" y="1039761"/>
                </a:moveTo>
                <a:cubicBezTo>
                  <a:pt x="71284" y="519880"/>
                  <a:pt x="142568" y="0"/>
                  <a:pt x="634181" y="66368"/>
                </a:cubicBezTo>
                <a:cubicBezTo>
                  <a:pt x="1125794" y="132736"/>
                  <a:pt x="2428567" y="1140542"/>
                  <a:pt x="2949677" y="1437968"/>
                </a:cubicBezTo>
                <a:cubicBezTo>
                  <a:pt x="3470787" y="1735394"/>
                  <a:pt x="3618271" y="1791930"/>
                  <a:pt x="3760839" y="1850923"/>
                </a:cubicBezTo>
                <a:cubicBezTo>
                  <a:pt x="3903407" y="1909916"/>
                  <a:pt x="3854245" y="1850922"/>
                  <a:pt x="3805084" y="179192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990600" y="49530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Day</a:t>
            </a:r>
            <a:r>
              <a:rPr lang="pt-BR" sz="2000" dirty="0" smtClean="0"/>
              <a:t> 1</a:t>
            </a:r>
            <a:endParaRPr lang="en-CA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638800" y="48768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Day</a:t>
            </a:r>
            <a:r>
              <a:rPr lang="pt-BR" sz="2000" dirty="0" smtClean="0"/>
              <a:t> 2</a:t>
            </a:r>
            <a:endParaRPr lang="en-CA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1371600"/>
            <a:ext cx="655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Different days, </a:t>
            </a:r>
            <a:r>
              <a:rPr lang="pt-BR" sz="2000" dirty="0" err="1" smtClean="0"/>
              <a:t>distinct</a:t>
            </a:r>
            <a:r>
              <a:rPr lang="pt-BR" sz="2000" dirty="0" smtClean="0"/>
              <a:t> </a:t>
            </a:r>
            <a:r>
              <a:rPr lang="pt-BR" sz="2000" dirty="0" smtClean="0"/>
              <a:t>clusters </a:t>
            </a:r>
            <a:r>
              <a:rPr lang="pt-BR" sz="2000" dirty="0" err="1" smtClean="0"/>
              <a:t>based</a:t>
            </a:r>
            <a:r>
              <a:rPr lang="pt-BR" sz="2000" dirty="0" smtClean="0"/>
              <a:t> </a:t>
            </a:r>
            <a:r>
              <a:rPr lang="pt-BR" sz="2000" dirty="0" err="1" smtClean="0"/>
              <a:t>on</a:t>
            </a:r>
            <a:r>
              <a:rPr lang="pt-BR" sz="2000" dirty="0" smtClean="0"/>
              <a:t> </a:t>
            </a:r>
            <a:r>
              <a:rPr lang="pt-BR" sz="2000" dirty="0" err="1" smtClean="0"/>
              <a:t>trade</a:t>
            </a:r>
            <a:r>
              <a:rPr lang="pt-BR" sz="2000" dirty="0" smtClean="0"/>
              <a:t> distribution. </a:t>
            </a:r>
            <a:endParaRPr lang="en-CA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438400" y="525780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!</a:t>
            </a:r>
            <a:endParaRPr lang="en-CA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0" y="57150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 smtClean="0">
                <a:solidFill>
                  <a:srgbClr val="FF0000"/>
                </a:solidFill>
              </a:rPr>
              <a:t>Brokers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were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clustered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by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the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number</a:t>
            </a:r>
            <a:r>
              <a:rPr lang="pt-BR" sz="2000" b="1" dirty="0" smtClean="0">
                <a:solidFill>
                  <a:srgbClr val="FF0000"/>
                </a:solidFill>
              </a:rPr>
              <a:t> of </a:t>
            </a:r>
            <a:r>
              <a:rPr lang="pt-BR" sz="2000" b="1" dirty="0" err="1" smtClean="0">
                <a:solidFill>
                  <a:srgbClr val="FF0000"/>
                </a:solidFill>
              </a:rPr>
              <a:t>days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remained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together</a:t>
            </a:r>
            <a:r>
              <a:rPr lang="pt-BR" sz="2000" b="1" dirty="0" smtClean="0">
                <a:solidFill>
                  <a:srgbClr val="FF0000"/>
                </a:solidFill>
              </a:rPr>
              <a:t>.</a:t>
            </a:r>
            <a:endParaRPr lang="en-CA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Algorithms</a:t>
            </a:r>
            <a:r>
              <a:rPr lang="pt-BR" dirty="0" smtClean="0"/>
              <a:t> </a:t>
            </a:r>
            <a:r>
              <a:rPr lang="pt-BR" dirty="0" err="1"/>
              <a:t>U</a:t>
            </a:r>
            <a:r>
              <a:rPr lang="pt-BR" dirty="0" err="1" smtClean="0"/>
              <a:t>sed</a:t>
            </a:r>
            <a:r>
              <a:rPr lang="pt-BR" dirty="0" smtClean="0"/>
              <a:t>: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pt-BR" dirty="0" smtClean="0"/>
          </a:p>
          <a:p>
            <a:pPr lvl="1"/>
            <a:r>
              <a:rPr lang="pt-BR" sz="2400" b="1" dirty="0" err="1" smtClean="0"/>
              <a:t>K-means</a:t>
            </a:r>
            <a:r>
              <a:rPr lang="pt-BR" dirty="0" smtClean="0"/>
              <a:t> </a:t>
            </a:r>
            <a:r>
              <a:rPr lang="pt-BR" dirty="0" err="1" smtClean="0"/>
              <a:t>Algorithm</a:t>
            </a:r>
            <a:r>
              <a:rPr lang="pt-BR" dirty="0" smtClean="0"/>
              <a:t>:</a:t>
            </a:r>
          </a:p>
          <a:p>
            <a:pPr lvl="2"/>
            <a:r>
              <a:rPr lang="pt-BR" sz="2200" dirty="0" err="1" smtClean="0"/>
              <a:t>Each</a:t>
            </a:r>
            <a:r>
              <a:rPr lang="pt-BR" sz="2200" dirty="0" smtClean="0"/>
              <a:t> </a:t>
            </a:r>
            <a:r>
              <a:rPr lang="pt-BR" sz="2200" dirty="0" err="1" smtClean="0"/>
              <a:t>day</a:t>
            </a:r>
            <a:r>
              <a:rPr lang="pt-BR" sz="2200" dirty="0" smtClean="0"/>
              <a:t> </a:t>
            </a:r>
            <a:r>
              <a:rPr lang="pt-BR" sz="2200" dirty="0" err="1" smtClean="0"/>
              <a:t>brokers</a:t>
            </a:r>
            <a:r>
              <a:rPr lang="pt-BR" sz="2200" dirty="0" smtClean="0"/>
              <a:t> </a:t>
            </a:r>
            <a:r>
              <a:rPr lang="pt-BR" sz="2200" dirty="0" err="1" smtClean="0"/>
              <a:t>were</a:t>
            </a:r>
            <a:r>
              <a:rPr lang="pt-BR" sz="2200" dirty="0" smtClean="0"/>
              <a:t> </a:t>
            </a:r>
            <a:r>
              <a:rPr lang="pt-BR" sz="2200" dirty="0" err="1" smtClean="0"/>
              <a:t>clustered</a:t>
            </a:r>
            <a:r>
              <a:rPr lang="pt-BR" sz="2200" dirty="0" smtClean="0"/>
              <a:t> </a:t>
            </a:r>
            <a:r>
              <a:rPr lang="pt-BR" sz="2200" dirty="0" err="1" smtClean="0"/>
              <a:t>into</a:t>
            </a:r>
            <a:r>
              <a:rPr lang="pt-BR" sz="2200" dirty="0" smtClean="0"/>
              <a:t> </a:t>
            </a:r>
            <a:r>
              <a:rPr lang="pt-BR" sz="2200" b="1" dirty="0" smtClean="0"/>
              <a:t>5 </a:t>
            </a:r>
            <a:r>
              <a:rPr lang="pt-BR" sz="2200" b="1" dirty="0" err="1" smtClean="0"/>
              <a:t>groups</a:t>
            </a:r>
            <a:r>
              <a:rPr lang="pt-BR" sz="2200" b="1" dirty="0" smtClean="0"/>
              <a:t> </a:t>
            </a:r>
            <a:r>
              <a:rPr lang="en-CA" sz="2200" dirty="0" smtClean="0"/>
              <a:t>based on the sector to which they traded on that day.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sz="2400" b="1" dirty="0" smtClean="0"/>
              <a:t>hierarchal clustering </a:t>
            </a:r>
            <a:r>
              <a:rPr lang="en-US" dirty="0" smtClean="0"/>
              <a:t>algorithm</a:t>
            </a:r>
            <a:r>
              <a:rPr lang="en-US" sz="2400" b="1" dirty="0" smtClean="0"/>
              <a:t>:</a:t>
            </a:r>
          </a:p>
          <a:p>
            <a:pPr lvl="2">
              <a:defRPr/>
            </a:pPr>
            <a:r>
              <a:rPr lang="pt-BR" sz="2200" dirty="0" smtClean="0"/>
              <a:t>The </a:t>
            </a:r>
            <a:r>
              <a:rPr lang="pt-BR" sz="2200" dirty="0" err="1" smtClean="0"/>
              <a:t>brokers</a:t>
            </a:r>
            <a:r>
              <a:rPr lang="pt-BR" sz="2200" dirty="0" smtClean="0"/>
              <a:t> </a:t>
            </a:r>
            <a:r>
              <a:rPr lang="pt-BR" sz="2200" dirty="0" err="1" smtClean="0"/>
              <a:t>were</a:t>
            </a:r>
            <a:r>
              <a:rPr lang="pt-BR" sz="2200" dirty="0"/>
              <a:t> </a:t>
            </a:r>
            <a:r>
              <a:rPr lang="pt-BR" sz="2200" b="1" dirty="0" err="1" smtClean="0"/>
              <a:t>again</a:t>
            </a:r>
            <a:r>
              <a:rPr lang="pt-BR" sz="2200" dirty="0" smtClean="0"/>
              <a:t> </a:t>
            </a:r>
            <a:r>
              <a:rPr lang="pt-BR" sz="2200" dirty="0" err="1" smtClean="0"/>
              <a:t>clustered</a:t>
            </a:r>
            <a:r>
              <a:rPr lang="pt-BR" sz="2200" dirty="0" smtClean="0"/>
              <a:t> </a:t>
            </a:r>
            <a:r>
              <a:rPr lang="pt-BR" sz="2200" dirty="0" err="1" smtClean="0"/>
              <a:t>based</a:t>
            </a:r>
            <a:r>
              <a:rPr lang="pt-BR" sz="2200" dirty="0" smtClean="0"/>
              <a:t> </a:t>
            </a:r>
            <a:r>
              <a:rPr lang="pt-BR" sz="2200" dirty="0" err="1" smtClean="0"/>
              <a:t>on</a:t>
            </a:r>
            <a:r>
              <a:rPr lang="pt-BR" sz="2200" dirty="0" smtClean="0"/>
              <a:t> </a:t>
            </a:r>
            <a:r>
              <a:rPr lang="pt-BR" sz="2200" dirty="0" err="1" smtClean="0"/>
              <a:t>number</a:t>
            </a:r>
            <a:r>
              <a:rPr lang="pt-BR" sz="2200" dirty="0" smtClean="0"/>
              <a:t> </a:t>
            </a:r>
            <a:r>
              <a:rPr lang="pt-BR" sz="2200" dirty="0" err="1" smtClean="0"/>
              <a:t>of</a:t>
            </a:r>
            <a:r>
              <a:rPr lang="pt-BR" sz="2200" dirty="0" smtClean="0"/>
              <a:t> </a:t>
            </a:r>
            <a:r>
              <a:rPr lang="pt-BR" sz="2200" dirty="0" err="1" smtClean="0"/>
              <a:t>days</a:t>
            </a:r>
            <a:r>
              <a:rPr lang="pt-BR" sz="2200" dirty="0" smtClean="0"/>
              <a:t> </a:t>
            </a:r>
            <a:r>
              <a:rPr lang="pt-BR" sz="2200" dirty="0" err="1" smtClean="0"/>
              <a:t>they</a:t>
            </a:r>
            <a:r>
              <a:rPr lang="pt-BR" sz="2200" dirty="0" smtClean="0"/>
              <a:t> </a:t>
            </a:r>
            <a:r>
              <a:rPr lang="pt-BR" sz="2200" dirty="0" err="1" smtClean="0"/>
              <a:t>remained</a:t>
            </a:r>
            <a:r>
              <a:rPr lang="pt-BR" sz="2200" dirty="0" smtClean="0"/>
              <a:t> </a:t>
            </a:r>
            <a:r>
              <a:rPr lang="pt-BR" sz="2200" dirty="0" err="1" smtClean="0"/>
              <a:t>together</a:t>
            </a:r>
            <a:r>
              <a:rPr lang="pt-BR" sz="2200" dirty="0"/>
              <a:t>,</a:t>
            </a:r>
            <a:r>
              <a:rPr lang="pt-BR" sz="2200" dirty="0" smtClean="0"/>
              <a:t>  No </a:t>
            </a:r>
            <a:r>
              <a:rPr lang="pt-BR" sz="2200" dirty="0" err="1" smtClean="0"/>
              <a:t>matter</a:t>
            </a:r>
            <a:r>
              <a:rPr lang="pt-BR" sz="2200" dirty="0" smtClean="0"/>
              <a:t> </a:t>
            </a:r>
            <a:r>
              <a:rPr lang="pt-BR" sz="2200" dirty="0" err="1" smtClean="0"/>
              <a:t>whether</a:t>
            </a:r>
            <a:r>
              <a:rPr lang="pt-BR" sz="2200" dirty="0" smtClean="0"/>
              <a:t> </a:t>
            </a:r>
            <a:r>
              <a:rPr lang="pt-BR" sz="2200" dirty="0" err="1" smtClean="0"/>
              <a:t>they</a:t>
            </a:r>
            <a:r>
              <a:rPr lang="pt-BR" sz="2200" dirty="0" smtClean="0"/>
              <a:t> </a:t>
            </a:r>
            <a:r>
              <a:rPr lang="pt-BR" sz="2200" dirty="0" err="1" smtClean="0"/>
              <a:t>were</a:t>
            </a:r>
            <a:r>
              <a:rPr lang="pt-BR" sz="2200" dirty="0" smtClean="0"/>
              <a:t> in </a:t>
            </a:r>
            <a:r>
              <a:rPr lang="pt-BR" sz="2200" dirty="0" err="1" smtClean="0"/>
              <a:t>the</a:t>
            </a:r>
            <a:r>
              <a:rPr lang="pt-BR" sz="2200" dirty="0" smtClean="0"/>
              <a:t> </a:t>
            </a:r>
            <a:r>
              <a:rPr lang="pt-BR" sz="2200" dirty="0" err="1" smtClean="0"/>
              <a:t>same</a:t>
            </a:r>
            <a:r>
              <a:rPr lang="pt-BR" sz="2200" dirty="0" smtClean="0"/>
              <a:t> cluster </a:t>
            </a:r>
            <a:r>
              <a:rPr lang="pt-BR" sz="2200" dirty="0" err="1" smtClean="0"/>
              <a:t>or</a:t>
            </a:r>
            <a:r>
              <a:rPr lang="pt-BR" sz="2200" dirty="0" smtClean="0"/>
              <a:t> </a:t>
            </a:r>
            <a:r>
              <a:rPr lang="pt-BR" sz="2200" dirty="0" err="1" smtClean="0"/>
              <a:t>not</a:t>
            </a:r>
            <a:r>
              <a:rPr lang="pt-BR" sz="2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dirty="0" err="1" smtClean="0"/>
              <a:t>Clustering</a:t>
            </a:r>
            <a:r>
              <a:rPr lang="pt-BR" sz="2400" dirty="0" smtClean="0"/>
              <a:t> according to number of days together</a:t>
            </a:r>
            <a:endParaRPr lang="pt-BR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7" name="Picture 5" descr="C:\Users\Hamilton\_new\Ryerson\Doc\Presentation\Brokers\images\x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219200"/>
            <a:ext cx="2643169" cy="4953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 rot="16200000">
            <a:off x="-333345" y="315274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i="1" dirty="0" err="1" smtClean="0">
                <a:latin typeface="Abadi MT Condensed Light"/>
                <a:cs typeface="Abadi MT Condensed Light"/>
              </a:rPr>
              <a:t>Days</a:t>
            </a:r>
            <a:r>
              <a:rPr lang="pt-BR" sz="2000" i="1" dirty="0" smtClean="0">
                <a:latin typeface="Abadi MT Condensed Light"/>
                <a:cs typeface="Abadi MT Condensed Light"/>
              </a:rPr>
              <a:t> in </a:t>
            </a:r>
            <a:r>
              <a:rPr lang="pt-BR" sz="2000" i="1" dirty="0" err="1" smtClean="0">
                <a:latin typeface="Abadi MT Condensed Light"/>
                <a:cs typeface="Abadi MT Condensed Light"/>
              </a:rPr>
              <a:t>different</a:t>
            </a:r>
            <a:r>
              <a:rPr lang="pt-BR" sz="2000" i="1" dirty="0" smtClean="0">
                <a:latin typeface="Abadi MT Condensed Light"/>
                <a:cs typeface="Abadi MT Condensed Light"/>
              </a:rPr>
              <a:t> clusters (%)</a:t>
            </a:r>
            <a:endParaRPr lang="pt-BR" sz="2000" i="1" dirty="0">
              <a:latin typeface="Abadi MT Condensed Light"/>
              <a:cs typeface="Abadi MT Condensed Light"/>
            </a:endParaRPr>
          </a:p>
        </p:txBody>
      </p:sp>
      <p:pic>
        <p:nvPicPr>
          <p:cNvPr id="6" name="Picture 2" descr="C:\Users\Hamilton\_new\Ryerson\Doc\Presentation\Brokers\images\x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1219200"/>
            <a:ext cx="4114800" cy="49453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dirty="0" err="1" smtClean="0"/>
              <a:t>Clustering</a:t>
            </a:r>
            <a:r>
              <a:rPr lang="pt-BR" sz="2400" dirty="0" smtClean="0"/>
              <a:t> </a:t>
            </a:r>
            <a:r>
              <a:rPr lang="pt-BR" sz="2400" dirty="0" err="1" smtClean="0"/>
              <a:t>according</a:t>
            </a:r>
            <a:r>
              <a:rPr lang="pt-BR" sz="2400" dirty="0" smtClean="0"/>
              <a:t> to </a:t>
            </a:r>
            <a:r>
              <a:rPr lang="pt-BR" sz="2400" dirty="0" err="1" smtClean="0"/>
              <a:t>number</a:t>
            </a:r>
            <a:r>
              <a:rPr lang="pt-BR" sz="2400" dirty="0" smtClean="0"/>
              <a:t> of </a:t>
            </a:r>
            <a:r>
              <a:rPr lang="pt-BR" sz="2400" dirty="0" err="1" smtClean="0"/>
              <a:t>days</a:t>
            </a:r>
            <a:r>
              <a:rPr lang="pt-BR" sz="2400" dirty="0" smtClean="0"/>
              <a:t> </a:t>
            </a:r>
            <a:r>
              <a:rPr lang="pt-BR" sz="2400" dirty="0" err="1" smtClean="0"/>
              <a:t>together</a:t>
            </a:r>
            <a:endParaRPr lang="en-CA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3" descr="C:\Users\Hamilton\_new\Ryerson\Doc\Presentation\Brokers\images\x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47800"/>
            <a:ext cx="7239000" cy="490241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 rot="16200000">
            <a:off x="-919924" y="3038445"/>
            <a:ext cx="3429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 smtClean="0"/>
              <a:t>Days</a:t>
            </a:r>
            <a:r>
              <a:rPr lang="pt-BR" sz="2000" dirty="0" smtClean="0"/>
              <a:t> in </a:t>
            </a:r>
            <a:r>
              <a:rPr lang="pt-BR" sz="2000" dirty="0" err="1" smtClean="0"/>
              <a:t>different</a:t>
            </a:r>
            <a:r>
              <a:rPr lang="pt-BR" sz="2000" dirty="0" smtClean="0"/>
              <a:t> clusters (%)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Recap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CA" smtClean="0"/>
              <a:pPr/>
              <a:t>2</a:t>
            </a:fld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The Initial Research Question was: </a:t>
            </a:r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smtClean="0">
                <a:solidFill>
                  <a:srgbClr val="FF0000"/>
                </a:solidFill>
              </a:rPr>
              <a:t>How Can We Cluster Brokers?</a:t>
            </a:r>
          </a:p>
          <a:p>
            <a:r>
              <a:rPr lang="en-CA" dirty="0" smtClean="0"/>
              <a:t>Method:</a:t>
            </a:r>
          </a:p>
          <a:p>
            <a:pPr lvl="1"/>
            <a:r>
              <a:rPr lang="en-CA" dirty="0" smtClean="0"/>
              <a:t>Clustering brokers based on the portion of their trades (in value) in each sector.</a:t>
            </a:r>
          </a:p>
          <a:p>
            <a:r>
              <a:rPr lang="en-CA" dirty="0" smtClean="0"/>
              <a:t>Tools: </a:t>
            </a:r>
          </a:p>
          <a:p>
            <a:pPr lvl="1"/>
            <a:r>
              <a:rPr lang="en-CA" dirty="0" smtClean="0"/>
              <a:t>K-means was applied and then used to group the brokers into clusters.</a:t>
            </a:r>
          </a:p>
          <a:p>
            <a:pPr lvl="1"/>
            <a:r>
              <a:rPr lang="en-CA" dirty="0" smtClean="0"/>
              <a:t>Following this, hierarchal clustering was used to cluster brokers based on the amount of time they were clustered with other brokers.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err="1" smtClean="0"/>
              <a:t>Why</a:t>
            </a:r>
            <a:r>
              <a:rPr lang="pt-BR" dirty="0" smtClean="0"/>
              <a:t> </a:t>
            </a:r>
            <a:r>
              <a:rPr lang="pt-BR" dirty="0" err="1"/>
              <a:t>W</a:t>
            </a:r>
            <a:r>
              <a:rPr lang="pt-BR" dirty="0" err="1" smtClean="0"/>
              <a:t>ere</a:t>
            </a:r>
            <a:r>
              <a:rPr lang="pt-BR" dirty="0" smtClean="0"/>
              <a:t> </a:t>
            </a:r>
            <a:r>
              <a:rPr lang="pt-BR" dirty="0"/>
              <a:t>T</a:t>
            </a:r>
            <a:r>
              <a:rPr lang="pt-BR" dirty="0" smtClean="0"/>
              <a:t>he </a:t>
            </a:r>
            <a:r>
              <a:rPr lang="pt-BR" dirty="0" err="1"/>
              <a:t>B</a:t>
            </a:r>
            <a:r>
              <a:rPr lang="pt-BR" dirty="0" err="1" smtClean="0"/>
              <a:t>rokers</a:t>
            </a:r>
            <a:r>
              <a:rPr lang="pt-BR" dirty="0" smtClean="0"/>
              <a:t> in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/>
              <a:t>S</a:t>
            </a:r>
            <a:r>
              <a:rPr lang="pt-BR" dirty="0" err="1" smtClean="0"/>
              <a:t>ame</a:t>
            </a:r>
            <a:r>
              <a:rPr lang="pt-BR" dirty="0" smtClean="0"/>
              <a:t> </a:t>
            </a:r>
            <a:r>
              <a:rPr lang="pt-BR" dirty="0"/>
              <a:t>C</a:t>
            </a:r>
            <a:r>
              <a:rPr lang="pt-BR" dirty="0" smtClean="0"/>
              <a:t>luster?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9" name="Chart 8"/>
          <p:cNvGraphicFramePr/>
          <p:nvPr/>
        </p:nvGraphicFramePr>
        <p:xfrm>
          <a:off x="609600" y="1219200"/>
          <a:ext cx="79248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Oval 9"/>
          <p:cNvSpPr/>
          <p:nvPr/>
        </p:nvSpPr>
        <p:spPr>
          <a:xfrm>
            <a:off x="3810000" y="2514600"/>
            <a:ext cx="990600" cy="2895600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1600200" y="2057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93% of </a:t>
            </a:r>
            <a:r>
              <a:rPr lang="pt-BR" dirty="0" err="1" smtClean="0"/>
              <a:t>period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-369890" y="41425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44 - Jones Gable &amp; Company Ltd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US" dirty="0" smtClean="0"/>
              <a:t>84 - Independent Trading Group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71600"/>
            <a:ext cx="6096000" cy="51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2362200" y="2895600"/>
            <a:ext cx="838200" cy="914400"/>
          </a:xfrm>
          <a:prstGeom prst="ellipse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4495800" y="2514600"/>
            <a:ext cx="990600" cy="1066800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2819400" y="3733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‘Error’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895600" y="3657600"/>
            <a:ext cx="2286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44 - Jones Gable &amp; Company Ltd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US" dirty="0" smtClean="0"/>
              <a:t>84 - Independent Trading Group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311441"/>
            <a:ext cx="5791200" cy="4896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What</a:t>
            </a:r>
            <a:r>
              <a:rPr lang="pt-BR" dirty="0" smtClean="0"/>
              <a:t> </a:t>
            </a:r>
            <a:r>
              <a:rPr lang="pt-BR" dirty="0" err="1" smtClean="0"/>
              <a:t>happens</a:t>
            </a:r>
            <a:r>
              <a:rPr lang="pt-BR" dirty="0" smtClean="0"/>
              <a:t> </a:t>
            </a:r>
            <a:r>
              <a:rPr lang="pt-BR" dirty="0" err="1" smtClean="0"/>
              <a:t>when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brokers</a:t>
            </a:r>
            <a:r>
              <a:rPr lang="pt-BR" dirty="0" smtClean="0"/>
              <a:t> are in </a:t>
            </a:r>
            <a:r>
              <a:rPr lang="pt-BR" dirty="0" err="1" smtClean="0"/>
              <a:t>different</a:t>
            </a:r>
            <a:r>
              <a:rPr lang="pt-BR" dirty="0" smtClean="0"/>
              <a:t> clusters?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8303" y="2209800"/>
            <a:ext cx="6858003" cy="312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590800" y="5410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RMSE (</a:t>
            </a:r>
            <a:r>
              <a:rPr lang="pt-BR" dirty="0"/>
              <a:t>R</a:t>
            </a:r>
            <a:r>
              <a:rPr lang="pt-BR" dirty="0" smtClean="0"/>
              <a:t>oot </a:t>
            </a:r>
            <a:r>
              <a:rPr lang="pt-BR" dirty="0" err="1"/>
              <a:t>M</a:t>
            </a:r>
            <a:r>
              <a:rPr lang="pt-BR" dirty="0" err="1" smtClean="0"/>
              <a:t>ean</a:t>
            </a:r>
            <a:r>
              <a:rPr lang="pt-BR" dirty="0" smtClean="0"/>
              <a:t> </a:t>
            </a:r>
            <a:r>
              <a:rPr lang="pt-BR" dirty="0"/>
              <a:t>S</a:t>
            </a:r>
            <a:r>
              <a:rPr lang="pt-BR" dirty="0" smtClean="0"/>
              <a:t>quare </a:t>
            </a:r>
            <a:r>
              <a:rPr lang="pt-BR" dirty="0" err="1"/>
              <a:t>E</a:t>
            </a:r>
            <a:r>
              <a:rPr lang="pt-BR" dirty="0" err="1" smtClean="0"/>
              <a:t>rror</a:t>
            </a:r>
            <a:r>
              <a:rPr lang="pt-BR" dirty="0" smtClean="0"/>
              <a:t>)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4478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44 - Jones Gable &amp; Company Ltd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US" dirty="0" smtClean="0"/>
              <a:t>84 - Independent Trading Group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/>
        </p:nvGraphicFramePr>
        <p:xfrm>
          <a:off x="381000" y="1143000"/>
          <a:ext cx="83820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Example</a:t>
            </a:r>
            <a:r>
              <a:rPr lang="pt-BR" dirty="0" smtClean="0"/>
              <a:t> </a:t>
            </a:r>
            <a:r>
              <a:rPr lang="pt-BR" dirty="0" smtClean="0"/>
              <a:t>#2: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Why</a:t>
            </a:r>
            <a:r>
              <a:rPr lang="pt-BR" dirty="0" smtClean="0"/>
              <a:t> are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brokers</a:t>
            </a:r>
            <a:r>
              <a:rPr lang="pt-BR" dirty="0" smtClean="0"/>
              <a:t> in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same</a:t>
            </a:r>
            <a:r>
              <a:rPr lang="pt-BR" dirty="0" smtClean="0"/>
              <a:t> cluster?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38800" y="2209800"/>
            <a:ext cx="762000" cy="2286000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990600" y="1447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95% of </a:t>
            </a:r>
            <a:r>
              <a:rPr lang="pt-BR" dirty="0" err="1" smtClean="0"/>
              <a:t>period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47788"/>
            <a:ext cx="6629399" cy="5004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10 - FirstEnergy Capital Corp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US" dirty="0" smtClean="0"/>
              <a:t>77 - Peters &amp; Co. Ltd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1600200"/>
            <a:ext cx="990600" cy="1066800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10 - FirstEnergy Capital Corp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US" dirty="0" smtClean="0"/>
              <a:t>77 - Peters &amp; Co. Ltd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183641"/>
            <a:ext cx="5715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Example</a:t>
            </a:r>
            <a:r>
              <a:rPr lang="pt-BR" dirty="0" smtClean="0"/>
              <a:t> </a:t>
            </a:r>
            <a:r>
              <a:rPr lang="pt-BR" dirty="0" smtClean="0"/>
              <a:t>#3:</a:t>
            </a:r>
            <a:r>
              <a:rPr lang="pt-BR" dirty="0"/>
              <a:t/>
            </a:r>
            <a:br>
              <a:rPr lang="pt-BR" dirty="0"/>
            </a:br>
            <a:r>
              <a:rPr lang="pt-BR" sz="2700" dirty="0" err="1" smtClean="0"/>
              <a:t>Why</a:t>
            </a:r>
            <a:r>
              <a:rPr lang="pt-BR" sz="2700" dirty="0" smtClean="0"/>
              <a:t> are </a:t>
            </a:r>
            <a:r>
              <a:rPr lang="pt-BR" sz="2700" dirty="0" err="1" smtClean="0"/>
              <a:t>the</a:t>
            </a:r>
            <a:r>
              <a:rPr lang="pt-BR" sz="2700" dirty="0" smtClean="0"/>
              <a:t> </a:t>
            </a:r>
            <a:r>
              <a:rPr lang="pt-BR" sz="2700" dirty="0" err="1" smtClean="0"/>
              <a:t>brokers</a:t>
            </a:r>
            <a:r>
              <a:rPr lang="pt-BR" sz="2700" dirty="0" smtClean="0"/>
              <a:t> in </a:t>
            </a:r>
            <a:r>
              <a:rPr lang="pt-BR" sz="2700" dirty="0" err="1" smtClean="0"/>
              <a:t>the</a:t>
            </a:r>
            <a:r>
              <a:rPr lang="pt-BR" sz="2700" dirty="0" smtClean="0"/>
              <a:t> </a:t>
            </a:r>
            <a:r>
              <a:rPr lang="pt-BR" sz="2700" dirty="0" err="1" smtClean="0"/>
              <a:t>same</a:t>
            </a:r>
            <a:r>
              <a:rPr lang="pt-BR" sz="2700" dirty="0" smtClean="0"/>
              <a:t> cluster?</a:t>
            </a:r>
            <a:endParaRPr lang="en-CA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457200" y="1600200"/>
          <a:ext cx="81534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29000" y="1371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2015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5867400"/>
            <a:ext cx="472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/>
              <a:t>95% of </a:t>
            </a:r>
            <a:r>
              <a:rPr lang="pt-BR" sz="2200" dirty="0" err="1" smtClean="0"/>
              <a:t>period</a:t>
            </a:r>
            <a:r>
              <a:rPr lang="pt-BR" sz="2200" dirty="0" smtClean="0"/>
              <a:t>  </a:t>
            </a:r>
            <a:r>
              <a:rPr lang="pt-BR" sz="2200" dirty="0" err="1" smtClean="0"/>
              <a:t>together</a:t>
            </a:r>
            <a:r>
              <a:rPr lang="pt-BR" sz="2200" dirty="0" smtClean="0"/>
              <a:t> (</a:t>
            </a:r>
            <a:r>
              <a:rPr lang="pt-BR" sz="2200" dirty="0" err="1" smtClean="0"/>
              <a:t>average</a:t>
            </a:r>
            <a:r>
              <a:rPr lang="pt-BR" sz="2200" dirty="0" smtClean="0"/>
              <a:t>);</a:t>
            </a:r>
          </a:p>
          <a:p>
            <a:r>
              <a:rPr lang="pt-BR" sz="2200" dirty="0" smtClean="0"/>
              <a:t>90% of </a:t>
            </a:r>
            <a:r>
              <a:rPr lang="pt-BR" sz="2200" dirty="0" err="1" smtClean="0"/>
              <a:t>period</a:t>
            </a:r>
            <a:r>
              <a:rPr lang="pt-BR" sz="2200" dirty="0" smtClean="0"/>
              <a:t> (min)</a:t>
            </a:r>
            <a:endParaRPr lang="en-CA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err="1" smtClean="0"/>
              <a:t>Comparing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behavior</a:t>
            </a:r>
            <a:r>
              <a:rPr lang="pt-BR" dirty="0" smtClean="0"/>
              <a:t> </a:t>
            </a:r>
            <a:r>
              <a:rPr lang="pt-BR" dirty="0" err="1" smtClean="0"/>
              <a:t>between</a:t>
            </a:r>
            <a:r>
              <a:rPr lang="pt-BR" dirty="0" smtClean="0"/>
              <a:t> cluster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market</a:t>
            </a:r>
            <a:r>
              <a:rPr lang="pt-BR" dirty="0" smtClean="0"/>
              <a:t> </a:t>
            </a:r>
            <a:r>
              <a:rPr lang="pt-BR" dirty="0" err="1" smtClean="0"/>
              <a:t>average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19200"/>
            <a:ext cx="6019800" cy="5063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Conclusion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 smtClean="0"/>
              <a:t>For brokers in the same cluster:</a:t>
            </a:r>
          </a:p>
          <a:p>
            <a:pPr lvl="1">
              <a:defRPr/>
            </a:pPr>
            <a:r>
              <a:rPr lang="en-US" sz="2500" dirty="0" smtClean="0"/>
              <a:t>The trade distribution by sector did not change so much along the period;</a:t>
            </a:r>
          </a:p>
          <a:p>
            <a:pPr lvl="1">
              <a:defRPr/>
            </a:pPr>
            <a:r>
              <a:rPr lang="en-US" sz="2500" dirty="0" smtClean="0"/>
              <a:t>Some brokers concentrated their trades in specific sectors;</a:t>
            </a:r>
          </a:p>
          <a:p>
            <a:pPr lvl="0">
              <a:buNone/>
              <a:defRPr/>
            </a:pPr>
            <a:endParaRPr lang="en-US" sz="2800" dirty="0" smtClean="0"/>
          </a:p>
          <a:p>
            <a:pPr lvl="0">
              <a:buNone/>
              <a:defRPr/>
            </a:pPr>
            <a:r>
              <a:rPr lang="en-US" sz="2800" dirty="0" smtClean="0"/>
              <a:t>Next Steps:</a:t>
            </a:r>
          </a:p>
          <a:p>
            <a:pPr>
              <a:defRPr/>
            </a:pPr>
            <a:r>
              <a:rPr lang="en-US" sz="2800" dirty="0" smtClean="0"/>
              <a:t>Analyze the behavior of all brokers;</a:t>
            </a:r>
          </a:p>
          <a:p>
            <a:pPr>
              <a:defRPr/>
            </a:pPr>
            <a:r>
              <a:rPr lang="en-US" sz="2800" dirty="0" smtClean="0"/>
              <a:t>Try to make associations between them (horizontal analysis);</a:t>
            </a:r>
          </a:p>
          <a:p>
            <a:pPr>
              <a:defRPr/>
            </a:pPr>
            <a:r>
              <a:rPr lang="en-US" sz="2800" dirty="0" smtClean="0"/>
              <a:t>Go deeper (vertical analysis);</a:t>
            </a:r>
          </a:p>
          <a:p>
            <a:pPr lvl="0">
              <a:buNone/>
              <a:defRPr/>
            </a:pPr>
            <a:endParaRPr lang="en-US" sz="2800" dirty="0" smtClean="0">
              <a:solidFill>
                <a:srgbClr val="FF0000"/>
              </a:solidFill>
            </a:endParaRP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Handling</a:t>
            </a:r>
            <a:r>
              <a:rPr lang="pt-BR" dirty="0" smtClean="0"/>
              <a:t> </a:t>
            </a:r>
            <a:r>
              <a:rPr lang="pt-BR" dirty="0"/>
              <a:t>T</a:t>
            </a:r>
            <a:r>
              <a:rPr lang="pt-BR" dirty="0" smtClean="0"/>
              <a:t>he </a:t>
            </a:r>
            <a:r>
              <a:rPr lang="pt-BR" dirty="0" err="1"/>
              <a:t>I</a:t>
            </a:r>
            <a:r>
              <a:rPr lang="pt-BR" dirty="0" err="1" smtClean="0"/>
              <a:t>ssue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Observations from previous presentation:</a:t>
            </a:r>
          </a:p>
          <a:p>
            <a:pPr lvl="1"/>
            <a:r>
              <a:rPr lang="en-US" dirty="0" smtClean="0"/>
              <a:t>Brokers’ </a:t>
            </a:r>
            <a:r>
              <a:rPr lang="en-US" dirty="0" err="1" smtClean="0"/>
              <a:t>behaviour</a:t>
            </a:r>
            <a:r>
              <a:rPr lang="en-US" dirty="0" smtClean="0"/>
              <a:t> changes throughout the year.  As a result, brokers tend to change clusters throughout the year.</a:t>
            </a:r>
            <a:endParaRPr lang="en-US" sz="3200" dirty="0" smtClean="0"/>
          </a:p>
          <a:p>
            <a:pPr lvl="1">
              <a:defRPr/>
            </a:pPr>
            <a:r>
              <a:rPr lang="en-US" sz="2500" dirty="0" smtClean="0"/>
              <a:t>Some brokers remain together, even when they change clusters.</a:t>
            </a:r>
          </a:p>
          <a:p>
            <a:r>
              <a:rPr lang="en-US" dirty="0"/>
              <a:t>2 separate Approaches were used: </a:t>
            </a:r>
          </a:p>
          <a:p>
            <a:pPr lvl="1"/>
            <a:r>
              <a:rPr lang="en-US" dirty="0"/>
              <a:t>The first approach involves looking at specific instances of dates where anomalies happened.</a:t>
            </a:r>
          </a:p>
          <a:p>
            <a:pPr lvl="1"/>
            <a:r>
              <a:rPr lang="en-US" dirty="0"/>
              <a:t>The second approach involves a look at the instances on a larger scale, to understand what happens when these shifts occur.</a:t>
            </a:r>
          </a:p>
          <a:p>
            <a:pPr>
              <a:defRPr/>
            </a:pPr>
            <a:endParaRPr lang="en-US" sz="2800" dirty="0" smtClean="0"/>
          </a:p>
          <a:p>
            <a:pPr marL="274320" lvl="1" indent="0">
              <a:buNone/>
              <a:defRPr/>
            </a:pPr>
            <a:endParaRPr lang="en-US" sz="2500" dirty="0" smtClean="0"/>
          </a:p>
          <a:p>
            <a:pPr lvl="1">
              <a:defRPr/>
            </a:pPr>
            <a:endParaRPr lang="en-US" sz="2500" dirty="0" smtClean="0"/>
          </a:p>
          <a:p>
            <a:pPr lvl="1">
              <a:defRPr/>
            </a:pPr>
            <a:endParaRPr lang="en-US" sz="25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Thanks For Listening </a:t>
            </a:r>
            <a:endParaRPr lang="en-US" sz="44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64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Approach: Research Questions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do some brokers cluster together some of the time but not all the time?</a:t>
            </a:r>
          </a:p>
          <a:p>
            <a:r>
              <a:rPr lang="en-US" dirty="0" smtClean="0"/>
              <a:t>Why do some brokers switch clusters together?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6183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Focus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Content Placeholder 4" descr="Salsa.png"/>
          <p:cNvPicPr>
            <a:picLocks noGrp="1" noChangeAspect="1"/>
          </p:cNvPicPr>
          <p:nvPr>
            <p:ph sz="quarter" idx="1"/>
          </p:nvPr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33249" b="-33249"/>
          <a:stretch>
            <a:fillRect/>
          </a:stretch>
        </p:blipFill>
        <p:spPr/>
      </p:pic>
      <p:sp>
        <p:nvSpPr>
          <p:cNvPr id="6" name="Oval 5"/>
          <p:cNvSpPr/>
          <p:nvPr/>
        </p:nvSpPr>
        <p:spPr>
          <a:xfrm>
            <a:off x="2971800" y="3581400"/>
            <a:ext cx="369544" cy="100721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4072" y="5022961"/>
            <a:ext cx="197067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Focus will be on firms 90 &amp; 95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6934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Firms 90 &amp; 95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086600" y="2895600"/>
            <a:ext cx="1724896" cy="762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Days Together: 19/21 ~ 91%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33159881"/>
              </p:ext>
            </p:extLst>
          </p:nvPr>
        </p:nvGraphicFramePr>
        <p:xfrm>
          <a:off x="609600" y="1219200"/>
          <a:ext cx="6066088" cy="5260317"/>
        </p:xfrm>
        <a:graphic>
          <a:graphicData uri="http://schemas.openxmlformats.org/presentationml/2006/ole">
            <p:oleObj spid="_x0000_s1031" name="Microsoft Excel Binary Worksheet" r:id="rId3" imgW="5067114" imgH="4394038" progId="Excel.SheetBinaryMacroEnabled.12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609600" y="4876800"/>
            <a:ext cx="6066088" cy="689769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1447800"/>
            <a:ext cx="6096000" cy="6858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3733800"/>
            <a:ext cx="6096000" cy="6858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620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547" y="244185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Days 1,2 and 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4" name="Picture 13" descr=" 1 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2" y="1166430"/>
            <a:ext cx="3030008" cy="3030008"/>
          </a:xfrm>
          <a:prstGeom prst="rect">
            <a:avLst/>
          </a:prstGeom>
        </p:spPr>
      </p:pic>
      <p:pic>
        <p:nvPicPr>
          <p:cNvPr id="15" name="Picture 14" descr=" 2 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295400"/>
            <a:ext cx="2971800" cy="2971800"/>
          </a:xfrm>
          <a:prstGeom prst="rect">
            <a:avLst/>
          </a:prstGeom>
        </p:spPr>
      </p:pic>
      <p:pic>
        <p:nvPicPr>
          <p:cNvPr id="16" name="Picture 15" descr=" 3 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366528"/>
            <a:ext cx="2895600" cy="28956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 rot="21446450">
            <a:off x="478070" y="2735156"/>
            <a:ext cx="339259" cy="942413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20279293">
            <a:off x="3525131" y="2430138"/>
            <a:ext cx="222254" cy="1369436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62000" y="4191000"/>
            <a:ext cx="181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Distance: 0.39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05200" y="4191000"/>
            <a:ext cx="174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Distance: 0.56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00800" y="4191000"/>
            <a:ext cx="174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Distance: 0.97</a:t>
            </a:r>
            <a:endParaRPr lang="en-US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36528937"/>
              </p:ext>
            </p:extLst>
          </p:nvPr>
        </p:nvGraphicFramePr>
        <p:xfrm>
          <a:off x="1830819" y="4694064"/>
          <a:ext cx="2084737" cy="710528"/>
        </p:xfrm>
        <a:graphic>
          <a:graphicData uri="http://schemas.openxmlformats.org/presentationml/2006/ole">
            <p:oleObj spid="_x0000_s2075" name="Microsoft Excel Binary Worksheet" r:id="rId6" imgW="3390775" imgH="1155657" progId="Excel.SheetBinaryMacroEnabled.12">
              <p:embed/>
            </p:oleObj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71210353"/>
              </p:ext>
            </p:extLst>
          </p:nvPr>
        </p:nvGraphicFramePr>
        <p:xfrm>
          <a:off x="5205360" y="4712766"/>
          <a:ext cx="1732655" cy="651536"/>
        </p:xfrm>
        <a:graphic>
          <a:graphicData uri="http://schemas.openxmlformats.org/presentationml/2006/ole">
            <p:oleObj spid="_x0000_s2076" name="Microsoft Excel Binary Worksheet" r:id="rId7" imgW="3073287" imgH="1155657" progId="Excel.SheetBinaryMacroEnabled.12">
              <p:embed/>
            </p:oleObj>
          </a:graphicData>
        </a:graphic>
      </p:graphicFrame>
      <p:sp>
        <p:nvSpPr>
          <p:cNvPr id="19" name="Oval 18"/>
          <p:cNvSpPr/>
          <p:nvPr/>
        </p:nvSpPr>
        <p:spPr>
          <a:xfrm rot="19140011">
            <a:off x="6091800" y="3420899"/>
            <a:ext cx="775866" cy="277282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45743303"/>
              </p:ext>
            </p:extLst>
          </p:nvPr>
        </p:nvGraphicFramePr>
        <p:xfrm>
          <a:off x="1859447" y="5429656"/>
          <a:ext cx="2184179" cy="744421"/>
        </p:xfrm>
        <a:graphic>
          <a:graphicData uri="http://schemas.openxmlformats.org/presentationml/2006/ole">
            <p:oleObj spid="_x0000_s2077" name="Microsoft Excel Binary Worksheet" r:id="rId8" imgW="3390775" imgH="1155657" progId="Excel.SheetBinaryMacroEnabled.12">
              <p:embed/>
            </p:oleObj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24218253"/>
              </p:ext>
            </p:extLst>
          </p:nvPr>
        </p:nvGraphicFramePr>
        <p:xfrm>
          <a:off x="5121806" y="5429656"/>
          <a:ext cx="2034613" cy="765082"/>
        </p:xfrm>
        <a:graphic>
          <a:graphicData uri="http://schemas.openxmlformats.org/presentationml/2006/ole">
            <p:oleObj spid="_x0000_s2078" name="Microsoft Excel Binary Worksheet" r:id="rId9" imgW="3073287" imgH="1155657" progId="Excel.SheetBinaryMacroEnabled.12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75228542"/>
              </p:ext>
            </p:extLst>
          </p:nvPr>
        </p:nvGraphicFramePr>
        <p:xfrm>
          <a:off x="0" y="0"/>
          <a:ext cx="3657600" cy="559183"/>
        </p:xfrm>
        <a:graphic>
          <a:graphicData uri="http://schemas.openxmlformats.org/presentationml/2006/ole">
            <p:oleObj spid="_x0000_s2079" name="Microsoft Excel Binary Worksheet" r:id="rId10" imgW="5067114" imgH="774671" progId="Excel.SheetBinaryMacroEnabled.12">
              <p:embed/>
            </p:oleObj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514600" y="39624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200400" y="4038600"/>
            <a:ext cx="2286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10200" y="41148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172200" y="40386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3135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(Hypothesized) 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600" dirty="0" smtClean="0"/>
              <a:t>An abundance of media and new information was released:</a:t>
            </a:r>
          </a:p>
          <a:p>
            <a:pPr lvl="1"/>
            <a:r>
              <a:rPr lang="en-US" sz="1600" dirty="0" smtClean="0"/>
              <a:t>‘Oil, European Inflation Rattle Markets While Euro Hits a 9-year low’</a:t>
            </a:r>
          </a:p>
          <a:p>
            <a:pPr lvl="1"/>
            <a:r>
              <a:rPr lang="en-US" sz="1600" dirty="0" smtClean="0"/>
              <a:t>‘It was announced that U.S- Stocks Funds rose 7.6% in 2014’</a:t>
            </a:r>
          </a:p>
          <a:p>
            <a:pPr lvl="1"/>
            <a:r>
              <a:rPr lang="en-US" sz="1600" dirty="0" smtClean="0"/>
              <a:t>Advisers’ </a:t>
            </a:r>
            <a:r>
              <a:rPr lang="en-US" sz="1600" dirty="0"/>
              <a:t>F</a:t>
            </a:r>
            <a:r>
              <a:rPr lang="en-US" sz="1600" dirty="0" smtClean="0"/>
              <a:t>orecasts </a:t>
            </a:r>
            <a:r>
              <a:rPr lang="en-US" sz="1600" dirty="0"/>
              <a:t>S</a:t>
            </a:r>
            <a:r>
              <a:rPr lang="en-US" sz="1600" dirty="0" smtClean="0"/>
              <a:t>hared </a:t>
            </a:r>
            <a:r>
              <a:rPr lang="en-US" sz="1600" dirty="0"/>
              <a:t>D</a:t>
            </a:r>
            <a:r>
              <a:rPr lang="en-US" sz="1600" dirty="0" smtClean="0"/>
              <a:t>ifferent Sentiments </a:t>
            </a:r>
            <a:r>
              <a:rPr lang="en-US" sz="1600" dirty="0"/>
              <a:t>R</a:t>
            </a:r>
            <a:r>
              <a:rPr lang="en-US" sz="1600" dirty="0" smtClean="0"/>
              <a:t>egarding Oil &amp; Gas </a:t>
            </a:r>
          </a:p>
          <a:p>
            <a:pPr lvl="1"/>
            <a:r>
              <a:rPr lang="en-US" sz="1600" dirty="0" smtClean="0"/>
              <a:t>‘Oil Down 6% from Previous Week’</a:t>
            </a:r>
          </a:p>
          <a:p>
            <a:r>
              <a:rPr lang="en-US" sz="1600" dirty="0" smtClean="0"/>
              <a:t>‘’ are all articles archived from the Wall Street Journal (WSJ)</a:t>
            </a:r>
          </a:p>
          <a:p>
            <a:r>
              <a:rPr lang="en-US" dirty="0" smtClean="0"/>
              <a:t>An abundance of new information became available between January 2</a:t>
            </a:r>
            <a:r>
              <a:rPr lang="en-US" baseline="30000" dirty="0" smtClean="0"/>
              <a:t>nd</a:t>
            </a:r>
            <a:r>
              <a:rPr lang="en-US" dirty="0" smtClean="0"/>
              <a:t> and January 5</a:t>
            </a:r>
            <a:r>
              <a:rPr lang="en-US" baseline="30000" dirty="0" smtClean="0"/>
              <a:t>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Firms could have acted differently on this information, which could explain the shift in clusters.</a:t>
            </a:r>
          </a:p>
          <a:p>
            <a:r>
              <a:rPr lang="en-US" dirty="0" smtClean="0"/>
              <a:t>As well, January 2</a:t>
            </a:r>
            <a:r>
              <a:rPr lang="en-US" baseline="30000" dirty="0" smtClean="0"/>
              <a:t>nd</a:t>
            </a:r>
            <a:r>
              <a:rPr lang="en-US" dirty="0" smtClean="0"/>
              <a:t> was a banking holiday in some countries.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7983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Days 11, 12, and 13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Content Placeholder 4" descr=" 11 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07" r="209"/>
          <a:stretch/>
        </p:blipFill>
        <p:spPr>
          <a:xfrm>
            <a:off x="0" y="1706830"/>
            <a:ext cx="3120931" cy="3124105"/>
          </a:xfrm>
        </p:spPr>
      </p:pic>
      <p:pic>
        <p:nvPicPr>
          <p:cNvPr id="6" name="Picture 5" descr=" 12 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663" y="1706830"/>
            <a:ext cx="3092393" cy="3203488"/>
          </a:xfrm>
          <a:prstGeom prst="rect">
            <a:avLst/>
          </a:prstGeom>
        </p:spPr>
      </p:pic>
      <p:pic>
        <p:nvPicPr>
          <p:cNvPr id="7" name="Picture 6" descr=" 13 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57" y="1737576"/>
            <a:ext cx="3057942" cy="305794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 rot="2839003">
            <a:off x="423851" y="3525339"/>
            <a:ext cx="889213" cy="298839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2839003">
            <a:off x="3444305" y="3735153"/>
            <a:ext cx="733007" cy="298839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2248241">
            <a:off x="6442345" y="3817803"/>
            <a:ext cx="829018" cy="298839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70210" y="4830935"/>
            <a:ext cx="161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Distance: 0.46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77166" y="4891954"/>
            <a:ext cx="161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Distance: 0.38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70406" y="4891954"/>
            <a:ext cx="161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Distance: 0.71 </a:t>
            </a:r>
            <a:endParaRPr lang="en-US" dirty="0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91250450"/>
              </p:ext>
            </p:extLst>
          </p:nvPr>
        </p:nvGraphicFramePr>
        <p:xfrm>
          <a:off x="2286000" y="5181600"/>
          <a:ext cx="1594714" cy="543517"/>
        </p:xfrm>
        <a:graphic>
          <a:graphicData uri="http://schemas.openxmlformats.org/presentationml/2006/ole">
            <p:oleObj spid="_x0000_s3103" name="Microsoft Excel Binary Worksheet" r:id="rId6" imgW="3382560" imgH="1142640" progId="Excel.SheetBinaryMacroEnabled.12">
              <p:embed/>
            </p:oleObj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91971720"/>
              </p:ext>
            </p:extLst>
          </p:nvPr>
        </p:nvGraphicFramePr>
        <p:xfrm>
          <a:off x="5492595" y="5154874"/>
          <a:ext cx="1535203" cy="577287"/>
        </p:xfrm>
        <a:graphic>
          <a:graphicData uri="http://schemas.openxmlformats.org/presentationml/2006/ole">
            <p:oleObj spid="_x0000_s3104" name="Microsoft Excel Binary Worksheet" r:id="rId7" imgW="3073287" imgH="1155657" progId="Excel.SheetBinaryMacroEnabled.12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481570" y="61749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9945319"/>
              </p:ext>
            </p:extLst>
          </p:nvPr>
        </p:nvGraphicFramePr>
        <p:xfrm>
          <a:off x="2209800" y="5801498"/>
          <a:ext cx="1775924" cy="605277"/>
        </p:xfrm>
        <a:graphic>
          <a:graphicData uri="http://schemas.openxmlformats.org/presentationml/2006/ole">
            <p:oleObj spid="_x0000_s3105" name="Microsoft Excel Binary Worksheet" r:id="rId8" imgW="3390775" imgH="1155657" progId="Excel.SheetBinaryMacroEnabled.12">
              <p:embed/>
            </p:oleObj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93101690"/>
              </p:ext>
            </p:extLst>
          </p:nvPr>
        </p:nvGraphicFramePr>
        <p:xfrm>
          <a:off x="5493560" y="5801498"/>
          <a:ext cx="1609439" cy="605203"/>
        </p:xfrm>
        <a:graphic>
          <a:graphicData uri="http://schemas.openxmlformats.org/presentationml/2006/ole">
            <p:oleObj spid="_x0000_s3106" name="Microsoft Excel Binary Worksheet" r:id="rId9" imgW="3073287" imgH="1155657" progId="Excel.SheetBinaryMacroEnabled.12">
              <p:embed/>
            </p:oleObj>
          </a:graphicData>
        </a:graphic>
      </p:graphicFrame>
      <p:cxnSp>
        <p:nvCxnSpPr>
          <p:cNvPr id="28" name="Curved Connector 27"/>
          <p:cNvCxnSpPr/>
          <p:nvPr/>
        </p:nvCxnSpPr>
        <p:spPr>
          <a:xfrm rot="5400000" flipH="1" flipV="1">
            <a:off x="3289029" y="4842702"/>
            <a:ext cx="475642" cy="14870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6200000" flipH="1">
            <a:off x="5380905" y="4721016"/>
            <a:ext cx="401077" cy="31750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5400000" flipH="1" flipV="1">
            <a:off x="6541019" y="4772441"/>
            <a:ext cx="401078" cy="21465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16200000" flipH="1">
            <a:off x="2435923" y="4724876"/>
            <a:ext cx="475644" cy="38435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76447626"/>
              </p:ext>
            </p:extLst>
          </p:nvPr>
        </p:nvGraphicFramePr>
        <p:xfrm>
          <a:off x="21217" y="8904"/>
          <a:ext cx="3429000" cy="524234"/>
        </p:xfrm>
        <a:graphic>
          <a:graphicData uri="http://schemas.openxmlformats.org/presentationml/2006/ole">
            <p:oleObj spid="_x0000_s3107" name="Microsoft Excel Binary Worksheet" r:id="rId10" imgW="5067114" imgH="774671" progId="Excel.SheetBinaryMacroEnabled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79737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trix factorization-Dec3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28407</TotalTime>
  <Words>904</Words>
  <Application>Microsoft Macintosh PowerPoint</Application>
  <PresentationFormat>On-screen Show (4:3)</PresentationFormat>
  <Paragraphs>141</Paragraphs>
  <Slides>30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Matrix factorization-Dec3</vt:lpstr>
      <vt:lpstr>Microsoft Excel Binary Worksheet</vt:lpstr>
      <vt:lpstr>Clustering of Brokers – A Closer Look </vt:lpstr>
      <vt:lpstr>Recap</vt:lpstr>
      <vt:lpstr>Handling The Issue</vt:lpstr>
      <vt:lpstr>First Approach: Research Questions</vt:lpstr>
      <vt:lpstr>Focus</vt:lpstr>
      <vt:lpstr>Firms 90 &amp; 95</vt:lpstr>
      <vt:lpstr>Days 1,2 and 3</vt:lpstr>
      <vt:lpstr>(Hypothesized) Results</vt:lpstr>
      <vt:lpstr>Days 11, 12, and 13</vt:lpstr>
      <vt:lpstr>Days 11, 12, and 13</vt:lpstr>
      <vt:lpstr>(Hypothesized) Results</vt:lpstr>
      <vt:lpstr>Changing Clusters in Pairs</vt:lpstr>
      <vt:lpstr>Changing Clusters in Pairs</vt:lpstr>
      <vt:lpstr>(Hypothesized) Results:</vt:lpstr>
      <vt:lpstr>Conclusion</vt:lpstr>
      <vt:lpstr>Second Approach: Some Brokers Remained Together</vt:lpstr>
      <vt:lpstr>Algorithms Used:</vt:lpstr>
      <vt:lpstr>Clustering according to number of days together</vt:lpstr>
      <vt:lpstr>Clustering according to number of days together</vt:lpstr>
      <vt:lpstr>Why Were The Brokers in the Same Cluster?</vt:lpstr>
      <vt:lpstr>44 - Jones Gable &amp; Company Ltd 84 - Independent Trading Group</vt:lpstr>
      <vt:lpstr>44 - Jones Gable &amp; Company Ltd 84 - Independent Trading Group</vt:lpstr>
      <vt:lpstr>What happens when the brokers are in different clusters?</vt:lpstr>
      <vt:lpstr>Example #2: Why are the brokers in the same cluster?</vt:lpstr>
      <vt:lpstr>10 - FirstEnergy Capital Corp 77 - Peters &amp; Co. Ltd</vt:lpstr>
      <vt:lpstr>10 - FirstEnergy Capital Corp 77 - Peters &amp; Co. Ltd</vt:lpstr>
      <vt:lpstr> Example #3: Why are the brokers in the same cluster?</vt:lpstr>
      <vt:lpstr>Comparing the behavior between cluster and market average</vt:lpstr>
      <vt:lpstr>Conclusion</vt:lpstr>
      <vt:lpstr>Thanks For Listening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Globe and Mail Project</dc:title>
  <dc:creator>7013</dc:creator>
  <cp:lastModifiedBy>HMF</cp:lastModifiedBy>
  <cp:revision>870</cp:revision>
  <dcterms:created xsi:type="dcterms:W3CDTF">2014-09-24T15:10:01Z</dcterms:created>
  <dcterms:modified xsi:type="dcterms:W3CDTF">2016-08-08T16:31:27Z</dcterms:modified>
</cp:coreProperties>
</file>