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4" r:id="rId4"/>
    <p:sldId id="257" r:id="rId5"/>
    <p:sldId id="275" r:id="rId6"/>
    <p:sldId id="258" r:id="rId7"/>
    <p:sldId id="259" r:id="rId8"/>
    <p:sldId id="277" r:id="rId9"/>
    <p:sldId id="276" r:id="rId10"/>
    <p:sldId id="261" r:id="rId11"/>
    <p:sldId id="27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0135767-C715-DC40-AAEC-6E6533B39ED1}" type="datetime1">
              <a:rPr lang="en-CA" smtClean="0"/>
              <a:t>16-05-30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468A-D9F6-9841-8C09-96761E5F0FA3}" type="datetime1">
              <a:rPr lang="en-CA" smtClean="0"/>
              <a:t>16-05-30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D64A-1BB1-4F44-AFAE-06754104697B}" type="datetime1">
              <a:rPr lang="en-CA" smtClean="0"/>
              <a:t>16-05-30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040C-E153-6F4D-8707-76A852B29284}" type="datetime1">
              <a:rPr lang="en-CA" smtClean="0"/>
              <a:t>16-05-30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E7A338-1C98-404D-B760-7578571CE295}" type="datetime1">
              <a:rPr lang="en-CA" smtClean="0"/>
              <a:t>16-05-30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4A6F-3ADA-0446-999D-CA4FA4644DF6}" type="datetime1">
              <a:rPr lang="en-CA" smtClean="0"/>
              <a:t>16-05-30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AB8E-FFB1-0443-8012-25E1D251529E}" type="datetime1">
              <a:rPr lang="en-CA" smtClean="0"/>
              <a:t>16-05-30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4F07-5712-0642-9B1F-0A320BE601B1}" type="datetime1">
              <a:rPr lang="en-CA" smtClean="0"/>
              <a:t>16-05-30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22B1-2A1C-994A-BE08-9ECB557B7398}" type="datetime1">
              <a:rPr lang="en-CA" smtClean="0"/>
              <a:t>16-05-30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E6EF-13D3-7543-8D25-E41CD7697D7E}" type="datetime1">
              <a:rPr lang="en-CA" smtClean="0"/>
              <a:t>16-05-30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6C98-B0C9-DB45-A103-4D3F27B5B992}" type="datetime1">
              <a:rPr lang="en-CA" smtClean="0"/>
              <a:t>16-05-30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D03848A-0F79-6041-AAF0-0E7A253832A0}" type="datetime1">
              <a:rPr lang="en-CA" smtClean="0"/>
              <a:t>16-05-30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F6006D-C848-4BB9-AEF5-8989253531F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dirty="0" smtClean="0"/>
              <a:t>30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5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2135" y="3120302"/>
            <a:ext cx="14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25 Days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7705" y="2935636"/>
            <a:ext cx="258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Days from 30 to </a:t>
            </a:r>
            <a:r>
              <a:rPr lang="en-US" dirty="0" smtClean="0"/>
              <a:t>120</a:t>
            </a:r>
            <a:r>
              <a:rPr lang="en-US" dirty="0" smtClean="0"/>
              <a:t> </a:t>
            </a:r>
            <a:r>
              <a:rPr lang="en-US" dirty="0" smtClean="0"/>
              <a:t>days</a:t>
            </a:r>
            <a:endParaRPr lang="en-US" dirty="0"/>
          </a:p>
        </p:txBody>
      </p:sp>
      <p:pic>
        <p:nvPicPr>
          <p:cNvPr id="8" name="Content Placeholder 7" descr="TANGLE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2" r="164"/>
          <a:stretch/>
        </p:blipFill>
        <p:spPr>
          <a:xfrm>
            <a:off x="2382724" y="1143000"/>
            <a:ext cx="3834981" cy="4937760"/>
          </a:xfrm>
        </p:spPr>
      </p:pic>
      <p:sp>
        <p:nvSpPr>
          <p:cNvPr id="9" name="TextBox 8"/>
          <p:cNvSpPr txBox="1"/>
          <p:nvPr/>
        </p:nvSpPr>
        <p:spPr>
          <a:xfrm>
            <a:off x="1911757" y="48200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From 25 days, 60% of stocks retained at least 1 </a:t>
            </a:r>
            <a:r>
              <a:rPr lang="en-US" dirty="0" err="1" smtClean="0"/>
              <a:t>neighbour</a:t>
            </a:r>
            <a:r>
              <a:rPr lang="en-US" dirty="0" smtClean="0"/>
              <a:t> when clustering the 30 – 120 day returns.</a:t>
            </a:r>
          </a:p>
          <a:p>
            <a:r>
              <a:rPr lang="en-US" dirty="0" smtClean="0"/>
              <a:t>From 25 days, 90% of stocks were grouped within 2 spots from at least 1 of their </a:t>
            </a:r>
            <a:r>
              <a:rPr lang="en-US" dirty="0" err="1" smtClean="0"/>
              <a:t>neighbours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24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Clustering was a helpful tool for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</a:t>
            </a:r>
            <a:r>
              <a:rPr lang="en-US" dirty="0" smtClean="0"/>
              <a:t>analysis shows that the clusters of the first 25 days tend to extend to longer time periods (up to 120 days) for the majority of stocks.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Possible extension of the work:</a:t>
            </a:r>
          </a:p>
          <a:p>
            <a:pPr lvl="1"/>
            <a:r>
              <a:rPr lang="en-US" dirty="0" smtClean="0"/>
              <a:t>Using intraday trading data, we could use time series clustering to find trends and similarities.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7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time series?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2</a:t>
            </a:fld>
            <a:endParaRPr lang="en-US"/>
          </a:p>
        </p:txBody>
      </p:sp>
      <p:pic>
        <p:nvPicPr>
          <p:cNvPr id="8" name="Content Placeholder 14" descr="MAYMAY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47" b="-35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6518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Time Series Clustering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91" r="668"/>
          <a:stretch/>
        </p:blipFill>
        <p:spPr>
          <a:xfrm>
            <a:off x="1112344" y="1219200"/>
            <a:ext cx="6866759" cy="4937760"/>
          </a:xfrm>
        </p:spPr>
      </p:pic>
      <p:sp>
        <p:nvSpPr>
          <p:cNvPr id="7" name="TextBox 6"/>
          <p:cNvSpPr txBox="1"/>
          <p:nvPr/>
        </p:nvSpPr>
        <p:spPr>
          <a:xfrm>
            <a:off x="2331613" y="597229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i.stack.imgur.com</a:t>
            </a:r>
            <a:r>
              <a:rPr lang="en-US" dirty="0"/>
              <a:t>/</a:t>
            </a:r>
            <a:r>
              <a:rPr lang="en-US" dirty="0" err="1"/>
              <a:t>aqaVq.png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620" y="1471448"/>
            <a:ext cx="297793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Series Characteristics: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- Trend</a:t>
            </a:r>
          </a:p>
          <a:p>
            <a:endParaRPr lang="en-US" dirty="0" smtClean="0"/>
          </a:p>
          <a:p>
            <a:r>
              <a:rPr lang="en-US" dirty="0" smtClean="0"/>
              <a:t> - Cyclical</a:t>
            </a:r>
          </a:p>
          <a:p>
            <a:endParaRPr lang="en-US" dirty="0" smtClean="0"/>
          </a:p>
          <a:p>
            <a:r>
              <a:rPr lang="en-US" dirty="0" smtClean="0"/>
              <a:t> - Seasonal</a:t>
            </a:r>
          </a:p>
          <a:p>
            <a:endParaRPr lang="en-US" dirty="0" smtClean="0"/>
          </a:p>
          <a:p>
            <a:r>
              <a:rPr lang="en-US" dirty="0" smtClean="0"/>
              <a:t> -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 Series </a:t>
            </a:r>
            <a:r>
              <a:rPr lang="en-US" sz="2800" dirty="0"/>
              <a:t>C</a:t>
            </a:r>
            <a:r>
              <a:rPr lang="en-US" sz="2800" dirty="0" smtClean="0"/>
              <a:t>lustering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The log returns, benchmarked against </a:t>
            </a:r>
            <a:b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the TSX Index is the primary metric (Euclidean Metric).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number of days following the IPO </a:t>
            </a:r>
            <a:br>
              <a:rPr lang="en-US" sz="2800" dirty="0" smtClean="0">
                <a:solidFill>
                  <a:srgbClr val="000000"/>
                </a:solidFill>
                <a:latin typeface="Calibri"/>
              </a:rPr>
            </a:b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was used as the time Index</a:t>
            </a:r>
            <a:r>
              <a:rPr lang="en-US" sz="2800" dirty="0">
                <a:solidFill>
                  <a:srgbClr val="FFFFFF"/>
                </a:solidFill>
                <a:latin typeface="Calibri"/>
              </a:rPr>
              <a:t>.</a:t>
            </a:r>
            <a:r>
              <a:rPr lang="en-US" dirty="0" smtClean="0"/>
              <a:t> 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The Euclidean distance between each time series was calculated, then a clustering algorithm grouped the closest time series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together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800" b="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day</a:t>
            </a:r>
            <a:r>
              <a:rPr lang="en-US" dirty="0"/>
              <a:t> 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Stock 1 adjusted for TSX (=B3 - C3)</a:t>
            </a:r>
            <a:r>
              <a:rPr lang="en-US" dirty="0"/>
              <a:t> 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Stock 2 adjusted for TSX</a:t>
            </a:r>
            <a:r>
              <a:rPr lang="en-US" dirty="0"/>
              <a:t> </a:t>
            </a:r>
            <a:r>
              <a:rPr lang="en-US" sz="2800" b="1" dirty="0">
                <a:solidFill>
                  <a:srgbClr val="FFFFFF"/>
                </a:solidFill>
                <a:latin typeface="Calibri"/>
              </a:rPr>
              <a:t>Distance </a:t>
            </a:r>
            <a:r>
              <a:rPr lang="en-US" sz="2800" b="1" dirty="0" smtClean="0">
                <a:solidFill>
                  <a:srgbClr val="FFFFFF"/>
                </a:solidFill>
                <a:latin typeface="Calibri"/>
              </a:rPr>
              <a:t>square</a:t>
            </a:r>
            <a:endParaRPr lang="en-US" dirty="0" smtClean="0"/>
          </a:p>
        </p:txBody>
      </p:sp>
      <p:pic>
        <p:nvPicPr>
          <p:cNvPr id="6" name="Picture 5" descr="Screen Shot 2016-05-27 at 12.25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8" y="4455702"/>
            <a:ext cx="8015722" cy="120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Time Series IPOs </a:t>
            </a:r>
            <a:br>
              <a:rPr lang="en-US" dirty="0" smtClean="0"/>
            </a:br>
            <a:r>
              <a:rPr lang="en-US" dirty="0" smtClean="0"/>
              <a:t>for first 25 days post IPO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Screen Shot 2016-05-27 at 16.13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28164"/>
            <a:ext cx="8213987" cy="40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3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Clustering for first 25 days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6</a:t>
            </a:fld>
            <a:endParaRPr lang="en-US"/>
          </a:p>
        </p:txBody>
      </p:sp>
      <p:pic>
        <p:nvPicPr>
          <p:cNvPr id="15" name="Content Placeholder 14" descr="Maybe1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2"/>
          <a:stretch/>
        </p:blipFill>
        <p:spPr>
          <a:xfrm>
            <a:off x="2469932" y="1219200"/>
            <a:ext cx="4011448" cy="4937760"/>
          </a:xfrm>
        </p:spPr>
      </p:pic>
      <p:sp>
        <p:nvSpPr>
          <p:cNvPr id="16" name="TextBox 15"/>
          <p:cNvSpPr txBox="1"/>
          <p:nvPr/>
        </p:nvSpPr>
        <p:spPr>
          <a:xfrm>
            <a:off x="2794001" y="2226328"/>
            <a:ext cx="534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45%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100553" y="4545724"/>
            <a:ext cx="639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-4.68%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433379" y="5044965"/>
            <a:ext cx="4817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5.78%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3792" y="5027447"/>
            <a:ext cx="543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7.28%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878553" y="5605027"/>
            <a:ext cx="516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0.03%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298966" y="5605027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1.7%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903310" y="4020207"/>
            <a:ext cx="464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-28%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308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Rplot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89147"/>
            <a:ext cx="7948089" cy="4768853"/>
          </a:xfrm>
        </p:spPr>
      </p:pic>
      <p:pic>
        <p:nvPicPr>
          <p:cNvPr id="7" name="Content Placeholder 14" descr="Maybe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-42"/>
          <a:stretch/>
        </p:blipFill>
        <p:spPr>
          <a:xfrm>
            <a:off x="6805449" y="0"/>
            <a:ext cx="2338552" cy="30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4993" y="2567056"/>
            <a:ext cx="11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25 days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8682" y="2573554"/>
            <a:ext cx="198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to 120 days</a:t>
            </a:r>
            <a:endParaRPr lang="en-US" dirty="0"/>
          </a:p>
        </p:txBody>
      </p:sp>
      <p:pic>
        <p:nvPicPr>
          <p:cNvPr id="15" name="Content Placeholder 14" descr="MAYMAY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47" b="-3547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1488965" y="2426137"/>
            <a:ext cx="1497725" cy="22246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3000"/>
                  <a:alpha val="0"/>
                </a:schemeClr>
              </a:gs>
              <a:gs pos="30000">
                <a:schemeClr val="accent1">
                  <a:shade val="90000"/>
                  <a:satMod val="110000"/>
                  <a:alpha val="0"/>
                </a:schemeClr>
              </a:gs>
              <a:gs pos="45000">
                <a:schemeClr val="accent1">
                  <a:shade val="100000"/>
                  <a:satMod val="118000"/>
                  <a:alpha val="0"/>
                </a:schemeClr>
              </a:gs>
              <a:gs pos="55000">
                <a:schemeClr val="accent1">
                  <a:shade val="100000"/>
                  <a:satMod val="118000"/>
                  <a:alpha val="0"/>
                </a:schemeClr>
              </a:gs>
              <a:gs pos="73000">
                <a:schemeClr val="accent1">
                  <a:shade val="90000"/>
                  <a:satMod val="110000"/>
                  <a:alpha val="0"/>
                </a:schemeClr>
              </a:gs>
              <a:gs pos="100000">
                <a:schemeClr val="accent1">
                  <a:shade val="63000"/>
                  <a:alpha val="0"/>
                </a:schemeClr>
              </a:gs>
            </a:gsLst>
            <a:lin ang="950000" scaled="1"/>
            <a:tileRect/>
          </a:gradFill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rgbClr val="FF0000"/>
                </a:solidFill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23172" y="2426137"/>
            <a:ext cx="4931104" cy="22246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63000"/>
                  <a:alpha val="5000"/>
                </a:schemeClr>
              </a:gs>
              <a:gs pos="30000">
                <a:schemeClr val="accent1">
                  <a:shade val="90000"/>
                  <a:satMod val="110000"/>
                  <a:alpha val="5000"/>
                </a:schemeClr>
              </a:gs>
              <a:gs pos="45000">
                <a:schemeClr val="accent1">
                  <a:shade val="100000"/>
                  <a:satMod val="118000"/>
                  <a:alpha val="5000"/>
                </a:schemeClr>
              </a:gs>
              <a:gs pos="55000">
                <a:schemeClr val="accent1">
                  <a:shade val="100000"/>
                  <a:satMod val="118000"/>
                  <a:alpha val="5000"/>
                </a:schemeClr>
              </a:gs>
              <a:gs pos="73000">
                <a:schemeClr val="accent1">
                  <a:shade val="90000"/>
                  <a:satMod val="110000"/>
                  <a:alpha val="5000"/>
                </a:schemeClr>
              </a:gs>
              <a:gs pos="100000">
                <a:schemeClr val="accent1">
                  <a:shade val="63000"/>
                  <a:alpha val="5000"/>
                </a:schemeClr>
              </a:gs>
            </a:gsLst>
            <a:lin ang="950000" scaled="1"/>
            <a:tileRect/>
          </a:gradFill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27655" y="2573554"/>
            <a:ext cx="11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25 days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415861" y="2511999"/>
            <a:ext cx="267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30 – 120 days post IPO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337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Series Clustering for 30 – 120 days post IPO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06D-C848-4BB9-AEF5-8989253531FE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 descr="Maybe2.pd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r="417"/>
          <a:stretch/>
        </p:blipFill>
        <p:spPr>
          <a:xfrm>
            <a:off x="2662621" y="1219200"/>
            <a:ext cx="3801242" cy="4937760"/>
          </a:xfrm>
        </p:spPr>
      </p:pic>
      <p:sp>
        <p:nvSpPr>
          <p:cNvPr id="11" name="TextBox 10"/>
          <p:cNvSpPr txBox="1"/>
          <p:nvPr/>
        </p:nvSpPr>
        <p:spPr>
          <a:xfrm>
            <a:off x="2951655" y="2223709"/>
            <a:ext cx="53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-59%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66966" y="2627096"/>
            <a:ext cx="569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-41%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151586" y="4703380"/>
            <a:ext cx="551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21.64%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63931" y="5403579"/>
            <a:ext cx="490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8.2%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1793" y="5596268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8.3%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90898" y="5535447"/>
            <a:ext cx="543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1.7%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695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SL_presentation_template-4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DSL_presentation_template-4.thmx</Template>
  <TotalTime>481</TotalTime>
  <Words>224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DSL_presentation_template-4</vt:lpstr>
      <vt:lpstr>Time Series Clustering</vt:lpstr>
      <vt:lpstr>What are time series?</vt:lpstr>
      <vt:lpstr>Time Series Clustering</vt:lpstr>
      <vt:lpstr>Time Series Clustering</vt:lpstr>
      <vt:lpstr>10 Time Series IPOs  for first 25 days post IPO</vt:lpstr>
      <vt:lpstr>Time Series Clustering for first 25 days</vt:lpstr>
      <vt:lpstr>Closer look</vt:lpstr>
      <vt:lpstr>PowerPoint Presentation</vt:lpstr>
      <vt:lpstr>Time Series Clustering for 30 – 120 days post IPO</vt:lpstr>
      <vt:lpstr>Comparison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Clustering</dc:title>
  <dc:creator>nathan friedman</dc:creator>
  <cp:lastModifiedBy>nathan friedman</cp:lastModifiedBy>
  <cp:revision>34</cp:revision>
  <dcterms:created xsi:type="dcterms:W3CDTF">2016-05-27T15:42:47Z</dcterms:created>
  <dcterms:modified xsi:type="dcterms:W3CDTF">2016-05-30T17:16:35Z</dcterms:modified>
</cp:coreProperties>
</file>