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b" ContentType="application/vnd.ms-excel.sheet.binary.macroEnabled.12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72" r:id="rId15"/>
    <p:sldId id="269" r:id="rId16"/>
    <p:sldId id="270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image" Target="../media/image5.png"/><Relationship Id="rId2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image" Target="../media/image12.emf"/><Relationship Id="rId2" Type="http://schemas.openxmlformats.org/officeDocument/2006/relationships/image" Target="../media/image1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image" Target="../media/image28.png"/><Relationship Id="rId2" Type="http://schemas.openxmlformats.org/officeDocument/2006/relationships/image" Target="../media/image2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E794E-B84E-E945-A9B6-9941E241427C}" type="datetimeFigureOut">
              <a:rPr lang="en-US" smtClean="0"/>
              <a:t>16-08-04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7EC59-32F1-C34A-B9E8-1B0ECFE4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7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7EC59-32F1-C34A-B9E8-1B0ECFE49E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0135767-C715-DC40-AAEC-6E6533B39ED1}" type="datetime1">
              <a:rPr lang="en-CA" smtClean="0"/>
              <a:t>16-08-04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468A-D9F6-9841-8C09-96761E5F0FA3}" type="datetime1">
              <a:rPr lang="en-CA" smtClean="0"/>
              <a:t>16-08-04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D64A-1BB1-4F44-AFAE-06754104697B}" type="datetime1">
              <a:rPr lang="en-CA" smtClean="0"/>
              <a:t>16-08-04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040C-E153-6F4D-8707-76A852B29284}" type="datetime1">
              <a:rPr lang="en-CA" smtClean="0"/>
              <a:t>16-08-04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BE7A338-1C98-404D-B760-7578571CE295}" type="datetime1">
              <a:rPr lang="en-CA" smtClean="0"/>
              <a:t>16-08-04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4A6F-3ADA-0446-999D-CA4FA4644DF6}" type="datetime1">
              <a:rPr lang="en-CA" smtClean="0"/>
              <a:t>16-08-04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AB8E-FFB1-0443-8012-25E1D251529E}" type="datetime1">
              <a:rPr lang="en-CA" smtClean="0"/>
              <a:t>16-08-04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4F07-5712-0642-9B1F-0A320BE601B1}" type="datetime1">
              <a:rPr lang="en-CA" smtClean="0"/>
              <a:t>16-08-04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22B1-2A1C-994A-BE08-9ECB557B7398}" type="datetime1">
              <a:rPr lang="en-CA" smtClean="0"/>
              <a:t>16-08-04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6EF-13D3-7543-8D25-E41CD7697D7E}" type="datetime1">
              <a:rPr lang="en-CA" smtClean="0"/>
              <a:t>16-08-04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CA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6C98-B0C9-DB45-A103-4D3F27B5B992}" type="datetime1">
              <a:rPr lang="en-CA" smtClean="0"/>
              <a:t>16-08-04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03848A-0F79-6041-AAF0-0E7A253832A0}" type="datetime1">
              <a:rPr lang="en-CA" smtClean="0"/>
              <a:t>16-08-04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" name="Picture 11" descr="dsllogo3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27" y="6107443"/>
            <a:ext cx="2450173" cy="773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package" Target="../embeddings/Microsoft_Excel_Binary_Worksheet10.xlsb"/><Relationship Id="rId7" Type="http://schemas.openxmlformats.org/officeDocument/2006/relationships/image" Target="../media/image19.png"/><Relationship Id="rId8" Type="http://schemas.openxmlformats.org/officeDocument/2006/relationships/package" Target="../embeddings/Microsoft_Excel_Binary_Worksheet11.xlsb"/><Relationship Id="rId9" Type="http://schemas.openxmlformats.org/officeDocument/2006/relationships/image" Target="../media/image20.png"/><Relationship Id="rId10" Type="http://schemas.openxmlformats.org/officeDocument/2006/relationships/package" Target="../embeddings/Microsoft_Excel_Binary_Worksheet12.xlsb"/><Relationship Id="rId11" Type="http://schemas.openxmlformats.org/officeDocument/2006/relationships/image" Target="../media/image21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package" Target="../embeddings/Microsoft_Excel_Binary_Worksheet13.xlsb"/><Relationship Id="rId7" Type="http://schemas.openxmlformats.org/officeDocument/2006/relationships/image" Target="../media/image22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package" Target="../embeddings/Microsoft_Excel_Binary_Worksheet14.xlsb"/><Relationship Id="rId7" Type="http://schemas.openxmlformats.org/officeDocument/2006/relationships/image" Target="../media/image26.png"/><Relationship Id="rId8" Type="http://schemas.openxmlformats.org/officeDocument/2006/relationships/package" Target="../embeddings/Microsoft_Excel_Binary_Worksheet15.xlsb"/><Relationship Id="rId9" Type="http://schemas.openxmlformats.org/officeDocument/2006/relationships/image" Target="../media/image27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png"/><Relationship Id="rId12" Type="http://schemas.openxmlformats.org/officeDocument/2006/relationships/package" Target="../embeddings/Microsoft_Excel_Binary_Worksheet18.xlsb"/><Relationship Id="rId13" Type="http://schemas.openxmlformats.org/officeDocument/2006/relationships/image" Target="../media/image30.png"/><Relationship Id="rId14" Type="http://schemas.openxmlformats.org/officeDocument/2006/relationships/package" Target="../embeddings/Microsoft_Excel_Binary_Worksheet19.xlsb"/><Relationship Id="rId15" Type="http://schemas.openxmlformats.org/officeDocument/2006/relationships/image" Target="../media/image31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package" Target="../embeddings/Microsoft_Excel_Binary_Worksheet16.xlsb"/><Relationship Id="rId7" Type="http://schemas.openxmlformats.org/officeDocument/2006/relationships/image" Target="../media/image28.png"/><Relationship Id="rId8" Type="http://schemas.openxmlformats.org/officeDocument/2006/relationships/package" Target="../embeddings/Microsoft_Excel_Binary_Worksheet17.xlsb"/><Relationship Id="rId9" Type="http://schemas.openxmlformats.org/officeDocument/2006/relationships/image" Target="../media/image29.png"/><Relationship Id="rId10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Binary_Worksheet1.xlsb"/><Relationship Id="rId4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package" Target="../embeddings/Microsoft_Excel_Binary_Worksheet5.xlsb"/><Relationship Id="rId13" Type="http://schemas.openxmlformats.org/officeDocument/2006/relationships/image" Target="../media/image8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package" Target="../embeddings/Microsoft_Excel_Binary_Worksheet2.xlsb"/><Relationship Id="rId7" Type="http://schemas.openxmlformats.org/officeDocument/2006/relationships/image" Target="../media/image5.png"/><Relationship Id="rId8" Type="http://schemas.openxmlformats.org/officeDocument/2006/relationships/package" Target="../embeddings/Microsoft_Excel_Binary_Worksheet3.xlsb"/><Relationship Id="rId9" Type="http://schemas.openxmlformats.org/officeDocument/2006/relationships/image" Target="../media/image6.png"/><Relationship Id="rId10" Type="http://schemas.openxmlformats.org/officeDocument/2006/relationships/package" Target="../embeddings/Microsoft_Excel_Binary_Worksheet4.xlsb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package" Target="../embeddings/Microsoft_Excel_Binary_Worksheet9.xlsb"/><Relationship Id="rId13" Type="http://schemas.openxmlformats.org/officeDocument/2006/relationships/image" Target="../media/image15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package" Target="../embeddings/Microsoft_Excel_Binary_Worksheet6.xlsb"/><Relationship Id="rId7" Type="http://schemas.openxmlformats.org/officeDocument/2006/relationships/image" Target="../media/image12.emf"/><Relationship Id="rId8" Type="http://schemas.openxmlformats.org/officeDocument/2006/relationships/package" Target="../embeddings/Microsoft_Excel_Binary_Worksheet7.xlsb"/><Relationship Id="rId9" Type="http://schemas.openxmlformats.org/officeDocument/2006/relationships/image" Target="../media/image13.png"/><Relationship Id="rId10" Type="http://schemas.openxmlformats.org/officeDocument/2006/relationships/package" Target="../embeddings/Microsoft_Excel_Binary_Worksheet8.xlsb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 of brokers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</a:t>
            </a:r>
            <a:r>
              <a:rPr lang="en-US" dirty="0" smtClean="0"/>
              <a:t>loser </a:t>
            </a:r>
            <a:r>
              <a:rPr lang="en-US" dirty="0"/>
              <a:t>L</a:t>
            </a:r>
            <a:r>
              <a:rPr lang="en-US" dirty="0" smtClean="0"/>
              <a:t>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20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Day 11, 12, and 13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4" descr=" 11 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" r="209"/>
          <a:stretch/>
        </p:blipFill>
        <p:spPr>
          <a:xfrm>
            <a:off x="0" y="1706830"/>
            <a:ext cx="3120931" cy="3124105"/>
          </a:xfrm>
        </p:spPr>
      </p:pic>
      <p:pic>
        <p:nvPicPr>
          <p:cNvPr id="6" name="Picture 5" descr=" 12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63" y="1706830"/>
            <a:ext cx="3092393" cy="3203488"/>
          </a:xfrm>
          <a:prstGeom prst="rect">
            <a:avLst/>
          </a:prstGeom>
        </p:spPr>
      </p:pic>
      <p:pic>
        <p:nvPicPr>
          <p:cNvPr id="7" name="Picture 6" descr=" 13 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57" y="1737576"/>
            <a:ext cx="3057942" cy="305794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 rot="2839003">
            <a:off x="423851" y="3525339"/>
            <a:ext cx="889213" cy="29883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2839003">
            <a:off x="3444305" y="3735153"/>
            <a:ext cx="733007" cy="29883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2248241">
            <a:off x="6442345" y="3817803"/>
            <a:ext cx="829018" cy="29883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850897"/>
              </p:ext>
            </p:extLst>
          </p:nvPr>
        </p:nvGraphicFramePr>
        <p:xfrm>
          <a:off x="719378" y="4910318"/>
          <a:ext cx="1663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Microsoft Excel Binary Worksheet" r:id="rId6" imgW="1663700" imgH="965200" progId="Excel.SheetBinaryMacroEnabled.12">
                  <p:embed/>
                </p:oleObj>
              </mc:Choice>
              <mc:Fallback>
                <p:oleObj name="Microsoft Excel Binary Worksheet" r:id="rId6" imgW="1663700" imgH="9652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9378" y="4910318"/>
                        <a:ext cx="16637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535832"/>
              </p:ext>
            </p:extLst>
          </p:nvPr>
        </p:nvGraphicFramePr>
        <p:xfrm>
          <a:off x="3875776" y="4910318"/>
          <a:ext cx="1663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Microsoft Excel Binary Worksheet" r:id="rId8" imgW="1663700" imgH="965200" progId="Excel.SheetBinaryMacroEnabled.12">
                  <p:embed/>
                </p:oleObj>
              </mc:Choice>
              <mc:Fallback>
                <p:oleObj name="Microsoft Excel Binary Worksheet" r:id="rId8" imgW="1663700" imgH="9652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75776" y="4910318"/>
                        <a:ext cx="16637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528569"/>
              </p:ext>
            </p:extLst>
          </p:nvPr>
        </p:nvGraphicFramePr>
        <p:xfrm>
          <a:off x="7023100" y="4910318"/>
          <a:ext cx="1663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Microsoft Excel Binary Worksheet" r:id="rId10" imgW="1663700" imgH="965200" progId="Excel.SheetBinaryMacroEnabled.12">
                  <p:embed/>
                </p:oleObj>
              </mc:Choice>
              <mc:Fallback>
                <p:oleObj name="Microsoft Excel Binary Worksheet" r:id="rId10" imgW="1663700" imgH="9652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23100" y="4910318"/>
                        <a:ext cx="16637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771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Firms that </a:t>
            </a:r>
            <a:r>
              <a:rPr lang="en-US" dirty="0" smtClean="0"/>
              <a:t>typically invest </a:t>
            </a:r>
            <a:r>
              <a:rPr lang="en-US" dirty="0" smtClean="0"/>
              <a:t>a large portion in Oil &amp; Gas tended to decrease that </a:t>
            </a:r>
            <a:r>
              <a:rPr lang="en-US" dirty="0" smtClean="0"/>
              <a:t>investment </a:t>
            </a:r>
            <a:r>
              <a:rPr lang="en-US" dirty="0" smtClean="0"/>
              <a:t>on January 19</a:t>
            </a:r>
            <a:r>
              <a:rPr lang="en-US" baseline="30000" dirty="0" smtClean="0"/>
              <a:t>th</a:t>
            </a:r>
            <a:r>
              <a:rPr lang="en-US" dirty="0" smtClean="0"/>
              <a:t>. </a:t>
            </a:r>
          </a:p>
          <a:p>
            <a:r>
              <a:rPr lang="en-US" dirty="0" smtClean="0"/>
              <a:t>K-means centers are usually very susceptible to extreme values. Once these values became not as extreme, the center moved in and firm 90 switched clusters as a result, even though firm 90’s positions did not change very much (0.11 delta).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27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Inconclusive. There are many ways and many reasons that a firm may change clusters. Sometime the 2 firms which are usually clustered together can keep the same same location, but the landscape changes cause 2 shift of one of the firms clusters.</a:t>
            </a:r>
          </a:p>
          <a:p>
            <a:r>
              <a:rPr lang="en-US" dirty="0" smtClean="0"/>
              <a:t>Other times the firms might just act differently on the same information.</a:t>
            </a:r>
          </a:p>
          <a:p>
            <a:r>
              <a:rPr lang="en-US" dirty="0" smtClean="0"/>
              <a:t>In general, there are a lot of possibilities and it’s nearly impossible to draw firm conclusions.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05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clusters in pairs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13</a:t>
            </a:fld>
            <a:endParaRPr lang="en-US"/>
          </a:p>
        </p:txBody>
      </p:sp>
      <p:pic>
        <p:nvPicPr>
          <p:cNvPr id="5" name="Content Placeholder 4" descr=" 16 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" r="740"/>
          <a:stretch/>
        </p:blipFill>
        <p:spPr>
          <a:xfrm>
            <a:off x="94780" y="3436885"/>
            <a:ext cx="2897173" cy="2837078"/>
          </a:xfrm>
        </p:spPr>
      </p:pic>
      <p:pic>
        <p:nvPicPr>
          <p:cNvPr id="6" name="Picture 5" descr=" 17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173" y="3465318"/>
            <a:ext cx="2808645" cy="2808645"/>
          </a:xfrm>
          <a:prstGeom prst="rect">
            <a:avLst/>
          </a:prstGeom>
        </p:spPr>
      </p:pic>
      <p:pic>
        <p:nvPicPr>
          <p:cNvPr id="7" name="Picture 6" descr=" 18 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581" y="3436885"/>
            <a:ext cx="2727146" cy="2727146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124110"/>
              </p:ext>
            </p:extLst>
          </p:nvPr>
        </p:nvGraphicFramePr>
        <p:xfrm>
          <a:off x="957846" y="2690618"/>
          <a:ext cx="5067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Microsoft Excel Binary Worksheet" r:id="rId6" imgW="5067300" imgH="774700" progId="Excel.SheetBinaryMacroEnabled.12">
                  <p:embed/>
                </p:oleObj>
              </mc:Choice>
              <mc:Fallback>
                <p:oleObj name="Microsoft Excel Binary Worksheet" r:id="rId6" imgW="5067300" imgH="774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7846" y="2690618"/>
                        <a:ext cx="50673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1393161"/>
            <a:ext cx="4224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On the 17</a:t>
            </a:r>
            <a:r>
              <a:rPr lang="en-US" baseline="30000" dirty="0" smtClean="0"/>
              <a:t>th</a:t>
            </a:r>
            <a:r>
              <a:rPr lang="en-US" dirty="0" smtClean="0"/>
              <a:t> trading day of January we saw both firms switch clusters from the previous day, and then rejoin the cluster the following 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56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14</a:t>
            </a:fld>
            <a:endParaRPr lang="en-US"/>
          </a:p>
        </p:txBody>
      </p:sp>
      <p:pic>
        <p:nvPicPr>
          <p:cNvPr id="5" name="Content Placeholder 4" descr=" 16 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r="-55"/>
          <a:stretch/>
        </p:blipFill>
        <p:spPr>
          <a:xfrm>
            <a:off x="521529" y="1344538"/>
            <a:ext cx="2436299" cy="2348713"/>
          </a:xfrm>
        </p:spPr>
      </p:pic>
      <p:pic>
        <p:nvPicPr>
          <p:cNvPr id="6" name="Picture 5" descr=" 17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24" y="1209260"/>
            <a:ext cx="2642752" cy="2642752"/>
          </a:xfrm>
          <a:prstGeom prst="rect">
            <a:avLst/>
          </a:prstGeom>
        </p:spPr>
      </p:pic>
      <p:pic>
        <p:nvPicPr>
          <p:cNvPr id="7" name="Picture 6" descr=" 18 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81" y="1272740"/>
            <a:ext cx="2512425" cy="2512425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873002"/>
              </p:ext>
            </p:extLst>
          </p:nvPr>
        </p:nvGraphicFramePr>
        <p:xfrm>
          <a:off x="1238821" y="4049933"/>
          <a:ext cx="3182843" cy="72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Microsoft Excel Binary Worksheet" r:id="rId6" imgW="5041900" imgH="1155700" progId="Excel.SheetBinaryMacroEnabled.12">
                  <p:embed/>
                </p:oleObj>
              </mc:Choice>
              <mc:Fallback>
                <p:oleObj name="Microsoft Excel Binary Worksheet" r:id="rId6" imgW="5041900" imgH="1155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38821" y="4049933"/>
                        <a:ext cx="3182843" cy="729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534385"/>
              </p:ext>
            </p:extLst>
          </p:nvPr>
        </p:nvGraphicFramePr>
        <p:xfrm>
          <a:off x="5013273" y="4049933"/>
          <a:ext cx="3134740" cy="72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Microsoft Excel Binary Worksheet" r:id="rId8" imgW="4965700" imgH="1155700" progId="Excel.SheetBinaryMacroEnabled.12">
                  <p:embed/>
                </p:oleObj>
              </mc:Choice>
              <mc:Fallback>
                <p:oleObj name="Microsoft Excel Binary Worksheet" r:id="rId8" imgW="4965700" imgH="1155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13273" y="4049933"/>
                        <a:ext cx="3134740" cy="729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Curved Connector 10"/>
          <p:cNvCxnSpPr/>
          <p:nvPr/>
        </p:nvCxnSpPr>
        <p:spPr>
          <a:xfrm>
            <a:off x="843901" y="3785165"/>
            <a:ext cx="394920" cy="35929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 flipH="1" flipV="1">
            <a:off x="3548191" y="3788038"/>
            <a:ext cx="356682" cy="16710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6200000" flipH="1">
            <a:off x="5022927" y="3717014"/>
            <a:ext cx="431885" cy="23395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flipV="1">
            <a:off x="7344444" y="3782545"/>
            <a:ext cx="305051" cy="233966"/>
          </a:xfrm>
          <a:prstGeom prst="curvedConnector3">
            <a:avLst>
              <a:gd name="adj1" fmla="val 9656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1529" y="5230713"/>
            <a:ext cx="282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- Might be useful to look at it from an ETP/Mining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6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Financial Services and Oil &amp; Gas do a poor time of illustrating the clusters in this case </a:t>
            </a:r>
            <a:endParaRPr lang="en-US" dirty="0"/>
          </a:p>
        </p:txBody>
      </p:sp>
      <p:pic>
        <p:nvPicPr>
          <p:cNvPr id="5" name="Picture 4" descr=" 16 M&amp;E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7710"/>
            <a:ext cx="2763682" cy="2763682"/>
          </a:xfrm>
          <a:prstGeom prst="rect">
            <a:avLst/>
          </a:prstGeom>
        </p:spPr>
      </p:pic>
      <p:pic>
        <p:nvPicPr>
          <p:cNvPr id="6" name="Picture 5" descr=" 17 M&amp;E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44" y="2287710"/>
            <a:ext cx="2763682" cy="2763682"/>
          </a:xfrm>
          <a:prstGeom prst="rect">
            <a:avLst/>
          </a:prstGeom>
        </p:spPr>
      </p:pic>
      <p:pic>
        <p:nvPicPr>
          <p:cNvPr id="7" name="Picture 6" descr=" 18 M&amp;E 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285" y="2203062"/>
            <a:ext cx="2696562" cy="269656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 rot="851330">
            <a:off x="754319" y="4142286"/>
            <a:ext cx="1010022" cy="28979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748952">
            <a:off x="3487414" y="3408504"/>
            <a:ext cx="238655" cy="62041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24356" y="3716126"/>
            <a:ext cx="196038" cy="74152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828079"/>
              </p:ext>
            </p:extLst>
          </p:nvPr>
        </p:nvGraphicFramePr>
        <p:xfrm>
          <a:off x="3949050" y="4975983"/>
          <a:ext cx="1365019" cy="791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Microsoft Excel Binary Worksheet" r:id="rId6" imgW="1663700" imgH="965200" progId="Excel.SheetBinaryMacroEnabled.12">
                  <p:embed/>
                </p:oleObj>
              </mc:Choice>
              <mc:Fallback>
                <p:oleObj name="Microsoft Excel Binary Worksheet" r:id="rId6" imgW="1663700" imgH="9652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49050" y="4975983"/>
                        <a:ext cx="1365019" cy="791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826798"/>
              </p:ext>
            </p:extLst>
          </p:nvPr>
        </p:nvGraphicFramePr>
        <p:xfrm>
          <a:off x="6717786" y="4890313"/>
          <a:ext cx="1348186" cy="782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Microsoft Excel Binary Worksheet" r:id="rId8" imgW="1663700" imgH="965200" progId="Excel.SheetBinaryMacroEnabled.12">
                  <p:embed/>
                </p:oleObj>
              </mc:Choice>
              <mc:Fallback>
                <p:oleObj name="Microsoft Excel Binary Worksheet" r:id="rId8" imgW="1663700" imgH="9652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17786" y="4890313"/>
                        <a:ext cx="1348186" cy="782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778" y="5767903"/>
            <a:ext cx="2923466" cy="4380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23186" y="5814766"/>
            <a:ext cx="2610708" cy="391181"/>
          </a:xfrm>
          <a:prstGeom prst="rect">
            <a:avLst/>
          </a:prstGeom>
        </p:spPr>
      </p:pic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831497"/>
              </p:ext>
            </p:extLst>
          </p:nvPr>
        </p:nvGraphicFramePr>
        <p:xfrm>
          <a:off x="6335784" y="5767903"/>
          <a:ext cx="2351016" cy="352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Microsoft Excel Binary Worksheet" r:id="rId12" imgW="3898900" imgH="584200" progId="Excel.SheetBinaryMacroEnabled.12">
                  <p:embed/>
                </p:oleObj>
              </mc:Choice>
              <mc:Fallback>
                <p:oleObj name="Microsoft Excel Binary Worksheet" r:id="rId12" imgW="3898900" imgH="5842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35784" y="5767903"/>
                        <a:ext cx="2351016" cy="352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00972"/>
              </p:ext>
            </p:extLst>
          </p:nvPr>
        </p:nvGraphicFramePr>
        <p:xfrm>
          <a:off x="1242694" y="4995346"/>
          <a:ext cx="1241677" cy="683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Microsoft Excel Binary Worksheet" r:id="rId14" imgW="1752600" imgH="965200" progId="Excel.SheetBinaryMacroEnabled.12">
                  <p:embed/>
                </p:oleObj>
              </mc:Choice>
              <mc:Fallback>
                <p:oleObj name="Microsoft Excel Binary Worksheet" r:id="rId14" imgW="1752600" imgH="9652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42694" y="4995346"/>
                        <a:ext cx="1241677" cy="683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2036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From day 16 to day 17 there was a large shift </a:t>
            </a:r>
            <a:r>
              <a:rPr lang="en-US" dirty="0" smtClean="0"/>
              <a:t>in the cluster </a:t>
            </a:r>
            <a:r>
              <a:rPr lang="en-US" dirty="0" smtClean="0"/>
              <a:t>1 centroid. This shift was primarily due to </a:t>
            </a:r>
            <a:r>
              <a:rPr lang="en-US" dirty="0" smtClean="0"/>
              <a:t>firms </a:t>
            </a:r>
            <a:r>
              <a:rPr lang="en-US" dirty="0" smtClean="0"/>
              <a:t>which usually invest an extremely large portion in Mining, </a:t>
            </a:r>
            <a:r>
              <a:rPr lang="en-US" dirty="0" smtClean="0"/>
              <a:t>reducing </a:t>
            </a:r>
            <a:r>
              <a:rPr lang="en-US" dirty="0" smtClean="0"/>
              <a:t>that investment on day 17.</a:t>
            </a:r>
          </a:p>
          <a:p>
            <a:r>
              <a:rPr lang="en-US" dirty="0" smtClean="0"/>
              <a:t>Also on day 17, firm 95 drastically increased there investment in mining, and firm 90 slightly increased there’s.</a:t>
            </a:r>
          </a:p>
          <a:p>
            <a:r>
              <a:rPr lang="en-US" dirty="0" smtClean="0"/>
              <a:t>This led to centroid 1 falling closer to the origin, and firms 90 &amp; 95 moving closer to the centroid causing the change in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68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general, there are 3 main scenarios which could cause erratic </a:t>
            </a:r>
            <a:r>
              <a:rPr lang="en-US" dirty="0" err="1" smtClean="0"/>
              <a:t>behaviour</a:t>
            </a:r>
            <a:r>
              <a:rPr lang="en-US" dirty="0" smtClean="0"/>
              <a:t> in terms of changing clusters</a:t>
            </a:r>
          </a:p>
          <a:p>
            <a:pPr lvl="1"/>
            <a:r>
              <a:rPr lang="en-US" dirty="0" smtClean="0"/>
              <a:t>New information; Firms acting differently based on new information.</a:t>
            </a:r>
          </a:p>
          <a:p>
            <a:pPr lvl="1"/>
            <a:r>
              <a:rPr lang="en-US" dirty="0" smtClean="0"/>
              <a:t>Changing statistical landscape; Other firms changing their </a:t>
            </a:r>
            <a:r>
              <a:rPr lang="en-US" dirty="0" err="1" smtClean="0"/>
              <a:t>behaviours</a:t>
            </a:r>
            <a:r>
              <a:rPr lang="en-US" dirty="0" smtClean="0"/>
              <a:t>, leading to changing center locations.</a:t>
            </a:r>
          </a:p>
          <a:p>
            <a:pPr lvl="1"/>
            <a:r>
              <a:rPr lang="en-US" dirty="0" smtClean="0"/>
              <a:t>A combination of the two above, in general it tends to be this case.</a:t>
            </a:r>
          </a:p>
        </p:txBody>
      </p:sp>
    </p:spTree>
    <p:extLst>
      <p:ext uri="{BB962C8B-B14F-4D97-AF65-F5344CB8AC3E}">
        <p14:creationId xmlns:p14="http://schemas.microsoft.com/office/powerpoint/2010/main" val="73211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do some brokers cluster together some of the time but not all the time?</a:t>
            </a:r>
          </a:p>
          <a:p>
            <a:r>
              <a:rPr lang="en-US" dirty="0" smtClean="0"/>
              <a:t>Why do so brokers switch clusters together?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1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Firms were clustered based on the sector to which they invested.</a:t>
            </a:r>
          </a:p>
          <a:p>
            <a:r>
              <a:rPr lang="en-US" dirty="0" smtClean="0"/>
              <a:t>For the month of January clustering was performed each day.</a:t>
            </a:r>
          </a:p>
          <a:p>
            <a:pPr lvl="1"/>
            <a:r>
              <a:rPr lang="en-US" dirty="0" smtClean="0"/>
              <a:t>The metrics were % of total investment into each sector.</a:t>
            </a:r>
          </a:p>
          <a:p>
            <a:pPr lvl="1"/>
            <a:r>
              <a:rPr lang="en-US" dirty="0" smtClean="0"/>
              <a:t>Using the k-means algorithm, the firms were then grouped into 4 clusters.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11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 descr="Salsa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49" b="-33249"/>
          <a:stretch>
            <a:fillRect/>
          </a:stretch>
        </p:blipFill>
        <p:spPr/>
      </p:pic>
      <p:sp>
        <p:nvSpPr>
          <p:cNvPr id="6" name="Oval 5"/>
          <p:cNvSpPr/>
          <p:nvPr/>
        </p:nvSpPr>
        <p:spPr>
          <a:xfrm>
            <a:off x="3033102" y="3797328"/>
            <a:ext cx="308242" cy="715082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4073" y="5022961"/>
            <a:ext cx="1630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Focus will be on firms 90 &amp; 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4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Focus: Firms 90 &amp; 95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876304" y="1219200"/>
            <a:ext cx="810496" cy="4867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267783"/>
              </p:ext>
            </p:extLst>
          </p:nvPr>
        </p:nvGraphicFramePr>
        <p:xfrm>
          <a:off x="998819" y="1219200"/>
          <a:ext cx="6066088" cy="5260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Microsoft Excel Binary Worksheet" r:id="rId3" imgW="5067300" imgH="4394200" progId="Excel.SheetBinaryMacroEnabled.12">
                  <p:embed/>
                </p:oleObj>
              </mc:Choice>
              <mc:Fallback>
                <p:oleObj name="Microsoft Excel Binary Worksheet" r:id="rId3" imgW="5067300" imgH="43942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8819" y="1219200"/>
                        <a:ext cx="6066088" cy="5260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998819" y="4861228"/>
            <a:ext cx="6066088" cy="68976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65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547" y="244185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First 3 days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6</a:t>
            </a:fld>
            <a:endParaRPr lang="en-US"/>
          </a:p>
        </p:txBody>
      </p:sp>
      <p:pic>
        <p:nvPicPr>
          <p:cNvPr id="14" name="Picture 13" descr=" 1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6" y="1450024"/>
            <a:ext cx="2746413" cy="2746413"/>
          </a:xfrm>
          <a:prstGeom prst="rect">
            <a:avLst/>
          </a:prstGeom>
        </p:spPr>
      </p:pic>
      <p:pic>
        <p:nvPicPr>
          <p:cNvPr id="15" name="Picture 14" descr=" 2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29" y="1428277"/>
            <a:ext cx="2827764" cy="2827764"/>
          </a:xfrm>
          <a:prstGeom prst="rect">
            <a:avLst/>
          </a:prstGeom>
        </p:spPr>
      </p:pic>
      <p:pic>
        <p:nvPicPr>
          <p:cNvPr id="16" name="Picture 15" descr=" 3 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61" y="1450025"/>
            <a:ext cx="2814327" cy="2814327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 rot="21446450">
            <a:off x="596888" y="2958676"/>
            <a:ext cx="140004" cy="67498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20279293">
            <a:off x="3572841" y="2575523"/>
            <a:ext cx="222254" cy="1369436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5018" y="4263924"/>
            <a:ext cx="181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Distance: 0.39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06320" y="4263924"/>
            <a:ext cx="174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Distance: 0.56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68505" y="4199392"/>
            <a:ext cx="174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Distance: 0.97</a:t>
            </a:r>
            <a:endParaRPr lang="en-US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104873"/>
              </p:ext>
            </p:extLst>
          </p:nvPr>
        </p:nvGraphicFramePr>
        <p:xfrm>
          <a:off x="1830819" y="4694064"/>
          <a:ext cx="2084737" cy="710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Microsoft Excel Binary Worksheet" r:id="rId6" imgW="3390900" imgH="1155700" progId="Excel.SheetBinaryMacroEnabled.12">
                  <p:embed/>
                </p:oleObj>
              </mc:Choice>
              <mc:Fallback>
                <p:oleObj name="Microsoft Excel Binary Worksheet" r:id="rId6" imgW="3390900" imgH="1155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30819" y="4694064"/>
                        <a:ext cx="2084737" cy="710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316391"/>
              </p:ext>
            </p:extLst>
          </p:nvPr>
        </p:nvGraphicFramePr>
        <p:xfrm>
          <a:off x="5205360" y="4712766"/>
          <a:ext cx="1732655" cy="651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Microsoft Excel Binary Worksheet" r:id="rId8" imgW="3073400" imgH="1155700" progId="Excel.SheetBinaryMacroEnabled.12">
                  <p:embed/>
                </p:oleObj>
              </mc:Choice>
              <mc:Fallback>
                <p:oleObj name="Microsoft Excel Binary Worksheet" r:id="rId8" imgW="3073400" imgH="1155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05360" y="4712766"/>
                        <a:ext cx="1732655" cy="651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Curved Connector 25"/>
          <p:cNvCxnSpPr/>
          <p:nvPr/>
        </p:nvCxnSpPr>
        <p:spPr>
          <a:xfrm>
            <a:off x="411108" y="4102684"/>
            <a:ext cx="1375950" cy="1076507"/>
          </a:xfrm>
          <a:prstGeom prst="curvedConnector3">
            <a:avLst>
              <a:gd name="adj1" fmla="val 2085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 rot="19140011">
            <a:off x="6209666" y="3442067"/>
            <a:ext cx="635016" cy="19778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917937"/>
              </p:ext>
            </p:extLst>
          </p:nvPr>
        </p:nvGraphicFramePr>
        <p:xfrm>
          <a:off x="1859447" y="5429656"/>
          <a:ext cx="2184179" cy="744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Microsoft Excel Binary Worksheet" r:id="rId10" imgW="3390900" imgH="1155700" progId="Excel.SheetBinaryMacroEnabled.12">
                  <p:embed/>
                </p:oleObj>
              </mc:Choice>
              <mc:Fallback>
                <p:oleObj name="Microsoft Excel Binary Worksheet" r:id="rId10" imgW="3390900" imgH="1155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59447" y="5429656"/>
                        <a:ext cx="2184179" cy="744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495439"/>
              </p:ext>
            </p:extLst>
          </p:nvPr>
        </p:nvGraphicFramePr>
        <p:xfrm>
          <a:off x="5121806" y="5429656"/>
          <a:ext cx="2034613" cy="765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Microsoft Excel Binary Worksheet" r:id="rId12" imgW="3073400" imgH="1155700" progId="Excel.SheetBinaryMacroEnabled.12">
                  <p:embed/>
                </p:oleObj>
              </mc:Choice>
              <mc:Fallback>
                <p:oleObj name="Microsoft Excel Binary Worksheet" r:id="rId12" imgW="3073400" imgH="1155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21806" y="5429656"/>
                        <a:ext cx="2034613" cy="765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Curved Connector 48"/>
          <p:cNvCxnSpPr/>
          <p:nvPr/>
        </p:nvCxnSpPr>
        <p:spPr>
          <a:xfrm rot="5400000">
            <a:off x="4511946" y="4553824"/>
            <a:ext cx="1345176" cy="275780"/>
          </a:xfrm>
          <a:prstGeom prst="curvedConnector3">
            <a:avLst>
              <a:gd name="adj1" fmla="val 3385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rot="5400000" flipH="1" flipV="1">
            <a:off x="7069388" y="4110367"/>
            <a:ext cx="1076507" cy="106114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/>
          <p:nvPr/>
        </p:nvCxnSpPr>
        <p:spPr>
          <a:xfrm rot="5400000" flipH="1" flipV="1">
            <a:off x="2916313" y="4021842"/>
            <a:ext cx="392722" cy="38729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70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(Hypothesized) 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600" dirty="0" smtClean="0"/>
              <a:t>An abundance of media and new information was released:</a:t>
            </a:r>
          </a:p>
          <a:p>
            <a:pPr lvl="1"/>
            <a:r>
              <a:rPr lang="en-US" sz="1600" dirty="0" smtClean="0"/>
              <a:t>‘Oil, European Inflation Rattle Markets While Euro Hits a 9-year low’</a:t>
            </a:r>
          </a:p>
          <a:p>
            <a:pPr lvl="1"/>
            <a:r>
              <a:rPr lang="en-US" sz="1600" dirty="0" smtClean="0"/>
              <a:t>‘It was announced that U.S- Stocks Funds rose 7.6% in 2014’</a:t>
            </a:r>
          </a:p>
          <a:p>
            <a:pPr lvl="1"/>
            <a:r>
              <a:rPr lang="en-US" sz="1600" dirty="0" smtClean="0"/>
              <a:t>Advisers’ </a:t>
            </a:r>
            <a:r>
              <a:rPr lang="en-US" sz="1600" dirty="0"/>
              <a:t>F</a:t>
            </a:r>
            <a:r>
              <a:rPr lang="en-US" sz="1600" dirty="0" smtClean="0"/>
              <a:t>orecasts </a:t>
            </a:r>
            <a:r>
              <a:rPr lang="en-US" sz="1600" dirty="0"/>
              <a:t>S</a:t>
            </a:r>
            <a:r>
              <a:rPr lang="en-US" sz="1600" dirty="0" smtClean="0"/>
              <a:t>hared </a:t>
            </a:r>
            <a:r>
              <a:rPr lang="en-US" sz="1600" dirty="0"/>
              <a:t>D</a:t>
            </a:r>
            <a:r>
              <a:rPr lang="en-US" sz="1600" dirty="0" smtClean="0"/>
              <a:t>ifferent Sentiments </a:t>
            </a:r>
            <a:r>
              <a:rPr lang="en-US" sz="1600" dirty="0"/>
              <a:t>R</a:t>
            </a:r>
            <a:r>
              <a:rPr lang="en-US" sz="1600" dirty="0" smtClean="0"/>
              <a:t>egarding Oil &amp; Gas </a:t>
            </a:r>
          </a:p>
          <a:p>
            <a:pPr lvl="1"/>
            <a:r>
              <a:rPr lang="en-US" sz="1600" dirty="0" smtClean="0"/>
              <a:t>Oil opens 6% below what it opened at the previous week.</a:t>
            </a:r>
          </a:p>
          <a:p>
            <a:r>
              <a:rPr lang="en-US" sz="1600" dirty="0" smtClean="0"/>
              <a:t>‘’ are all articles archived from the Wall Street Journal</a:t>
            </a:r>
          </a:p>
          <a:p>
            <a:r>
              <a:rPr lang="en-US" dirty="0" smtClean="0"/>
              <a:t>An abundance of new information became available between January 2</a:t>
            </a:r>
            <a:r>
              <a:rPr lang="en-US" baseline="30000" dirty="0" smtClean="0"/>
              <a:t>nd</a:t>
            </a:r>
            <a:r>
              <a:rPr lang="en-US" dirty="0" smtClean="0"/>
              <a:t> and January 5</a:t>
            </a:r>
            <a:r>
              <a:rPr lang="en-US" baseline="30000" dirty="0" smtClean="0"/>
              <a:t>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Firms could have acted differently on this information, which could explain the shift in clusters.</a:t>
            </a:r>
          </a:p>
          <a:p>
            <a:r>
              <a:rPr lang="en-US" dirty="0" smtClean="0"/>
              <a:t>As well, January 2</a:t>
            </a:r>
            <a:r>
              <a:rPr lang="en-US" baseline="30000" dirty="0" smtClean="0"/>
              <a:t>nd</a:t>
            </a:r>
            <a:r>
              <a:rPr lang="en-US" dirty="0" smtClean="0"/>
              <a:t> was a banking holiday in some countries.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9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Day 11, 12, and 13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4" descr=" 11 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" r="209"/>
          <a:stretch/>
        </p:blipFill>
        <p:spPr>
          <a:xfrm>
            <a:off x="0" y="1706830"/>
            <a:ext cx="3120931" cy="3124105"/>
          </a:xfrm>
        </p:spPr>
      </p:pic>
      <p:pic>
        <p:nvPicPr>
          <p:cNvPr id="6" name="Picture 5" descr=" 12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63" y="1706830"/>
            <a:ext cx="3092393" cy="3203488"/>
          </a:xfrm>
          <a:prstGeom prst="rect">
            <a:avLst/>
          </a:prstGeom>
        </p:spPr>
      </p:pic>
      <p:pic>
        <p:nvPicPr>
          <p:cNvPr id="7" name="Picture 6" descr=" 13 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57" y="1737576"/>
            <a:ext cx="3057942" cy="305794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 rot="2839003">
            <a:off x="423851" y="3525339"/>
            <a:ext cx="889213" cy="29883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2839003">
            <a:off x="3444305" y="3735153"/>
            <a:ext cx="733007" cy="29883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2248241">
            <a:off x="6442345" y="3817803"/>
            <a:ext cx="829018" cy="29883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70210" y="4830935"/>
            <a:ext cx="161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Distance: 0.46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77166" y="4891954"/>
            <a:ext cx="161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Distance: 0.38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70406" y="4891954"/>
            <a:ext cx="161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Distance: 0.71 </a:t>
            </a:r>
            <a:endParaRPr lang="en-US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742310"/>
              </p:ext>
            </p:extLst>
          </p:nvPr>
        </p:nvGraphicFramePr>
        <p:xfrm>
          <a:off x="2357754" y="5188644"/>
          <a:ext cx="1594714" cy="543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Microsoft Excel Binary Worksheet" r:id="rId6" imgW="3390900" imgH="1155700" progId="Excel.SheetBinaryMacroEnabled.12">
                  <p:embed/>
                </p:oleObj>
              </mc:Choice>
              <mc:Fallback>
                <p:oleObj name="Microsoft Excel Binary Worksheet" r:id="rId6" imgW="3390900" imgH="1155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57754" y="5188644"/>
                        <a:ext cx="1594714" cy="543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85981"/>
              </p:ext>
            </p:extLst>
          </p:nvPr>
        </p:nvGraphicFramePr>
        <p:xfrm>
          <a:off x="5492595" y="5154874"/>
          <a:ext cx="1535203" cy="57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Microsoft Excel Binary Worksheet" r:id="rId8" imgW="3073400" imgH="1155700" progId="Excel.SheetBinaryMacroEnabled.12">
                  <p:embed/>
                </p:oleObj>
              </mc:Choice>
              <mc:Fallback>
                <p:oleObj name="Microsoft Excel Binary Worksheet" r:id="rId8" imgW="3073400" imgH="1155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92595" y="5154874"/>
                        <a:ext cx="1535203" cy="57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481570" y="61749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048667"/>
              </p:ext>
            </p:extLst>
          </p:nvPr>
        </p:nvGraphicFramePr>
        <p:xfrm>
          <a:off x="2357754" y="5801498"/>
          <a:ext cx="1627970" cy="554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Microsoft Excel Binary Worksheet" r:id="rId10" imgW="3390900" imgH="1155700" progId="Excel.SheetBinaryMacroEnabled.12">
                  <p:embed/>
                </p:oleObj>
              </mc:Choice>
              <mc:Fallback>
                <p:oleObj name="Microsoft Excel Binary Worksheet" r:id="rId10" imgW="3390900" imgH="1155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57754" y="5801498"/>
                        <a:ext cx="1627970" cy="554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135433"/>
              </p:ext>
            </p:extLst>
          </p:nvPr>
        </p:nvGraphicFramePr>
        <p:xfrm>
          <a:off x="5493560" y="5801498"/>
          <a:ext cx="1609439" cy="60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Microsoft Excel Binary Worksheet" r:id="rId12" imgW="3073400" imgH="1155700" progId="Excel.SheetBinaryMacroEnabled.12">
                  <p:embed/>
                </p:oleObj>
              </mc:Choice>
              <mc:Fallback>
                <p:oleObj name="Microsoft Excel Binary Worksheet" r:id="rId12" imgW="3073400" imgH="1155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93560" y="5801498"/>
                        <a:ext cx="1609439" cy="60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Curved Connector 27"/>
          <p:cNvCxnSpPr/>
          <p:nvPr/>
        </p:nvCxnSpPr>
        <p:spPr>
          <a:xfrm rot="5400000" flipH="1" flipV="1">
            <a:off x="3289029" y="4842702"/>
            <a:ext cx="475642" cy="14870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6200000" flipH="1">
            <a:off x="5380905" y="4721016"/>
            <a:ext cx="401077" cy="31750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5400000" flipH="1" flipV="1">
            <a:off x="6541019" y="4772441"/>
            <a:ext cx="401078" cy="21465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6200000" flipH="1">
            <a:off x="2435923" y="4724876"/>
            <a:ext cx="475644" cy="38435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637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(Hypothesized) Reason For Cluster </a:t>
            </a:r>
            <a:r>
              <a:rPr lang="en-US" dirty="0" err="1" smtClean="0"/>
              <a:t>Swith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 January 19</a:t>
            </a:r>
            <a:r>
              <a:rPr lang="en-US" baseline="30000" dirty="0" smtClean="0"/>
              <a:t>th</a:t>
            </a:r>
            <a:r>
              <a:rPr lang="en-US" dirty="0" smtClean="0"/>
              <a:t> (12</a:t>
            </a:r>
            <a:r>
              <a:rPr lang="en-US" baseline="30000" dirty="0" smtClean="0"/>
              <a:t>th</a:t>
            </a:r>
            <a:r>
              <a:rPr lang="en-US" dirty="0" smtClean="0"/>
              <a:t> trading Day of January) firm 90 switched clusters from it’s previous day, and returned to it’s initial cluster the following </a:t>
            </a:r>
            <a:r>
              <a:rPr lang="en-US" dirty="0" smtClean="0"/>
              <a:t>day. Meanwhile, </a:t>
            </a:r>
            <a:r>
              <a:rPr lang="en-US" dirty="0" smtClean="0"/>
              <a:t>firm 95 remained in the same cluster the entire time.</a:t>
            </a:r>
          </a:p>
          <a:p>
            <a:r>
              <a:rPr lang="en-US" dirty="0" smtClean="0"/>
              <a:t>The happened, even though the difference in investments between firm 90 and 95 on the day firm 90 switched clusters was minimal.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3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SL_presentation_template-4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DSL_presentation_template-4.thmx</Template>
  <TotalTime>1926</TotalTime>
  <Words>715</Words>
  <Application>Microsoft Macintosh PowerPoint</Application>
  <PresentationFormat>On-screen Show (4:3)</PresentationFormat>
  <Paragraphs>73</Paragraphs>
  <Slides>17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DSL_presentation_template-4</vt:lpstr>
      <vt:lpstr>Microsoft Excel Binary Worksheet</vt:lpstr>
      <vt:lpstr>Clustering of brokers </vt:lpstr>
      <vt:lpstr>Research Questions</vt:lpstr>
      <vt:lpstr>Method</vt:lpstr>
      <vt:lpstr>Results</vt:lpstr>
      <vt:lpstr>First Focus: Firms 90 &amp; 95</vt:lpstr>
      <vt:lpstr>First 3 days</vt:lpstr>
      <vt:lpstr>(Hypothesized) Results</vt:lpstr>
      <vt:lpstr>Day 11, 12, and 13</vt:lpstr>
      <vt:lpstr>(Hypothesized) Reason For Cluster Swith</vt:lpstr>
      <vt:lpstr>Day 11, 12, and 13</vt:lpstr>
      <vt:lpstr>Results</vt:lpstr>
      <vt:lpstr>Conclusion</vt:lpstr>
      <vt:lpstr>Changing clusters in pairs</vt:lpstr>
      <vt:lpstr>PowerPoint Presentation</vt:lpstr>
      <vt:lpstr>PowerPoint Presentation</vt:lpstr>
      <vt:lpstr>Results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of brokers </dc:title>
  <dc:creator>nathan friedman</dc:creator>
  <cp:lastModifiedBy>nathan friedman</cp:lastModifiedBy>
  <cp:revision>34</cp:revision>
  <cp:lastPrinted>2016-08-02T21:05:57Z</cp:lastPrinted>
  <dcterms:created xsi:type="dcterms:W3CDTF">2016-08-02T16:39:08Z</dcterms:created>
  <dcterms:modified xsi:type="dcterms:W3CDTF">2016-08-04T17:58:33Z</dcterms:modified>
</cp:coreProperties>
</file>