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405" r:id="rId9"/>
    <p:sldId id="397" r:id="rId10"/>
    <p:sldId id="398" r:id="rId11"/>
    <p:sldId id="403" r:id="rId12"/>
    <p:sldId id="399" r:id="rId13"/>
    <p:sldId id="404" r:id="rId14"/>
    <p:sldId id="402" r:id="rId15"/>
    <p:sldId id="400" r:id="rId16"/>
    <p:sldId id="401" r:id="rId17"/>
    <p:sldId id="406" r:id="rId18"/>
    <p:sldId id="407" r:id="rId19"/>
    <p:sldId id="408" r:id="rId20"/>
    <p:sldId id="409" r:id="rId21"/>
    <p:sldId id="410" r:id="rId22"/>
    <p:sldId id="411" r:id="rId23"/>
    <p:sldId id="41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8" autoAdjust="0"/>
  </p:normalViewPr>
  <p:slideViewPr>
    <p:cSldViewPr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output!$G$1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output!$G$2:$G$84</c:f>
              <c:numCache>
                <c:formatCode>0%</c:formatCode>
                <c:ptCount val="5"/>
                <c:pt idx="0">
                  <c:v>0.0195604297084374</c:v>
                </c:pt>
                <c:pt idx="1">
                  <c:v>0.0676332820407095</c:v>
                </c:pt>
                <c:pt idx="2">
                  <c:v>0.0326129247450834</c:v>
                </c:pt>
                <c:pt idx="3">
                  <c:v>0.0490599830479793</c:v>
                </c:pt>
                <c:pt idx="4">
                  <c:v>0.0928728028302484</c:v>
                </c:pt>
              </c:numCache>
            </c:numRef>
          </c:val>
        </c:ser>
        <c:ser>
          <c:idx val="1"/>
          <c:order val="1"/>
          <c:tx>
            <c:strRef>
              <c:f>output!$H$1</c:f>
              <c:strCache>
                <c:ptCount val="1"/>
                <c:pt idx="0">
                  <c:v>Clean.Technology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output!$H$2:$H$84</c:f>
              <c:numCache>
                <c:formatCode>0%</c:formatCode>
                <c:ptCount val="5"/>
                <c:pt idx="0">
                  <c:v>0.00849512086609696</c:v>
                </c:pt>
                <c:pt idx="1">
                  <c:v>0.00887175125463921</c:v>
                </c:pt>
                <c:pt idx="2">
                  <c:v>0.0467138340257337</c:v>
                </c:pt>
                <c:pt idx="3">
                  <c:v>0.01769146921891</c:v>
                </c:pt>
                <c:pt idx="4">
                  <c:v>0.0238779764921934</c:v>
                </c:pt>
              </c:numCache>
            </c:numRef>
          </c:val>
        </c:ser>
        <c:ser>
          <c:idx val="2"/>
          <c:order val="2"/>
          <c:tx>
            <c:strRef>
              <c:f>output!$I$1</c:f>
              <c:strCache>
                <c:ptCount val="1"/>
                <c:pt idx="0">
                  <c:v>Closed.End.Funds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output!$I$2:$I$84</c:f>
              <c:numCache>
                <c:formatCode>0%</c:formatCode>
                <c:ptCount val="5"/>
                <c:pt idx="0">
                  <c:v>0.0</c:v>
                </c:pt>
                <c:pt idx="1">
                  <c:v>0.0154868263477509</c:v>
                </c:pt>
                <c:pt idx="2">
                  <c:v>0.011557893146173</c:v>
                </c:pt>
                <c:pt idx="3">
                  <c:v>0.00478565105374111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output!$J$1</c:f>
              <c:strCache>
                <c:ptCount val="1"/>
                <c:pt idx="0">
                  <c:v>Comm...Media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output!$J$2:$J$84</c:f>
              <c:numCache>
                <c:formatCode>0%</c:formatCode>
                <c:ptCount val="5"/>
                <c:pt idx="0">
                  <c:v>0.00333303817975928</c:v>
                </c:pt>
                <c:pt idx="1">
                  <c:v>0.00269782520774638</c:v>
                </c:pt>
                <c:pt idx="2">
                  <c:v>0.0308319252784057</c:v>
                </c:pt>
                <c:pt idx="3">
                  <c:v>0.0452696916056677</c:v>
                </c:pt>
                <c:pt idx="4">
                  <c:v>0.0211988077776243</c:v>
                </c:pt>
              </c:numCache>
            </c:numRef>
          </c:val>
        </c:ser>
        <c:ser>
          <c:idx val="4"/>
          <c:order val="4"/>
          <c:tx>
            <c:strRef>
              <c:f>output!$K$1</c:f>
              <c:strCache>
                <c:ptCount val="1"/>
                <c:pt idx="0">
                  <c:v>Diversified.Industries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output!$K$2:$K$84</c:f>
              <c:numCache>
                <c:formatCode>0%</c:formatCode>
                <c:ptCount val="5"/>
                <c:pt idx="0">
                  <c:v>0.119011512548113</c:v>
                </c:pt>
                <c:pt idx="1">
                  <c:v>0.0915911477246895</c:v>
                </c:pt>
                <c:pt idx="2">
                  <c:v>0.0721505591047653</c:v>
                </c:pt>
                <c:pt idx="3">
                  <c:v>0.198182623110281</c:v>
                </c:pt>
                <c:pt idx="4">
                  <c:v>0.0423349030395315</c:v>
                </c:pt>
              </c:numCache>
            </c:numRef>
          </c:val>
        </c:ser>
        <c:ser>
          <c:idx val="5"/>
          <c:order val="5"/>
          <c:tx>
            <c:strRef>
              <c:f>output!$L$1</c:f>
              <c:strCache>
                <c:ptCount val="1"/>
                <c:pt idx="0">
                  <c:v>ETP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output!$L$2:$L$84</c:f>
              <c:numCache>
                <c:formatCode>0%</c:formatCode>
                <c:ptCount val="5"/>
                <c:pt idx="0">
                  <c:v>0.0293941603639411</c:v>
                </c:pt>
                <c:pt idx="1">
                  <c:v>0.0428155389703331</c:v>
                </c:pt>
                <c:pt idx="2">
                  <c:v>0.174169575638628</c:v>
                </c:pt>
                <c:pt idx="3">
                  <c:v>0.0508766013644402</c:v>
                </c:pt>
                <c:pt idx="4">
                  <c:v>0.00229916116442035</c:v>
                </c:pt>
              </c:numCache>
            </c:numRef>
          </c:val>
        </c:ser>
        <c:ser>
          <c:idx val="6"/>
          <c:order val="6"/>
          <c:tx>
            <c:strRef>
              <c:f>output!$M$1</c:f>
              <c:strCache>
                <c:ptCount val="1"/>
                <c:pt idx="0">
                  <c:v>Financial.Services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output!$M$2:$M$84</c:f>
              <c:numCache>
                <c:formatCode>0%</c:formatCode>
                <c:ptCount val="5"/>
                <c:pt idx="0">
                  <c:v>0.0011233244749965</c:v>
                </c:pt>
                <c:pt idx="1">
                  <c:v>0.0687117525026305</c:v>
                </c:pt>
                <c:pt idx="2">
                  <c:v>0.0750450059371496</c:v>
                </c:pt>
                <c:pt idx="3">
                  <c:v>0.230977626684586</c:v>
                </c:pt>
                <c:pt idx="4">
                  <c:v>0.0227998696054635</c:v>
                </c:pt>
              </c:numCache>
            </c:numRef>
          </c:val>
        </c:ser>
        <c:ser>
          <c:idx val="7"/>
          <c:order val="7"/>
          <c:tx>
            <c:strRef>
              <c:f>output!$N$1</c:f>
              <c:strCache>
                <c:ptCount val="1"/>
                <c:pt idx="0">
                  <c:v>Forest.Products...Paper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output!$N$2:$N$84</c:f>
              <c:numCache>
                <c:formatCode>0%</c:formatCode>
                <c:ptCount val="5"/>
                <c:pt idx="0">
                  <c:v>0.0</c:v>
                </c:pt>
                <c:pt idx="1">
                  <c:v>0.00313669170912719</c:v>
                </c:pt>
                <c:pt idx="2">
                  <c:v>0.00516767285041659</c:v>
                </c:pt>
                <c:pt idx="3">
                  <c:v>0.0085154098953993</c:v>
                </c:pt>
                <c:pt idx="4">
                  <c:v>0.00044485908696547</c:v>
                </c:pt>
              </c:numCache>
            </c:numRef>
          </c:val>
        </c:ser>
        <c:ser>
          <c:idx val="8"/>
          <c:order val="8"/>
          <c:tx>
            <c:strRef>
              <c:f>output!$O$1</c:f>
              <c:strCache>
                <c:ptCount val="1"/>
                <c:pt idx="0">
                  <c:v>Life.Sciences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output!$O$2:$O$84</c:f>
              <c:numCache>
                <c:formatCode>0%</c:formatCode>
                <c:ptCount val="5"/>
                <c:pt idx="0">
                  <c:v>0.0</c:v>
                </c:pt>
                <c:pt idx="1">
                  <c:v>0.0160885982864007</c:v>
                </c:pt>
                <c:pt idx="2">
                  <c:v>0.00992993939234925</c:v>
                </c:pt>
                <c:pt idx="3">
                  <c:v>0.0160866277254944</c:v>
                </c:pt>
                <c:pt idx="4">
                  <c:v>0.0339581458514015</c:v>
                </c:pt>
              </c:numCache>
            </c:numRef>
          </c:val>
        </c:ser>
        <c:ser>
          <c:idx val="9"/>
          <c:order val="9"/>
          <c:tx>
            <c:strRef>
              <c:f>output!$P$1</c:f>
              <c:strCache>
                <c:ptCount val="1"/>
                <c:pt idx="0">
                  <c:v>Mining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output!$P$2:$P$84</c:f>
              <c:numCache>
                <c:formatCode>0%</c:formatCode>
                <c:ptCount val="5"/>
                <c:pt idx="0">
                  <c:v>0.0110128586338557</c:v>
                </c:pt>
                <c:pt idx="1">
                  <c:v>0.453694580973055</c:v>
                </c:pt>
                <c:pt idx="2">
                  <c:v>0.0702770194392358</c:v>
                </c:pt>
                <c:pt idx="3">
                  <c:v>0.11235567085158</c:v>
                </c:pt>
                <c:pt idx="4">
                  <c:v>0.0392292818392011</c:v>
                </c:pt>
              </c:numCache>
            </c:numRef>
          </c:val>
        </c:ser>
        <c:ser>
          <c:idx val="10"/>
          <c:order val="10"/>
          <c:tx>
            <c:strRef>
              <c:f>output!$Q$1</c:f>
              <c:strCache>
                <c:ptCount val="1"/>
                <c:pt idx="0">
                  <c:v>Oil...Gas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output!$Q$2:$Q$84</c:f>
              <c:numCache>
                <c:formatCode>0%</c:formatCode>
                <c:ptCount val="5"/>
                <c:pt idx="0">
                  <c:v>0.772857036184761</c:v>
                </c:pt>
                <c:pt idx="1">
                  <c:v>0.156148788473839</c:v>
                </c:pt>
                <c:pt idx="2">
                  <c:v>0.114307309703943</c:v>
                </c:pt>
                <c:pt idx="3">
                  <c:v>0.134036608928284</c:v>
                </c:pt>
                <c:pt idx="4">
                  <c:v>0.0925852070608352</c:v>
                </c:pt>
              </c:numCache>
            </c:numRef>
          </c:val>
        </c:ser>
        <c:ser>
          <c:idx val="11"/>
          <c:order val="11"/>
          <c:tx>
            <c:strRef>
              <c:f>output!$R$1</c:f>
              <c:strCache>
                <c:ptCount val="1"/>
                <c:pt idx="0">
                  <c:v>Real.Estate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output!$R$2:$R$84</c:f>
              <c:numCache>
                <c:formatCode>0%</c:formatCode>
                <c:ptCount val="5"/>
                <c:pt idx="0">
                  <c:v>0.00010068965367499</c:v>
                </c:pt>
                <c:pt idx="1">
                  <c:v>0.0168212711973244</c:v>
                </c:pt>
                <c:pt idx="2">
                  <c:v>0.280617377522961</c:v>
                </c:pt>
                <c:pt idx="3">
                  <c:v>0.0387224882843849</c:v>
                </c:pt>
                <c:pt idx="4">
                  <c:v>0.00535961632396296</c:v>
                </c:pt>
              </c:numCache>
            </c:numRef>
          </c:val>
        </c:ser>
        <c:ser>
          <c:idx val="12"/>
          <c:order val="12"/>
          <c:tx>
            <c:strRef>
              <c:f>output!$S$1</c:f>
              <c:strCache>
                <c:ptCount val="1"/>
                <c:pt idx="0">
                  <c:v>SPAC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output!$S$2:$S$84</c:f>
              <c:numCache>
                <c:formatCode>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output!$T$1</c:f>
              <c:strCache>
                <c:ptCount val="1"/>
                <c:pt idx="0">
                  <c:v>Technology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output!$T$2:$T$84</c:f>
              <c:numCache>
                <c:formatCode>0%</c:formatCode>
                <c:ptCount val="5"/>
                <c:pt idx="0">
                  <c:v>4.31951348772089E-5</c:v>
                </c:pt>
                <c:pt idx="1">
                  <c:v>0.052557196706368</c:v>
                </c:pt>
                <c:pt idx="2">
                  <c:v>0.0347910591218131</c:v>
                </c:pt>
                <c:pt idx="3">
                  <c:v>0.034172113324094</c:v>
                </c:pt>
                <c:pt idx="4">
                  <c:v>0.622039282039742</c:v>
                </c:pt>
              </c:numCache>
            </c:numRef>
          </c:val>
        </c:ser>
        <c:ser>
          <c:idx val="14"/>
          <c:order val="14"/>
          <c:tx>
            <c:strRef>
              <c:f>output!$U$1</c:f>
              <c:strCache>
                <c:ptCount val="1"/>
                <c:pt idx="0">
                  <c:v>Utilities...Pipelines</c:v>
                </c:pt>
              </c:strCache>
            </c:strRef>
          </c:tx>
          <c:invertIfNegative val="0"/>
          <c:cat>
            <c:strRef>
              <c:f>output!$F$2:$F$84</c:f>
              <c:strCache>
                <c:ptCount val="5"/>
                <c:pt idx="0">
                  <c:v>1 10-Oil &amp; Gas (2)</c:v>
                </c:pt>
                <c:pt idx="1">
                  <c:v>2 9-Mining (13)</c:v>
                </c:pt>
                <c:pt idx="2">
                  <c:v>3 (10)</c:v>
                </c:pt>
                <c:pt idx="3">
                  <c:v>4 (53)</c:v>
                </c:pt>
                <c:pt idx="4">
                  <c:v>5 13-Technology (3)</c:v>
                </c:pt>
              </c:strCache>
            </c:strRef>
          </c:cat>
          <c:val>
            <c:numRef>
              <c:f>output!$U$2:$U$84</c:f>
              <c:numCache>
                <c:formatCode>0%</c:formatCode>
                <c:ptCount val="5"/>
                <c:pt idx="0">
                  <c:v>0.035068634251487</c:v>
                </c:pt>
                <c:pt idx="1">
                  <c:v>0.00374474860538731</c:v>
                </c:pt>
                <c:pt idx="2">
                  <c:v>0.0418279040933426</c:v>
                </c:pt>
                <c:pt idx="3">
                  <c:v>0.0592674349051585</c:v>
                </c:pt>
                <c:pt idx="4">
                  <c:v>0.00100008688841046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925080"/>
        <c:axId val="2142928024"/>
      </c:barChart>
      <c:catAx>
        <c:axId val="214292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928024"/>
        <c:crosses val="autoZero"/>
        <c:auto val="1"/>
        <c:lblAlgn val="ctr"/>
        <c:lblOffset val="100"/>
        <c:noMultiLvlLbl val="0"/>
      </c:catAx>
      <c:valAx>
        <c:axId val="2142928024"/>
        <c:scaling>
          <c:orientation val="minMax"/>
          <c:max val="0.8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2925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'c1'!$G$1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'c1'!$G$2:$G$4</c:f>
              <c:numCache>
                <c:formatCode>0%</c:formatCode>
                <c:ptCount val="3"/>
                <c:pt idx="0">
                  <c:v>0.0195604297084374</c:v>
                </c:pt>
                <c:pt idx="1">
                  <c:v>0.0118108634057943</c:v>
                </c:pt>
                <c:pt idx="2">
                  <c:v>0.0273099960110805</c:v>
                </c:pt>
              </c:numCache>
            </c:numRef>
          </c:val>
        </c:ser>
        <c:ser>
          <c:idx val="1"/>
          <c:order val="1"/>
          <c:tx>
            <c:strRef>
              <c:f>'c1'!$H$1</c:f>
              <c:strCache>
                <c:ptCount val="1"/>
                <c:pt idx="0">
                  <c:v>Clean.Technology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'c1'!$H$2:$H$4</c:f>
              <c:numCache>
                <c:formatCode>0%</c:formatCode>
                <c:ptCount val="3"/>
                <c:pt idx="0">
                  <c:v>0.00849512086609695</c:v>
                </c:pt>
                <c:pt idx="1">
                  <c:v>0.0160782701419226</c:v>
                </c:pt>
                <c:pt idx="2">
                  <c:v>0.000911971590271272</c:v>
                </c:pt>
              </c:numCache>
            </c:numRef>
          </c:val>
        </c:ser>
        <c:ser>
          <c:idx val="2"/>
          <c:order val="2"/>
          <c:tx>
            <c:strRef>
              <c:f>'c1'!$I$1</c:f>
              <c:strCache>
                <c:ptCount val="1"/>
                <c:pt idx="0">
                  <c:v>Closed.End.Funds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'c1'!$I$2:$I$4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3"/>
          <c:order val="3"/>
          <c:tx>
            <c:strRef>
              <c:f>'c1'!$J$1</c:f>
              <c:strCache>
                <c:ptCount val="1"/>
                <c:pt idx="0">
                  <c:v>Comm...Media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'c1'!$J$2:$J$4</c:f>
              <c:numCache>
                <c:formatCode>0%</c:formatCode>
                <c:ptCount val="3"/>
                <c:pt idx="0">
                  <c:v>0.00333303817975928</c:v>
                </c:pt>
                <c:pt idx="1">
                  <c:v>0.00647577602783667</c:v>
                </c:pt>
                <c:pt idx="2">
                  <c:v>0.000190300331681895</c:v>
                </c:pt>
              </c:numCache>
            </c:numRef>
          </c:val>
        </c:ser>
        <c:ser>
          <c:idx val="4"/>
          <c:order val="4"/>
          <c:tx>
            <c:strRef>
              <c:f>'c1'!$K$1</c:f>
              <c:strCache>
                <c:ptCount val="1"/>
                <c:pt idx="0">
                  <c:v>Diversified.Industries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'c1'!$K$2:$K$4</c:f>
              <c:numCache>
                <c:formatCode>0%</c:formatCode>
                <c:ptCount val="3"/>
                <c:pt idx="0">
                  <c:v>0.119011512548113</c:v>
                </c:pt>
                <c:pt idx="1">
                  <c:v>0.120815617499582</c:v>
                </c:pt>
                <c:pt idx="2">
                  <c:v>0.117207407596644</c:v>
                </c:pt>
              </c:numCache>
            </c:numRef>
          </c:val>
        </c:ser>
        <c:ser>
          <c:idx val="5"/>
          <c:order val="5"/>
          <c:tx>
            <c:strRef>
              <c:f>'c1'!$L$1</c:f>
              <c:strCache>
                <c:ptCount val="1"/>
                <c:pt idx="0">
                  <c:v>ETP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'c1'!$L$2:$L$4</c:f>
              <c:numCache>
                <c:formatCode>0%</c:formatCode>
                <c:ptCount val="3"/>
                <c:pt idx="0">
                  <c:v>0.0293941603639411</c:v>
                </c:pt>
                <c:pt idx="1">
                  <c:v>0.024952982109246</c:v>
                </c:pt>
                <c:pt idx="2">
                  <c:v>0.0338353386186362</c:v>
                </c:pt>
              </c:numCache>
            </c:numRef>
          </c:val>
        </c:ser>
        <c:ser>
          <c:idx val="6"/>
          <c:order val="6"/>
          <c:tx>
            <c:strRef>
              <c:f>'c1'!$M$1</c:f>
              <c:strCache>
                <c:ptCount val="1"/>
                <c:pt idx="0">
                  <c:v>Financial.Services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'c1'!$M$2:$M$4</c:f>
              <c:numCache>
                <c:formatCode>0%</c:formatCode>
                <c:ptCount val="3"/>
                <c:pt idx="0">
                  <c:v>0.0011233244749965</c:v>
                </c:pt>
                <c:pt idx="1">
                  <c:v>0.000510536310177784</c:v>
                </c:pt>
                <c:pt idx="2">
                  <c:v>0.00173611263981521</c:v>
                </c:pt>
              </c:numCache>
            </c:numRef>
          </c:val>
        </c:ser>
        <c:ser>
          <c:idx val="7"/>
          <c:order val="7"/>
          <c:tx>
            <c:strRef>
              <c:f>'c1'!$N$1</c:f>
              <c:strCache>
                <c:ptCount val="1"/>
                <c:pt idx="0">
                  <c:v>Forest.Products...Paper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'c1'!$N$2:$N$4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8"/>
          <c:order val="8"/>
          <c:tx>
            <c:strRef>
              <c:f>'c1'!$O$1</c:f>
              <c:strCache>
                <c:ptCount val="1"/>
                <c:pt idx="0">
                  <c:v>Life.Sciences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'c1'!$O$2:$O$4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9"/>
          <c:order val="9"/>
          <c:tx>
            <c:strRef>
              <c:f>'c1'!$P$1</c:f>
              <c:strCache>
                <c:ptCount val="1"/>
                <c:pt idx="0">
                  <c:v>Mining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'c1'!$P$2:$P$4</c:f>
              <c:numCache>
                <c:formatCode>0%</c:formatCode>
                <c:ptCount val="3"/>
                <c:pt idx="0">
                  <c:v>0.0110128586338557</c:v>
                </c:pt>
                <c:pt idx="1">
                  <c:v>0.0127001835438241</c:v>
                </c:pt>
                <c:pt idx="2">
                  <c:v>0.00932553372388731</c:v>
                </c:pt>
              </c:numCache>
            </c:numRef>
          </c:val>
        </c:ser>
        <c:ser>
          <c:idx val="10"/>
          <c:order val="10"/>
          <c:tx>
            <c:strRef>
              <c:f>'c1'!$Q$1</c:f>
              <c:strCache>
                <c:ptCount val="1"/>
                <c:pt idx="0">
                  <c:v>Oil...Gas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'c1'!$Q$2:$Q$4</c:f>
              <c:numCache>
                <c:formatCode>0%</c:formatCode>
                <c:ptCount val="3"/>
                <c:pt idx="0">
                  <c:v>0.772857036184761</c:v>
                </c:pt>
                <c:pt idx="1">
                  <c:v>0.784366989630606</c:v>
                </c:pt>
                <c:pt idx="2">
                  <c:v>0.761347082738915</c:v>
                </c:pt>
              </c:numCache>
            </c:numRef>
          </c:val>
        </c:ser>
        <c:ser>
          <c:idx val="11"/>
          <c:order val="11"/>
          <c:tx>
            <c:strRef>
              <c:f>'c1'!$R$1</c:f>
              <c:strCache>
                <c:ptCount val="1"/>
                <c:pt idx="0">
                  <c:v>Real.Estate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'c1'!$R$2:$R$4</c:f>
              <c:numCache>
                <c:formatCode>0%</c:formatCode>
                <c:ptCount val="3"/>
                <c:pt idx="0">
                  <c:v>0.00010068965367499</c:v>
                </c:pt>
                <c:pt idx="1">
                  <c:v>8.09433329564203E-5</c:v>
                </c:pt>
                <c:pt idx="2">
                  <c:v>0.00012043597439356</c:v>
                </c:pt>
              </c:numCache>
            </c:numRef>
          </c:val>
        </c:ser>
        <c:ser>
          <c:idx val="12"/>
          <c:order val="12"/>
          <c:tx>
            <c:strRef>
              <c:f>'c1'!$S$1</c:f>
              <c:strCache>
                <c:ptCount val="1"/>
                <c:pt idx="0">
                  <c:v>SPAC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'c1'!$S$2:$S$4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'c1'!$T$1</c:f>
              <c:strCache>
                <c:ptCount val="1"/>
                <c:pt idx="0">
                  <c:v>Technology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'c1'!$T$2:$T$4</c:f>
              <c:numCache>
                <c:formatCode>0%</c:formatCode>
                <c:ptCount val="3"/>
                <c:pt idx="0">
                  <c:v>4.31951348772089E-5</c:v>
                </c:pt>
                <c:pt idx="1">
                  <c:v>1.73134134313457E-5</c:v>
                </c:pt>
                <c:pt idx="2">
                  <c:v>6.90768563230723E-5</c:v>
                </c:pt>
              </c:numCache>
            </c:numRef>
          </c:val>
        </c:ser>
        <c:ser>
          <c:idx val="14"/>
          <c:order val="14"/>
          <c:tx>
            <c:strRef>
              <c:f>'c1'!$U$1</c:f>
              <c:strCache>
                <c:ptCount val="1"/>
                <c:pt idx="0">
                  <c:v>Utilities...Pipelines</c:v>
                </c:pt>
              </c:strCache>
            </c:strRef>
          </c:tx>
          <c:invertIfNegative val="0"/>
          <c:cat>
            <c:strRef>
              <c:f>'c1'!$F$2:$F$4</c:f>
              <c:strCache>
                <c:ptCount val="3"/>
                <c:pt idx="0">
                  <c:v>1 10-Oil &amp; Gas (2)</c:v>
                </c:pt>
                <c:pt idx="1">
                  <c:v>10-FirstEnergy Capital Corp</c:v>
                </c:pt>
                <c:pt idx="2">
                  <c:v>77-Peters &amp; Co. Ltd.</c:v>
                </c:pt>
              </c:strCache>
            </c:strRef>
          </c:cat>
          <c:val>
            <c:numRef>
              <c:f>'c1'!$U$2:$U$4</c:f>
              <c:numCache>
                <c:formatCode>0%</c:formatCode>
                <c:ptCount val="3"/>
                <c:pt idx="0">
                  <c:v>0.035068634251487</c:v>
                </c:pt>
                <c:pt idx="1">
                  <c:v>0.0221905245846217</c:v>
                </c:pt>
                <c:pt idx="2">
                  <c:v>0.0479467439183524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1007416"/>
        <c:axId val="2095451992"/>
      </c:barChart>
      <c:catAx>
        <c:axId val="2141007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451992"/>
        <c:crosses val="autoZero"/>
        <c:auto val="1"/>
        <c:lblAlgn val="ctr"/>
        <c:lblOffset val="100"/>
        <c:noMultiLvlLbl val="0"/>
      </c:catAx>
      <c:valAx>
        <c:axId val="20954519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1007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'c2'!$G$1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'c2'!$G$2:$G$18</c:f>
              <c:numCache>
                <c:formatCode>General</c:formatCode>
                <c:ptCount val="14"/>
                <c:pt idx="0">
                  <c:v>0.0676332820407095</c:v>
                </c:pt>
                <c:pt idx="1">
                  <c:v>0.0</c:v>
                </c:pt>
                <c:pt idx="2">
                  <c:v>0.0448848493425244</c:v>
                </c:pt>
                <c:pt idx="3">
                  <c:v>0.00719190447696198</c:v>
                </c:pt>
                <c:pt idx="4">
                  <c:v>0.0530581724758408</c:v>
                </c:pt>
                <c:pt idx="5">
                  <c:v>0.195755108703145</c:v>
                </c:pt>
                <c:pt idx="6">
                  <c:v>0.00441101033714623</c:v>
                </c:pt>
                <c:pt idx="7">
                  <c:v>0.0121099730975424</c:v>
                </c:pt>
                <c:pt idx="8">
                  <c:v>0.00846307031602103</c:v>
                </c:pt>
                <c:pt idx="9">
                  <c:v>0.0784535837332532</c:v>
                </c:pt>
                <c:pt idx="10">
                  <c:v>0.0602477317094906</c:v>
                </c:pt>
                <c:pt idx="11">
                  <c:v>0.0563111512759087</c:v>
                </c:pt>
                <c:pt idx="12">
                  <c:v>0.0267930612298168</c:v>
                </c:pt>
                <c:pt idx="13">
                  <c:v>0.331553049831573</c:v>
                </c:pt>
              </c:numCache>
            </c:numRef>
          </c:val>
        </c:ser>
        <c:ser>
          <c:idx val="1"/>
          <c:order val="1"/>
          <c:tx>
            <c:strRef>
              <c:f>'c2'!$H$1</c:f>
              <c:strCache>
                <c:ptCount val="1"/>
                <c:pt idx="0">
                  <c:v>Clean.Technology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'c2'!$H$2:$H$18</c:f>
              <c:numCache>
                <c:formatCode>General</c:formatCode>
                <c:ptCount val="14"/>
                <c:pt idx="0">
                  <c:v>0.00887175125463921</c:v>
                </c:pt>
                <c:pt idx="1">
                  <c:v>0.0</c:v>
                </c:pt>
                <c:pt idx="2">
                  <c:v>0.0382334385049791</c:v>
                </c:pt>
                <c:pt idx="3">
                  <c:v>0.0</c:v>
                </c:pt>
                <c:pt idx="4">
                  <c:v>0.000291570452471366</c:v>
                </c:pt>
                <c:pt idx="5">
                  <c:v>0.0453648322757717</c:v>
                </c:pt>
                <c:pt idx="6">
                  <c:v>0.0</c:v>
                </c:pt>
                <c:pt idx="7">
                  <c:v>0.0</c:v>
                </c:pt>
                <c:pt idx="8">
                  <c:v>0.0110893212904819</c:v>
                </c:pt>
                <c:pt idx="9">
                  <c:v>0.0</c:v>
                </c:pt>
                <c:pt idx="10">
                  <c:v>0.00200264523300203</c:v>
                </c:pt>
                <c:pt idx="11">
                  <c:v>0.00946644608339375</c:v>
                </c:pt>
                <c:pt idx="12">
                  <c:v>0.0088845124702098</c:v>
                </c:pt>
                <c:pt idx="1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'c2'!$I$1</c:f>
              <c:strCache>
                <c:ptCount val="1"/>
                <c:pt idx="0">
                  <c:v>Closed.End.Funds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'c2'!$I$2:$I$18</c:f>
              <c:numCache>
                <c:formatCode>General</c:formatCode>
                <c:ptCount val="14"/>
                <c:pt idx="0">
                  <c:v>0.0154868263477509</c:v>
                </c:pt>
                <c:pt idx="1">
                  <c:v>0.0</c:v>
                </c:pt>
                <c:pt idx="2">
                  <c:v>0.0</c:v>
                </c:pt>
                <c:pt idx="3">
                  <c:v>0.00488677137725292</c:v>
                </c:pt>
                <c:pt idx="4">
                  <c:v>0.0</c:v>
                </c:pt>
                <c:pt idx="5">
                  <c:v>0.00225982592586345</c:v>
                </c:pt>
                <c:pt idx="6">
                  <c:v>0.0</c:v>
                </c:pt>
                <c:pt idx="7">
                  <c:v>0.0</c:v>
                </c:pt>
                <c:pt idx="8">
                  <c:v>0.000875182341149102</c:v>
                </c:pt>
                <c:pt idx="9">
                  <c:v>0.0</c:v>
                </c:pt>
                <c:pt idx="10">
                  <c:v>0.00249058350386249</c:v>
                </c:pt>
                <c:pt idx="11">
                  <c:v>0.0</c:v>
                </c:pt>
                <c:pt idx="12">
                  <c:v>0.00974310021312163</c:v>
                </c:pt>
                <c:pt idx="13">
                  <c:v>0.181073279159512</c:v>
                </c:pt>
              </c:numCache>
            </c:numRef>
          </c:val>
        </c:ser>
        <c:ser>
          <c:idx val="3"/>
          <c:order val="3"/>
          <c:tx>
            <c:strRef>
              <c:f>'c2'!$J$1</c:f>
              <c:strCache>
                <c:ptCount val="1"/>
                <c:pt idx="0">
                  <c:v>Comm...Media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'c2'!$J$2:$J$18</c:f>
              <c:numCache>
                <c:formatCode>General</c:formatCode>
                <c:ptCount val="14"/>
                <c:pt idx="0">
                  <c:v>0.00269782520774638</c:v>
                </c:pt>
                <c:pt idx="1">
                  <c:v>0.0</c:v>
                </c:pt>
                <c:pt idx="2">
                  <c:v>0.0159149562125298</c:v>
                </c:pt>
                <c:pt idx="3">
                  <c:v>0.0</c:v>
                </c:pt>
                <c:pt idx="4">
                  <c:v>0.000308374257783195</c:v>
                </c:pt>
                <c:pt idx="5">
                  <c:v>0.00899853881668763</c:v>
                </c:pt>
                <c:pt idx="6">
                  <c:v>0.0</c:v>
                </c:pt>
                <c:pt idx="7">
                  <c:v>0.001649887878827</c:v>
                </c:pt>
                <c:pt idx="8">
                  <c:v>0.00442490289114679</c:v>
                </c:pt>
                <c:pt idx="9">
                  <c:v>0.0</c:v>
                </c:pt>
                <c:pt idx="10" formatCode="0.00E+00">
                  <c:v>3.87281428591808E-5</c:v>
                </c:pt>
                <c:pt idx="11">
                  <c:v>0.0</c:v>
                </c:pt>
                <c:pt idx="12">
                  <c:v>0.00373633950086938</c:v>
                </c:pt>
                <c:pt idx="13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'c2'!$K$1</c:f>
              <c:strCache>
                <c:ptCount val="1"/>
                <c:pt idx="0">
                  <c:v>Diversified.Industries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'c2'!$K$2:$K$18</c:f>
              <c:numCache>
                <c:formatCode>General</c:formatCode>
                <c:ptCount val="14"/>
                <c:pt idx="0">
                  <c:v>0.0915911477246895</c:v>
                </c:pt>
                <c:pt idx="1">
                  <c:v>0.0</c:v>
                </c:pt>
                <c:pt idx="2">
                  <c:v>0.195105068387949</c:v>
                </c:pt>
                <c:pt idx="3">
                  <c:v>0.0527816019516537</c:v>
                </c:pt>
                <c:pt idx="4">
                  <c:v>0.236826273588563</c:v>
                </c:pt>
                <c:pt idx="5">
                  <c:v>0.106238299128198</c:v>
                </c:pt>
                <c:pt idx="6">
                  <c:v>0.0</c:v>
                </c:pt>
                <c:pt idx="7">
                  <c:v>0.0</c:v>
                </c:pt>
                <c:pt idx="8">
                  <c:v>0.0594154584845793</c:v>
                </c:pt>
                <c:pt idx="9">
                  <c:v>0.0253705922254385</c:v>
                </c:pt>
                <c:pt idx="10">
                  <c:v>0.185100150347937</c:v>
                </c:pt>
                <c:pt idx="11">
                  <c:v>0.0794348245400443</c:v>
                </c:pt>
                <c:pt idx="12">
                  <c:v>0.156256743684695</c:v>
                </c:pt>
                <c:pt idx="13">
                  <c:v>0.0941559080819036</c:v>
                </c:pt>
              </c:numCache>
            </c:numRef>
          </c:val>
        </c:ser>
        <c:ser>
          <c:idx val="5"/>
          <c:order val="5"/>
          <c:tx>
            <c:strRef>
              <c:f>'c2'!$L$1</c:f>
              <c:strCache>
                <c:ptCount val="1"/>
                <c:pt idx="0">
                  <c:v>ETP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'c2'!$L$2:$L$18</c:f>
              <c:numCache>
                <c:formatCode>General</c:formatCode>
                <c:ptCount val="14"/>
                <c:pt idx="0">
                  <c:v>0.0428155389703331</c:v>
                </c:pt>
                <c:pt idx="1">
                  <c:v>0.0</c:v>
                </c:pt>
                <c:pt idx="2">
                  <c:v>0.0199349530465083</c:v>
                </c:pt>
                <c:pt idx="3">
                  <c:v>0.0</c:v>
                </c:pt>
                <c:pt idx="4">
                  <c:v>0.0200298916285886</c:v>
                </c:pt>
                <c:pt idx="5">
                  <c:v>0.0183699420276168</c:v>
                </c:pt>
                <c:pt idx="6">
                  <c:v>0.0475733284098714</c:v>
                </c:pt>
                <c:pt idx="7">
                  <c:v>0.00154861658125731</c:v>
                </c:pt>
                <c:pt idx="8">
                  <c:v>0.2301769035556</c:v>
                </c:pt>
                <c:pt idx="9">
                  <c:v>0.17002302909092</c:v>
                </c:pt>
                <c:pt idx="10">
                  <c:v>0.00231559280499004</c:v>
                </c:pt>
                <c:pt idx="11">
                  <c:v>0.0</c:v>
                </c:pt>
                <c:pt idx="12">
                  <c:v>0.0466297494689776</c:v>
                </c:pt>
                <c:pt idx="13">
                  <c:v>0.0</c:v>
                </c:pt>
              </c:numCache>
            </c:numRef>
          </c:val>
        </c:ser>
        <c:ser>
          <c:idx val="6"/>
          <c:order val="6"/>
          <c:tx>
            <c:strRef>
              <c:f>'c2'!$M$1</c:f>
              <c:strCache>
                <c:ptCount val="1"/>
                <c:pt idx="0">
                  <c:v>Financial.Services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'c2'!$M$2:$M$18</c:f>
              <c:numCache>
                <c:formatCode>General</c:formatCode>
                <c:ptCount val="14"/>
                <c:pt idx="0">
                  <c:v>0.0687117525026305</c:v>
                </c:pt>
                <c:pt idx="1">
                  <c:v>0.0</c:v>
                </c:pt>
                <c:pt idx="2">
                  <c:v>0.0521564826931297</c:v>
                </c:pt>
                <c:pt idx="3">
                  <c:v>0.19311234254679</c:v>
                </c:pt>
                <c:pt idx="4">
                  <c:v>0.0605959813999983</c:v>
                </c:pt>
                <c:pt idx="5">
                  <c:v>0.0884592225791943</c:v>
                </c:pt>
                <c:pt idx="6">
                  <c:v>0.0</c:v>
                </c:pt>
                <c:pt idx="7">
                  <c:v>0.118197122552976</c:v>
                </c:pt>
                <c:pt idx="8">
                  <c:v>0.0299016320733248</c:v>
                </c:pt>
                <c:pt idx="9">
                  <c:v>0.033194086630399</c:v>
                </c:pt>
                <c:pt idx="10">
                  <c:v>0.0965406405837145</c:v>
                </c:pt>
                <c:pt idx="11">
                  <c:v>0.0675227637722859</c:v>
                </c:pt>
                <c:pt idx="12">
                  <c:v>0.123516439039207</c:v>
                </c:pt>
                <c:pt idx="13">
                  <c:v>0.0300560686631767</c:v>
                </c:pt>
              </c:numCache>
            </c:numRef>
          </c:val>
        </c:ser>
        <c:ser>
          <c:idx val="7"/>
          <c:order val="7"/>
          <c:tx>
            <c:strRef>
              <c:f>'c2'!$N$1</c:f>
              <c:strCache>
                <c:ptCount val="1"/>
                <c:pt idx="0">
                  <c:v>Forest.Products...Paper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'c2'!$N$2:$N$18</c:f>
              <c:numCache>
                <c:formatCode>General</c:formatCode>
                <c:ptCount val="14"/>
                <c:pt idx="0">
                  <c:v>0.00313669170912719</c:v>
                </c:pt>
                <c:pt idx="1">
                  <c:v>0.0</c:v>
                </c:pt>
                <c:pt idx="2">
                  <c:v>0.0</c:v>
                </c:pt>
                <c:pt idx="3">
                  <c:v>0.0016104961157442</c:v>
                </c:pt>
                <c:pt idx="4">
                  <c:v>0.0029360528495151</c:v>
                </c:pt>
                <c:pt idx="5">
                  <c:v>0.00962274480293237</c:v>
                </c:pt>
                <c:pt idx="6">
                  <c:v>0.0</c:v>
                </c:pt>
                <c:pt idx="7">
                  <c:v>0.0</c:v>
                </c:pt>
                <c:pt idx="8">
                  <c:v>0.00564930201211745</c:v>
                </c:pt>
                <c:pt idx="9">
                  <c:v>0.0195027494685913</c:v>
                </c:pt>
                <c:pt idx="10">
                  <c:v>0.0</c:v>
                </c:pt>
                <c:pt idx="11">
                  <c:v>0.0</c:v>
                </c:pt>
                <c:pt idx="12">
                  <c:v>0.00145564696975299</c:v>
                </c:pt>
                <c:pt idx="13">
                  <c:v>0.0</c:v>
                </c:pt>
              </c:numCache>
            </c:numRef>
          </c:val>
        </c:ser>
        <c:ser>
          <c:idx val="8"/>
          <c:order val="8"/>
          <c:tx>
            <c:strRef>
              <c:f>'c2'!$O$1</c:f>
              <c:strCache>
                <c:ptCount val="1"/>
                <c:pt idx="0">
                  <c:v>Life.Sciences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'c2'!$O$2:$O$18</c:f>
              <c:numCache>
                <c:formatCode>General</c:formatCode>
                <c:ptCount val="14"/>
                <c:pt idx="0">
                  <c:v>0.0160885982864007</c:v>
                </c:pt>
                <c:pt idx="1">
                  <c:v>0.0</c:v>
                </c:pt>
                <c:pt idx="2">
                  <c:v>0.0455997514826412</c:v>
                </c:pt>
                <c:pt idx="3">
                  <c:v>0.0</c:v>
                </c:pt>
                <c:pt idx="4">
                  <c:v>0.0742797449403968</c:v>
                </c:pt>
                <c:pt idx="5">
                  <c:v>0.0026295860671764</c:v>
                </c:pt>
                <c:pt idx="6">
                  <c:v>0.0</c:v>
                </c:pt>
                <c:pt idx="7">
                  <c:v>0.0</c:v>
                </c:pt>
                <c:pt idx="8">
                  <c:v>0.0205892829108823</c:v>
                </c:pt>
                <c:pt idx="9">
                  <c:v>0.000250942922902185</c:v>
                </c:pt>
                <c:pt idx="10">
                  <c:v>0.00106482036002923</c:v>
                </c:pt>
                <c:pt idx="11">
                  <c:v>0.0457941970154177</c:v>
                </c:pt>
                <c:pt idx="12">
                  <c:v>0.0189434520237629</c:v>
                </c:pt>
                <c:pt idx="13">
                  <c:v>0.0</c:v>
                </c:pt>
              </c:numCache>
            </c:numRef>
          </c:val>
        </c:ser>
        <c:ser>
          <c:idx val="9"/>
          <c:order val="9"/>
          <c:tx>
            <c:strRef>
              <c:f>'c2'!$P$1</c:f>
              <c:strCache>
                <c:ptCount val="1"/>
                <c:pt idx="0">
                  <c:v>Mining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'c2'!$P$2:$P$18</c:f>
              <c:numCache>
                <c:formatCode>General</c:formatCode>
                <c:ptCount val="14"/>
                <c:pt idx="0">
                  <c:v>0.453694580973055</c:v>
                </c:pt>
                <c:pt idx="1">
                  <c:v>0.718161774128451</c:v>
                </c:pt>
                <c:pt idx="2">
                  <c:v>0.396915246615161</c:v>
                </c:pt>
                <c:pt idx="3">
                  <c:v>0.350342964175628</c:v>
                </c:pt>
                <c:pt idx="4">
                  <c:v>0.346831745838049</c:v>
                </c:pt>
                <c:pt idx="5">
                  <c:v>0.267705763846123</c:v>
                </c:pt>
                <c:pt idx="6">
                  <c:v>0.948015661252982</c:v>
                </c:pt>
                <c:pt idx="7">
                  <c:v>0.296500807268776</c:v>
                </c:pt>
                <c:pt idx="8">
                  <c:v>0.322532436944944</c:v>
                </c:pt>
                <c:pt idx="9">
                  <c:v>0.516516100407113</c:v>
                </c:pt>
                <c:pt idx="10">
                  <c:v>0.605705186130834</c:v>
                </c:pt>
                <c:pt idx="11">
                  <c:v>0.435401980808002</c:v>
                </c:pt>
                <c:pt idx="12">
                  <c:v>0.448029198367807</c:v>
                </c:pt>
                <c:pt idx="13">
                  <c:v>0.245370686865841</c:v>
                </c:pt>
              </c:numCache>
            </c:numRef>
          </c:val>
        </c:ser>
        <c:ser>
          <c:idx val="10"/>
          <c:order val="10"/>
          <c:tx>
            <c:strRef>
              <c:f>'c2'!$Q$1</c:f>
              <c:strCache>
                <c:ptCount val="1"/>
                <c:pt idx="0">
                  <c:v>Oil...Gas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'c2'!$Q$2:$Q$18</c:f>
              <c:numCache>
                <c:formatCode>General</c:formatCode>
                <c:ptCount val="14"/>
                <c:pt idx="0">
                  <c:v>0.156148788473839</c:v>
                </c:pt>
                <c:pt idx="1">
                  <c:v>0.281838225871549</c:v>
                </c:pt>
                <c:pt idx="2">
                  <c:v>0.13531913828975</c:v>
                </c:pt>
                <c:pt idx="3">
                  <c:v>0.38701373916287</c:v>
                </c:pt>
                <c:pt idx="4">
                  <c:v>0.13473798654671</c:v>
                </c:pt>
                <c:pt idx="5">
                  <c:v>0.151461117372018</c:v>
                </c:pt>
                <c:pt idx="6">
                  <c:v>0.0</c:v>
                </c:pt>
                <c:pt idx="7">
                  <c:v>0.330925545791993</c:v>
                </c:pt>
                <c:pt idx="8">
                  <c:v>0.219428722633988</c:v>
                </c:pt>
                <c:pt idx="9">
                  <c:v>0.106933125496184</c:v>
                </c:pt>
                <c:pt idx="10">
                  <c:v>0.0384804155342446</c:v>
                </c:pt>
                <c:pt idx="11">
                  <c:v>0.128347745793911</c:v>
                </c:pt>
                <c:pt idx="12">
                  <c:v>0.115448487666686</c:v>
                </c:pt>
                <c:pt idx="13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'c2'!$R$1</c:f>
              <c:strCache>
                <c:ptCount val="1"/>
                <c:pt idx="0">
                  <c:v>Real.Estate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'c2'!$R$2:$R$18</c:f>
              <c:numCache>
                <c:formatCode>General</c:formatCode>
                <c:ptCount val="14"/>
                <c:pt idx="0">
                  <c:v>0.0168212711973244</c:v>
                </c:pt>
                <c:pt idx="1">
                  <c:v>0.0</c:v>
                </c:pt>
                <c:pt idx="2">
                  <c:v>0.0</c:v>
                </c:pt>
                <c:pt idx="3">
                  <c:v>0.00306018019309875</c:v>
                </c:pt>
                <c:pt idx="4">
                  <c:v>0.00149671196499976</c:v>
                </c:pt>
                <c:pt idx="5">
                  <c:v>0.0643066630564436</c:v>
                </c:pt>
                <c:pt idx="6">
                  <c:v>0.0</c:v>
                </c:pt>
                <c:pt idx="7">
                  <c:v>0.0</c:v>
                </c:pt>
                <c:pt idx="8">
                  <c:v>0.035710673888405</c:v>
                </c:pt>
                <c:pt idx="9">
                  <c:v>0.0147011559437065</c:v>
                </c:pt>
                <c:pt idx="10">
                  <c:v>0.0</c:v>
                </c:pt>
                <c:pt idx="11">
                  <c:v>0.0235227855420465</c:v>
                </c:pt>
                <c:pt idx="12">
                  <c:v>0.0226823752630111</c:v>
                </c:pt>
                <c:pt idx="13">
                  <c:v>0.0531959797135057</c:v>
                </c:pt>
              </c:numCache>
            </c:numRef>
          </c:val>
        </c:ser>
        <c:ser>
          <c:idx val="12"/>
          <c:order val="12"/>
          <c:tx>
            <c:strRef>
              <c:f>'c2'!$S$1</c:f>
              <c:strCache>
                <c:ptCount val="1"/>
                <c:pt idx="0">
                  <c:v>SPAC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'c2'!$S$2:$S$18</c:f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'c2'!$T$1</c:f>
              <c:strCache>
                <c:ptCount val="1"/>
                <c:pt idx="0">
                  <c:v>Technology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'c2'!$T$2:$T$18</c:f>
              <c:numCache>
                <c:formatCode>General</c:formatCode>
                <c:ptCount val="14"/>
                <c:pt idx="0">
                  <c:v>0.052557196706368</c:v>
                </c:pt>
                <c:pt idx="1">
                  <c:v>0.0</c:v>
                </c:pt>
                <c:pt idx="2">
                  <c:v>0.0544074872036689</c:v>
                </c:pt>
                <c:pt idx="3">
                  <c:v>0.0</c:v>
                </c:pt>
                <c:pt idx="4">
                  <c:v>0.0686074940570837</c:v>
                </c:pt>
                <c:pt idx="5">
                  <c:v>0.0308167407548239</c:v>
                </c:pt>
                <c:pt idx="6">
                  <c:v>0.0</c:v>
                </c:pt>
                <c:pt idx="7">
                  <c:v>0.239068046828628</c:v>
                </c:pt>
                <c:pt idx="8">
                  <c:v>0.0208908403045174</c:v>
                </c:pt>
                <c:pt idx="9">
                  <c:v>0.0336957373870752</c:v>
                </c:pt>
                <c:pt idx="10">
                  <c:v>0.00305890788234368</c:v>
                </c:pt>
                <c:pt idx="11">
                  <c:v>0.154198105168991</c:v>
                </c:pt>
                <c:pt idx="12">
                  <c:v>0.0139051699111635</c:v>
                </c:pt>
                <c:pt idx="13">
                  <c:v>0.0645950276844887</c:v>
                </c:pt>
              </c:numCache>
            </c:numRef>
          </c:val>
        </c:ser>
        <c:ser>
          <c:idx val="14"/>
          <c:order val="14"/>
          <c:tx>
            <c:strRef>
              <c:f>'c2'!$U$1</c:f>
              <c:strCache>
                <c:ptCount val="1"/>
                <c:pt idx="0">
                  <c:v>Utilities...Pipelines</c:v>
                </c:pt>
              </c:strCache>
            </c:strRef>
          </c:tx>
          <c:invertIfNegative val="0"/>
          <c:cat>
            <c:strRef>
              <c:f>'c2'!$F$2:$F$18</c:f>
              <c:strCache>
                <c:ptCount val="14"/>
                <c:pt idx="0">
                  <c:v>2 9-Mining (13)</c:v>
                </c:pt>
                <c:pt idx="1">
                  <c:v>6 - Six</c:v>
                </c:pt>
                <c:pt idx="2">
                  <c:v>16-Paradigm Capital Inc.</c:v>
                </c:pt>
                <c:pt idx="3">
                  <c:v>17-Integral Wealth Securities Limited</c:v>
                </c:pt>
                <c:pt idx="4">
                  <c:v>24-Clarus Securities Inc</c:v>
                </c:pt>
                <c:pt idx="5">
                  <c:v>27-Dundee Securities Ltd</c:v>
                </c:pt>
                <c:pt idx="6">
                  <c:v>34-Maison Placements Canada Inc.</c:v>
                </c:pt>
                <c:pt idx="7">
                  <c:v>66-66</c:v>
                </c:pt>
                <c:pt idx="8">
                  <c:v>69-69</c:v>
                </c:pt>
                <c:pt idx="9">
                  <c:v>78-Salman Partners Inc.</c:v>
                </c:pt>
                <c:pt idx="10">
                  <c:v>92-Pollitt &amp; Co. Inc.</c:v>
                </c:pt>
                <c:pt idx="11">
                  <c:v>97-M Partners Inc.</c:v>
                </c:pt>
                <c:pt idx="12">
                  <c:v>143-Pershing Securities Canada Ltd.</c:v>
                </c:pt>
                <c:pt idx="13">
                  <c:v>150-Trapeze Capital Corp.</c:v>
                </c:pt>
              </c:strCache>
            </c:strRef>
          </c:cat>
          <c:val>
            <c:numRef>
              <c:f>'c2'!$U$2:$U$18</c:f>
              <c:numCache>
                <c:formatCode>General</c:formatCode>
                <c:ptCount val="14"/>
                <c:pt idx="0">
                  <c:v>0.00374474860538731</c:v>
                </c:pt>
                <c:pt idx="1">
                  <c:v>0.0</c:v>
                </c:pt>
                <c:pt idx="2">
                  <c:v>0.0015286282211585</c:v>
                </c:pt>
                <c:pt idx="3">
                  <c:v>0.0</c:v>
                </c:pt>
                <c:pt idx="4">
                  <c:v>0.0</c:v>
                </c:pt>
                <c:pt idx="5">
                  <c:v>0.00801161464400518</c:v>
                </c:pt>
                <c:pt idx="6">
                  <c:v>0.0</c:v>
                </c:pt>
                <c:pt idx="7">
                  <c:v>0.0</c:v>
                </c:pt>
                <c:pt idx="8">
                  <c:v>0.0308522703528434</c:v>
                </c:pt>
                <c:pt idx="9">
                  <c:v>0.00135889669441616</c:v>
                </c:pt>
                <c:pt idx="10">
                  <c:v>0.00295459776669275</c:v>
                </c:pt>
                <c:pt idx="11">
                  <c:v>0.0</c:v>
                </c:pt>
                <c:pt idx="12">
                  <c:v>0.00397572419091912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409016"/>
        <c:axId val="2140613336"/>
      </c:barChart>
      <c:catAx>
        <c:axId val="2095409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613336"/>
        <c:crosses val="autoZero"/>
        <c:auto val="1"/>
        <c:lblAlgn val="ctr"/>
        <c:lblOffset val="100"/>
        <c:noMultiLvlLbl val="0"/>
      </c:catAx>
      <c:valAx>
        <c:axId val="2140613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409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'cl3'!$G$1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'cl3'!$G$2:$G$29</c:f>
              <c:numCache>
                <c:formatCode>General</c:formatCode>
                <c:ptCount val="11"/>
                <c:pt idx="0">
                  <c:v>0.0326129247450834</c:v>
                </c:pt>
                <c:pt idx="1">
                  <c:v>0.0937294531350399</c:v>
                </c:pt>
                <c:pt idx="2">
                  <c:v>0.0140780874260478</c:v>
                </c:pt>
                <c:pt idx="3">
                  <c:v>0.0100756624673292</c:v>
                </c:pt>
                <c:pt idx="4">
                  <c:v>0.0215450841528977</c:v>
                </c:pt>
                <c:pt idx="5">
                  <c:v>0.00152717705012787</c:v>
                </c:pt>
                <c:pt idx="6">
                  <c:v>0.00353218932427772</c:v>
                </c:pt>
                <c:pt idx="7">
                  <c:v>0.134743775981945</c:v>
                </c:pt>
                <c:pt idx="8">
                  <c:v>0.0</c:v>
                </c:pt>
                <c:pt idx="9">
                  <c:v>0.0356320686028158</c:v>
                </c:pt>
                <c:pt idx="10">
                  <c:v>0.011265749310353</c:v>
                </c:pt>
              </c:numCache>
            </c:numRef>
          </c:val>
        </c:ser>
        <c:ser>
          <c:idx val="1"/>
          <c:order val="1"/>
          <c:tx>
            <c:strRef>
              <c:f>'cl3'!$H$1</c:f>
              <c:strCache>
                <c:ptCount val="1"/>
                <c:pt idx="0">
                  <c:v>Clean.Technology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'cl3'!$H$2:$H$29</c:f>
              <c:numCache>
                <c:formatCode>General</c:formatCode>
                <c:ptCount val="11"/>
                <c:pt idx="0">
                  <c:v>0.0467138340257337</c:v>
                </c:pt>
                <c:pt idx="1">
                  <c:v>0.0585525193639964</c:v>
                </c:pt>
                <c:pt idx="2">
                  <c:v>0.0194991806366927</c:v>
                </c:pt>
                <c:pt idx="3">
                  <c:v>0.0470922459907631</c:v>
                </c:pt>
                <c:pt idx="4">
                  <c:v>0.00119464479470806</c:v>
                </c:pt>
                <c:pt idx="5">
                  <c:v>0.00139515416484311</c:v>
                </c:pt>
                <c:pt idx="6">
                  <c:v>0.275761955996504</c:v>
                </c:pt>
                <c:pt idx="7">
                  <c:v>0.0515687386700784</c:v>
                </c:pt>
                <c:pt idx="8">
                  <c:v>0.0</c:v>
                </c:pt>
                <c:pt idx="9">
                  <c:v>0.00850974248643202</c:v>
                </c:pt>
                <c:pt idx="10">
                  <c:v>0.00356415815331878</c:v>
                </c:pt>
              </c:numCache>
            </c:numRef>
          </c:val>
        </c:ser>
        <c:ser>
          <c:idx val="2"/>
          <c:order val="2"/>
          <c:tx>
            <c:strRef>
              <c:f>'cl3'!$I$1</c:f>
              <c:strCache>
                <c:ptCount val="1"/>
                <c:pt idx="0">
                  <c:v>Closed.End.Funds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'cl3'!$I$2:$I$29</c:f>
              <c:numCache>
                <c:formatCode>General</c:formatCode>
                <c:ptCount val="11"/>
                <c:pt idx="0">
                  <c:v>0.011557893146173</c:v>
                </c:pt>
                <c:pt idx="1">
                  <c:v>0.0</c:v>
                </c:pt>
                <c:pt idx="2">
                  <c:v>0.00431387986804992</c:v>
                </c:pt>
                <c:pt idx="3">
                  <c:v>0.0146093673269882</c:v>
                </c:pt>
                <c:pt idx="4">
                  <c:v>0.0209121231119322</c:v>
                </c:pt>
                <c:pt idx="5" formatCode="0.00E+00">
                  <c:v>5.09018026878341E-5</c:v>
                </c:pt>
                <c:pt idx="6">
                  <c:v>0.0197839931069721</c:v>
                </c:pt>
                <c:pt idx="7">
                  <c:v>0.0430982076378394</c:v>
                </c:pt>
                <c:pt idx="8">
                  <c:v>0.0</c:v>
                </c:pt>
                <c:pt idx="9">
                  <c:v>0.00519676927488706</c:v>
                </c:pt>
                <c:pt idx="10">
                  <c:v>0.00761368933237302</c:v>
                </c:pt>
              </c:numCache>
            </c:numRef>
          </c:val>
        </c:ser>
        <c:ser>
          <c:idx val="3"/>
          <c:order val="3"/>
          <c:tx>
            <c:strRef>
              <c:f>'cl3'!$J$1</c:f>
              <c:strCache>
                <c:ptCount val="1"/>
                <c:pt idx="0">
                  <c:v>Comm...Media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'cl3'!$J$2:$J$29</c:f>
              <c:numCache>
                <c:formatCode>General</c:formatCode>
                <c:ptCount val="11"/>
                <c:pt idx="0">
                  <c:v>0.0308319252784057</c:v>
                </c:pt>
                <c:pt idx="1">
                  <c:v>0.084502961552391</c:v>
                </c:pt>
                <c:pt idx="2">
                  <c:v>0.00816104364385117</c:v>
                </c:pt>
                <c:pt idx="3">
                  <c:v>0.0246091769746842</c:v>
                </c:pt>
                <c:pt idx="4">
                  <c:v>0.00598820532472434</c:v>
                </c:pt>
                <c:pt idx="5">
                  <c:v>0.133071342099214</c:v>
                </c:pt>
                <c:pt idx="6">
                  <c:v>0.0114591763957073</c:v>
                </c:pt>
                <c:pt idx="7">
                  <c:v>0.0164058570012385</c:v>
                </c:pt>
                <c:pt idx="8">
                  <c:v>0.0</c:v>
                </c:pt>
                <c:pt idx="9">
                  <c:v>0.012619731838805</c:v>
                </c:pt>
                <c:pt idx="10">
                  <c:v>0.0115017579534421</c:v>
                </c:pt>
              </c:numCache>
            </c:numRef>
          </c:val>
        </c:ser>
        <c:ser>
          <c:idx val="4"/>
          <c:order val="4"/>
          <c:tx>
            <c:strRef>
              <c:f>'cl3'!$K$1</c:f>
              <c:strCache>
                <c:ptCount val="1"/>
                <c:pt idx="0">
                  <c:v>Diversified.Industries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'cl3'!$K$2:$K$29</c:f>
              <c:numCache>
                <c:formatCode>General</c:formatCode>
                <c:ptCount val="11"/>
                <c:pt idx="0">
                  <c:v>0.0721505591047653</c:v>
                </c:pt>
                <c:pt idx="1">
                  <c:v>0.178813276166221</c:v>
                </c:pt>
                <c:pt idx="2">
                  <c:v>0.0676327344669978</c:v>
                </c:pt>
                <c:pt idx="3">
                  <c:v>0.129259395875816</c:v>
                </c:pt>
                <c:pt idx="4">
                  <c:v>0.0490691118770653</c:v>
                </c:pt>
                <c:pt idx="5">
                  <c:v>0.0579311796976611</c:v>
                </c:pt>
                <c:pt idx="6">
                  <c:v>0.0479861302563648</c:v>
                </c:pt>
                <c:pt idx="7">
                  <c:v>0.0400676841049612</c:v>
                </c:pt>
                <c:pt idx="8">
                  <c:v>0.0</c:v>
                </c:pt>
                <c:pt idx="9">
                  <c:v>0.101863058318731</c:v>
                </c:pt>
                <c:pt idx="10">
                  <c:v>0.0488830202838352</c:v>
                </c:pt>
              </c:numCache>
            </c:numRef>
          </c:val>
        </c:ser>
        <c:ser>
          <c:idx val="5"/>
          <c:order val="5"/>
          <c:tx>
            <c:strRef>
              <c:f>'cl3'!$L$1</c:f>
              <c:strCache>
                <c:ptCount val="1"/>
                <c:pt idx="0">
                  <c:v>ETP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'cl3'!$L$2:$L$29</c:f>
              <c:numCache>
                <c:formatCode>General</c:formatCode>
                <c:ptCount val="11"/>
                <c:pt idx="0">
                  <c:v>0.174169575638628</c:v>
                </c:pt>
                <c:pt idx="1">
                  <c:v>0.0</c:v>
                </c:pt>
                <c:pt idx="2">
                  <c:v>0.243607232844187</c:v>
                </c:pt>
                <c:pt idx="3">
                  <c:v>0.120057041361364</c:v>
                </c:pt>
                <c:pt idx="4">
                  <c:v>0.392887929244634</c:v>
                </c:pt>
                <c:pt idx="5">
                  <c:v>0.489874985666368</c:v>
                </c:pt>
                <c:pt idx="6">
                  <c:v>0.00925308550452256</c:v>
                </c:pt>
                <c:pt idx="7">
                  <c:v>0.0394172653370721</c:v>
                </c:pt>
                <c:pt idx="8">
                  <c:v>0.0</c:v>
                </c:pt>
                <c:pt idx="9">
                  <c:v>0.38352517331136</c:v>
                </c:pt>
                <c:pt idx="10">
                  <c:v>0.0630730431167726</c:v>
                </c:pt>
              </c:numCache>
            </c:numRef>
          </c:val>
        </c:ser>
        <c:ser>
          <c:idx val="6"/>
          <c:order val="6"/>
          <c:tx>
            <c:strRef>
              <c:f>'cl3'!$M$1</c:f>
              <c:strCache>
                <c:ptCount val="1"/>
                <c:pt idx="0">
                  <c:v>Financial.Services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'cl3'!$M$2:$M$29</c:f>
              <c:numCache>
                <c:formatCode>General</c:formatCode>
                <c:ptCount val="11"/>
                <c:pt idx="0">
                  <c:v>0.0750450059371496</c:v>
                </c:pt>
                <c:pt idx="1">
                  <c:v>0.0</c:v>
                </c:pt>
                <c:pt idx="2">
                  <c:v>0.113854220250347</c:v>
                </c:pt>
                <c:pt idx="3">
                  <c:v>0.146838297796477</c:v>
                </c:pt>
                <c:pt idx="4">
                  <c:v>0.0488868376745972</c:v>
                </c:pt>
                <c:pt idx="5">
                  <c:v>0.0936713253895515</c:v>
                </c:pt>
                <c:pt idx="6">
                  <c:v>0.0919873413212176</c:v>
                </c:pt>
                <c:pt idx="7">
                  <c:v>0.0970416808347181</c:v>
                </c:pt>
                <c:pt idx="8">
                  <c:v>0.0</c:v>
                </c:pt>
                <c:pt idx="9">
                  <c:v>0.101051653030681</c:v>
                </c:pt>
                <c:pt idx="10">
                  <c:v>0.057118703073906</c:v>
                </c:pt>
              </c:numCache>
            </c:numRef>
          </c:val>
        </c:ser>
        <c:ser>
          <c:idx val="7"/>
          <c:order val="7"/>
          <c:tx>
            <c:strRef>
              <c:f>'cl3'!$N$1</c:f>
              <c:strCache>
                <c:ptCount val="1"/>
                <c:pt idx="0">
                  <c:v>Forest.Products...Paper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'cl3'!$N$2:$N$29</c:f>
              <c:numCache>
                <c:formatCode>General</c:formatCode>
                <c:ptCount val="11"/>
                <c:pt idx="0">
                  <c:v>0.00516767285041659</c:v>
                </c:pt>
                <c:pt idx="1">
                  <c:v>0.0</c:v>
                </c:pt>
                <c:pt idx="2">
                  <c:v>0.00564169753205256</c:v>
                </c:pt>
                <c:pt idx="3">
                  <c:v>0.00219152479572146</c:v>
                </c:pt>
                <c:pt idx="4">
                  <c:v>0.0</c:v>
                </c:pt>
                <c:pt idx="5">
                  <c:v>0.00707745240601755</c:v>
                </c:pt>
                <c:pt idx="6">
                  <c:v>0.00208042619910159</c:v>
                </c:pt>
                <c:pt idx="7">
                  <c:v>0.0317010046179479</c:v>
                </c:pt>
                <c:pt idx="8">
                  <c:v>0.0</c:v>
                </c:pt>
                <c:pt idx="9">
                  <c:v>0.00298462295332486</c:v>
                </c:pt>
                <c:pt idx="10">
                  <c:v>0.0</c:v>
                </c:pt>
              </c:numCache>
            </c:numRef>
          </c:val>
        </c:ser>
        <c:ser>
          <c:idx val="8"/>
          <c:order val="8"/>
          <c:tx>
            <c:strRef>
              <c:f>'cl3'!$O$1</c:f>
              <c:strCache>
                <c:ptCount val="1"/>
                <c:pt idx="0">
                  <c:v>Life.Sciences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'cl3'!$O$2:$O$29</c:f>
              <c:numCache>
                <c:formatCode>General</c:formatCode>
                <c:ptCount val="11"/>
                <c:pt idx="0">
                  <c:v>0.00992993939234925</c:v>
                </c:pt>
                <c:pt idx="1">
                  <c:v>0.0</c:v>
                </c:pt>
                <c:pt idx="2">
                  <c:v>0.0561155718111523</c:v>
                </c:pt>
                <c:pt idx="3">
                  <c:v>0.0012457856212326</c:v>
                </c:pt>
                <c:pt idx="4">
                  <c:v>0.00928364150095116</c:v>
                </c:pt>
                <c:pt idx="5">
                  <c:v>0.00105323370628798</c:v>
                </c:pt>
                <c:pt idx="6">
                  <c:v>0.01653665884535</c:v>
                </c:pt>
                <c:pt idx="7">
                  <c:v>0.00624828264519124</c:v>
                </c:pt>
                <c:pt idx="8">
                  <c:v>0.0</c:v>
                </c:pt>
                <c:pt idx="9">
                  <c:v>0.00881621979332715</c:v>
                </c:pt>
                <c:pt idx="10">
                  <c:v>0.0</c:v>
                </c:pt>
              </c:numCache>
            </c:numRef>
          </c:val>
        </c:ser>
        <c:ser>
          <c:idx val="9"/>
          <c:order val="9"/>
          <c:tx>
            <c:strRef>
              <c:f>'cl3'!$P$1</c:f>
              <c:strCache>
                <c:ptCount val="1"/>
                <c:pt idx="0">
                  <c:v>Mining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'cl3'!$P$2:$P$29</c:f>
              <c:numCache>
                <c:formatCode>General</c:formatCode>
                <c:ptCount val="11"/>
                <c:pt idx="0">
                  <c:v>0.0702770194392358</c:v>
                </c:pt>
                <c:pt idx="1">
                  <c:v>0.0</c:v>
                </c:pt>
                <c:pt idx="2">
                  <c:v>0.105134558033863</c:v>
                </c:pt>
                <c:pt idx="3">
                  <c:v>0.0167945827783838</c:v>
                </c:pt>
                <c:pt idx="4">
                  <c:v>0.124722805159076</c:v>
                </c:pt>
                <c:pt idx="5">
                  <c:v>0.0775323612547627</c:v>
                </c:pt>
                <c:pt idx="6">
                  <c:v>0.0818261721557123</c:v>
                </c:pt>
                <c:pt idx="7">
                  <c:v>0.134694223426011</c:v>
                </c:pt>
                <c:pt idx="8">
                  <c:v>0.0</c:v>
                </c:pt>
                <c:pt idx="9">
                  <c:v>0.13390976828965</c:v>
                </c:pt>
                <c:pt idx="10">
                  <c:v>0.0281557232948982</c:v>
                </c:pt>
              </c:numCache>
            </c:numRef>
          </c:val>
        </c:ser>
        <c:ser>
          <c:idx val="10"/>
          <c:order val="10"/>
          <c:tx>
            <c:strRef>
              <c:f>'cl3'!$Q$1</c:f>
              <c:strCache>
                <c:ptCount val="1"/>
                <c:pt idx="0">
                  <c:v>Oil...Gas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'cl3'!$Q$2:$Q$29</c:f>
              <c:numCache>
                <c:formatCode>General</c:formatCode>
                <c:ptCount val="11"/>
                <c:pt idx="0">
                  <c:v>0.114307309703943</c:v>
                </c:pt>
                <c:pt idx="1">
                  <c:v>0.0585889692395762</c:v>
                </c:pt>
                <c:pt idx="2">
                  <c:v>0.148335219163502</c:v>
                </c:pt>
                <c:pt idx="3">
                  <c:v>0.0990942978323315</c:v>
                </c:pt>
                <c:pt idx="4">
                  <c:v>0.147439453580252</c:v>
                </c:pt>
                <c:pt idx="5">
                  <c:v>0.134898576535893</c:v>
                </c:pt>
                <c:pt idx="6">
                  <c:v>0.0825377407124311</c:v>
                </c:pt>
                <c:pt idx="7">
                  <c:v>0.0760260162715779</c:v>
                </c:pt>
                <c:pt idx="8">
                  <c:v>0.0</c:v>
                </c:pt>
                <c:pt idx="9">
                  <c:v>0.109497099115344</c:v>
                </c:pt>
                <c:pt idx="10">
                  <c:v>0.286655724588524</c:v>
                </c:pt>
              </c:numCache>
            </c:numRef>
          </c:val>
        </c:ser>
        <c:ser>
          <c:idx val="11"/>
          <c:order val="11"/>
          <c:tx>
            <c:strRef>
              <c:f>'cl3'!$R$1</c:f>
              <c:strCache>
                <c:ptCount val="1"/>
                <c:pt idx="0">
                  <c:v>Real.Estate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'cl3'!$R$2:$R$29</c:f>
              <c:numCache>
                <c:formatCode>General</c:formatCode>
                <c:ptCount val="11"/>
                <c:pt idx="0">
                  <c:v>0.280617377522961</c:v>
                </c:pt>
                <c:pt idx="1">
                  <c:v>0.354203535170625</c:v>
                </c:pt>
                <c:pt idx="2">
                  <c:v>0.170449005563227</c:v>
                </c:pt>
                <c:pt idx="3">
                  <c:v>0.275292134990278</c:v>
                </c:pt>
                <c:pt idx="4">
                  <c:v>0.133476498181601</c:v>
                </c:pt>
                <c:pt idx="5">
                  <c:v>0.00156394587441017</c:v>
                </c:pt>
                <c:pt idx="6">
                  <c:v>0.322312224074011</c:v>
                </c:pt>
                <c:pt idx="7">
                  <c:v>0.293744006845478</c:v>
                </c:pt>
                <c:pt idx="8">
                  <c:v>1.0</c:v>
                </c:pt>
                <c:pt idx="9">
                  <c:v>0.02978407149635</c:v>
                </c:pt>
                <c:pt idx="10">
                  <c:v>0.225348353033626</c:v>
                </c:pt>
              </c:numCache>
            </c:numRef>
          </c:val>
        </c:ser>
        <c:ser>
          <c:idx val="12"/>
          <c:order val="12"/>
          <c:tx>
            <c:strRef>
              <c:f>'cl3'!$S$1</c:f>
              <c:strCache>
                <c:ptCount val="1"/>
                <c:pt idx="0">
                  <c:v>SPAC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'cl3'!$S$2:$S$29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'cl3'!$T$1</c:f>
              <c:strCache>
                <c:ptCount val="1"/>
                <c:pt idx="0">
                  <c:v>Technology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'cl3'!$T$2:$T$29</c:f>
              <c:numCache>
                <c:formatCode>General</c:formatCode>
                <c:ptCount val="11"/>
                <c:pt idx="0">
                  <c:v>0.0347910591218131</c:v>
                </c:pt>
                <c:pt idx="1">
                  <c:v>0.0127013797212519</c:v>
                </c:pt>
                <c:pt idx="2">
                  <c:v>0.0341979116992665</c:v>
                </c:pt>
                <c:pt idx="3">
                  <c:v>0.00932160648919992</c:v>
                </c:pt>
                <c:pt idx="4">
                  <c:v>0.0221663117656475</c:v>
                </c:pt>
                <c:pt idx="5" formatCode="0.00E+00">
                  <c:v>3.44787539576963E-5</c:v>
                </c:pt>
                <c:pt idx="6">
                  <c:v>0.0257588252325467</c:v>
                </c:pt>
                <c:pt idx="7">
                  <c:v>0.0207657153803284</c:v>
                </c:pt>
                <c:pt idx="8">
                  <c:v>0.0</c:v>
                </c:pt>
                <c:pt idx="9">
                  <c:v>0.0359159177526178</c:v>
                </c:pt>
                <c:pt idx="10">
                  <c:v>0.187048444423315</c:v>
                </c:pt>
              </c:numCache>
            </c:numRef>
          </c:val>
        </c:ser>
        <c:ser>
          <c:idx val="14"/>
          <c:order val="14"/>
          <c:tx>
            <c:strRef>
              <c:f>'cl3'!$U$1</c:f>
              <c:strCache>
                <c:ptCount val="1"/>
                <c:pt idx="0">
                  <c:v>Utilities...Pipelines</c:v>
                </c:pt>
              </c:strCache>
            </c:strRef>
          </c:tx>
          <c:invertIfNegative val="0"/>
          <c:cat>
            <c:strRef>
              <c:f>'cl3'!$F$2:$F$29</c:f>
              <c:strCache>
                <c:ptCount val="11"/>
                <c:pt idx="0">
                  <c:v>3 (10)</c:v>
                </c:pt>
                <c:pt idx="1">
                  <c:v>8-Maple Securities Canada Limited</c:v>
                </c:pt>
                <c:pt idx="2">
                  <c:v>28-BBS Securities Inc.</c:v>
                </c:pt>
                <c:pt idx="3">
                  <c:v>70-Manulife Securities Incorporated</c:v>
                </c:pt>
                <c:pt idx="4">
                  <c:v>71-Brant Securities Ltd.</c:v>
                </c:pt>
                <c:pt idx="5">
                  <c:v>86-Pictet Canada L.P.</c:v>
                </c:pt>
                <c:pt idx="6">
                  <c:v>94-Hampton Securities Ltd.</c:v>
                </c:pt>
                <c:pt idx="7">
                  <c:v>95-Wolverton Securities Ltd.</c:v>
                </c:pt>
                <c:pt idx="8">
                  <c:v>110-Jacob Securites Inc</c:v>
                </c:pt>
                <c:pt idx="9">
                  <c:v>124-Questrade Inc.</c:v>
                </c:pt>
                <c:pt idx="10">
                  <c:v>132-Acker Finley Inc.</c:v>
                </c:pt>
              </c:strCache>
            </c:strRef>
          </c:cat>
          <c:val>
            <c:numRef>
              <c:f>'cl3'!$U$2:$U$29</c:f>
              <c:numCache>
                <c:formatCode>General</c:formatCode>
                <c:ptCount val="11"/>
                <c:pt idx="0">
                  <c:v>0.0418279040933426</c:v>
                </c:pt>
                <c:pt idx="1">
                  <c:v>0.158907905650899</c:v>
                </c:pt>
                <c:pt idx="2">
                  <c:v>0.00897965706076252</c:v>
                </c:pt>
                <c:pt idx="3">
                  <c:v>0.103518879699431</c:v>
                </c:pt>
                <c:pt idx="4">
                  <c:v>0.0224273536319134</c:v>
                </c:pt>
                <c:pt idx="5">
                  <c:v>0.000317885598217377</c:v>
                </c:pt>
                <c:pt idx="6">
                  <c:v>0.00918408087528072</c:v>
                </c:pt>
                <c:pt idx="7">
                  <c:v>0.0144775412456133</c:v>
                </c:pt>
                <c:pt idx="8">
                  <c:v>0.0</c:v>
                </c:pt>
                <c:pt idx="9">
                  <c:v>0.0306941037356731</c:v>
                </c:pt>
                <c:pt idx="10">
                  <c:v>0.0697716334356357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044536"/>
        <c:axId val="2143047480"/>
      </c:barChart>
      <c:catAx>
        <c:axId val="2143044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047480"/>
        <c:crosses val="autoZero"/>
        <c:auto val="1"/>
        <c:lblAlgn val="ctr"/>
        <c:lblOffset val="100"/>
        <c:noMultiLvlLbl val="0"/>
      </c:catAx>
      <c:valAx>
        <c:axId val="2143047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044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Sheet5!$G$2:$G$87</c:f>
              <c:numCache>
                <c:formatCode>General</c:formatCode>
                <c:ptCount val="4"/>
                <c:pt idx="0">
                  <c:v>0.0928728028302484</c:v>
                </c:pt>
                <c:pt idx="1">
                  <c:v>0.0173954154838742</c:v>
                </c:pt>
                <c:pt idx="2">
                  <c:v>0.0</c:v>
                </c:pt>
                <c:pt idx="3">
                  <c:v>0.261222993006871</c:v>
                </c:pt>
              </c:numCache>
            </c:numRef>
          </c:val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Clean.Technology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Sheet5!$H$2:$H$87</c:f>
              <c:numCache>
                <c:formatCode>General</c:formatCode>
                <c:ptCount val="4"/>
                <c:pt idx="0">
                  <c:v>0.0238779764921934</c:v>
                </c:pt>
                <c:pt idx="1">
                  <c:v>0.0</c:v>
                </c:pt>
                <c:pt idx="2">
                  <c:v>0.0</c:v>
                </c:pt>
                <c:pt idx="3">
                  <c:v>0.0716339294765801</c:v>
                </c:pt>
              </c:numCache>
            </c:numRef>
          </c:val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Closed.End.Funds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Sheet5!$I$2:$I$87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Comm...Media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Sheet5!$J$2:$J$87</c:f>
              <c:numCache>
                <c:formatCode>General</c:formatCode>
                <c:ptCount val="4"/>
                <c:pt idx="0">
                  <c:v>0.0211988077776243</c:v>
                </c:pt>
                <c:pt idx="1">
                  <c:v>0.0335308743776544</c:v>
                </c:pt>
                <c:pt idx="2">
                  <c:v>0.0</c:v>
                </c:pt>
                <c:pt idx="3">
                  <c:v>0.0300655489552186</c:v>
                </c:pt>
              </c:numCache>
            </c:numRef>
          </c:val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Diversified.Industries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Sheet5!$K$2:$K$87</c:f>
              <c:numCache>
                <c:formatCode>General</c:formatCode>
                <c:ptCount val="4"/>
                <c:pt idx="0">
                  <c:v>0.0423349030395315</c:v>
                </c:pt>
                <c:pt idx="1">
                  <c:v>0.0841468824272401</c:v>
                </c:pt>
                <c:pt idx="2">
                  <c:v>0.0</c:v>
                </c:pt>
                <c:pt idx="3">
                  <c:v>0.0428578266913542</c:v>
                </c:pt>
              </c:numCache>
            </c:numRef>
          </c:val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ETP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Sheet5!$L$2:$L$87</c:f>
              <c:numCache>
                <c:formatCode>General</c:formatCode>
                <c:ptCount val="4"/>
                <c:pt idx="0">
                  <c:v>0.00229916116442035</c:v>
                </c:pt>
                <c:pt idx="1">
                  <c:v>0.000442248142748508</c:v>
                </c:pt>
                <c:pt idx="2">
                  <c:v>0.0</c:v>
                </c:pt>
                <c:pt idx="3">
                  <c:v>0.00645523535051256</c:v>
                </c:pt>
              </c:numCache>
            </c:numRef>
          </c:val>
        </c:ser>
        <c:ser>
          <c:idx val="6"/>
          <c:order val="6"/>
          <c:tx>
            <c:strRef>
              <c:f>Sheet5!$M$1</c:f>
              <c:strCache>
                <c:ptCount val="1"/>
                <c:pt idx="0">
                  <c:v>Financial.Services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Sheet5!$M$2:$M$87</c:f>
              <c:numCache>
                <c:formatCode>General</c:formatCode>
                <c:ptCount val="4"/>
                <c:pt idx="0">
                  <c:v>0.0227998696054635</c:v>
                </c:pt>
                <c:pt idx="1">
                  <c:v>0.0602204210448871</c:v>
                </c:pt>
                <c:pt idx="2">
                  <c:v>0.0</c:v>
                </c:pt>
                <c:pt idx="3">
                  <c:v>0.00817918777150333</c:v>
                </c:pt>
              </c:numCache>
            </c:numRef>
          </c:val>
        </c:ser>
        <c:ser>
          <c:idx val="7"/>
          <c:order val="7"/>
          <c:tx>
            <c:strRef>
              <c:f>Sheet5!$N$1</c:f>
              <c:strCache>
                <c:ptCount val="1"/>
                <c:pt idx="0">
                  <c:v>Forest.Products...Paper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Sheet5!$N$2:$N$87</c:f>
              <c:numCache>
                <c:formatCode>General</c:formatCode>
                <c:ptCount val="4"/>
                <c:pt idx="0">
                  <c:v>0.00044485908696547</c:v>
                </c:pt>
                <c:pt idx="1">
                  <c:v>0.0</c:v>
                </c:pt>
                <c:pt idx="2">
                  <c:v>0.0</c:v>
                </c:pt>
                <c:pt idx="3">
                  <c:v>0.00133457726089641</c:v>
                </c:pt>
              </c:numCache>
            </c:numRef>
          </c:val>
        </c:ser>
        <c:ser>
          <c:idx val="8"/>
          <c:order val="8"/>
          <c:tx>
            <c:strRef>
              <c:f>Sheet5!$O$1</c:f>
              <c:strCache>
                <c:ptCount val="1"/>
                <c:pt idx="0">
                  <c:v>Life.Sciences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Sheet5!$O$2:$O$87</c:f>
              <c:numCache>
                <c:formatCode>General</c:formatCode>
                <c:ptCount val="4"/>
                <c:pt idx="0">
                  <c:v>0.0339581458514015</c:v>
                </c:pt>
                <c:pt idx="1">
                  <c:v>0.0</c:v>
                </c:pt>
                <c:pt idx="2">
                  <c:v>0.0</c:v>
                </c:pt>
                <c:pt idx="3">
                  <c:v>0.101874437554204</c:v>
                </c:pt>
              </c:numCache>
            </c:numRef>
          </c:val>
        </c:ser>
        <c:ser>
          <c:idx val="9"/>
          <c:order val="9"/>
          <c:tx>
            <c:strRef>
              <c:f>Sheet5!$P$1</c:f>
              <c:strCache>
                <c:ptCount val="1"/>
                <c:pt idx="0">
                  <c:v>Mining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Sheet5!$P$2:$P$87</c:f>
              <c:numCache>
                <c:formatCode>General</c:formatCode>
                <c:ptCount val="4"/>
                <c:pt idx="0">
                  <c:v>0.0392292818392011</c:v>
                </c:pt>
                <c:pt idx="1">
                  <c:v>0.069043841201026</c:v>
                </c:pt>
                <c:pt idx="2">
                  <c:v>0.0</c:v>
                </c:pt>
                <c:pt idx="3">
                  <c:v>0.0486440043165775</c:v>
                </c:pt>
              </c:numCache>
            </c:numRef>
          </c:val>
        </c:ser>
        <c:ser>
          <c:idx val="10"/>
          <c:order val="10"/>
          <c:tx>
            <c:strRef>
              <c:f>Sheet5!$Q$1</c:f>
              <c:strCache>
                <c:ptCount val="1"/>
                <c:pt idx="0">
                  <c:v>Oil...Gas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Sheet5!$Q$2:$Q$87</c:f>
              <c:numCache>
                <c:formatCode>General</c:formatCode>
                <c:ptCount val="4"/>
                <c:pt idx="0">
                  <c:v>0.0925852070608352</c:v>
                </c:pt>
                <c:pt idx="1">
                  <c:v>0.231873211822019</c:v>
                </c:pt>
                <c:pt idx="2">
                  <c:v>0.0</c:v>
                </c:pt>
                <c:pt idx="3">
                  <c:v>0.0458824093604868</c:v>
                </c:pt>
              </c:numCache>
            </c:numRef>
          </c:val>
        </c:ser>
        <c:ser>
          <c:idx val="11"/>
          <c:order val="11"/>
          <c:tx>
            <c:strRef>
              <c:f>Sheet5!$R$1</c:f>
              <c:strCache>
                <c:ptCount val="1"/>
                <c:pt idx="0">
                  <c:v>Real.Estate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Sheet5!$R$2:$R$87</c:f>
              <c:numCache>
                <c:formatCode>General</c:formatCode>
                <c:ptCount val="4"/>
                <c:pt idx="0">
                  <c:v>0.00535961632396296</c:v>
                </c:pt>
                <c:pt idx="1">
                  <c:v>0.0</c:v>
                </c:pt>
                <c:pt idx="2">
                  <c:v>0.0</c:v>
                </c:pt>
                <c:pt idx="3">
                  <c:v>0.0160788489718889</c:v>
                </c:pt>
              </c:numCache>
            </c:numRef>
          </c:val>
        </c:ser>
        <c:ser>
          <c:idx val="12"/>
          <c:order val="12"/>
          <c:tx>
            <c:strRef>
              <c:f>Sheet5!$S$1</c:f>
              <c:strCache>
                <c:ptCount val="1"/>
                <c:pt idx="0">
                  <c:v>SPAC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Sheet5!$S$2:$S$87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Sheet5!$T$1</c:f>
              <c:strCache>
                <c:ptCount val="1"/>
                <c:pt idx="0">
                  <c:v>Technology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Sheet5!$T$2:$T$87</c:f>
              <c:numCache>
                <c:formatCode>General</c:formatCode>
                <c:ptCount val="4"/>
                <c:pt idx="0">
                  <c:v>0.622039282039742</c:v>
                </c:pt>
                <c:pt idx="1">
                  <c:v>0.503347105500551</c:v>
                </c:pt>
                <c:pt idx="2">
                  <c:v>1.0</c:v>
                </c:pt>
                <c:pt idx="3">
                  <c:v>0.362770740618675</c:v>
                </c:pt>
              </c:numCache>
            </c:numRef>
          </c:val>
        </c:ser>
        <c:ser>
          <c:idx val="14"/>
          <c:order val="14"/>
          <c:tx>
            <c:strRef>
              <c:f>Sheet5!$U$1</c:f>
              <c:strCache>
                <c:ptCount val="1"/>
                <c:pt idx="0">
                  <c:v>Utilities...Pipelines</c:v>
                </c:pt>
              </c:strCache>
            </c:strRef>
          </c:tx>
          <c:invertIfNegative val="0"/>
          <c:cat>
            <c:strRef>
              <c:f>Sheet5!$F$2:$F$87</c:f>
              <c:strCache>
                <c:ptCount val="4"/>
                <c:pt idx="0">
                  <c:v>5 13-Technology (3)</c:v>
                </c:pt>
                <c:pt idx="1">
                  <c:v>42-Global Maxfin Capital Inc.</c:v>
                </c:pt>
                <c:pt idx="2">
                  <c:v>51-51</c:v>
                </c:pt>
                <c:pt idx="3">
                  <c:v>87-Beacon Securities Ltd.</c:v>
                </c:pt>
              </c:strCache>
            </c:strRef>
          </c:cat>
          <c:val>
            <c:numRef>
              <c:f>Sheet5!$U$2:$U$87</c:f>
              <c:numCache>
                <c:formatCode>General</c:formatCode>
                <c:ptCount val="4"/>
                <c:pt idx="0">
                  <c:v>0.00100008688841046</c:v>
                </c:pt>
                <c:pt idx="1">
                  <c:v>0.0</c:v>
                </c:pt>
                <c:pt idx="2">
                  <c:v>0.0</c:v>
                </c:pt>
                <c:pt idx="3">
                  <c:v>0.00300026066523139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086968"/>
        <c:axId val="2143089912"/>
      </c:barChart>
      <c:catAx>
        <c:axId val="21430869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089912"/>
        <c:crosses val="autoZero"/>
        <c:auto val="1"/>
        <c:lblAlgn val="ctr"/>
        <c:lblOffset val="100"/>
        <c:noMultiLvlLbl val="0"/>
      </c:catAx>
      <c:valAx>
        <c:axId val="2143089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086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16-06-30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16-06-30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16-06-30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Cluster </a:t>
            </a:r>
            <a:r>
              <a:rPr lang="pt-BR" dirty="0" smtClean="0"/>
              <a:t>of Brokers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active Firms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 descr="BIGCLUST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t="-4127" b="-2165"/>
          <a:stretch/>
        </p:blipFill>
        <p:spPr>
          <a:xfrm>
            <a:off x="914400" y="1066800"/>
            <a:ext cx="7086600" cy="4187377"/>
          </a:xfrm>
        </p:spPr>
      </p:pic>
      <p:pic>
        <p:nvPicPr>
          <p:cNvPr id="7" name="Picture 6" descr="Screen Shot 2016-06-30 at 4.1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48200"/>
            <a:ext cx="2971800" cy="772668"/>
          </a:xfrm>
          <a:prstGeom prst="rect">
            <a:avLst/>
          </a:prstGeom>
        </p:spPr>
      </p:pic>
      <p:pic>
        <p:nvPicPr>
          <p:cNvPr id="10" name="Picture 9" descr="Screen Shot 2016-07-04 at 2.05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0"/>
            <a:ext cx="3124200" cy="8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Evolutionary Clustering is useful for separating Firms into general groups, but falls short of differentiating closest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5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Normal Clustering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70" b="-9070"/>
          <a:stretch>
            <a:fillRect/>
          </a:stretch>
        </p:blipFill>
        <p:spPr>
          <a:xfrm>
            <a:off x="1143000" y="1219200"/>
            <a:ext cx="7010400" cy="4205288"/>
          </a:xfrm>
        </p:spPr>
      </p:pic>
      <p:pic>
        <p:nvPicPr>
          <p:cNvPr id="6" name="Picture 5" descr="Screen Shot 2016-06-30 at 4.2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163312"/>
            <a:ext cx="2819400" cy="714248"/>
          </a:xfrm>
          <a:prstGeom prst="rect">
            <a:avLst/>
          </a:prstGeom>
        </p:spPr>
      </p:pic>
      <p:pic>
        <p:nvPicPr>
          <p:cNvPr id="7" name="Picture 6" descr="Screen Shot 2016-06-30 at 4.29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81600"/>
            <a:ext cx="2698082" cy="685800"/>
          </a:xfrm>
          <a:prstGeom prst="rect">
            <a:avLst/>
          </a:prstGeom>
        </p:spPr>
      </p:pic>
      <p:pic>
        <p:nvPicPr>
          <p:cNvPr id="8" name="Picture 7" descr="Screen Shot 2016-06-30 at 4.30.0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1601"/>
            <a:ext cx="2667000" cy="6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Hierarchal Clustering Does a good job of grouping with closest </a:t>
            </a:r>
            <a:r>
              <a:rPr lang="en-US" dirty="0" err="1" smtClean="0"/>
              <a:t>neighbour</a:t>
            </a:r>
            <a:r>
              <a:rPr lang="en-US" dirty="0" smtClean="0"/>
              <a:t>, but falls short in terms of general grouping.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(Evolutionary, followed by Hierarchal)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 descr="Combo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1" r="-969" b="-1163"/>
          <a:stretch/>
        </p:blipFill>
        <p:spPr>
          <a:xfrm>
            <a:off x="2434902" y="1219200"/>
            <a:ext cx="4187610" cy="4994591"/>
          </a:xfrm>
        </p:spPr>
      </p:pic>
      <p:pic>
        <p:nvPicPr>
          <p:cNvPr id="6" name="Picture 5" descr="Screen Shot 2016-06-30 at 4.3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3" y="5410200"/>
            <a:ext cx="3810000" cy="622300"/>
          </a:xfrm>
          <a:prstGeom prst="rect">
            <a:avLst/>
          </a:prstGeom>
        </p:spPr>
      </p:pic>
      <p:pic>
        <p:nvPicPr>
          <p:cNvPr id="7" name="Picture 6" descr="Screen Shot 2016-06-30 at 4.39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86400"/>
            <a:ext cx="3797300" cy="584200"/>
          </a:xfrm>
          <a:prstGeom prst="rect">
            <a:avLst/>
          </a:prstGeom>
        </p:spPr>
      </p:pic>
      <p:pic>
        <p:nvPicPr>
          <p:cNvPr id="8" name="Picture 7" descr="Screen Shot 2016-06-30 at 4.40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07" y="2105196"/>
            <a:ext cx="3797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Clustering Algorithms have different strengths.</a:t>
            </a:r>
          </a:p>
          <a:p>
            <a:r>
              <a:rPr lang="en-US" dirty="0" smtClean="0"/>
              <a:t>Optimally, we found evolutionary clustering should be applied first in order to do general grouping. Followed up with hierarchal clustering, </a:t>
            </a:r>
            <a:r>
              <a:rPr lang="en-US" dirty="0" err="1" smtClean="0"/>
              <a:t>neighbours</a:t>
            </a:r>
            <a:r>
              <a:rPr lang="en-US" dirty="0" smtClean="0"/>
              <a:t> can predicted with good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metrics for clustering are you most interested in?</a:t>
            </a:r>
          </a:p>
          <a:p>
            <a:endParaRPr lang="en-US" dirty="0" smtClean="0"/>
          </a:p>
          <a:p>
            <a:r>
              <a:rPr lang="en-US" dirty="0" smtClean="0"/>
              <a:t>What products do you currently market to your clients?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Question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How to cluster Brokers according to sectors?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en-US" b="1" dirty="0" smtClean="0"/>
              <a:t>Analysis:</a:t>
            </a:r>
            <a:endParaRPr lang="pt-BR" dirty="0" smtClean="0"/>
          </a:p>
          <a:p>
            <a:r>
              <a:rPr lang="pt-BR" dirty="0" err="1" smtClean="0"/>
              <a:t>D</a:t>
            </a:r>
            <a:r>
              <a:rPr lang="en-US" dirty="0" err="1" smtClean="0"/>
              <a:t>ata</a:t>
            </a:r>
            <a:r>
              <a:rPr lang="en-US" dirty="0"/>
              <a:t> </a:t>
            </a:r>
            <a:r>
              <a:rPr lang="en-US" dirty="0" smtClean="0"/>
              <a:t>used: </a:t>
            </a:r>
            <a:r>
              <a:rPr lang="en-US" dirty="0" smtClean="0"/>
              <a:t>Trading </a:t>
            </a:r>
            <a:r>
              <a:rPr lang="en-US" dirty="0" smtClean="0"/>
              <a:t>data from Jan/2015 (21 days)</a:t>
            </a:r>
            <a:endParaRPr lang="pt-BR" dirty="0" smtClean="0"/>
          </a:p>
          <a:p>
            <a:r>
              <a:rPr lang="en-US" dirty="0" err="1" smtClean="0"/>
              <a:t>Nb</a:t>
            </a:r>
            <a:r>
              <a:rPr lang="en-US" dirty="0" smtClean="0"/>
              <a:t> of sectors: 14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of brokers:  81 (7 traded less </a:t>
            </a:r>
            <a:r>
              <a:rPr lang="en-US" dirty="0" smtClean="0"/>
              <a:t>than10 </a:t>
            </a:r>
            <a:r>
              <a:rPr lang="en-US" dirty="0" smtClean="0"/>
              <a:t>days)</a:t>
            </a:r>
            <a:endParaRPr lang="pt-BR" dirty="0" smtClean="0"/>
          </a:p>
          <a:p>
            <a:r>
              <a:rPr lang="en-US" dirty="0" smtClean="0"/>
              <a:t>Tool: K-means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37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There</a:t>
            </a:r>
            <a:r>
              <a:rPr lang="pt-BR" dirty="0" smtClean="0"/>
              <a:t> are 5 big clusters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6002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9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Oil</a:t>
            </a:r>
            <a:r>
              <a:rPr lang="pt-BR" dirty="0" smtClean="0"/>
              <a:t> &amp; </a:t>
            </a:r>
            <a:r>
              <a:rPr lang="pt-BR" dirty="0" err="1" smtClean="0"/>
              <a:t>Gas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838200" y="1524000"/>
          <a:ext cx="7696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0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any interesting results come about from clustering brokers using evolutionary clustering or k-means clustering techniques?</a:t>
            </a:r>
          </a:p>
          <a:p>
            <a:r>
              <a:rPr lang="en-US" dirty="0"/>
              <a:t>Method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Apply </a:t>
            </a:r>
            <a:r>
              <a:rPr lang="en-US" dirty="0"/>
              <a:t>multiple algorithms to subsets of brokers with fixed metrics, and analyze the results.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9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Mining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09600" y="1447800"/>
          <a:ext cx="7848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01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 </a:t>
            </a:r>
            <a:r>
              <a:rPr lang="pt-BR" dirty="0" err="1" smtClean="0"/>
              <a:t>Estate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466850"/>
          <a:ext cx="8153400" cy="470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74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Technology</a:t>
            </a:r>
            <a:r>
              <a:rPr lang="pt-BR" dirty="0" smtClean="0"/>
              <a:t> Cluster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457200" y="1524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3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traders are concentrated at specific sectors, </a:t>
            </a:r>
            <a:r>
              <a:rPr lang="en-US" dirty="0" smtClean="0"/>
              <a:t>but not consistently over each day.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better analysis can be done with Trader IDs:</a:t>
            </a:r>
          </a:p>
          <a:p>
            <a:pPr lvl="1"/>
            <a:r>
              <a:rPr lang="en-US" dirty="0" smtClean="0"/>
              <a:t>The broker </a:t>
            </a:r>
            <a:r>
              <a:rPr lang="en-US" dirty="0" err="1" smtClean="0"/>
              <a:t>behaviour</a:t>
            </a:r>
            <a:r>
              <a:rPr lang="en-US" dirty="0" smtClean="0"/>
              <a:t> can depend on the specific traders;</a:t>
            </a:r>
          </a:p>
          <a:p>
            <a:pPr lvl="1"/>
            <a:r>
              <a:rPr lang="en-US" dirty="0" smtClean="0"/>
              <a:t>A trader can be using more than </a:t>
            </a:r>
            <a:r>
              <a:rPr lang="en-US" dirty="0" smtClean="0"/>
              <a:t>one </a:t>
            </a:r>
            <a:r>
              <a:rPr lang="en-US" dirty="0" smtClean="0"/>
              <a:t>broker;</a:t>
            </a:r>
          </a:p>
          <a:p>
            <a:endParaRPr lang="en-US" dirty="0" smtClean="0"/>
          </a:p>
          <a:p>
            <a:r>
              <a:rPr lang="en-US" dirty="0" smtClean="0"/>
              <a:t>New Research Question (future): </a:t>
            </a:r>
          </a:p>
          <a:p>
            <a:pPr lvl="1"/>
            <a:r>
              <a:rPr lang="en-US" dirty="0" smtClean="0"/>
              <a:t>How to compare the broker </a:t>
            </a:r>
            <a:r>
              <a:rPr lang="en-US" dirty="0" err="1" smtClean="0"/>
              <a:t>behaviours</a:t>
            </a:r>
            <a:r>
              <a:rPr lang="en-US" dirty="0" smtClean="0"/>
              <a:t> inside each cluster?</a:t>
            </a:r>
          </a:p>
          <a:p>
            <a:pPr lvl="1"/>
            <a:r>
              <a:rPr lang="en-US" dirty="0" smtClean="0"/>
              <a:t>How to subdivide the cluster with 53 traders?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3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is the act of grouping observations based on similarities of characteristics (we will refer to characteristics as “metrics”).</a:t>
            </a:r>
          </a:p>
          <a:p>
            <a:r>
              <a:rPr lang="en-US" dirty="0" smtClean="0"/>
              <a:t>Hierarchal clustering: </a:t>
            </a:r>
            <a:endParaRPr lang="en-US" dirty="0"/>
          </a:p>
          <a:p>
            <a:pPr lvl="1"/>
            <a:r>
              <a:rPr lang="en-US" dirty="0" smtClean="0"/>
              <a:t>Single-time clustering: calculates clusters based on closest </a:t>
            </a:r>
            <a:r>
              <a:rPr lang="en-US" dirty="0" err="1" smtClean="0"/>
              <a:t>neighbours</a:t>
            </a:r>
            <a:r>
              <a:rPr lang="en-US" dirty="0" smtClean="0"/>
              <a:t>, for a given time period (in our case a 2-week period).</a:t>
            </a:r>
          </a:p>
          <a:p>
            <a:r>
              <a:rPr lang="en-US" dirty="0" smtClean="0"/>
              <a:t>Evolutionary K-means clustering: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lustering algorithm that incorporates history to build the clusters over multiple time periods, and then uses hierarchal clustering to group based on the cluster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 primary metrics were used for clusters; 2 buy-side metrics, 2 sell-side metrics, and 1 universal metric.</a:t>
            </a:r>
          </a:p>
          <a:p>
            <a:r>
              <a:rPr lang="en-US" sz="1800" dirty="0" smtClean="0"/>
              <a:t>Buy-side metrics: </a:t>
            </a:r>
          </a:p>
          <a:p>
            <a:pPr lvl="1"/>
            <a:r>
              <a:rPr lang="en-US" sz="1800" dirty="0" smtClean="0"/>
              <a:t>Number of transactions where that firm bought (in a given time-frame)</a:t>
            </a:r>
          </a:p>
          <a:p>
            <a:pPr lvl="1"/>
            <a:r>
              <a:rPr lang="en-US" sz="1800" dirty="0" smtClean="0"/>
              <a:t>Liquidity of purchases: The number of times that stock was traded that day.</a:t>
            </a:r>
          </a:p>
          <a:p>
            <a:r>
              <a:rPr lang="en-US" sz="1800" dirty="0" smtClean="0"/>
              <a:t>Sell-side metrics:</a:t>
            </a:r>
          </a:p>
          <a:p>
            <a:pPr lvl="1"/>
            <a:r>
              <a:rPr lang="en-US" sz="1800" dirty="0"/>
              <a:t>Number of transactions where that firm bought (in a given time-frame)</a:t>
            </a:r>
          </a:p>
          <a:p>
            <a:pPr lvl="1"/>
            <a:r>
              <a:rPr lang="en-US" sz="1800" dirty="0"/>
              <a:t>Liquidity of purchases: The number of times that stock was traded that day.</a:t>
            </a:r>
          </a:p>
          <a:p>
            <a:r>
              <a:rPr lang="en-US" sz="1800" dirty="0" smtClean="0"/>
              <a:t>Average value of each transaction: (Price/share) x volume.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125 firms listed on the TSX. </a:t>
            </a:r>
          </a:p>
          <a:p>
            <a:r>
              <a:rPr lang="en-US" dirty="0" smtClean="0"/>
              <a:t>Of these 125, 49 were completely inactive over the observed period.</a:t>
            </a:r>
          </a:p>
          <a:p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Picture 4" descr="Screen Shot 2016-06-30 at 1.3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0"/>
            <a:ext cx="5617141" cy="22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 the remaining 71 firms, their was a clear right skew in the total activity (measured by the sum of the values of each transaction).</a:t>
            </a:r>
          </a:p>
          <a:p>
            <a:r>
              <a:rPr lang="en-US" dirty="0" smtClean="0"/>
              <a:t>To optimize the effectiveness of the clustering algorithms, we subset the active brokers based on large similarities.</a:t>
            </a:r>
            <a:endParaRPr lang="en-US" dirty="0"/>
          </a:p>
        </p:txBody>
      </p:sp>
      <p:pic>
        <p:nvPicPr>
          <p:cNvPr id="5" name="Picture 4" descr="Va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57600"/>
            <a:ext cx="2969567" cy="24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additional subsets were created. One subset was for relatively inactive firms (20 total), and the other subset was for consistently active firms (51 total).</a:t>
            </a:r>
          </a:p>
          <a:p>
            <a:endParaRPr lang="en-US" dirty="0"/>
          </a:p>
        </p:txBody>
      </p:sp>
      <p:pic>
        <p:nvPicPr>
          <p:cNvPr id="5" name="Picture 4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0"/>
            <a:ext cx="3678471" cy="30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 descr="PLOOT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" t="300" r="-1631" b="-41"/>
          <a:stretch/>
        </p:blipFill>
        <p:spPr>
          <a:xfrm>
            <a:off x="3763902" y="1295401"/>
            <a:ext cx="5380098" cy="4648200"/>
          </a:xfrm>
        </p:spPr>
      </p:pic>
      <p:sp>
        <p:nvSpPr>
          <p:cNvPr id="8" name="TextBox 7"/>
          <p:cNvSpPr txBox="1"/>
          <p:nvPr/>
        </p:nvSpPr>
        <p:spPr>
          <a:xfrm>
            <a:off x="533400" y="15240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&gt; </a:t>
            </a:r>
            <a:r>
              <a:rPr lang="de-DE" dirty="0" err="1" smtClean="0"/>
              <a:t>From</a:t>
            </a:r>
            <a:r>
              <a:rPr lang="de-DE" dirty="0" smtClean="0"/>
              <a:t> least </a:t>
            </a:r>
            <a:r>
              <a:rPr lang="de-DE" dirty="0" err="1" smtClean="0"/>
              <a:t>squares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firm:</a:t>
            </a:r>
          </a:p>
          <a:p>
            <a:r>
              <a:rPr lang="de-DE" dirty="0" err="1" smtClean="0"/>
              <a:t>Sales</a:t>
            </a:r>
            <a:r>
              <a:rPr lang="de-DE" dirty="0" smtClean="0"/>
              <a:t> = 1.009*</a:t>
            </a:r>
            <a:r>
              <a:rPr lang="de-DE" dirty="0" err="1" smtClean="0"/>
              <a:t>Puchases</a:t>
            </a:r>
            <a:r>
              <a:rPr lang="de-DE" dirty="0" smtClean="0"/>
              <a:t> – 64.5</a:t>
            </a:r>
          </a:p>
          <a:p>
            <a:endParaRPr lang="de-DE" dirty="0"/>
          </a:p>
          <a:p>
            <a:r>
              <a:rPr lang="de-DE" dirty="0" smtClean="0"/>
              <a:t>&gt; This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additional 1009 </a:t>
            </a:r>
            <a:r>
              <a:rPr lang="de-DE" dirty="0" err="1" smtClean="0"/>
              <a:t>purchases</a:t>
            </a:r>
            <a:r>
              <a:rPr lang="de-DE" dirty="0" smtClean="0"/>
              <a:t> a firm </a:t>
            </a:r>
            <a:r>
              <a:rPr lang="de-DE" dirty="0" err="1" smtClean="0"/>
              <a:t>makes</a:t>
            </a:r>
            <a:r>
              <a:rPr lang="de-DE" dirty="0" smtClean="0"/>
              <a:t>, </a:t>
            </a:r>
            <a:r>
              <a:rPr lang="de-DE" dirty="0" err="1" smtClean="0"/>
              <a:t>we‘d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firm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Evolutionary Clustering of Mildly </a:t>
            </a:r>
            <a:r>
              <a:rPr lang="en-US" dirty="0"/>
              <a:t>T</a:t>
            </a:r>
            <a:r>
              <a:rPr lang="en-US" dirty="0" smtClean="0"/>
              <a:t>raded </a:t>
            </a:r>
            <a:r>
              <a:rPr lang="en-US" dirty="0"/>
              <a:t>B</a:t>
            </a:r>
            <a:r>
              <a:rPr lang="en-US" dirty="0" smtClean="0"/>
              <a:t>rokers: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 descr="Final_Mod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" r="308" b="124"/>
          <a:stretch/>
        </p:blipFill>
        <p:spPr>
          <a:xfrm>
            <a:off x="1553299" y="1219200"/>
            <a:ext cx="6003292" cy="4931614"/>
          </a:xfrm>
        </p:spPr>
      </p:pic>
      <p:sp>
        <p:nvSpPr>
          <p:cNvPr id="6" name="TextBox 5"/>
          <p:cNvSpPr txBox="1"/>
          <p:nvPr/>
        </p:nvSpPr>
        <p:spPr>
          <a:xfrm>
            <a:off x="5181600" y="4876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value traders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value traders</a:t>
            </a:r>
            <a:endParaRPr lang="en-US" dirty="0"/>
          </a:p>
        </p:txBody>
      </p:sp>
      <p:pic>
        <p:nvPicPr>
          <p:cNvPr id="8" name="Picture 7" descr="Screen Shot 2016-06-30 at 2.5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0"/>
            <a:ext cx="2490538" cy="587123"/>
          </a:xfrm>
          <a:prstGeom prst="rect">
            <a:avLst/>
          </a:prstGeom>
        </p:spPr>
      </p:pic>
      <p:pic>
        <p:nvPicPr>
          <p:cNvPr id="9" name="Picture 8" descr="Screen Shot 2016-06-30 at 3.00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410200"/>
            <a:ext cx="2794000" cy="6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32745</TotalTime>
  <Words>698</Words>
  <Application>Microsoft Macintosh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Matrix factorization-Dec3</vt:lpstr>
      <vt:lpstr>Cluster of Brokers</vt:lpstr>
      <vt:lpstr>Research Question</vt:lpstr>
      <vt:lpstr>What Is Clustering?</vt:lpstr>
      <vt:lpstr>Metrics</vt:lpstr>
      <vt:lpstr>Summary Statistics</vt:lpstr>
      <vt:lpstr>Summary Statistics (Cont’d)</vt:lpstr>
      <vt:lpstr>Summary Statistics (Cont’d)</vt:lpstr>
      <vt:lpstr>Summary Statistics (Cont’d)</vt:lpstr>
      <vt:lpstr>Evolutionary Clustering of Mildly Traded Brokers:</vt:lpstr>
      <vt:lpstr>Highly active Firms</vt:lpstr>
      <vt:lpstr>Results</vt:lpstr>
      <vt:lpstr>Hierarchal Clustering</vt:lpstr>
      <vt:lpstr>Results</vt:lpstr>
      <vt:lpstr>Combination (Evolutionary, followed by Hierarchal)</vt:lpstr>
      <vt:lpstr>Results</vt:lpstr>
      <vt:lpstr>Questions</vt:lpstr>
      <vt:lpstr>Research Question</vt:lpstr>
      <vt:lpstr>There are 5 big clusters</vt:lpstr>
      <vt:lpstr>Oil &amp; Gas Cluster</vt:lpstr>
      <vt:lpstr>Mining Cluster</vt:lpstr>
      <vt:lpstr>Real Estate Cluster</vt:lpstr>
      <vt:lpstr>Technology Cluster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747</cp:revision>
  <dcterms:created xsi:type="dcterms:W3CDTF">2014-09-24T15:10:01Z</dcterms:created>
  <dcterms:modified xsi:type="dcterms:W3CDTF">2016-07-04T18:20:09Z</dcterms:modified>
</cp:coreProperties>
</file>