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8" autoAdjust="0"/>
  </p:normalViewPr>
  <p:slideViewPr>
    <p:cSldViewPr>
      <p:cViewPr>
        <p:scale>
          <a:sx n="52" d="100"/>
          <a:sy n="52" d="100"/>
        </p:scale>
        <p:origin x="-156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\file0000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\file0000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xFile00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3-Altacorp Capital Inc (2015)                                                                                                                                                                                                                                 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3-Altacorp Capital Inc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Sheet1!$F$2:$T$2</c:f>
              <c:numCache>
                <c:formatCode>0%</c:formatCode>
                <c:ptCount val="15"/>
                <c:pt idx="0">
                  <c:v>0.034597397</c:v>
                </c:pt>
                <c:pt idx="1">
                  <c:v>0.028731263</c:v>
                </c:pt>
                <c:pt idx="2">
                  <c:v>0.000374034</c:v>
                </c:pt>
                <c:pt idx="3">
                  <c:v>0.00740224600000001</c:v>
                </c:pt>
                <c:pt idx="4">
                  <c:v>0.181670611</c:v>
                </c:pt>
                <c:pt idx="5">
                  <c:v>0.00821154600000001</c:v>
                </c:pt>
                <c:pt idx="6">
                  <c:v>0.085984107</c:v>
                </c:pt>
                <c:pt idx="7">
                  <c:v>0.00248176</c:v>
                </c:pt>
                <c:pt idx="8">
                  <c:v>0.00252563</c:v>
                </c:pt>
                <c:pt idx="9">
                  <c:v>0.130125864</c:v>
                </c:pt>
                <c:pt idx="10">
                  <c:v>0.439631986</c:v>
                </c:pt>
                <c:pt idx="11">
                  <c:v>0.023655155</c:v>
                </c:pt>
                <c:pt idx="12">
                  <c:v>0.0</c:v>
                </c:pt>
                <c:pt idx="13">
                  <c:v>0.004133389</c:v>
                </c:pt>
                <c:pt idx="14">
                  <c:v>0.050475011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146568"/>
        <c:axId val="2142752408"/>
      </c:barChart>
      <c:catAx>
        <c:axId val="2140146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752408"/>
        <c:crosses val="autoZero"/>
        <c:auto val="1"/>
        <c:lblAlgn val="ctr"/>
        <c:lblOffset val="100"/>
        <c:noMultiLvlLbl val="0"/>
      </c:catAx>
      <c:valAx>
        <c:axId val="21427524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0146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454436186131"/>
          <c:y val="0.201118154722185"/>
          <c:w val="0.819918197725284"/>
          <c:h val="0.507707421988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3-Altacorp Capital Inc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Sheet1!$F$2:$T$2</c:f>
              <c:numCache>
                <c:formatCode>0%</c:formatCode>
                <c:ptCount val="15"/>
                <c:pt idx="0">
                  <c:v>0.034597397</c:v>
                </c:pt>
                <c:pt idx="1">
                  <c:v>0.028731263</c:v>
                </c:pt>
                <c:pt idx="2">
                  <c:v>0.000374034</c:v>
                </c:pt>
                <c:pt idx="3">
                  <c:v>0.00740224600000001</c:v>
                </c:pt>
                <c:pt idx="4">
                  <c:v>0.181670611</c:v>
                </c:pt>
                <c:pt idx="5">
                  <c:v>0.00821154600000001</c:v>
                </c:pt>
                <c:pt idx="6">
                  <c:v>0.085984107</c:v>
                </c:pt>
                <c:pt idx="7">
                  <c:v>0.00248176</c:v>
                </c:pt>
                <c:pt idx="8">
                  <c:v>0.00252563</c:v>
                </c:pt>
                <c:pt idx="9">
                  <c:v>0.130125864</c:v>
                </c:pt>
                <c:pt idx="10">
                  <c:v>0.439631986</c:v>
                </c:pt>
                <c:pt idx="11">
                  <c:v>0.023655155</c:v>
                </c:pt>
                <c:pt idx="12">
                  <c:v>0.0</c:v>
                </c:pt>
                <c:pt idx="13">
                  <c:v>0.004133389</c:v>
                </c:pt>
                <c:pt idx="14">
                  <c:v>0.050475011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7-TD Securities Inc   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Sheet1!$F$3:$T$3</c:f>
              <c:numCache>
                <c:formatCode>0%</c:formatCode>
                <c:ptCount val="15"/>
                <c:pt idx="0">
                  <c:v>0.022866891</c:v>
                </c:pt>
                <c:pt idx="1">
                  <c:v>0.028420042</c:v>
                </c:pt>
                <c:pt idx="2">
                  <c:v>0.00460408499999999</c:v>
                </c:pt>
                <c:pt idx="3">
                  <c:v>0.0476327910000001</c:v>
                </c:pt>
                <c:pt idx="4">
                  <c:v>0.169239916</c:v>
                </c:pt>
                <c:pt idx="5">
                  <c:v>0.099429632</c:v>
                </c:pt>
                <c:pt idx="6">
                  <c:v>0.226801589</c:v>
                </c:pt>
                <c:pt idx="7">
                  <c:v>0.00449846300000001</c:v>
                </c:pt>
                <c:pt idx="8">
                  <c:v>0.027710425</c:v>
                </c:pt>
                <c:pt idx="9">
                  <c:v>0.077898944</c:v>
                </c:pt>
                <c:pt idx="10">
                  <c:v>0.131853705</c:v>
                </c:pt>
                <c:pt idx="11">
                  <c:v>0.056923221</c:v>
                </c:pt>
                <c:pt idx="12">
                  <c:v>0.0</c:v>
                </c:pt>
                <c:pt idx="13">
                  <c:v>0.03472921</c:v>
                </c:pt>
                <c:pt idx="14">
                  <c:v>0.067391085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94248"/>
        <c:axId val="2146092824"/>
      </c:barChart>
      <c:catAx>
        <c:axId val="214619424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46092824"/>
        <c:crosses val="autoZero"/>
        <c:auto val="1"/>
        <c:lblAlgn val="ctr"/>
        <c:lblOffset val="100"/>
        <c:noMultiLvlLbl val="0"/>
      </c:catAx>
      <c:valAx>
        <c:axId val="214609282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14619424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en-US"/>
          </a:p>
        </c:txPr>
      </c:legendEntry>
      <c:layout>
        <c:manualLayout>
          <c:xMode val="edge"/>
          <c:yMode val="edge"/>
          <c:x val="0.230555555555556"/>
          <c:y val="0.020391513560805"/>
          <c:w val="0.329205607476635"/>
          <c:h val="0.1843836469593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2015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xFile0000!$F$1</c:f>
              <c:strCache>
                <c:ptCount val="1"/>
                <c:pt idx="0">
                  <c:v>0-null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xFile0000!$F$2:$F$6</c:f>
              <c:numCache>
                <c:formatCode>0%</c:formatCode>
                <c:ptCount val="5"/>
                <c:pt idx="0">
                  <c:v>0.0158155376</c:v>
                </c:pt>
                <c:pt idx="1">
                  <c:v>0.0292169120588235</c:v>
                </c:pt>
                <c:pt idx="2">
                  <c:v>0.00330169233333333</c:v>
                </c:pt>
                <c:pt idx="3">
                  <c:v>0.0208450568571429</c:v>
                </c:pt>
                <c:pt idx="4">
                  <c:v>0.0295307792727273</c:v>
                </c:pt>
              </c:numCache>
            </c:numRef>
          </c:val>
        </c:ser>
        <c:ser>
          <c:idx val="1"/>
          <c:order val="1"/>
          <c:tx>
            <c:strRef>
              <c:f>xFile0000!$G$1</c:f>
              <c:strCache>
                <c:ptCount val="1"/>
                <c:pt idx="0">
                  <c:v>1-Clean Technology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xFile0000!$G$2:$G$6</c:f>
              <c:numCache>
                <c:formatCode>0%</c:formatCode>
                <c:ptCount val="5"/>
                <c:pt idx="0">
                  <c:v>0.0064831214</c:v>
                </c:pt>
                <c:pt idx="1">
                  <c:v>0.0449911732352941</c:v>
                </c:pt>
                <c:pt idx="2">
                  <c:v>0.000132441333333333</c:v>
                </c:pt>
                <c:pt idx="3">
                  <c:v>0.0173240041632653</c:v>
                </c:pt>
                <c:pt idx="4">
                  <c:v>0.00997545181818183</c:v>
                </c:pt>
              </c:numCache>
            </c:numRef>
          </c:val>
        </c:ser>
        <c:ser>
          <c:idx val="2"/>
          <c:order val="2"/>
          <c:tx>
            <c:strRef>
              <c:f>xFile0000!$H$1</c:f>
              <c:strCache>
                <c:ptCount val="1"/>
                <c:pt idx="0">
                  <c:v>2-Closed-End Funds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xFile0000!$H$2:$H$6</c:f>
              <c:numCache>
                <c:formatCode>0%</c:formatCode>
                <c:ptCount val="5"/>
                <c:pt idx="0">
                  <c:v>0.0160940906</c:v>
                </c:pt>
                <c:pt idx="1">
                  <c:v>0.0107454470588235</c:v>
                </c:pt>
                <c:pt idx="2">
                  <c:v>3.99736666666667E-5</c:v>
                </c:pt>
                <c:pt idx="3">
                  <c:v>0.00456459579591837</c:v>
                </c:pt>
                <c:pt idx="4">
                  <c:v>0.00514783227272727</c:v>
                </c:pt>
              </c:numCache>
            </c:numRef>
          </c:val>
        </c:ser>
        <c:ser>
          <c:idx val="3"/>
          <c:order val="3"/>
          <c:tx>
            <c:strRef>
              <c:f>xFile0000!$I$1</c:f>
              <c:strCache>
                <c:ptCount val="1"/>
                <c:pt idx="0">
                  <c:v>3-Comm &amp; Media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xFile0000!$I$2:$I$6</c:f>
              <c:numCache>
                <c:formatCode>0%</c:formatCode>
                <c:ptCount val="5"/>
                <c:pt idx="0">
                  <c:v>0.0073355268</c:v>
                </c:pt>
                <c:pt idx="1">
                  <c:v>0.0192815538823529</c:v>
                </c:pt>
                <c:pt idx="2">
                  <c:v>0.014596508</c:v>
                </c:pt>
                <c:pt idx="3">
                  <c:v>0.0601502347551021</c:v>
                </c:pt>
                <c:pt idx="4">
                  <c:v>0.016571683</c:v>
                </c:pt>
              </c:numCache>
            </c:numRef>
          </c:val>
        </c:ser>
        <c:ser>
          <c:idx val="4"/>
          <c:order val="4"/>
          <c:tx>
            <c:strRef>
              <c:f>xFile0000!$J$1</c:f>
              <c:strCache>
                <c:ptCount val="1"/>
                <c:pt idx="0">
                  <c:v>4-Diversified Industries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xFile0000!$J$2:$J$6</c:f>
              <c:numCache>
                <c:formatCode>0%</c:formatCode>
                <c:ptCount val="5"/>
                <c:pt idx="0">
                  <c:v>0.0860719608</c:v>
                </c:pt>
                <c:pt idx="1">
                  <c:v>0.328331271529412</c:v>
                </c:pt>
                <c:pt idx="2">
                  <c:v>0.016015056</c:v>
                </c:pt>
                <c:pt idx="3">
                  <c:v>0.166106836755102</c:v>
                </c:pt>
                <c:pt idx="4">
                  <c:v>0.115626572727273</c:v>
                </c:pt>
              </c:numCache>
            </c:numRef>
          </c:val>
        </c:ser>
        <c:ser>
          <c:idx val="5"/>
          <c:order val="5"/>
          <c:tx>
            <c:strRef>
              <c:f>xFile0000!$K$1</c:f>
              <c:strCache>
                <c:ptCount val="1"/>
                <c:pt idx="0">
                  <c:v>5-ETP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xFile0000!$K$2:$K$6</c:f>
              <c:numCache>
                <c:formatCode>0%</c:formatCode>
                <c:ptCount val="5"/>
                <c:pt idx="0">
                  <c:v>0.0199690722</c:v>
                </c:pt>
                <c:pt idx="1">
                  <c:v>0.0197045580588235</c:v>
                </c:pt>
                <c:pt idx="2">
                  <c:v>0.000244936333333333</c:v>
                </c:pt>
                <c:pt idx="3">
                  <c:v>0.0654513499387755</c:v>
                </c:pt>
                <c:pt idx="4">
                  <c:v>0.0573912824545455</c:v>
                </c:pt>
              </c:numCache>
            </c:numRef>
          </c:val>
        </c:ser>
        <c:ser>
          <c:idx val="6"/>
          <c:order val="6"/>
          <c:tx>
            <c:strRef>
              <c:f>xFile0000!$L$1</c:f>
              <c:strCache>
                <c:ptCount val="1"/>
                <c:pt idx="0">
                  <c:v>6-Financial Services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xFile0000!$L$2:$L$6</c:f>
              <c:numCache>
                <c:formatCode>0%</c:formatCode>
                <c:ptCount val="5"/>
                <c:pt idx="0">
                  <c:v>0.054163864</c:v>
                </c:pt>
                <c:pt idx="1">
                  <c:v>0.135213365352941</c:v>
                </c:pt>
                <c:pt idx="2">
                  <c:v>0.004848515</c:v>
                </c:pt>
                <c:pt idx="3">
                  <c:v>0.255462990122449</c:v>
                </c:pt>
                <c:pt idx="4">
                  <c:v>0.0724007009090909</c:v>
                </c:pt>
              </c:numCache>
            </c:numRef>
          </c:val>
        </c:ser>
        <c:ser>
          <c:idx val="7"/>
          <c:order val="7"/>
          <c:tx>
            <c:strRef>
              <c:f>xFile0000!$M$1</c:f>
              <c:strCache>
                <c:ptCount val="1"/>
                <c:pt idx="0">
                  <c:v>7-Forest Products &amp; Paper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xFile0000!$M$2:$M$6</c:f>
              <c:numCache>
                <c:formatCode>0%</c:formatCode>
                <c:ptCount val="5"/>
                <c:pt idx="0">
                  <c:v>0.0007437196</c:v>
                </c:pt>
                <c:pt idx="1">
                  <c:v>0.0110446451764706</c:v>
                </c:pt>
                <c:pt idx="2">
                  <c:v>1.87333333333333E-6</c:v>
                </c:pt>
                <c:pt idx="3">
                  <c:v>0.00632085424489796</c:v>
                </c:pt>
                <c:pt idx="4">
                  <c:v>0.0220070929090909</c:v>
                </c:pt>
              </c:numCache>
            </c:numRef>
          </c:val>
        </c:ser>
        <c:ser>
          <c:idx val="8"/>
          <c:order val="8"/>
          <c:tx>
            <c:strRef>
              <c:f>xFile0000!$N$1</c:f>
              <c:strCache>
                <c:ptCount val="1"/>
                <c:pt idx="0">
                  <c:v>8-Life Sciences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xFile0000!$N$2:$N$6</c:f>
              <c:numCache>
                <c:formatCode>0%</c:formatCode>
                <c:ptCount val="5"/>
                <c:pt idx="0">
                  <c:v>0.0303737052</c:v>
                </c:pt>
                <c:pt idx="1">
                  <c:v>0.0206565700588235</c:v>
                </c:pt>
                <c:pt idx="2">
                  <c:v>0.000846905000000001</c:v>
                </c:pt>
                <c:pt idx="3">
                  <c:v>0.029385864244898</c:v>
                </c:pt>
                <c:pt idx="4">
                  <c:v>0.123345150090909</c:v>
                </c:pt>
              </c:numCache>
            </c:numRef>
          </c:val>
        </c:ser>
        <c:ser>
          <c:idx val="9"/>
          <c:order val="9"/>
          <c:tx>
            <c:strRef>
              <c:f>xFile0000!$O$1</c:f>
              <c:strCache>
                <c:ptCount val="1"/>
                <c:pt idx="0">
                  <c:v>9-Mining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xFile0000!$O$2:$O$6</c:f>
              <c:numCache>
                <c:formatCode>0%</c:formatCode>
                <c:ptCount val="5"/>
                <c:pt idx="0">
                  <c:v>0.0690801616</c:v>
                </c:pt>
                <c:pt idx="1">
                  <c:v>0.0811566029411765</c:v>
                </c:pt>
                <c:pt idx="2">
                  <c:v>0.112450782666667</c:v>
                </c:pt>
                <c:pt idx="3">
                  <c:v>0.087313614</c:v>
                </c:pt>
                <c:pt idx="4">
                  <c:v>0.329261669</c:v>
                </c:pt>
              </c:numCache>
            </c:numRef>
          </c:val>
        </c:ser>
        <c:ser>
          <c:idx val="10"/>
          <c:order val="10"/>
          <c:tx>
            <c:strRef>
              <c:f>xFile0000!$P$1</c:f>
              <c:strCache>
                <c:ptCount val="1"/>
                <c:pt idx="0">
                  <c:v>10-Oil &amp; Gas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xFile0000!$P$2:$P$6</c:f>
              <c:numCache>
                <c:formatCode>0%</c:formatCode>
                <c:ptCount val="5"/>
                <c:pt idx="0">
                  <c:v>0.5777834612</c:v>
                </c:pt>
                <c:pt idx="1">
                  <c:v>0.0975077117058823</c:v>
                </c:pt>
                <c:pt idx="2">
                  <c:v>0.00802134333333333</c:v>
                </c:pt>
                <c:pt idx="3">
                  <c:v>0.126331012673469</c:v>
                </c:pt>
                <c:pt idx="4">
                  <c:v>0.146856847727273</c:v>
                </c:pt>
              </c:numCache>
            </c:numRef>
          </c:val>
        </c:ser>
        <c:ser>
          <c:idx val="11"/>
          <c:order val="11"/>
          <c:tx>
            <c:strRef>
              <c:f>xFile0000!$Q$1</c:f>
              <c:strCache>
                <c:ptCount val="1"/>
                <c:pt idx="0">
                  <c:v>11-Real Estate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xFile0000!$Q$2:$Q$6</c:f>
              <c:numCache>
                <c:formatCode>0%</c:formatCode>
                <c:ptCount val="5"/>
                <c:pt idx="0">
                  <c:v>0.0758246804</c:v>
                </c:pt>
                <c:pt idx="1">
                  <c:v>0.075492055</c:v>
                </c:pt>
                <c:pt idx="2">
                  <c:v>0.000300308666666667</c:v>
                </c:pt>
                <c:pt idx="3">
                  <c:v>0.0462900516938776</c:v>
                </c:pt>
                <c:pt idx="4">
                  <c:v>0.0181541955454545</c:v>
                </c:pt>
              </c:numCache>
            </c:numRef>
          </c:val>
        </c:ser>
        <c:ser>
          <c:idx val="12"/>
          <c:order val="12"/>
          <c:tx>
            <c:strRef>
              <c:f>xFile0000!$R$1</c:f>
              <c:strCache>
                <c:ptCount val="1"/>
                <c:pt idx="0">
                  <c:v>12-SPAC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xFile0000!$R$2:$R$6</c:f>
              <c:numCache>
                <c:formatCode>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xFile0000!$S$1</c:f>
              <c:strCache>
                <c:ptCount val="1"/>
                <c:pt idx="0">
                  <c:v>13-Technology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xFile0000!$S$2:$S$6</c:f>
              <c:numCache>
                <c:formatCode>0%</c:formatCode>
                <c:ptCount val="5"/>
                <c:pt idx="0">
                  <c:v>0.0080153304</c:v>
                </c:pt>
                <c:pt idx="1">
                  <c:v>0.0450048404705882</c:v>
                </c:pt>
                <c:pt idx="2">
                  <c:v>0.839199663333334</c:v>
                </c:pt>
                <c:pt idx="3">
                  <c:v>0.048499886</c:v>
                </c:pt>
                <c:pt idx="4">
                  <c:v>0.040792514</c:v>
                </c:pt>
              </c:numCache>
            </c:numRef>
          </c:val>
        </c:ser>
        <c:ser>
          <c:idx val="14"/>
          <c:order val="14"/>
          <c:tx>
            <c:strRef>
              <c:f>xFile0000!$T$1</c:f>
              <c:strCache>
                <c:ptCount val="1"/>
                <c:pt idx="0">
                  <c:v>14-Utilities &amp; Pipelines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xFile0000!$T$2:$T$6</c:f>
              <c:numCache>
                <c:formatCode>0%</c:formatCode>
                <c:ptCount val="5"/>
                <c:pt idx="0">
                  <c:v>0.0322457692</c:v>
                </c:pt>
                <c:pt idx="1">
                  <c:v>0.0816532935294118</c:v>
                </c:pt>
                <c:pt idx="2">
                  <c:v>0.0</c:v>
                </c:pt>
                <c:pt idx="3">
                  <c:v>0.0659536508163266</c:v>
                </c:pt>
                <c:pt idx="4">
                  <c:v>0.0129382278181818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799304"/>
        <c:axId val="2145786728"/>
      </c:barChart>
      <c:catAx>
        <c:axId val="2145799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45786728"/>
        <c:crosses val="autoZero"/>
        <c:auto val="1"/>
        <c:lblAlgn val="ctr"/>
        <c:lblOffset val="100"/>
        <c:noMultiLvlLbl val="0"/>
      </c:catAx>
      <c:valAx>
        <c:axId val="214578672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145799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16-07-15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16-07-15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16-07-15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Cluster of Brokers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July 18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Hamilton\_new\Ryerson\Doc\Presentation\Brokers\imag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2887663" cy="4025487"/>
          </a:xfrm>
          <a:prstGeom prst="rect">
            <a:avLst/>
          </a:prstGeom>
          <a:noFill/>
        </p:spPr>
      </p:pic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219200"/>
            <a:ext cx="2643169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95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 descr="C:\Users\Hamilton\_new\Ryerson\Doc\Presentation\Brokers\images\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4876800" cy="4921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91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Question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How to cluster Brokers according to sectors?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en-US" b="1" dirty="0" smtClean="0"/>
              <a:t>Analysis:</a:t>
            </a:r>
            <a:endParaRPr lang="pt-BR" dirty="0" smtClean="0"/>
          </a:p>
          <a:p>
            <a:r>
              <a:rPr lang="en-US" dirty="0" err="1" smtClean="0"/>
              <a:t>Nb</a:t>
            </a:r>
            <a:r>
              <a:rPr lang="en-US" dirty="0" smtClean="0"/>
              <a:t> of sectors: 15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of brokers: 85 (72 brokers &gt;100 trade days)</a:t>
            </a:r>
            <a:endParaRPr lang="pt-BR" dirty="0" smtClean="0"/>
          </a:p>
          <a:p>
            <a:r>
              <a:rPr lang="en-US" dirty="0" smtClean="0"/>
              <a:t>Tool: K-means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23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Distribuition of trades for sectors.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600200"/>
          <a:ext cx="7696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08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Distribuition of trades for sectors (2015)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381000" y="13716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54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Centroids based on </a:t>
            </a:r>
            <a:br>
              <a:rPr lang="pt-BR" dirty="0" smtClean="0"/>
            </a:br>
            <a:r>
              <a:rPr lang="pt-BR" dirty="0" smtClean="0"/>
              <a:t>Trades Sector Distribuition (2015)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371600"/>
          <a:ext cx="7239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82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err="1" smtClean="0"/>
              <a:t>Traders</a:t>
            </a:r>
            <a:r>
              <a:rPr lang="pt-BR" dirty="0" smtClean="0"/>
              <a:t>’ </a:t>
            </a:r>
            <a:r>
              <a:rPr lang="pt-BR" dirty="0" err="1" smtClean="0"/>
              <a:t>Behaviours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981200" y="1295400"/>
          <a:ext cx="4800600" cy="2886310"/>
        </p:xfrm>
        <a:graphic>
          <a:graphicData uri="http://schemas.openxmlformats.org/drawingml/2006/table">
            <a:tbl>
              <a:tblPr/>
              <a:tblGrid>
                <a:gridCol w="2090057"/>
                <a:gridCol w="1045029"/>
                <a:gridCol w="1665514"/>
              </a:tblGrid>
              <a:tr h="4436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pt-BR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brokers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held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D</a:t>
                      </a:r>
                      <a:r>
                        <a:rPr lang="pt-B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Oil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&amp; </a:t>
                      </a:r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Financial </a:t>
                      </a:r>
                      <a:r>
                        <a:rPr lang="pt-BR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Serv</a:t>
                      </a:r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Div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Ind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3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533400" y="4343400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2400" dirty="0" smtClean="0"/>
              <a:t>75% of the brokers changed of cluster  (this example).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During an </a:t>
            </a:r>
            <a:r>
              <a:rPr lang="en-US" sz="2400" b="1" dirty="0" smtClean="0"/>
              <a:t>only</a:t>
            </a:r>
            <a:r>
              <a:rPr lang="en-US" sz="2400" dirty="0" smtClean="0"/>
              <a:t> </a:t>
            </a:r>
            <a:r>
              <a:rPr lang="en-US" sz="2400" b="1" dirty="0" smtClean="0"/>
              <a:t>day</a:t>
            </a:r>
            <a:r>
              <a:rPr lang="en-US" sz="2400" dirty="0" smtClean="0"/>
              <a:t>, some brokers invested more than </a:t>
            </a:r>
            <a:r>
              <a:rPr lang="en-US" sz="2400" b="1" dirty="0" smtClean="0"/>
              <a:t>80% </a:t>
            </a:r>
            <a:r>
              <a:rPr lang="en-US" sz="2400" dirty="0" smtClean="0"/>
              <a:t>in an only </a:t>
            </a:r>
            <a:r>
              <a:rPr lang="en-US" sz="2400" b="1" dirty="0" smtClean="0"/>
              <a:t>sector</a:t>
            </a:r>
            <a:r>
              <a:rPr lang="en-US" sz="2400" dirty="0" smtClean="0"/>
              <a:t>  and </a:t>
            </a:r>
            <a:r>
              <a:rPr lang="en-US" sz="2400" b="1" dirty="0" smtClean="0"/>
              <a:t>changed</a:t>
            </a:r>
            <a:r>
              <a:rPr lang="en-US" sz="2400" dirty="0" smtClean="0"/>
              <a:t> the sector after 6 months.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distribuition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every day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05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But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1219200"/>
            <a:ext cx="8229600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traders’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 among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days.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But some traders change their </a:t>
            </a:r>
            <a:r>
              <a:rPr lang="en-US" sz="2400" dirty="0" err="1" smtClean="0">
                <a:solidFill>
                  <a:srgbClr val="FF0000"/>
                </a:solidFill>
              </a:rPr>
              <a:t>behaviours</a:t>
            </a:r>
            <a:r>
              <a:rPr lang="en-US" sz="2400" dirty="0" smtClean="0">
                <a:solidFill>
                  <a:srgbClr val="FF0000"/>
                </a:solidFill>
              </a:rPr>
              <a:t> together.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1</a:t>
            </a:r>
            <a:r>
              <a:rPr lang="en-US" sz="2600" b="1" dirty="0" smtClean="0">
                <a:solidFill>
                  <a:srgbClr val="FF0000"/>
                </a:solidFill>
              </a:rPr>
              <a:t>: </a:t>
            </a:r>
            <a:r>
              <a:rPr lang="en-US" sz="2600" dirty="0" smtClean="0"/>
              <a:t>93% of days in the same cluster (min = 87%)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514600"/>
          <a:ext cx="7391400" cy="3644440"/>
        </p:xfrm>
        <a:graphic>
          <a:graphicData uri="http://schemas.openxmlformats.org/drawingml/2006/table">
            <a:tbl>
              <a:tblPr/>
              <a:tblGrid>
                <a:gridCol w="632727"/>
                <a:gridCol w="4515369"/>
                <a:gridCol w="224330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Volume (2015)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RBC Capital Markets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218,892,926,097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TD Securities Inc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246,534,898,355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Barclays Capital Canada Inc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24,165,214,315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UBS Securities Canada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41,420,419,443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Instinet Canada Ltd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84,296,044,275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generic                                           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535,186,026,461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CIBC World Markets 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501,144,449,342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 Suisse Securities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57,450,353,318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Merrill Lynch Canada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99,452,871,523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Morgan Stanley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Canada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Ltd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97,356,027,641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2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239000" cy="4902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1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114800" cy="5250180"/>
          </a:xfrm>
          <a:prstGeom prst="rect">
            <a:avLst/>
          </a:prstGeom>
          <a:noFill/>
        </p:spPr>
      </p:pic>
      <p:pic>
        <p:nvPicPr>
          <p:cNvPr id="2051" name="Picture 3" descr="C:\Users\Hamilton\_new\Ryerson\Doc\Presentation\Brokers\images\x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47800"/>
            <a:ext cx="2630487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34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32266</TotalTime>
  <Words>282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Matrix factorization-Dec3</vt:lpstr>
      <vt:lpstr>Cluster of Brokers</vt:lpstr>
      <vt:lpstr>Research Question</vt:lpstr>
      <vt:lpstr>Distribuition of trades for sectors.</vt:lpstr>
      <vt:lpstr>Distribuition of trades for sectors (2015)</vt:lpstr>
      <vt:lpstr>Centroids based on  Trades Sector Distribuition (2015)</vt:lpstr>
      <vt:lpstr>Traders’ Behaviours</vt:lpstr>
      <vt:lpstr>But ...</vt:lpstr>
      <vt:lpstr>Days in different clusters (%)</vt:lpstr>
      <vt:lpstr>Days in different clusters (%)</vt:lpstr>
      <vt:lpstr>Days in different clusters (%)</vt:lpstr>
      <vt:lpstr>Days in different clusters (%)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806</cp:revision>
  <dcterms:created xsi:type="dcterms:W3CDTF">2014-09-24T15:10:01Z</dcterms:created>
  <dcterms:modified xsi:type="dcterms:W3CDTF">2016-07-18T16:38:28Z</dcterms:modified>
</cp:coreProperties>
</file>