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b" ContentType="application/vnd.ms-excel.sheet.binary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90" r:id="rId2"/>
    <p:sldId id="424" r:id="rId3"/>
    <p:sldId id="428" r:id="rId4"/>
    <p:sldId id="435" r:id="rId5"/>
    <p:sldId id="437" r:id="rId6"/>
    <p:sldId id="438" r:id="rId7"/>
    <p:sldId id="439" r:id="rId8"/>
    <p:sldId id="440" r:id="rId9"/>
    <p:sldId id="441" r:id="rId10"/>
    <p:sldId id="443" r:id="rId11"/>
    <p:sldId id="444" r:id="rId12"/>
    <p:sldId id="447" r:id="rId13"/>
    <p:sldId id="448" r:id="rId14"/>
    <p:sldId id="449" r:id="rId15"/>
    <p:sldId id="450" r:id="rId16"/>
    <p:sldId id="416" r:id="rId17"/>
    <p:sldId id="429" r:id="rId18"/>
    <p:sldId id="412" r:id="rId19"/>
    <p:sldId id="430" r:id="rId20"/>
    <p:sldId id="410" r:id="rId21"/>
    <p:sldId id="417" r:id="rId22"/>
    <p:sldId id="418" r:id="rId23"/>
    <p:sldId id="419" r:id="rId24"/>
    <p:sldId id="452" r:id="rId25"/>
    <p:sldId id="453" r:id="rId26"/>
    <p:sldId id="454" r:id="rId27"/>
    <p:sldId id="431" r:id="rId28"/>
    <p:sldId id="432" r:id="rId29"/>
    <p:sldId id="415" r:id="rId30"/>
    <p:sldId id="451" r:id="rId31"/>
  </p:sldIdLst>
  <p:sldSz cx="9144000" cy="6858000" type="screen4x3"/>
  <p:notesSz cx="7010400" cy="1203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658" autoAdjust="0"/>
  </p:normalViewPr>
  <p:slideViewPr>
    <p:cSldViewPr>
      <p:cViewPr>
        <p:scale>
          <a:sx n="121" d="100"/>
          <a:sy n="121" d="100"/>
        </p:scale>
        <p:origin x="-3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44_8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10_77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2_7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CA"/>
              <a:t>2015</a:t>
            </a:r>
          </a:p>
        </c:rich>
      </c:tx>
      <c:layout>
        <c:manualLayout>
          <c:xMode val="edge"/>
          <c:yMode val="edge"/>
          <c:x val="0.431314102564103"/>
          <c:y val="0.23205606135170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658565515849"/>
          <c:y val="0.313493069225722"/>
          <c:w val="0.804439354936402"/>
          <c:h val="0.23409612860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cluster_44_84!$B$2</c:f>
              <c:strCache>
                <c:ptCount val="1"/>
                <c:pt idx="0">
                  <c:v>44-Jones Gable &amp; Company Ltd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cluster_44_84!$C$2:$Q$2</c:f>
              <c:numCache>
                <c:formatCode>0%</c:formatCode>
                <c:ptCount val="15"/>
                <c:pt idx="0">
                  <c:v>0.024</c:v>
                </c:pt>
                <c:pt idx="1">
                  <c:v>0.012</c:v>
                </c:pt>
                <c:pt idx="2">
                  <c:v>0.013</c:v>
                </c:pt>
                <c:pt idx="3">
                  <c:v>0.0360000000000001</c:v>
                </c:pt>
                <c:pt idx="4">
                  <c:v>0.126</c:v>
                </c:pt>
                <c:pt idx="5">
                  <c:v>0.00400000000000001</c:v>
                </c:pt>
                <c:pt idx="6">
                  <c:v>0.513</c:v>
                </c:pt>
                <c:pt idx="7">
                  <c:v>0.00800000000000002</c:v>
                </c:pt>
                <c:pt idx="8">
                  <c:v>0.0180000000000001</c:v>
                </c:pt>
                <c:pt idx="9">
                  <c:v>0.061</c:v>
                </c:pt>
                <c:pt idx="10">
                  <c:v>0.063</c:v>
                </c:pt>
                <c:pt idx="11">
                  <c:v>0.0250000000000001</c:v>
                </c:pt>
                <c:pt idx="12">
                  <c:v>0.0</c:v>
                </c:pt>
                <c:pt idx="13">
                  <c:v>0.00800000000000002</c:v>
                </c:pt>
                <c:pt idx="14">
                  <c:v>0.09</c:v>
                </c:pt>
              </c:numCache>
            </c:numRef>
          </c:val>
        </c:ser>
        <c:ser>
          <c:idx val="1"/>
          <c:order val="1"/>
          <c:tx>
            <c:strRef>
              <c:f>cluster_44_84!$B$3</c:f>
              <c:strCache>
                <c:ptCount val="1"/>
                <c:pt idx="0">
                  <c:v>84-Independent Trading Group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cluster_44_84!$C$3:$Q$3</c:f>
              <c:numCache>
                <c:formatCode>0%</c:formatCode>
                <c:ptCount val="15"/>
                <c:pt idx="0">
                  <c:v>0.01</c:v>
                </c:pt>
                <c:pt idx="1">
                  <c:v>0.0350000000000001</c:v>
                </c:pt>
                <c:pt idx="2">
                  <c:v>0.002</c:v>
                </c:pt>
                <c:pt idx="3">
                  <c:v>0.07</c:v>
                </c:pt>
                <c:pt idx="4">
                  <c:v>0.071</c:v>
                </c:pt>
                <c:pt idx="5">
                  <c:v>0.0</c:v>
                </c:pt>
                <c:pt idx="6">
                  <c:v>0.522</c:v>
                </c:pt>
                <c:pt idx="7">
                  <c:v>0.0</c:v>
                </c:pt>
                <c:pt idx="8">
                  <c:v>0.001</c:v>
                </c:pt>
                <c:pt idx="9">
                  <c:v>0.0380000000000001</c:v>
                </c:pt>
                <c:pt idx="10">
                  <c:v>0.243</c:v>
                </c:pt>
                <c:pt idx="11">
                  <c:v>0.001</c:v>
                </c:pt>
                <c:pt idx="12">
                  <c:v>0.0</c:v>
                </c:pt>
                <c:pt idx="13">
                  <c:v>0.00600000000000002</c:v>
                </c:pt>
                <c:pt idx="14">
                  <c:v>0.001</c:v>
                </c:pt>
              </c:numCache>
            </c:numRef>
          </c:val>
        </c:ser>
        <c:ser>
          <c:idx val="2"/>
          <c:order val="2"/>
          <c:tx>
            <c:strRef>
              <c:f>cluster_44_84!$B$4</c:f>
              <c:strCache>
                <c:ptCount val="1"/>
                <c:pt idx="0">
                  <c:v>center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cluster_44_84!$C$4:$Q$4</c:f>
              <c:numCache>
                <c:formatCode>0%</c:formatCode>
                <c:ptCount val="15"/>
                <c:pt idx="0">
                  <c:v>0.0170000000000001</c:v>
                </c:pt>
                <c:pt idx="1">
                  <c:v>0.0235</c:v>
                </c:pt>
                <c:pt idx="2">
                  <c:v>0.00750000000000003</c:v>
                </c:pt>
                <c:pt idx="3">
                  <c:v>0.053</c:v>
                </c:pt>
                <c:pt idx="4">
                  <c:v>0.0985000000000007</c:v>
                </c:pt>
                <c:pt idx="5">
                  <c:v>0.002</c:v>
                </c:pt>
                <c:pt idx="6">
                  <c:v>0.5175</c:v>
                </c:pt>
                <c:pt idx="7">
                  <c:v>0.00400000000000001</c:v>
                </c:pt>
                <c:pt idx="8">
                  <c:v>0.00950000000000003</c:v>
                </c:pt>
                <c:pt idx="9">
                  <c:v>0.0495000000000001</c:v>
                </c:pt>
                <c:pt idx="10">
                  <c:v>0.153</c:v>
                </c:pt>
                <c:pt idx="11">
                  <c:v>0.0130000000000001</c:v>
                </c:pt>
                <c:pt idx="12">
                  <c:v>0.0</c:v>
                </c:pt>
                <c:pt idx="13">
                  <c:v>0.00700000000000002</c:v>
                </c:pt>
                <c:pt idx="14">
                  <c:v>0.0455</c:v>
                </c:pt>
              </c:numCache>
            </c:numRef>
          </c:val>
        </c:ser>
        <c:ser>
          <c:idx val="3"/>
          <c:order val="3"/>
          <c:tx>
            <c:strRef>
              <c:f>cluster_44_84!$B$5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cluster_44_84!$C$5:$Q$5</c:f>
              <c:numCache>
                <c:formatCode>0%</c:formatCode>
                <c:ptCount val="15"/>
                <c:pt idx="0">
                  <c:v>0.0370000000000002</c:v>
                </c:pt>
                <c:pt idx="1">
                  <c:v>0.0310000000000001</c:v>
                </c:pt>
                <c:pt idx="2">
                  <c:v>0.00300000000000001</c:v>
                </c:pt>
                <c:pt idx="3">
                  <c:v>0.0470000000000001</c:v>
                </c:pt>
                <c:pt idx="4">
                  <c:v>0.189000000000001</c:v>
                </c:pt>
                <c:pt idx="5">
                  <c:v>0.0540000000000002</c:v>
                </c:pt>
                <c:pt idx="6">
                  <c:v>0.227</c:v>
                </c:pt>
                <c:pt idx="7">
                  <c:v>0.00700000000000002</c:v>
                </c:pt>
                <c:pt idx="8">
                  <c:v>0.0260000000000001</c:v>
                </c:pt>
                <c:pt idx="9">
                  <c:v>0.0890000000000002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0.0480000000000001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721464"/>
        <c:axId val="-2138789256"/>
      </c:barChart>
      <c:catAx>
        <c:axId val="-21387214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lang="en-US" sz="1800" baseline="0"/>
            </a:pPr>
            <a:endParaRPr lang="en-US"/>
          </a:p>
        </c:txPr>
        <c:crossAx val="-2138789256"/>
        <c:crosses val="autoZero"/>
        <c:auto val="1"/>
        <c:lblAlgn val="ctr"/>
        <c:lblOffset val="100"/>
        <c:noMultiLvlLbl val="0"/>
      </c:catAx>
      <c:valAx>
        <c:axId val="-213878925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38721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7345548152635"/>
          <c:y val="0.0228456620066101"/>
          <c:w val="0.472654451847365"/>
          <c:h val="0.242127419619423"/>
        </c:manualLayout>
      </c:layout>
      <c:overlay val="0"/>
      <c:txPr>
        <a:bodyPr/>
        <a:lstStyle/>
        <a:p>
          <a:pPr>
            <a:defRPr lang="en-US"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 dirty="0"/>
              <a:t>2015</a:t>
            </a:r>
          </a:p>
        </c:rich>
      </c:tx>
      <c:layout>
        <c:manualLayout>
          <c:xMode val="edge"/>
          <c:yMode val="edge"/>
          <c:x val="0.427484848484849"/>
          <c:y val="0.1333333333333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08561202576952"/>
          <c:y val="0.217597769028871"/>
          <c:w val="0.853803841530122"/>
          <c:h val="0.340238772236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cluster_10_77!$B$2</c:f>
              <c:strCache>
                <c:ptCount val="1"/>
                <c:pt idx="0">
                  <c:v>10-FirstEnergy Capital Corp</c:v>
                </c:pt>
              </c:strCache>
            </c:strRef>
          </c:tx>
          <c:invertIfNegative val="0"/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cluster_10_77!$C$2:$Q$2</c:f>
              <c:numCache>
                <c:formatCode>0%</c:formatCode>
                <c:ptCount val="15"/>
                <c:pt idx="0">
                  <c:v>0.00600000000000001</c:v>
                </c:pt>
                <c:pt idx="1">
                  <c:v>0.00300000000000001</c:v>
                </c:pt>
                <c:pt idx="2">
                  <c:v>0.0</c:v>
                </c:pt>
                <c:pt idx="3">
                  <c:v>0.00300000000000001</c:v>
                </c:pt>
                <c:pt idx="4">
                  <c:v>0.12</c:v>
                </c:pt>
                <c:pt idx="5">
                  <c:v>0.02</c:v>
                </c:pt>
                <c:pt idx="6">
                  <c:v>0.015</c:v>
                </c:pt>
                <c:pt idx="7">
                  <c:v>0.001</c:v>
                </c:pt>
                <c:pt idx="8">
                  <c:v>0.00400000000000001</c:v>
                </c:pt>
                <c:pt idx="9">
                  <c:v>0.013</c:v>
                </c:pt>
                <c:pt idx="10">
                  <c:v>0.781</c:v>
                </c:pt>
                <c:pt idx="11">
                  <c:v>0.002</c:v>
                </c:pt>
                <c:pt idx="12">
                  <c:v>0.0</c:v>
                </c:pt>
                <c:pt idx="13">
                  <c:v>0.002</c:v>
                </c:pt>
                <c:pt idx="14">
                  <c:v>0.032</c:v>
                </c:pt>
              </c:numCache>
            </c:numRef>
          </c:val>
        </c:ser>
        <c:ser>
          <c:idx val="1"/>
          <c:order val="1"/>
          <c:tx>
            <c:strRef>
              <c:f>cluster_10_77!$B$3</c:f>
              <c:strCache>
                <c:ptCount val="1"/>
                <c:pt idx="0">
                  <c:v>77-Peters &amp; Co. Ltd</c:v>
                </c:pt>
              </c:strCache>
            </c:strRef>
          </c:tx>
          <c:invertIfNegative val="0"/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cluster_10_77!$C$3:$Q$3</c:f>
              <c:numCache>
                <c:formatCode>0%</c:formatCode>
                <c:ptCount val="15"/>
                <c:pt idx="0">
                  <c:v>0.016</c:v>
                </c:pt>
                <c:pt idx="1">
                  <c:v>0.001</c:v>
                </c:pt>
                <c:pt idx="2">
                  <c:v>0.0</c:v>
                </c:pt>
                <c:pt idx="3">
                  <c:v>0.002</c:v>
                </c:pt>
                <c:pt idx="4">
                  <c:v>0.105</c:v>
                </c:pt>
                <c:pt idx="5">
                  <c:v>0.014</c:v>
                </c:pt>
                <c:pt idx="6">
                  <c:v>0.015</c:v>
                </c:pt>
                <c:pt idx="7">
                  <c:v>0.001</c:v>
                </c:pt>
                <c:pt idx="8">
                  <c:v>0.001</c:v>
                </c:pt>
                <c:pt idx="9">
                  <c:v>0.016</c:v>
                </c:pt>
                <c:pt idx="10">
                  <c:v>0.758000000000003</c:v>
                </c:pt>
                <c:pt idx="11">
                  <c:v>0.001</c:v>
                </c:pt>
                <c:pt idx="12">
                  <c:v>0.0</c:v>
                </c:pt>
                <c:pt idx="13">
                  <c:v>0.00300000000000001</c:v>
                </c:pt>
                <c:pt idx="14">
                  <c:v>0.067</c:v>
                </c:pt>
              </c:numCache>
            </c:numRef>
          </c:val>
        </c:ser>
        <c:ser>
          <c:idx val="2"/>
          <c:order val="2"/>
          <c:tx>
            <c:strRef>
              <c:f>cluster_10_77!$B$4</c:f>
              <c:strCache>
                <c:ptCount val="1"/>
                <c:pt idx="0">
                  <c:v>center</c:v>
                </c:pt>
              </c:strCache>
            </c:strRef>
          </c:tx>
          <c:invertIfNegative val="0"/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cluster_10_77!$C$4:$Q$4</c:f>
              <c:numCache>
                <c:formatCode>0%</c:formatCode>
                <c:ptCount val="15"/>
                <c:pt idx="0">
                  <c:v>0.011</c:v>
                </c:pt>
                <c:pt idx="1">
                  <c:v>0.002</c:v>
                </c:pt>
                <c:pt idx="2">
                  <c:v>0.0</c:v>
                </c:pt>
                <c:pt idx="3">
                  <c:v>0.00250000000000001</c:v>
                </c:pt>
                <c:pt idx="4">
                  <c:v>0.1125</c:v>
                </c:pt>
                <c:pt idx="5">
                  <c:v>0.017</c:v>
                </c:pt>
                <c:pt idx="6">
                  <c:v>0.015</c:v>
                </c:pt>
                <c:pt idx="7">
                  <c:v>0.001</c:v>
                </c:pt>
                <c:pt idx="8">
                  <c:v>0.00250000000000001</c:v>
                </c:pt>
                <c:pt idx="9">
                  <c:v>0.0144999999999999</c:v>
                </c:pt>
                <c:pt idx="10">
                  <c:v>0.769500000000001</c:v>
                </c:pt>
                <c:pt idx="11">
                  <c:v>0.00150000000000001</c:v>
                </c:pt>
                <c:pt idx="12">
                  <c:v>0.0</c:v>
                </c:pt>
                <c:pt idx="13">
                  <c:v>0.00250000000000001</c:v>
                </c:pt>
                <c:pt idx="14">
                  <c:v>0.0495</c:v>
                </c:pt>
              </c:numCache>
            </c:numRef>
          </c:val>
        </c:ser>
        <c:ser>
          <c:idx val="3"/>
          <c:order val="3"/>
          <c:tx>
            <c:strRef>
              <c:f>cluster_10_77!$B$5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cluster_10_77!$C$5:$Q$5</c:f>
              <c:numCache>
                <c:formatCode>0%</c:formatCode>
                <c:ptCount val="15"/>
                <c:pt idx="0">
                  <c:v>0.037</c:v>
                </c:pt>
                <c:pt idx="1">
                  <c:v>0.031</c:v>
                </c:pt>
                <c:pt idx="2">
                  <c:v>0.00300000000000001</c:v>
                </c:pt>
                <c:pt idx="3">
                  <c:v>0.047</c:v>
                </c:pt>
                <c:pt idx="4">
                  <c:v>0.189000000000001</c:v>
                </c:pt>
                <c:pt idx="5">
                  <c:v>0.054</c:v>
                </c:pt>
                <c:pt idx="6">
                  <c:v>0.227</c:v>
                </c:pt>
                <c:pt idx="7">
                  <c:v>0.00700000000000001</c:v>
                </c:pt>
                <c:pt idx="8">
                  <c:v>0.026</c:v>
                </c:pt>
                <c:pt idx="9">
                  <c:v>0.0890000000000001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872648"/>
        <c:axId val="-2118878072"/>
      </c:barChart>
      <c:catAx>
        <c:axId val="-21188726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-2118878072"/>
        <c:crosses val="autoZero"/>
        <c:auto val="1"/>
        <c:lblAlgn val="ctr"/>
        <c:lblOffset val="100"/>
        <c:noMultiLvlLbl val="0"/>
      </c:catAx>
      <c:valAx>
        <c:axId val="-211887807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-2118872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4220830350752"/>
          <c:y val="0.00187906319402383"/>
          <c:w val="0.399332378907182"/>
          <c:h val="0.214355945891379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cluster_2_7!$E$2</c:f>
              <c:strCache>
                <c:ptCount val="1"/>
                <c:pt idx="0">
                  <c:v>2-RBC Capital Markets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cluster_2_7!$F$2:$T$2</c:f>
              <c:numCache>
                <c:formatCode>0%</c:formatCode>
                <c:ptCount val="15"/>
                <c:pt idx="0">
                  <c:v>0.029</c:v>
                </c:pt>
                <c:pt idx="1">
                  <c:v>0.034</c:v>
                </c:pt>
                <c:pt idx="2">
                  <c:v>0.00500000000000001</c:v>
                </c:pt>
                <c:pt idx="3">
                  <c:v>0.047</c:v>
                </c:pt>
                <c:pt idx="4">
                  <c:v>0.175</c:v>
                </c:pt>
                <c:pt idx="5">
                  <c:v>0.057</c:v>
                </c:pt>
                <c:pt idx="6">
                  <c:v>0.231</c:v>
                </c:pt>
                <c:pt idx="7">
                  <c:v>0.00600000000000001</c:v>
                </c:pt>
                <c:pt idx="8">
                  <c:v>0.025</c:v>
                </c:pt>
                <c:pt idx="9">
                  <c:v>0.073</c:v>
                </c:pt>
                <c:pt idx="10">
                  <c:v>0.125</c:v>
                </c:pt>
                <c:pt idx="11">
                  <c:v>0.065</c:v>
                </c:pt>
                <c:pt idx="12">
                  <c:v>0.0</c:v>
                </c:pt>
                <c:pt idx="13">
                  <c:v>0.037</c:v>
                </c:pt>
                <c:pt idx="14">
                  <c:v>0.092</c:v>
                </c:pt>
              </c:numCache>
            </c:numRef>
          </c:val>
        </c:ser>
        <c:ser>
          <c:idx val="1"/>
          <c:order val="1"/>
          <c:tx>
            <c:strRef>
              <c:f>cluster_2_7!$E$3</c:f>
              <c:strCache>
                <c:ptCount val="1"/>
                <c:pt idx="0">
                  <c:v>7-TD Securities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cluster_2_7!$F$3:$T$3</c:f>
              <c:numCache>
                <c:formatCode>0%</c:formatCode>
                <c:ptCount val="15"/>
                <c:pt idx="0">
                  <c:v>0.037</c:v>
                </c:pt>
                <c:pt idx="1">
                  <c:v>0.028</c:v>
                </c:pt>
                <c:pt idx="2">
                  <c:v>0.00500000000000001</c:v>
                </c:pt>
                <c:pt idx="3">
                  <c:v>0.048</c:v>
                </c:pt>
                <c:pt idx="4">
                  <c:v>0.166</c:v>
                </c:pt>
                <c:pt idx="5">
                  <c:v>0.099</c:v>
                </c:pt>
                <c:pt idx="6">
                  <c:v>0.224</c:v>
                </c:pt>
                <c:pt idx="7">
                  <c:v>0.00400000000000001</c:v>
                </c:pt>
                <c:pt idx="8">
                  <c:v>0.0270000000000001</c:v>
                </c:pt>
                <c:pt idx="9">
                  <c:v>0.077</c:v>
                </c:pt>
                <c:pt idx="10">
                  <c:v>0.132</c:v>
                </c:pt>
                <c:pt idx="11">
                  <c:v>0.051</c:v>
                </c:pt>
                <c:pt idx="12">
                  <c:v>0.0</c:v>
                </c:pt>
                <c:pt idx="13">
                  <c:v>0.034</c:v>
                </c:pt>
                <c:pt idx="14">
                  <c:v>0.066</c:v>
                </c:pt>
              </c:numCache>
            </c:numRef>
          </c:val>
        </c:ser>
        <c:ser>
          <c:idx val="2"/>
          <c:order val="2"/>
          <c:tx>
            <c:strRef>
              <c:f>cluster_2_7!$E$4</c:f>
              <c:strCache>
                <c:ptCount val="1"/>
                <c:pt idx="0">
                  <c:v>90-Barclays Capital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cluster_2_7!$F$4:$T$4</c:f>
              <c:numCache>
                <c:formatCode>0%</c:formatCode>
                <c:ptCount val="15"/>
                <c:pt idx="0">
                  <c:v>0.015</c:v>
                </c:pt>
                <c:pt idx="1">
                  <c:v>0.00800000000000002</c:v>
                </c:pt>
                <c:pt idx="2">
                  <c:v>0.0</c:v>
                </c:pt>
                <c:pt idx="3">
                  <c:v>0.0640000000000001</c:v>
                </c:pt>
                <c:pt idx="4">
                  <c:v>0.181</c:v>
                </c:pt>
                <c:pt idx="5">
                  <c:v>0.00500000000000001</c:v>
                </c:pt>
                <c:pt idx="6">
                  <c:v>0.221</c:v>
                </c:pt>
                <c:pt idx="7">
                  <c:v>0.009</c:v>
                </c:pt>
                <c:pt idx="8">
                  <c:v>0.047</c:v>
                </c:pt>
                <c:pt idx="9">
                  <c:v>0.159</c:v>
                </c:pt>
                <c:pt idx="10">
                  <c:v>0.156</c:v>
                </c:pt>
                <c:pt idx="11">
                  <c:v>0.031</c:v>
                </c:pt>
                <c:pt idx="12">
                  <c:v>0.0</c:v>
                </c:pt>
                <c:pt idx="13">
                  <c:v>0.034</c:v>
                </c:pt>
                <c:pt idx="14">
                  <c:v>0.07</c:v>
                </c:pt>
              </c:numCache>
            </c:numRef>
          </c:val>
        </c:ser>
        <c:ser>
          <c:idx val="3"/>
          <c:order val="3"/>
          <c:tx>
            <c:strRef>
              <c:f>cluster_2_7!$E$5</c:f>
              <c:strCache>
                <c:ptCount val="1"/>
                <c:pt idx="0">
                  <c:v>15-UBS Securities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cluster_2_7!$F$5:$T$5</c:f>
              <c:numCache>
                <c:formatCode>0%</c:formatCode>
                <c:ptCount val="15"/>
                <c:pt idx="0">
                  <c:v>0.015</c:v>
                </c:pt>
                <c:pt idx="1">
                  <c:v>0.00800000000000002</c:v>
                </c:pt>
                <c:pt idx="2">
                  <c:v>0.001</c:v>
                </c:pt>
                <c:pt idx="3">
                  <c:v>0.0640000000000001</c:v>
                </c:pt>
                <c:pt idx="4">
                  <c:v>0.211</c:v>
                </c:pt>
                <c:pt idx="5">
                  <c:v>0.00400000000000001</c:v>
                </c:pt>
                <c:pt idx="6">
                  <c:v>0.208</c:v>
                </c:pt>
                <c:pt idx="7">
                  <c:v>0.014</c:v>
                </c:pt>
                <c:pt idx="8">
                  <c:v>0.022</c:v>
                </c:pt>
                <c:pt idx="9">
                  <c:v>0.113</c:v>
                </c:pt>
                <c:pt idx="10">
                  <c:v>0.176</c:v>
                </c:pt>
                <c:pt idx="11">
                  <c:v>0.034</c:v>
                </c:pt>
                <c:pt idx="12">
                  <c:v>0.0</c:v>
                </c:pt>
                <c:pt idx="13">
                  <c:v>0.044</c:v>
                </c:pt>
                <c:pt idx="14">
                  <c:v>0.086</c:v>
                </c:pt>
              </c:numCache>
            </c:numRef>
          </c:val>
        </c:ser>
        <c:ser>
          <c:idx val="4"/>
          <c:order val="4"/>
          <c:tx>
            <c:strRef>
              <c:f>cluster_2_7!$E$6</c:f>
              <c:strCache>
                <c:ptCount val="1"/>
                <c:pt idx="0">
                  <c:v>13-Instinet Canada Ltd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cluster_2_7!$F$6:$T$6</c:f>
              <c:numCache>
                <c:formatCode>0%</c:formatCode>
                <c:ptCount val="15"/>
                <c:pt idx="0">
                  <c:v>0.00700000000000001</c:v>
                </c:pt>
                <c:pt idx="1">
                  <c:v>0.00300000000000001</c:v>
                </c:pt>
                <c:pt idx="2">
                  <c:v>0.0</c:v>
                </c:pt>
                <c:pt idx="3">
                  <c:v>0.056</c:v>
                </c:pt>
                <c:pt idx="4">
                  <c:v>0.195</c:v>
                </c:pt>
                <c:pt idx="5">
                  <c:v>0.02</c:v>
                </c:pt>
                <c:pt idx="6">
                  <c:v>0.261</c:v>
                </c:pt>
                <c:pt idx="7">
                  <c:v>0.009</c:v>
                </c:pt>
                <c:pt idx="8">
                  <c:v>0.031</c:v>
                </c:pt>
                <c:pt idx="9">
                  <c:v>0.119</c:v>
                </c:pt>
                <c:pt idx="10">
                  <c:v>0.18</c:v>
                </c:pt>
                <c:pt idx="11">
                  <c:v>0.014</c:v>
                </c:pt>
                <c:pt idx="12">
                  <c:v>0.0</c:v>
                </c:pt>
                <c:pt idx="13">
                  <c:v>0.035</c:v>
                </c:pt>
                <c:pt idx="14">
                  <c:v>0.071</c:v>
                </c:pt>
              </c:numCache>
            </c:numRef>
          </c:val>
        </c:ser>
        <c:ser>
          <c:idx val="5"/>
          <c:order val="5"/>
          <c:tx>
            <c:strRef>
              <c:f>cluster_2_7!$E$7</c:f>
              <c:strCache>
                <c:ptCount val="1"/>
                <c:pt idx="0">
                  <c:v>1-broker1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cluster_2_7!$F$7:$T$7</c:f>
              <c:numCache>
                <c:formatCode>0%</c:formatCode>
                <c:ptCount val="15"/>
                <c:pt idx="0">
                  <c:v>0.032</c:v>
                </c:pt>
                <c:pt idx="1">
                  <c:v>0.032</c:v>
                </c:pt>
                <c:pt idx="2">
                  <c:v>0.00300000000000001</c:v>
                </c:pt>
                <c:pt idx="3">
                  <c:v>0.043</c:v>
                </c:pt>
                <c:pt idx="4">
                  <c:v>0.218</c:v>
                </c:pt>
                <c:pt idx="5">
                  <c:v>0.04</c:v>
                </c:pt>
                <c:pt idx="6">
                  <c:v>0.207</c:v>
                </c:pt>
                <c:pt idx="7">
                  <c:v>0.009</c:v>
                </c:pt>
                <c:pt idx="8">
                  <c:v>0.036</c:v>
                </c:pt>
                <c:pt idx="9">
                  <c:v>0.0930000000000002</c:v>
                </c:pt>
                <c:pt idx="10">
                  <c:v>0.132</c:v>
                </c:pt>
                <c:pt idx="11">
                  <c:v>0.044</c:v>
                </c:pt>
                <c:pt idx="12">
                  <c:v>0.0</c:v>
                </c:pt>
                <c:pt idx="13">
                  <c:v>0.042</c:v>
                </c:pt>
                <c:pt idx="14">
                  <c:v>0.069</c:v>
                </c:pt>
              </c:numCache>
            </c:numRef>
          </c:val>
        </c:ser>
        <c:ser>
          <c:idx val="6"/>
          <c:order val="6"/>
          <c:tx>
            <c:strRef>
              <c:f>cluster_2_7!$E$8</c:f>
              <c:strCache>
                <c:ptCount val="1"/>
                <c:pt idx="0">
                  <c:v>79-CIBC World Markets 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cluster_2_7!$F$8:$T$8</c:f>
              <c:numCache>
                <c:formatCode>0%</c:formatCode>
                <c:ptCount val="15"/>
                <c:pt idx="0">
                  <c:v>0.021</c:v>
                </c:pt>
                <c:pt idx="1">
                  <c:v>0.015</c:v>
                </c:pt>
                <c:pt idx="2">
                  <c:v>0.00300000000000001</c:v>
                </c:pt>
                <c:pt idx="3">
                  <c:v>0.054</c:v>
                </c:pt>
                <c:pt idx="4">
                  <c:v>0.173</c:v>
                </c:pt>
                <c:pt idx="5">
                  <c:v>0.071</c:v>
                </c:pt>
                <c:pt idx="6">
                  <c:v>0.222</c:v>
                </c:pt>
                <c:pt idx="7">
                  <c:v>0.00600000000000001</c:v>
                </c:pt>
                <c:pt idx="8">
                  <c:v>0.029</c:v>
                </c:pt>
                <c:pt idx="9">
                  <c:v>0.122</c:v>
                </c:pt>
                <c:pt idx="10">
                  <c:v>0.143</c:v>
                </c:pt>
                <c:pt idx="11">
                  <c:v>0.033</c:v>
                </c:pt>
                <c:pt idx="12">
                  <c:v>0.0</c:v>
                </c:pt>
                <c:pt idx="13">
                  <c:v>0.035</c:v>
                </c:pt>
                <c:pt idx="14">
                  <c:v>0.07</c:v>
                </c:pt>
              </c:numCache>
            </c:numRef>
          </c:val>
        </c:ser>
        <c:ser>
          <c:idx val="7"/>
          <c:order val="7"/>
          <c:tx>
            <c:strRef>
              <c:f>cluster_2_7!$E$9</c:f>
              <c:strCache>
                <c:ptCount val="1"/>
                <c:pt idx="0">
                  <c:v>72-Credit Suisse Securities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cluster_2_7!$F$9:$T$9</c:f>
              <c:numCache>
                <c:formatCode>0%</c:formatCode>
                <c:ptCount val="15"/>
                <c:pt idx="0">
                  <c:v>0.009</c:v>
                </c:pt>
                <c:pt idx="1">
                  <c:v>0.00500000000000001</c:v>
                </c:pt>
                <c:pt idx="2">
                  <c:v>0.001</c:v>
                </c:pt>
                <c:pt idx="3">
                  <c:v>0.0590000000000001</c:v>
                </c:pt>
                <c:pt idx="4">
                  <c:v>0.213</c:v>
                </c:pt>
                <c:pt idx="5">
                  <c:v>0.00700000000000001</c:v>
                </c:pt>
                <c:pt idx="6">
                  <c:v>0.237</c:v>
                </c:pt>
                <c:pt idx="7">
                  <c:v>0.01</c:v>
                </c:pt>
                <c:pt idx="8">
                  <c:v>0.037</c:v>
                </c:pt>
                <c:pt idx="9">
                  <c:v>0.114</c:v>
                </c:pt>
                <c:pt idx="10">
                  <c:v>0.159</c:v>
                </c:pt>
                <c:pt idx="11">
                  <c:v>0.028</c:v>
                </c:pt>
                <c:pt idx="12">
                  <c:v>0.0</c:v>
                </c:pt>
                <c:pt idx="13">
                  <c:v>0.044</c:v>
                </c:pt>
                <c:pt idx="14">
                  <c:v>0.077</c:v>
                </c:pt>
              </c:numCache>
            </c:numRef>
          </c:val>
        </c:ser>
        <c:ser>
          <c:idx val="8"/>
          <c:order val="8"/>
          <c:tx>
            <c:strRef>
              <c:f>cluster_2_7!$E$10</c:f>
              <c:strCache>
                <c:ptCount val="1"/>
                <c:pt idx="0">
                  <c:v>39-Merrill Lynch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cluster_2_7!$F$10:$T$10</c:f>
              <c:numCache>
                <c:formatCode>0%</c:formatCode>
                <c:ptCount val="15"/>
                <c:pt idx="0">
                  <c:v>0.012</c:v>
                </c:pt>
                <c:pt idx="1">
                  <c:v>0.00700000000000001</c:v>
                </c:pt>
                <c:pt idx="2">
                  <c:v>0.001</c:v>
                </c:pt>
                <c:pt idx="3">
                  <c:v>0.053</c:v>
                </c:pt>
                <c:pt idx="4">
                  <c:v>0.157</c:v>
                </c:pt>
                <c:pt idx="5">
                  <c:v>0.075</c:v>
                </c:pt>
                <c:pt idx="6">
                  <c:v>0.226</c:v>
                </c:pt>
                <c:pt idx="7">
                  <c:v>0.00700000000000001</c:v>
                </c:pt>
                <c:pt idx="8">
                  <c:v>0.023</c:v>
                </c:pt>
                <c:pt idx="9">
                  <c:v>0.138</c:v>
                </c:pt>
                <c:pt idx="10">
                  <c:v>0.182</c:v>
                </c:pt>
                <c:pt idx="11">
                  <c:v>0.0270000000000001</c:v>
                </c:pt>
                <c:pt idx="12">
                  <c:v>0.0</c:v>
                </c:pt>
                <c:pt idx="13">
                  <c:v>0.031</c:v>
                </c:pt>
                <c:pt idx="14">
                  <c:v>0.061</c:v>
                </c:pt>
              </c:numCache>
            </c:numRef>
          </c:val>
        </c:ser>
        <c:ser>
          <c:idx val="9"/>
          <c:order val="9"/>
          <c:tx>
            <c:strRef>
              <c:f>cluster_2_7!$E$11</c:f>
              <c:strCache>
                <c:ptCount val="1"/>
                <c:pt idx="0">
                  <c:v>53-Morgan Stanley Canada Ltd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cluster_2_7!$F$11:$T$11</c:f>
              <c:numCache>
                <c:formatCode>0%</c:formatCode>
                <c:ptCount val="15"/>
                <c:pt idx="0">
                  <c:v>0.01</c:v>
                </c:pt>
                <c:pt idx="1">
                  <c:v>0.009</c:v>
                </c:pt>
                <c:pt idx="2">
                  <c:v>0.0</c:v>
                </c:pt>
                <c:pt idx="3">
                  <c:v>0.06</c:v>
                </c:pt>
                <c:pt idx="4">
                  <c:v>0.216</c:v>
                </c:pt>
                <c:pt idx="5">
                  <c:v>0.00500000000000001</c:v>
                </c:pt>
                <c:pt idx="6">
                  <c:v>0.236</c:v>
                </c:pt>
                <c:pt idx="7">
                  <c:v>0.011</c:v>
                </c:pt>
                <c:pt idx="8">
                  <c:v>0.025</c:v>
                </c:pt>
                <c:pt idx="9">
                  <c:v>0.11</c:v>
                </c:pt>
                <c:pt idx="10">
                  <c:v>0.161</c:v>
                </c:pt>
                <c:pt idx="11">
                  <c:v>0.028</c:v>
                </c:pt>
                <c:pt idx="12">
                  <c:v>0.0</c:v>
                </c:pt>
                <c:pt idx="13">
                  <c:v>0.041</c:v>
                </c:pt>
                <c:pt idx="14">
                  <c:v>0.0880000000000001</c:v>
                </c:pt>
              </c:numCache>
            </c:numRef>
          </c:val>
        </c:ser>
        <c:ser>
          <c:idx val="10"/>
          <c:order val="10"/>
          <c:tx>
            <c:strRef>
              <c:f>cluster_2_7!$E$12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cluster_2_7!$F$12:$T$12</c:f>
              <c:numCache>
                <c:formatCode>0%</c:formatCode>
                <c:ptCount val="15"/>
                <c:pt idx="0">
                  <c:v>0.037</c:v>
                </c:pt>
                <c:pt idx="1">
                  <c:v>0.031</c:v>
                </c:pt>
                <c:pt idx="2">
                  <c:v>0.00300000000000001</c:v>
                </c:pt>
                <c:pt idx="3">
                  <c:v>0.047</c:v>
                </c:pt>
                <c:pt idx="4">
                  <c:v>0.189</c:v>
                </c:pt>
                <c:pt idx="5">
                  <c:v>0.054</c:v>
                </c:pt>
                <c:pt idx="6">
                  <c:v>0.227</c:v>
                </c:pt>
                <c:pt idx="7">
                  <c:v>0.00700000000000001</c:v>
                </c:pt>
                <c:pt idx="8">
                  <c:v>0.026</c:v>
                </c:pt>
                <c:pt idx="9">
                  <c:v>0.0890000000000001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037048"/>
        <c:axId val="-2119040232"/>
      </c:barChart>
      <c:catAx>
        <c:axId val="-2119037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19040232"/>
        <c:crosses val="autoZero"/>
        <c:auto val="1"/>
        <c:lblAlgn val="ctr"/>
        <c:lblOffset val="100"/>
        <c:noMultiLvlLbl val="0"/>
      </c:catAx>
      <c:valAx>
        <c:axId val="-21190402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190370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image" Target="../media/image13.emf"/><Relationship Id="rId2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image" Target="../media/image30.png"/><Relationship Id="rId2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r">
              <a:defRPr sz="1400"/>
            </a:lvl1pPr>
          </a:lstStyle>
          <a:p>
            <a:fld id="{AF0D4175-496E-D049-B6FA-500F8A4184C3}" type="datetimeFigureOut">
              <a:rPr lang="en-US" smtClean="0"/>
              <a:pPr/>
              <a:t>16-08-08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r">
              <a:defRPr sz="14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r">
              <a:defRPr sz="1400"/>
            </a:lvl1pPr>
          </a:lstStyle>
          <a:p>
            <a:fld id="{19336DDD-0747-A24D-9558-65F74FCB06EC}" type="datetimeFigureOut">
              <a:rPr lang="en-US" smtClean="0"/>
              <a:pPr/>
              <a:t>16-08-08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5300" y="903288"/>
            <a:ext cx="6019800" cy="4514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850" tIns="54425" rIns="108850" bIns="54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5718810"/>
            <a:ext cx="5608320" cy="5417820"/>
          </a:xfrm>
          <a:prstGeom prst="rect">
            <a:avLst/>
          </a:prstGeom>
        </p:spPr>
        <p:txBody>
          <a:bodyPr vert="horz" lIns="108850" tIns="54425" rIns="108850" bIns="54425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r">
              <a:defRPr sz="14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84A7-97F7-DB4C-B61F-D21F7533ED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package" Target="../embeddings/Microsoft_Excel_Binary_Worksheet12.xlsb"/><Relationship Id="rId7" Type="http://schemas.openxmlformats.org/officeDocument/2006/relationships/image" Target="../media/image21.png"/><Relationship Id="rId8" Type="http://schemas.openxmlformats.org/officeDocument/2006/relationships/package" Target="../embeddings/Microsoft_Excel_Binary_Worksheet13.xlsb"/><Relationship Id="rId9" Type="http://schemas.openxmlformats.org/officeDocument/2006/relationships/image" Target="../media/image22.png"/><Relationship Id="rId10" Type="http://schemas.openxmlformats.org/officeDocument/2006/relationships/package" Target="../embeddings/Microsoft_Excel_Binary_Worksheet14.xlsb"/><Relationship Id="rId11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package" Target="../embeddings/Microsoft_Excel_Binary_Worksheet15.xlsb"/><Relationship Id="rId7" Type="http://schemas.openxmlformats.org/officeDocument/2006/relationships/image" Target="../media/image24.png"/><Relationship Id="rId8" Type="http://schemas.openxmlformats.org/officeDocument/2006/relationships/package" Target="../embeddings/Microsoft_Excel_Binary_Worksheet16.xlsb"/><Relationship Id="rId9" Type="http://schemas.openxmlformats.org/officeDocument/2006/relationships/image" Target="../media/image25.png"/><Relationship Id="rId10" Type="http://schemas.openxmlformats.org/officeDocument/2006/relationships/package" Target="../embeddings/Microsoft_Excel_Binary_Worksheet17.xlsb"/><Relationship Id="rId11" Type="http://schemas.openxmlformats.org/officeDocument/2006/relationships/image" Target="../media/image2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package" Target="../embeddings/Microsoft_Excel_Binary_Worksheet20.xlsb"/><Relationship Id="rId13" Type="http://schemas.openxmlformats.org/officeDocument/2006/relationships/image" Target="../media/image32.png"/><Relationship Id="rId14" Type="http://schemas.openxmlformats.org/officeDocument/2006/relationships/package" Target="../embeddings/Microsoft_Excel_Binary_Worksheet21.xlsb"/><Relationship Id="rId15" Type="http://schemas.openxmlformats.org/officeDocument/2006/relationships/image" Target="../media/image3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package" Target="../embeddings/Microsoft_Excel_Binary_Worksheet18.xlsb"/><Relationship Id="rId7" Type="http://schemas.openxmlformats.org/officeDocument/2006/relationships/image" Target="../media/image30.png"/><Relationship Id="rId8" Type="http://schemas.openxmlformats.org/officeDocument/2006/relationships/package" Target="../embeddings/Microsoft_Excel_Binary_Worksheet19.xlsb"/><Relationship Id="rId9" Type="http://schemas.openxmlformats.org/officeDocument/2006/relationships/image" Target="../media/image31.png"/><Relationship Id="rId10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1.xlsb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package" Target="../embeddings/Microsoft_Excel_Binary_Worksheet5.xlsb"/><Relationship Id="rId13" Type="http://schemas.openxmlformats.org/officeDocument/2006/relationships/image" Target="../media/image8.png"/><Relationship Id="rId14" Type="http://schemas.openxmlformats.org/officeDocument/2006/relationships/package" Target="../embeddings/Microsoft_Excel_Binary_Worksheet6.xlsb"/><Relationship Id="rId1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package" Target="../embeddings/Microsoft_Excel_Binary_Worksheet2.xlsb"/><Relationship Id="rId7" Type="http://schemas.openxmlformats.org/officeDocument/2006/relationships/image" Target="../media/image5.png"/><Relationship Id="rId8" Type="http://schemas.openxmlformats.org/officeDocument/2006/relationships/package" Target="../embeddings/Microsoft_Excel_Binary_Worksheet3.xlsb"/><Relationship Id="rId9" Type="http://schemas.openxmlformats.org/officeDocument/2006/relationships/image" Target="../media/image6.png"/><Relationship Id="rId10" Type="http://schemas.openxmlformats.org/officeDocument/2006/relationships/package" Target="../embeddings/Microsoft_Excel_Binary_Worksheet4.xlsb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package" Target="../embeddings/Microsoft_Excel_Binary_Worksheet10.xlsb"/><Relationship Id="rId13" Type="http://schemas.openxmlformats.org/officeDocument/2006/relationships/image" Target="../media/image16.png"/><Relationship Id="rId14" Type="http://schemas.openxmlformats.org/officeDocument/2006/relationships/package" Target="../embeddings/Microsoft_Excel_Binary_Worksheet11.xlsb"/><Relationship Id="rId1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package" Target="../embeddings/Microsoft_Excel_Binary_Worksheet7.xlsb"/><Relationship Id="rId7" Type="http://schemas.openxmlformats.org/officeDocument/2006/relationships/image" Target="../media/image13.emf"/><Relationship Id="rId8" Type="http://schemas.openxmlformats.org/officeDocument/2006/relationships/package" Target="../embeddings/Microsoft_Excel_Binary_Worksheet8.xlsb"/><Relationship Id="rId9" Type="http://schemas.openxmlformats.org/officeDocument/2006/relationships/image" Target="../media/image14.png"/><Relationship Id="rId10" Type="http://schemas.openxmlformats.org/officeDocument/2006/relationships/package" Target="../embeddings/Microsoft_Excel_Binary_Worksheet9.xls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Clustering of Brokers – A Closer Look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878007" y="3726500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96113"/>
              </p:ext>
            </p:extLst>
          </p:nvPr>
        </p:nvGraphicFramePr>
        <p:xfrm>
          <a:off x="719378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Microsoft Excel Binary Worksheet" r:id="rId6" imgW="1663639" imgH="965164" progId="Excel.SheetBinaryMacroEnabled.12">
                  <p:embed/>
                </p:oleObj>
              </mc:Choice>
              <mc:Fallback>
                <p:oleObj name="Microsoft Excel Binary Worksheet" r:id="rId6" imgW="1663639" imgH="965164" progId="Excel.SheetBinaryMacroEnabled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78" y="4910318"/>
                        <a:ext cx="1663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769769"/>
              </p:ext>
            </p:extLst>
          </p:nvPr>
        </p:nvGraphicFramePr>
        <p:xfrm>
          <a:off x="3875776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Microsoft Excel Binary Worksheet" r:id="rId8" imgW="1663639" imgH="965164" progId="Excel.SheetBinaryMacroEnabled.12">
                  <p:embed/>
                </p:oleObj>
              </mc:Choice>
              <mc:Fallback>
                <p:oleObj name="Microsoft Excel Binary Worksheet" r:id="rId8" imgW="1663639" imgH="965164" progId="Excel.SheetBinaryMacroEnabled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776" y="4910318"/>
                        <a:ext cx="1663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39076"/>
              </p:ext>
            </p:extLst>
          </p:nvPr>
        </p:nvGraphicFramePr>
        <p:xfrm>
          <a:off x="7023100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Microsoft Excel Binary Worksheet" r:id="rId10" imgW="1663639" imgH="965164" progId="Excel.SheetBinaryMacroEnabled.12">
                  <p:embed/>
                </p:oleObj>
              </mc:Choice>
              <mc:Fallback>
                <p:oleObj name="Microsoft Excel Binary Worksheet" r:id="rId10" imgW="1663639" imgH="965164" progId="Excel.SheetBinaryMacroEnabled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910318"/>
                        <a:ext cx="1663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3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Firms that typically invest a large portion in Oil &amp; Gas tended to decrease that investment on January 19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K-means centers are usually very susceptible to extreme values. Once these values became not as extreme, the center moved in and firm 90 switched clusters as a result, even though firm 90’s positions did not change very much (0.11 delta).</a:t>
            </a:r>
          </a:p>
          <a:p>
            <a:r>
              <a:rPr lang="en-US" dirty="0" smtClean="0"/>
              <a:t>Because of this, broker 90 was absorbed into cluster 4, even though it only slightly changed position from the previous 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Significant financial news that day, Oil &amp; Gas index was relatively steady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 16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r="-55"/>
          <a:stretch/>
        </p:blipFill>
        <p:spPr>
          <a:xfrm>
            <a:off x="521529" y="1344538"/>
            <a:ext cx="2436299" cy="2348713"/>
          </a:xfrm>
        </p:spPr>
      </p:pic>
      <p:pic>
        <p:nvPicPr>
          <p:cNvPr id="6" name="Picture 5" descr=" 17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24" y="1209260"/>
            <a:ext cx="2642752" cy="2642752"/>
          </a:xfrm>
          <a:prstGeom prst="rect">
            <a:avLst/>
          </a:prstGeom>
        </p:spPr>
      </p:pic>
      <p:pic>
        <p:nvPicPr>
          <p:cNvPr id="7" name="Picture 6" descr=" 18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81" y="1272740"/>
            <a:ext cx="2512425" cy="25124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22378"/>
              </p:ext>
            </p:extLst>
          </p:nvPr>
        </p:nvGraphicFramePr>
        <p:xfrm>
          <a:off x="1238821" y="4049933"/>
          <a:ext cx="3182843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Microsoft Excel Binary Worksheet" r:id="rId6" imgW="5041714" imgH="1155657" progId="Excel.SheetBinaryMacroEnabled.12">
                  <p:embed/>
                </p:oleObj>
              </mc:Choice>
              <mc:Fallback>
                <p:oleObj name="Microsoft Excel Binary Worksheet" r:id="rId6" imgW="5041714" imgH="1155657" progId="Excel.SheetBinaryMacroEnabled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821" y="4049933"/>
                        <a:ext cx="3182843" cy="729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26996"/>
              </p:ext>
            </p:extLst>
          </p:nvPr>
        </p:nvGraphicFramePr>
        <p:xfrm>
          <a:off x="5013273" y="4049933"/>
          <a:ext cx="3134740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Microsoft Excel Binary Worksheet" r:id="rId8" imgW="4965517" imgH="1155657" progId="Excel.SheetBinaryMacroEnabled.12">
                  <p:embed/>
                </p:oleObj>
              </mc:Choice>
              <mc:Fallback>
                <p:oleObj name="Microsoft Excel Binary Worksheet" r:id="rId8" imgW="4965517" imgH="1155657" progId="Excel.SheetBinaryMacroEnabled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273" y="4049933"/>
                        <a:ext cx="3134740" cy="729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843901" y="3785165"/>
            <a:ext cx="394920" cy="3592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548191" y="3788038"/>
            <a:ext cx="356682" cy="1671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5022927" y="3717014"/>
            <a:ext cx="431885" cy="23395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7344444" y="3782545"/>
            <a:ext cx="305051" cy="233966"/>
          </a:xfrm>
          <a:prstGeom prst="curvedConnector3">
            <a:avLst>
              <a:gd name="adj1" fmla="val 96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9" y="5230713"/>
            <a:ext cx="321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Might be useful to look at it from an ETP/Mining perspective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3570"/>
              </p:ext>
            </p:extLst>
          </p:nvPr>
        </p:nvGraphicFramePr>
        <p:xfrm>
          <a:off x="4094039" y="5029200"/>
          <a:ext cx="5067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Microsoft Excel Binary Worksheet" r:id="rId10" imgW="5067114" imgH="774671" progId="Excel.SheetBinaryMacroEnabled.12">
                  <p:embed/>
                </p:oleObj>
              </mc:Choice>
              <mc:Fallback>
                <p:oleObj name="Microsoft Excel Binary Worksheet" r:id="rId10" imgW="5067114" imgH="774671" progId="Excel.SheetBinaryMacroEnabled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039" y="5029200"/>
                        <a:ext cx="50673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16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0" y="114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114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9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Financial Services and Oil &amp; Gas do a poor job of illustrating the clusters in this case – mining &amp; ETP seems more adequate.</a:t>
            </a:r>
            <a:endParaRPr lang="en-US" dirty="0"/>
          </a:p>
        </p:txBody>
      </p:sp>
      <p:pic>
        <p:nvPicPr>
          <p:cNvPr id="5" name="Picture 4" descr=" 16 M&amp;E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7710"/>
            <a:ext cx="2763682" cy="2763682"/>
          </a:xfrm>
          <a:prstGeom prst="rect">
            <a:avLst/>
          </a:prstGeom>
        </p:spPr>
      </p:pic>
      <p:pic>
        <p:nvPicPr>
          <p:cNvPr id="6" name="Picture 5" descr=" 17 M&amp;E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4" y="2287710"/>
            <a:ext cx="2763682" cy="2763682"/>
          </a:xfrm>
          <a:prstGeom prst="rect">
            <a:avLst/>
          </a:prstGeom>
        </p:spPr>
      </p:pic>
      <p:pic>
        <p:nvPicPr>
          <p:cNvPr id="7" name="Picture 6" descr=" 18 M&amp;E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5" y="2299774"/>
            <a:ext cx="2696562" cy="26965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851330">
            <a:off x="754319" y="4142286"/>
            <a:ext cx="1010022" cy="28979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748952">
            <a:off x="3487414" y="3408504"/>
            <a:ext cx="238655" cy="6204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356" y="3812838"/>
            <a:ext cx="196038" cy="74152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77788"/>
              </p:ext>
            </p:extLst>
          </p:nvPr>
        </p:nvGraphicFramePr>
        <p:xfrm>
          <a:off x="3949050" y="4975983"/>
          <a:ext cx="1365019" cy="7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Microsoft Excel Binary Worksheet" r:id="rId6" imgW="1663639" imgH="965164" progId="Excel.SheetBinaryMacroEnabled.12">
                  <p:embed/>
                </p:oleObj>
              </mc:Choice>
              <mc:Fallback>
                <p:oleObj name="Microsoft Excel Binary Worksheet" r:id="rId6" imgW="1663639" imgH="965164" progId="Excel.SheetBinaryMacroEnabled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050" y="4975983"/>
                        <a:ext cx="1365019" cy="791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33001"/>
              </p:ext>
            </p:extLst>
          </p:nvPr>
        </p:nvGraphicFramePr>
        <p:xfrm>
          <a:off x="6717786" y="4951857"/>
          <a:ext cx="1348186" cy="78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Microsoft Excel Binary Worksheet" r:id="rId8" imgW="1663639" imgH="965164" progId="Excel.SheetBinaryMacroEnabled.12">
                  <p:embed/>
                </p:oleObj>
              </mc:Choice>
              <mc:Fallback>
                <p:oleObj name="Microsoft Excel Binary Worksheet" r:id="rId8" imgW="1663639" imgH="965164" progId="Excel.SheetBinaryMacroEnabled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7786" y="4951857"/>
                        <a:ext cx="1348186" cy="782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9778" y="5767903"/>
            <a:ext cx="2923466" cy="4380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23186" y="5814766"/>
            <a:ext cx="2610708" cy="39118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21813"/>
              </p:ext>
            </p:extLst>
          </p:nvPr>
        </p:nvGraphicFramePr>
        <p:xfrm>
          <a:off x="6335784" y="5767903"/>
          <a:ext cx="2351016" cy="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Microsoft Excel Binary Worksheet" r:id="rId12" imgW="3898757" imgH="584178" progId="Excel.SheetBinaryMacroEnabled.12">
                  <p:embed/>
                </p:oleObj>
              </mc:Choice>
              <mc:Fallback>
                <p:oleObj name="Microsoft Excel Binary Worksheet" r:id="rId12" imgW="3898757" imgH="584178" progId="Excel.SheetBinaryMacroEnabled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84" y="5767903"/>
                        <a:ext cx="2351016" cy="352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9587"/>
              </p:ext>
            </p:extLst>
          </p:nvPr>
        </p:nvGraphicFramePr>
        <p:xfrm>
          <a:off x="1242694" y="5039306"/>
          <a:ext cx="1241677" cy="68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Microsoft Excel Binary Worksheet" r:id="rId14" imgW="1752535" imgH="965164" progId="Excel.SheetBinaryMacroEnabled.12">
                  <p:embed/>
                </p:oleObj>
              </mc:Choice>
              <mc:Fallback>
                <p:oleObj name="Microsoft Excel Binary Worksheet" r:id="rId14" imgW="1752535" imgH="965164" progId="Excel.SheetBinaryMacroEnabled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94" y="5039306"/>
                        <a:ext cx="1241677" cy="68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58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8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From day 16 to day 17 there was a large shift in the cluster 1 centroid. This shift was primarily due to firms which usually invest an extremely large portion in Mining, reducing that investment on day 17.</a:t>
            </a:r>
          </a:p>
          <a:p>
            <a:r>
              <a:rPr lang="en-US" dirty="0" smtClean="0"/>
              <a:t>Also on day 17, firm 95 drastically increased their investment in mining, and firm 90 slightly increased </a:t>
            </a:r>
            <a:r>
              <a:rPr lang="en-US" dirty="0" smtClean="0"/>
              <a:t>there’s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led to centroid 1 falling closer to the origin, and firms 90 &amp; 95 moving closer to the centroid leading to the shift in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there are 3 main scenarios which can cause erratic </a:t>
            </a:r>
            <a:r>
              <a:rPr lang="en-US" dirty="0" err="1" smtClean="0"/>
              <a:t>behaviour</a:t>
            </a:r>
            <a:r>
              <a:rPr lang="en-US" dirty="0" smtClean="0"/>
              <a:t> in terms of changing clusters</a:t>
            </a:r>
          </a:p>
          <a:p>
            <a:pPr lvl="1"/>
            <a:r>
              <a:rPr lang="en-US" dirty="0" smtClean="0"/>
              <a:t>New information; Brokers/Clients acting differently based on new information.</a:t>
            </a:r>
          </a:p>
          <a:p>
            <a:pPr lvl="1"/>
            <a:r>
              <a:rPr lang="en-US" dirty="0" smtClean="0"/>
              <a:t>Changing statistical landscape; Other firms changing their </a:t>
            </a:r>
            <a:r>
              <a:rPr lang="en-US" dirty="0" err="1" smtClean="0"/>
              <a:t>behaviour</a:t>
            </a:r>
            <a:r>
              <a:rPr lang="en-US" dirty="0" smtClean="0"/>
              <a:t>, </a:t>
            </a:r>
            <a:r>
              <a:rPr lang="en-US" dirty="0" smtClean="0"/>
              <a:t>leading to changing center locations.</a:t>
            </a:r>
          </a:p>
          <a:p>
            <a:pPr lvl="1"/>
            <a:r>
              <a:rPr lang="en-US" dirty="0" smtClean="0"/>
              <a:t>A combination of the above, in general it tends to be this case.</a:t>
            </a:r>
          </a:p>
        </p:txBody>
      </p:sp>
    </p:spTree>
    <p:extLst>
      <p:ext uri="{BB962C8B-B14F-4D97-AF65-F5344CB8AC3E}">
        <p14:creationId xmlns:p14="http://schemas.microsoft.com/office/powerpoint/2010/main" val="302727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Second</a:t>
            </a:r>
            <a:r>
              <a:rPr lang="pt-BR" dirty="0" smtClean="0"/>
              <a:t> Approach: Some</a:t>
            </a:r>
            <a:r>
              <a:rPr lang="pt-BR" b="1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emained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ogether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eeform 9"/>
          <p:cNvSpPr/>
          <p:nvPr/>
        </p:nvSpPr>
        <p:spPr>
          <a:xfrm>
            <a:off x="2359742" y="1791929"/>
            <a:ext cx="3903407" cy="1909916"/>
          </a:xfrm>
          <a:custGeom>
            <a:avLst/>
            <a:gdLst>
              <a:gd name="connsiteX0" fmla="*/ 0 w 3903407"/>
              <a:gd name="connsiteY0" fmla="*/ 1039761 h 1909916"/>
              <a:gd name="connsiteX1" fmla="*/ 634181 w 3903407"/>
              <a:gd name="connsiteY1" fmla="*/ 66368 h 1909916"/>
              <a:gd name="connsiteX2" fmla="*/ 2949677 w 3903407"/>
              <a:gd name="connsiteY2" fmla="*/ 1437968 h 1909916"/>
              <a:gd name="connsiteX3" fmla="*/ 3760839 w 3903407"/>
              <a:gd name="connsiteY3" fmla="*/ 1850923 h 1909916"/>
              <a:gd name="connsiteX4" fmla="*/ 3805084 w 3903407"/>
              <a:gd name="connsiteY4" fmla="*/ 1791929 h 19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07" h="1909916">
                <a:moveTo>
                  <a:pt x="0" y="1039761"/>
                </a:moveTo>
                <a:cubicBezTo>
                  <a:pt x="71284" y="519880"/>
                  <a:pt x="142568" y="0"/>
                  <a:pt x="634181" y="66368"/>
                </a:cubicBezTo>
                <a:cubicBezTo>
                  <a:pt x="1125794" y="132736"/>
                  <a:pt x="2428567" y="1140542"/>
                  <a:pt x="2949677" y="1437968"/>
                </a:cubicBezTo>
                <a:cubicBezTo>
                  <a:pt x="3470787" y="1735394"/>
                  <a:pt x="3618271" y="1791930"/>
                  <a:pt x="3760839" y="1850923"/>
                </a:cubicBezTo>
                <a:cubicBezTo>
                  <a:pt x="3903407" y="1909916"/>
                  <a:pt x="3854245" y="1850922"/>
                  <a:pt x="3805084" y="17919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495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1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4876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2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3716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Different days, </a:t>
            </a:r>
            <a:r>
              <a:rPr lang="pt-BR" sz="2000" dirty="0" err="1" smtClean="0"/>
              <a:t>distinct</a:t>
            </a:r>
            <a:r>
              <a:rPr lang="pt-BR" sz="2000" dirty="0" smtClean="0"/>
              <a:t> clusters </a:t>
            </a:r>
            <a:r>
              <a:rPr lang="pt-BR" sz="2000" dirty="0" err="1" smtClean="0"/>
              <a:t>based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trade</a:t>
            </a:r>
            <a:r>
              <a:rPr lang="pt-BR" sz="2000" dirty="0" smtClean="0"/>
              <a:t> distribution. 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257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!</a:t>
            </a:r>
            <a:endParaRPr lang="en-CA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5715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Brokers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were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clustered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by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the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number</a:t>
            </a:r>
            <a:r>
              <a:rPr lang="pt-BR" sz="2000" b="1" dirty="0" smtClean="0">
                <a:solidFill>
                  <a:srgbClr val="FF0000"/>
                </a:solidFill>
              </a:rPr>
              <a:t> of </a:t>
            </a:r>
            <a:r>
              <a:rPr lang="pt-BR" sz="2000" b="1" dirty="0" err="1" smtClean="0">
                <a:solidFill>
                  <a:srgbClr val="FF0000"/>
                </a:solidFill>
              </a:rPr>
              <a:t>days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remained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together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en-C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Algorithms</a:t>
            </a:r>
            <a:r>
              <a:rPr lang="pt-BR" dirty="0" smtClean="0"/>
              <a:t> </a:t>
            </a:r>
            <a:r>
              <a:rPr lang="pt-BR" dirty="0" err="1"/>
              <a:t>U</a:t>
            </a:r>
            <a:r>
              <a:rPr lang="pt-BR" dirty="0" err="1" smtClean="0"/>
              <a:t>sed</a:t>
            </a:r>
            <a:r>
              <a:rPr lang="pt-BR" dirty="0" smtClean="0"/>
              <a:t>: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lvl="1"/>
            <a:r>
              <a:rPr lang="pt-BR" sz="2400" b="1" dirty="0" err="1" smtClean="0"/>
              <a:t>K-means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r>
              <a:rPr lang="pt-BR" dirty="0" smtClean="0"/>
              <a:t>:</a:t>
            </a:r>
          </a:p>
          <a:p>
            <a:pPr lvl="2"/>
            <a:r>
              <a:rPr lang="pt-BR" sz="2200" dirty="0" err="1" smtClean="0"/>
              <a:t>Each</a:t>
            </a:r>
            <a:r>
              <a:rPr lang="pt-BR" sz="2200" dirty="0" smtClean="0"/>
              <a:t> </a:t>
            </a:r>
            <a:r>
              <a:rPr lang="pt-BR" sz="2200" dirty="0" err="1" smtClean="0"/>
              <a:t>day</a:t>
            </a:r>
            <a:r>
              <a:rPr lang="pt-BR" sz="2200" dirty="0" smtClean="0"/>
              <a:t>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into</a:t>
            </a:r>
            <a:r>
              <a:rPr lang="pt-BR" sz="2200" dirty="0" smtClean="0"/>
              <a:t> </a:t>
            </a:r>
            <a:r>
              <a:rPr lang="pt-BR" sz="2200" b="1" dirty="0" smtClean="0"/>
              <a:t>5 </a:t>
            </a:r>
            <a:r>
              <a:rPr lang="pt-BR" sz="2200" b="1" dirty="0" err="1" smtClean="0"/>
              <a:t>groups</a:t>
            </a:r>
            <a:r>
              <a:rPr lang="pt-BR" sz="2200" b="1" dirty="0" smtClean="0"/>
              <a:t> </a:t>
            </a:r>
            <a:r>
              <a:rPr lang="en-CA" sz="2200" dirty="0" smtClean="0"/>
              <a:t>based on the sector to which they traded on that day.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sz="2400" b="1" dirty="0" smtClean="0"/>
              <a:t>hierarchal clustering </a:t>
            </a:r>
            <a:r>
              <a:rPr lang="en-US" dirty="0" smtClean="0"/>
              <a:t>algorithm</a:t>
            </a:r>
            <a:r>
              <a:rPr lang="en-US" sz="2400" b="1" dirty="0" smtClean="0"/>
              <a:t>:</a:t>
            </a:r>
          </a:p>
          <a:p>
            <a:pPr lvl="2">
              <a:defRPr/>
            </a:pPr>
            <a:r>
              <a:rPr lang="pt-BR" sz="2200" dirty="0" smtClean="0"/>
              <a:t>The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/>
              <a:t> </a:t>
            </a:r>
            <a:r>
              <a:rPr lang="pt-BR" sz="2200" b="1" dirty="0" err="1" smtClean="0"/>
              <a:t>again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based</a:t>
            </a:r>
            <a:r>
              <a:rPr lang="pt-BR" sz="2200" dirty="0" smtClean="0"/>
              <a:t> </a:t>
            </a:r>
            <a:r>
              <a:rPr lang="pt-BR" sz="2200" dirty="0" err="1" smtClean="0"/>
              <a:t>on</a:t>
            </a:r>
            <a:r>
              <a:rPr lang="pt-BR" sz="2200" dirty="0" smtClean="0"/>
              <a:t> </a:t>
            </a:r>
            <a:r>
              <a:rPr lang="pt-BR" sz="2200" dirty="0" err="1" smtClean="0"/>
              <a:t>number</a:t>
            </a:r>
            <a:r>
              <a:rPr lang="pt-BR" sz="2200" dirty="0" smtClean="0"/>
              <a:t> </a:t>
            </a:r>
            <a:r>
              <a:rPr lang="pt-BR" sz="2200" dirty="0" err="1" smtClean="0"/>
              <a:t>of</a:t>
            </a:r>
            <a:r>
              <a:rPr lang="pt-BR" sz="2200" dirty="0" smtClean="0"/>
              <a:t> </a:t>
            </a:r>
            <a:r>
              <a:rPr lang="pt-BR" sz="2200" dirty="0" err="1" smtClean="0"/>
              <a:t>days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remained</a:t>
            </a:r>
            <a:r>
              <a:rPr lang="pt-BR" sz="2200" dirty="0" smtClean="0"/>
              <a:t> </a:t>
            </a:r>
            <a:r>
              <a:rPr lang="pt-BR" sz="2200" dirty="0" err="1" smtClean="0"/>
              <a:t>together</a:t>
            </a:r>
            <a:r>
              <a:rPr lang="pt-BR" sz="2200" dirty="0"/>
              <a:t>,</a:t>
            </a:r>
            <a:r>
              <a:rPr lang="pt-BR" sz="2200" dirty="0" smtClean="0"/>
              <a:t>  No </a:t>
            </a:r>
            <a:r>
              <a:rPr lang="pt-BR" sz="2200" dirty="0" err="1" smtClean="0"/>
              <a:t>matter</a:t>
            </a:r>
            <a:r>
              <a:rPr lang="pt-BR" sz="2200" dirty="0" smtClean="0"/>
              <a:t> </a:t>
            </a:r>
            <a:r>
              <a:rPr lang="pt-BR" sz="2200" dirty="0" err="1" smtClean="0"/>
              <a:t>whether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in </a:t>
            </a:r>
            <a:r>
              <a:rPr lang="pt-BR" sz="2200" dirty="0" err="1" smtClean="0"/>
              <a:t>the</a:t>
            </a:r>
            <a:r>
              <a:rPr lang="pt-BR" sz="2200" dirty="0" smtClean="0"/>
              <a:t> </a:t>
            </a:r>
            <a:r>
              <a:rPr lang="pt-BR" sz="2200" dirty="0" err="1" smtClean="0"/>
              <a:t>same</a:t>
            </a:r>
            <a:r>
              <a:rPr lang="pt-BR" sz="2200" dirty="0" smtClean="0"/>
              <a:t> cluster </a:t>
            </a:r>
            <a:r>
              <a:rPr lang="pt-BR" sz="2200" dirty="0" err="1" smtClean="0"/>
              <a:t>or</a:t>
            </a:r>
            <a:r>
              <a:rPr lang="pt-BR" sz="2200" dirty="0" smtClean="0"/>
              <a:t> </a:t>
            </a:r>
            <a:r>
              <a:rPr lang="pt-BR" sz="2200" dirty="0" err="1" smtClean="0"/>
              <a:t>not</a:t>
            </a:r>
            <a:r>
              <a:rPr lang="pt-BR" sz="22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according to number of days together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19200"/>
            <a:ext cx="2643169" cy="4953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16200000">
            <a:off x="-333345" y="315274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err="1" smtClean="0">
                <a:latin typeface="Abadi MT Condensed Light"/>
                <a:cs typeface="Abadi MT Condensed Light"/>
              </a:rPr>
              <a:t>Days</a:t>
            </a:r>
            <a:r>
              <a:rPr lang="pt-BR" sz="2000" i="1" dirty="0" smtClean="0">
                <a:latin typeface="Abadi MT Condensed Light"/>
                <a:cs typeface="Abadi MT Condensed Light"/>
              </a:rPr>
              <a:t> in </a:t>
            </a:r>
            <a:r>
              <a:rPr lang="pt-BR" sz="2000" i="1" dirty="0" err="1" smtClean="0">
                <a:latin typeface="Abadi MT Condensed Light"/>
                <a:cs typeface="Abadi MT Condensed Light"/>
              </a:rPr>
              <a:t>different</a:t>
            </a:r>
            <a:r>
              <a:rPr lang="pt-BR" sz="2000" i="1" dirty="0" smtClean="0">
                <a:latin typeface="Abadi MT Condensed Light"/>
                <a:cs typeface="Abadi MT Condensed Light"/>
              </a:rPr>
              <a:t> clusters (%)</a:t>
            </a:r>
            <a:endParaRPr lang="pt-BR" sz="2000" i="1" dirty="0">
              <a:latin typeface="Abadi MT Condensed Light"/>
              <a:cs typeface="Abadi MT Condensed Light"/>
            </a:endParaRPr>
          </a:p>
        </p:txBody>
      </p:sp>
      <p:pic>
        <p:nvPicPr>
          <p:cNvPr id="6" name="Picture 2" descr="C:\Users\Hamilton\_new\Ryerson\Doc\Presentation\Brokers\images\x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219200"/>
            <a:ext cx="4114800" cy="4945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</a:t>
            </a:r>
            <a:r>
              <a:rPr lang="pt-BR" sz="2400" dirty="0" err="1" smtClean="0"/>
              <a:t>according</a:t>
            </a:r>
            <a:r>
              <a:rPr lang="pt-BR" sz="2400" dirty="0" smtClean="0"/>
              <a:t> to </a:t>
            </a:r>
            <a:r>
              <a:rPr lang="pt-BR" sz="2400" dirty="0" err="1" smtClean="0"/>
              <a:t>number</a:t>
            </a:r>
            <a:r>
              <a:rPr lang="pt-BR" sz="2400" dirty="0" smtClean="0"/>
              <a:t> of </a:t>
            </a:r>
            <a:r>
              <a:rPr lang="pt-BR" sz="2400" dirty="0" err="1" smtClean="0"/>
              <a:t>days</a:t>
            </a:r>
            <a:r>
              <a:rPr lang="pt-BR" sz="2400" dirty="0" smtClean="0"/>
              <a:t> </a:t>
            </a:r>
            <a:r>
              <a:rPr lang="pt-BR" sz="2400" dirty="0" err="1" smtClean="0"/>
              <a:t>together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 descr="C:\Users\Hamilton\_new\Ryerson\Doc\Presentation\Brokers\images\x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239000" cy="49024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-919924" y="3038445"/>
            <a:ext cx="342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Recap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Initial Research Question was: 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FF0000"/>
                </a:solidFill>
              </a:rPr>
              <a:t>How Can We Cluster Brokers?</a:t>
            </a:r>
          </a:p>
          <a:p>
            <a:r>
              <a:rPr lang="en-CA" dirty="0" smtClean="0"/>
              <a:t>Method:</a:t>
            </a:r>
          </a:p>
          <a:p>
            <a:pPr lvl="1"/>
            <a:r>
              <a:rPr lang="en-CA" dirty="0" smtClean="0"/>
              <a:t>Clustering brokers based on the portion of their trades (in value) in each sector.</a:t>
            </a:r>
          </a:p>
          <a:p>
            <a:r>
              <a:rPr lang="en-CA" dirty="0" smtClean="0"/>
              <a:t>Tools: </a:t>
            </a:r>
          </a:p>
          <a:p>
            <a:pPr lvl="1"/>
            <a:r>
              <a:rPr lang="en-CA" dirty="0" smtClean="0"/>
              <a:t>K-means was applied and then used to group the brokers into clusters.</a:t>
            </a:r>
          </a:p>
          <a:p>
            <a:pPr lvl="1"/>
            <a:r>
              <a:rPr lang="en-CA" dirty="0" smtClean="0"/>
              <a:t>Following this, hierarchal clustering was used to cluster brokers based on the amount of time they were clustered with other brokers.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 err="1"/>
              <a:t>W</a:t>
            </a:r>
            <a:r>
              <a:rPr lang="pt-BR" dirty="0" err="1" smtClean="0"/>
              <a:t>ere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S</a:t>
            </a:r>
            <a:r>
              <a:rPr lang="pt-BR" dirty="0" err="1" smtClean="0"/>
              <a:t>ame</a:t>
            </a:r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1219200"/>
          <a:ext cx="792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3810000" y="2514600"/>
            <a:ext cx="990600" cy="28956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600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93% of </a:t>
            </a:r>
            <a:r>
              <a:rPr lang="pt-BR" dirty="0" err="1" smtClean="0"/>
              <a:t>period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-369890" y="41425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096000" cy="51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362200" y="2895600"/>
            <a:ext cx="838200" cy="9144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819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‘Error’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95600" y="365760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11441"/>
            <a:ext cx="5791200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are in </a:t>
            </a:r>
            <a:r>
              <a:rPr lang="pt-BR" dirty="0" err="1" smtClean="0"/>
              <a:t>different</a:t>
            </a:r>
            <a:r>
              <a:rPr lang="pt-BR" dirty="0" smtClean="0"/>
              <a:t> clusters?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303" y="2209800"/>
            <a:ext cx="6858003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RMSE (</a:t>
            </a:r>
            <a:r>
              <a:rPr lang="pt-BR" dirty="0"/>
              <a:t>R</a:t>
            </a:r>
            <a:r>
              <a:rPr lang="pt-BR" dirty="0" smtClean="0"/>
              <a:t>oot </a:t>
            </a:r>
            <a:r>
              <a:rPr lang="pt-BR" dirty="0" err="1"/>
              <a:t>M</a:t>
            </a:r>
            <a:r>
              <a:rPr lang="pt-BR" dirty="0" err="1" smtClean="0"/>
              <a:t>ean</a:t>
            </a:r>
            <a:r>
              <a:rPr lang="pt-BR" dirty="0" smtClean="0"/>
              <a:t> </a:t>
            </a:r>
            <a:r>
              <a:rPr lang="pt-BR" dirty="0"/>
              <a:t>S</a:t>
            </a:r>
            <a:r>
              <a:rPr lang="pt-BR" dirty="0" smtClean="0"/>
              <a:t>quare </a:t>
            </a:r>
            <a:r>
              <a:rPr lang="pt-BR" dirty="0" err="1"/>
              <a:t>E</a:t>
            </a:r>
            <a:r>
              <a:rPr lang="pt-BR" dirty="0" err="1" smtClean="0"/>
              <a:t>rror</a:t>
            </a:r>
            <a:r>
              <a:rPr lang="pt-BR" dirty="0" smtClean="0"/>
              <a:t>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81000" y="1143000"/>
          <a:ext cx="8382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Example</a:t>
            </a:r>
            <a:r>
              <a:rPr lang="pt-BR" dirty="0" smtClean="0"/>
              <a:t> #2:</a:t>
            </a:r>
            <a:br>
              <a:rPr lang="pt-BR" dirty="0" smtClean="0"/>
            </a:br>
            <a:r>
              <a:rPr lang="pt-BR" dirty="0" err="1" smtClean="0"/>
              <a:t>Why</a:t>
            </a:r>
            <a:r>
              <a:rPr lang="pt-BR" dirty="0" smtClean="0"/>
              <a:t> are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cluster?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2209800"/>
            <a:ext cx="762000" cy="2286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9906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95% of </a:t>
            </a:r>
            <a:r>
              <a:rPr lang="pt-BR" dirty="0" err="1" smtClean="0"/>
              <a:t>period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47788"/>
            <a:ext cx="6629399" cy="500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10 - FirstEnergy Capital Corp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77 - Peters &amp; Co. Ltd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16002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10 - FirstEnergy Capital Corp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77 - Peters &amp; Co. Ltd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83641"/>
            <a:ext cx="5715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Example</a:t>
            </a:r>
            <a:r>
              <a:rPr lang="pt-BR" dirty="0" smtClean="0"/>
              <a:t> #3:</a:t>
            </a:r>
            <a:r>
              <a:rPr lang="pt-BR" dirty="0"/>
              <a:t/>
            </a:r>
            <a:br>
              <a:rPr lang="pt-BR" dirty="0"/>
            </a:br>
            <a:r>
              <a:rPr lang="pt-BR" sz="2700" dirty="0" err="1" smtClean="0"/>
              <a:t>Why</a:t>
            </a:r>
            <a:r>
              <a:rPr lang="pt-BR" sz="2700" dirty="0" smtClean="0"/>
              <a:t> are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brokers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same</a:t>
            </a:r>
            <a:r>
              <a:rPr lang="pt-BR" sz="2700" dirty="0" smtClean="0"/>
              <a:t> cluster?</a:t>
            </a:r>
            <a:endParaRPr lang="en-CA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600200"/>
          <a:ext cx="8153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0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2015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867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95%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 </a:t>
            </a:r>
            <a:r>
              <a:rPr lang="pt-BR" sz="2200" dirty="0" err="1" smtClean="0"/>
              <a:t>together</a:t>
            </a:r>
            <a:r>
              <a:rPr lang="pt-BR" sz="2200" dirty="0" smtClean="0"/>
              <a:t> (</a:t>
            </a:r>
            <a:r>
              <a:rPr lang="pt-BR" sz="2200" dirty="0" err="1" smtClean="0"/>
              <a:t>average</a:t>
            </a:r>
            <a:r>
              <a:rPr lang="pt-BR" sz="2200" dirty="0" smtClean="0"/>
              <a:t>);</a:t>
            </a:r>
          </a:p>
          <a:p>
            <a:r>
              <a:rPr lang="pt-BR" sz="2200" dirty="0" smtClean="0"/>
              <a:t>90%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(min)</a:t>
            </a:r>
            <a:endParaRPr lang="en-CA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Comparing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cluster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19800" cy="506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For brokers in the same cluster:</a:t>
            </a:r>
          </a:p>
          <a:p>
            <a:pPr lvl="1">
              <a:defRPr/>
            </a:pPr>
            <a:r>
              <a:rPr lang="en-US" sz="2500" dirty="0" smtClean="0"/>
              <a:t>The trade distribution by sector did not change so much along the period;</a:t>
            </a:r>
          </a:p>
          <a:p>
            <a:pPr lvl="1">
              <a:defRPr/>
            </a:pPr>
            <a:r>
              <a:rPr lang="en-US" sz="2500" dirty="0" smtClean="0"/>
              <a:t>Some brokers concentrated their trades in specific sectors;</a:t>
            </a:r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/>
              <a:t>Next Steps:</a:t>
            </a:r>
          </a:p>
          <a:p>
            <a:pPr>
              <a:defRPr/>
            </a:pPr>
            <a:r>
              <a:rPr lang="en-US" sz="2800" dirty="0" smtClean="0"/>
              <a:t>Analyze the behavior of all brokers;</a:t>
            </a:r>
          </a:p>
          <a:p>
            <a:pPr>
              <a:defRPr/>
            </a:pPr>
            <a:r>
              <a:rPr lang="en-US" sz="2800" dirty="0" smtClean="0"/>
              <a:t>Try to make associations between them (horizontal analysis);</a:t>
            </a:r>
          </a:p>
          <a:p>
            <a:pPr>
              <a:defRPr/>
            </a:pPr>
            <a:r>
              <a:rPr lang="en-US" sz="2800" dirty="0" smtClean="0"/>
              <a:t>Go deeper (vertical analysis);</a:t>
            </a:r>
          </a:p>
          <a:p>
            <a:pPr lvl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Handling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I</a:t>
            </a:r>
            <a:r>
              <a:rPr lang="pt-BR" dirty="0" err="1" smtClean="0"/>
              <a:t>ssue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Observations from previous presentation:</a:t>
            </a:r>
          </a:p>
          <a:p>
            <a:pPr lvl="1"/>
            <a:r>
              <a:rPr lang="en-US" dirty="0" smtClean="0"/>
              <a:t>Brokers’ </a:t>
            </a:r>
            <a:r>
              <a:rPr lang="en-US" dirty="0" err="1" smtClean="0"/>
              <a:t>behaviour</a:t>
            </a:r>
            <a:r>
              <a:rPr lang="en-US" dirty="0" smtClean="0"/>
              <a:t> changes throughout the year.  As a result, brokers tend to change clusters throughout the year.</a:t>
            </a:r>
            <a:endParaRPr lang="en-US" sz="3200" dirty="0" smtClean="0"/>
          </a:p>
          <a:p>
            <a:pPr lvl="1">
              <a:defRPr/>
            </a:pPr>
            <a:r>
              <a:rPr lang="en-US" sz="2500" dirty="0" smtClean="0"/>
              <a:t>Some brokers remain together, even when they change clusters.</a:t>
            </a:r>
          </a:p>
          <a:p>
            <a:r>
              <a:rPr lang="en-US" dirty="0"/>
              <a:t>2 separate Approaches were used: </a:t>
            </a:r>
          </a:p>
          <a:p>
            <a:pPr lvl="1"/>
            <a:r>
              <a:rPr lang="en-US" dirty="0"/>
              <a:t>The first approach involves looking at specific instances of dates where anomalies happened.</a:t>
            </a:r>
          </a:p>
          <a:p>
            <a:pPr lvl="1"/>
            <a:r>
              <a:rPr lang="en-US" dirty="0"/>
              <a:t>The second approach involves a look at the instances on a larger scale, to understand what happens when these shifts occur.</a:t>
            </a:r>
          </a:p>
          <a:p>
            <a:pPr>
              <a:defRPr/>
            </a:pPr>
            <a:endParaRPr lang="en-US" sz="2800" dirty="0" smtClean="0"/>
          </a:p>
          <a:p>
            <a:pPr marL="274320" lvl="1" indent="0">
              <a:buNone/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Thanks For Listening </a:t>
            </a:r>
            <a:endParaRPr lang="en-US" sz="4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Approach: Research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brokers cluster together some of the time but not all the time?</a:t>
            </a:r>
          </a:p>
          <a:p>
            <a:r>
              <a:rPr lang="en-US" dirty="0" smtClean="0"/>
              <a:t>Why do some brokers switch clusters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Focus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Salsa.pn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49" b="-3324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971800" y="3581400"/>
            <a:ext cx="369544" cy="10072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072" y="5022961"/>
            <a:ext cx="19706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Focus will be on firms 90 &amp; 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48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Firms 90 &amp; 95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086600" y="2895600"/>
            <a:ext cx="1724896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Days Together: 19/21 ~ 91%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59881"/>
              </p:ext>
            </p:extLst>
          </p:nvPr>
        </p:nvGraphicFramePr>
        <p:xfrm>
          <a:off x="609600" y="1219200"/>
          <a:ext cx="6066088" cy="52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icrosoft Excel Binary Worksheet" r:id="rId3" imgW="5067114" imgH="4394038" progId="Excel.SheetBinaryMacroEnabled.12">
                  <p:embed/>
                </p:oleObj>
              </mc:Choice>
              <mc:Fallback>
                <p:oleObj name="Microsoft Excel Binary Worksheet" r:id="rId3" imgW="5067114" imgH="4394038" progId="Excel.SheetBinaryMacroEnabled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6066088" cy="5260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876800"/>
            <a:ext cx="6066088" cy="68976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733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47" y="24418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Days 1,2 and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 descr=" 1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" y="1166430"/>
            <a:ext cx="3030008" cy="3030008"/>
          </a:xfrm>
          <a:prstGeom prst="rect">
            <a:avLst/>
          </a:prstGeom>
        </p:spPr>
      </p:pic>
      <p:pic>
        <p:nvPicPr>
          <p:cNvPr id="15" name="Picture 14" descr=" 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19200"/>
            <a:ext cx="2971800" cy="2971800"/>
          </a:xfrm>
          <a:prstGeom prst="rect">
            <a:avLst/>
          </a:prstGeom>
        </p:spPr>
      </p:pic>
      <p:pic>
        <p:nvPicPr>
          <p:cNvPr id="16" name="Picture 15" descr=" 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2895600" cy="28956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21446450">
            <a:off x="478070" y="2735156"/>
            <a:ext cx="339259" cy="94241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279293">
            <a:off x="3525131" y="2430138"/>
            <a:ext cx="222254" cy="136943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4191000"/>
            <a:ext cx="18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0.56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0.97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28937"/>
              </p:ext>
            </p:extLst>
          </p:nvPr>
        </p:nvGraphicFramePr>
        <p:xfrm>
          <a:off x="1830819" y="4694064"/>
          <a:ext cx="2084737" cy="71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Microsoft Excel Binary Worksheet" r:id="rId6" imgW="3390775" imgH="1155657" progId="Excel.SheetBinaryMacroEnabled.12">
                  <p:embed/>
                </p:oleObj>
              </mc:Choice>
              <mc:Fallback>
                <p:oleObj name="Microsoft Excel Binary Worksheet" r:id="rId6" imgW="3390775" imgH="1155657" progId="Excel.SheetBinaryMacroEnabled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819" y="4694064"/>
                        <a:ext cx="2084737" cy="710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10353"/>
              </p:ext>
            </p:extLst>
          </p:nvPr>
        </p:nvGraphicFramePr>
        <p:xfrm>
          <a:off x="5205360" y="4712766"/>
          <a:ext cx="1732655" cy="65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Microsoft Excel Binary Worksheet" r:id="rId8" imgW="3073287" imgH="1155657" progId="Excel.SheetBinaryMacroEnabled.12">
                  <p:embed/>
                </p:oleObj>
              </mc:Choice>
              <mc:Fallback>
                <p:oleObj name="Microsoft Excel Binary Worksheet" r:id="rId8" imgW="3073287" imgH="1155657" progId="Excel.SheetBinaryMacroEnabled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60" y="4712766"/>
                        <a:ext cx="1732655" cy="651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 rot="19140011">
            <a:off x="6091802" y="3344699"/>
            <a:ext cx="775866" cy="277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43303"/>
              </p:ext>
            </p:extLst>
          </p:nvPr>
        </p:nvGraphicFramePr>
        <p:xfrm>
          <a:off x="1859447" y="5429656"/>
          <a:ext cx="2184179" cy="74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Microsoft Excel Binary Worksheet" r:id="rId10" imgW="3390775" imgH="1155657" progId="Excel.SheetBinaryMacroEnabled.12">
                  <p:embed/>
                </p:oleObj>
              </mc:Choice>
              <mc:Fallback>
                <p:oleObj name="Microsoft Excel Binary Worksheet" r:id="rId10" imgW="3390775" imgH="1155657" progId="Excel.SheetBinaryMacroEnabled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447" y="5429656"/>
                        <a:ext cx="2184179" cy="744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18253"/>
              </p:ext>
            </p:extLst>
          </p:nvPr>
        </p:nvGraphicFramePr>
        <p:xfrm>
          <a:off x="5121806" y="5429656"/>
          <a:ext cx="2034613" cy="76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Microsoft Excel Binary Worksheet" r:id="rId12" imgW="3073287" imgH="1155657" progId="Excel.SheetBinaryMacroEnabled.12">
                  <p:embed/>
                </p:oleObj>
              </mc:Choice>
              <mc:Fallback>
                <p:oleObj name="Microsoft Excel Binary Worksheet" r:id="rId12" imgW="3073287" imgH="1155657" progId="Excel.SheetBinaryMacroEnabled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806" y="5429656"/>
                        <a:ext cx="2034613" cy="765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28542"/>
              </p:ext>
            </p:extLst>
          </p:nvPr>
        </p:nvGraphicFramePr>
        <p:xfrm>
          <a:off x="0" y="0"/>
          <a:ext cx="3657600" cy="55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Microsoft Excel Binary Worksheet" r:id="rId14" imgW="5067114" imgH="774671" progId="Excel.SheetBinaryMacroEnabled.12">
                  <p:embed/>
                </p:oleObj>
              </mc:Choice>
              <mc:Fallback>
                <p:oleObj name="Microsoft Excel Binary Worksheet" r:id="rId14" imgW="5067114" imgH="774671" progId="Excel.SheetBinaryMacroEnabled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657600" cy="559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39624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00400" y="40386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10200" y="4114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72200" y="4038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14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An abundance of media and new information was released:</a:t>
            </a:r>
          </a:p>
          <a:p>
            <a:pPr lvl="1"/>
            <a:r>
              <a:rPr lang="en-US" sz="1600" dirty="0" smtClean="0"/>
              <a:t>‘Oil, European Inflation Rattle Markets While Euro Hits a 9-year low’</a:t>
            </a:r>
          </a:p>
          <a:p>
            <a:pPr lvl="1"/>
            <a:r>
              <a:rPr lang="en-US" sz="1600" dirty="0" smtClean="0"/>
              <a:t>‘It was announced that U.S- Stocks Funds rose 7.6% in 2014’</a:t>
            </a:r>
          </a:p>
          <a:p>
            <a:pPr lvl="1"/>
            <a:r>
              <a:rPr lang="en-US" sz="1600" dirty="0" smtClean="0"/>
              <a:t>Advisers’ </a:t>
            </a:r>
            <a:r>
              <a:rPr lang="en-US" sz="1600" dirty="0"/>
              <a:t>F</a:t>
            </a:r>
            <a:r>
              <a:rPr lang="en-US" sz="1600" dirty="0" smtClean="0"/>
              <a:t>orecasts </a:t>
            </a:r>
            <a:r>
              <a:rPr lang="en-US" sz="1600" dirty="0"/>
              <a:t>S</a:t>
            </a:r>
            <a:r>
              <a:rPr lang="en-US" sz="1600" dirty="0" smtClean="0"/>
              <a:t>hared </a:t>
            </a:r>
            <a:r>
              <a:rPr lang="en-US" sz="1600" dirty="0"/>
              <a:t>D</a:t>
            </a:r>
            <a:r>
              <a:rPr lang="en-US" sz="1600" dirty="0" smtClean="0"/>
              <a:t>ifferent Sentiments </a:t>
            </a:r>
            <a:r>
              <a:rPr lang="en-US" sz="1600" dirty="0"/>
              <a:t>R</a:t>
            </a:r>
            <a:r>
              <a:rPr lang="en-US" sz="1600" dirty="0" smtClean="0"/>
              <a:t>egarding Oil &amp; Gas </a:t>
            </a:r>
          </a:p>
          <a:p>
            <a:pPr lvl="1"/>
            <a:r>
              <a:rPr lang="en-US" sz="1600" dirty="0" smtClean="0"/>
              <a:t>‘Oil Down 6% from Previous Week’</a:t>
            </a:r>
          </a:p>
          <a:p>
            <a:r>
              <a:rPr lang="en-US" sz="1600" dirty="0" smtClean="0"/>
              <a:t>‘’ are all articles archived from the Wall Street Journal (WSJ)</a:t>
            </a:r>
          </a:p>
          <a:p>
            <a:r>
              <a:rPr lang="en-US" dirty="0" smtClean="0"/>
              <a:t>An abundance of new information became available between January 2</a:t>
            </a:r>
            <a:r>
              <a:rPr lang="en-US" baseline="30000" dirty="0" smtClean="0"/>
              <a:t>nd</a:t>
            </a:r>
            <a:r>
              <a:rPr lang="en-US" dirty="0" smtClean="0"/>
              <a:t> and January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Firms could have acted differently on this information, which could explain the shift in clusters.</a:t>
            </a:r>
          </a:p>
          <a:p>
            <a:r>
              <a:rPr lang="en-US" dirty="0" smtClean="0"/>
              <a:t>As well, January 2</a:t>
            </a:r>
            <a:r>
              <a:rPr lang="en-US" baseline="30000" dirty="0" smtClean="0"/>
              <a:t>nd</a:t>
            </a:r>
            <a:r>
              <a:rPr lang="en-US" dirty="0" smtClean="0"/>
              <a:t> was a banking holiday in some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3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210" y="4830935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0.46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16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0.38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040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0.71 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50450"/>
              </p:ext>
            </p:extLst>
          </p:nvPr>
        </p:nvGraphicFramePr>
        <p:xfrm>
          <a:off x="2286000" y="5181600"/>
          <a:ext cx="1594714" cy="54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Microsoft Excel Binary Worksheet" r:id="rId6" imgW="3382560" imgH="1142640" progId="Excel.SheetBinaryMacroEnabled.12">
                  <p:embed/>
                </p:oleObj>
              </mc:Choice>
              <mc:Fallback>
                <p:oleObj name="Microsoft Excel Binary Worksheet" r:id="rId6" imgW="3382560" imgH="1142640" progId="Excel.SheetBinaryMacroEnabled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1594714" cy="543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71720"/>
              </p:ext>
            </p:extLst>
          </p:nvPr>
        </p:nvGraphicFramePr>
        <p:xfrm>
          <a:off x="5492595" y="5154874"/>
          <a:ext cx="1535203" cy="57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Microsoft Excel Binary Worksheet" r:id="rId8" imgW="3073287" imgH="1155657" progId="Excel.SheetBinaryMacroEnabled.12">
                  <p:embed/>
                </p:oleObj>
              </mc:Choice>
              <mc:Fallback>
                <p:oleObj name="Microsoft Excel Binary Worksheet" r:id="rId8" imgW="3073287" imgH="1155657" progId="Excel.SheetBinaryMacroEnabled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595" y="5154874"/>
                        <a:ext cx="1535203" cy="57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1570" y="61749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5319"/>
              </p:ext>
            </p:extLst>
          </p:nvPr>
        </p:nvGraphicFramePr>
        <p:xfrm>
          <a:off x="2209800" y="5801498"/>
          <a:ext cx="1775924" cy="60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Microsoft Excel Binary Worksheet" r:id="rId10" imgW="3390775" imgH="1155657" progId="Excel.SheetBinaryMacroEnabled.12">
                  <p:embed/>
                </p:oleObj>
              </mc:Choice>
              <mc:Fallback>
                <p:oleObj name="Microsoft Excel Binary Worksheet" r:id="rId10" imgW="3390775" imgH="1155657" progId="Excel.SheetBinaryMacroEnabled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01498"/>
                        <a:ext cx="1775924" cy="605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01690"/>
              </p:ext>
            </p:extLst>
          </p:nvPr>
        </p:nvGraphicFramePr>
        <p:xfrm>
          <a:off x="5493560" y="5801498"/>
          <a:ext cx="1609439" cy="6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Microsoft Excel Binary Worksheet" r:id="rId12" imgW="3073287" imgH="1155657" progId="Excel.SheetBinaryMacroEnabled.12">
                  <p:embed/>
                </p:oleObj>
              </mc:Choice>
              <mc:Fallback>
                <p:oleObj name="Microsoft Excel Binary Worksheet" r:id="rId12" imgW="3073287" imgH="1155657" progId="Excel.SheetBinaryMacroEnabled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560" y="5801498"/>
                        <a:ext cx="1609439" cy="605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/>
          <p:nvPr/>
        </p:nvCxnSpPr>
        <p:spPr>
          <a:xfrm rot="5400000" flipH="1" flipV="1">
            <a:off x="3289029" y="4842702"/>
            <a:ext cx="475642" cy="1487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5380905" y="4721016"/>
            <a:ext cx="401077" cy="3175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6541019" y="4772441"/>
            <a:ext cx="401078" cy="214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2435923" y="4724876"/>
            <a:ext cx="475644" cy="38435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47626"/>
              </p:ext>
            </p:extLst>
          </p:nvPr>
        </p:nvGraphicFramePr>
        <p:xfrm>
          <a:off x="21217" y="8904"/>
          <a:ext cx="3429000" cy="52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Microsoft Excel Binary Worksheet" r:id="rId14" imgW="5067114" imgH="774671" progId="Excel.SheetBinaryMacroEnabled.12">
                  <p:embed/>
                </p:oleObj>
              </mc:Choice>
              <mc:Fallback>
                <p:oleObj name="Microsoft Excel Binary Worksheet" r:id="rId14" imgW="5067114" imgH="774671" progId="Excel.SheetBinaryMacroEnabled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7" y="8904"/>
                        <a:ext cx="3429000" cy="5242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8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28426</TotalTime>
  <Words>975</Words>
  <Application>Microsoft Macintosh PowerPoint</Application>
  <PresentationFormat>On-screen Show (4:3)</PresentationFormat>
  <Paragraphs>157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Matrix factorization-Dec3</vt:lpstr>
      <vt:lpstr>Microsoft Excel Binary Worksheet</vt:lpstr>
      <vt:lpstr>Clustering of Brokers – A Closer Look </vt:lpstr>
      <vt:lpstr>Recap</vt:lpstr>
      <vt:lpstr>Handling The Issue</vt:lpstr>
      <vt:lpstr>First Approach: Research Questions</vt:lpstr>
      <vt:lpstr>Focus</vt:lpstr>
      <vt:lpstr>Firms 90 &amp; 95</vt:lpstr>
      <vt:lpstr>Days 1,2 and 3</vt:lpstr>
      <vt:lpstr>(Hypothesized) Results</vt:lpstr>
      <vt:lpstr>Days 11, 12, and 13</vt:lpstr>
      <vt:lpstr>Days 11, 12, and 13</vt:lpstr>
      <vt:lpstr>(Hypothesized) Results</vt:lpstr>
      <vt:lpstr>Changing Clusters in Pairs</vt:lpstr>
      <vt:lpstr>Changing Clusters in Pairs</vt:lpstr>
      <vt:lpstr>(Hypothesized) Results:</vt:lpstr>
      <vt:lpstr>Conclusion</vt:lpstr>
      <vt:lpstr>Second Approach: Some Brokers Remained Together</vt:lpstr>
      <vt:lpstr>Algorithms Used:</vt:lpstr>
      <vt:lpstr>Clustering according to number of days together</vt:lpstr>
      <vt:lpstr>Clustering according to number of days together</vt:lpstr>
      <vt:lpstr>Why Were The Brokers in the Same Cluster?</vt:lpstr>
      <vt:lpstr>44 - Jones Gable &amp; Company Ltd 84 - Independent Trading Group</vt:lpstr>
      <vt:lpstr>44 - Jones Gable &amp; Company Ltd 84 - Independent Trading Group</vt:lpstr>
      <vt:lpstr>What happens when the brokers are in different clusters?</vt:lpstr>
      <vt:lpstr>Example #2: Why are the brokers in the same cluster?</vt:lpstr>
      <vt:lpstr>10 - FirstEnergy Capital Corp 77 - Peters &amp; Co. Ltd</vt:lpstr>
      <vt:lpstr>10 - FirstEnergy Capital Corp 77 - Peters &amp; Co. Ltd</vt:lpstr>
      <vt:lpstr> Example #3: Why are the brokers in the same cluster?</vt:lpstr>
      <vt:lpstr>Comparing the behavior between cluster and market average</vt:lpstr>
      <vt:lpstr>Conclusion</vt:lpstr>
      <vt:lpstr>Thanks For Listening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nathan friedman</cp:lastModifiedBy>
  <cp:revision>875</cp:revision>
  <dcterms:created xsi:type="dcterms:W3CDTF">2014-09-24T15:10:01Z</dcterms:created>
  <dcterms:modified xsi:type="dcterms:W3CDTF">2016-08-08T17:09:57Z</dcterms:modified>
</cp:coreProperties>
</file>