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 id="2147483756" r:id="rId3"/>
  </p:sldMasterIdLst>
  <p:notesMasterIdLst>
    <p:notesMasterId r:id="rId25"/>
  </p:notesMasterIdLst>
  <p:sldIdLst>
    <p:sldId id="256" r:id="rId4"/>
    <p:sldId id="273" r:id="rId5"/>
    <p:sldId id="279" r:id="rId6"/>
    <p:sldId id="274" r:id="rId7"/>
    <p:sldId id="287" r:id="rId8"/>
    <p:sldId id="276" r:id="rId9"/>
    <p:sldId id="288" r:id="rId10"/>
    <p:sldId id="275" r:id="rId11"/>
    <p:sldId id="289" r:id="rId12"/>
    <p:sldId id="286" r:id="rId13"/>
    <p:sldId id="280" r:id="rId14"/>
    <p:sldId id="290" r:id="rId15"/>
    <p:sldId id="281" r:id="rId16"/>
    <p:sldId id="295" r:id="rId17"/>
    <p:sldId id="296" r:id="rId18"/>
    <p:sldId id="297" r:id="rId19"/>
    <p:sldId id="283" r:id="rId20"/>
    <p:sldId id="284" r:id="rId21"/>
    <p:sldId id="277" r:id="rId22"/>
    <p:sldId id="291" r:id="rId23"/>
    <p:sldId id="272"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78B"/>
    <a:srgbClr val="4776D5"/>
    <a:srgbClr val="95B3D7"/>
    <a:srgbClr val="527FD8"/>
    <a:srgbClr val="404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57534DF-8A14-431F-9114-89903408480D}" type="datetimeFigureOut">
              <a:rPr lang="en-US" smtClean="0"/>
              <a:pPr/>
              <a:t>2/22/2022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81BC010-C5A4-4D04-93DF-07F016107B6E}" type="slidenum">
              <a:rPr lang="en-US" smtClean="0"/>
              <a:pPr/>
              <a:t>‹#›</a:t>
            </a:fld>
            <a:endParaRPr lang="en-US"/>
          </a:p>
        </p:txBody>
      </p:sp>
    </p:spTree>
    <p:extLst>
      <p:ext uri="{BB962C8B-B14F-4D97-AF65-F5344CB8AC3E}">
        <p14:creationId xmlns:p14="http://schemas.microsoft.com/office/powerpoint/2010/main" val="3832969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Lecture II-1</a:t>
            </a:r>
          </a:p>
        </p:txBody>
      </p:sp>
      <p:sp>
        <p:nvSpPr>
          <p:cNvPr id="5" name="Footer Placeholder 4"/>
          <p:cNvSpPr>
            <a:spLocks noGrp="1"/>
          </p:cNvSpPr>
          <p:nvPr>
            <p:ph type="ftr" sz="quarter" idx="11"/>
          </p:nvPr>
        </p:nvSpPr>
        <p:spPr/>
        <p:txBody>
          <a:bodyPr/>
          <a:lstStyle/>
          <a:p>
            <a:r>
              <a:rPr lang="en-US"/>
              <a:t>CHEM 450</a:t>
            </a:r>
          </a:p>
        </p:txBody>
      </p:sp>
      <p:sp>
        <p:nvSpPr>
          <p:cNvPr id="6" name="Slide Number Placeholder 5"/>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Lecture II-1</a:t>
            </a:r>
          </a:p>
        </p:txBody>
      </p:sp>
      <p:sp>
        <p:nvSpPr>
          <p:cNvPr id="5" name="Footer Placeholder 4"/>
          <p:cNvSpPr>
            <a:spLocks noGrp="1"/>
          </p:cNvSpPr>
          <p:nvPr>
            <p:ph type="ftr" sz="quarter" idx="11"/>
          </p:nvPr>
        </p:nvSpPr>
        <p:spPr/>
        <p:txBody>
          <a:bodyPr/>
          <a:lstStyle/>
          <a:p>
            <a:r>
              <a:rPr lang="en-US"/>
              <a:t>CHEM 450</a:t>
            </a:r>
          </a:p>
        </p:txBody>
      </p:sp>
      <p:sp>
        <p:nvSpPr>
          <p:cNvPr id="6" name="Slide Number Placeholder 5"/>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Lecture II-1</a:t>
            </a:r>
          </a:p>
        </p:txBody>
      </p:sp>
      <p:sp>
        <p:nvSpPr>
          <p:cNvPr id="5" name="Footer Placeholder 4"/>
          <p:cNvSpPr>
            <a:spLocks noGrp="1"/>
          </p:cNvSpPr>
          <p:nvPr>
            <p:ph type="ftr" sz="quarter" idx="11"/>
          </p:nvPr>
        </p:nvSpPr>
        <p:spPr/>
        <p:txBody>
          <a:bodyPr/>
          <a:lstStyle/>
          <a:p>
            <a:r>
              <a:rPr lang="en-US"/>
              <a:t>CHEM 450</a:t>
            </a:r>
          </a:p>
        </p:txBody>
      </p:sp>
      <p:sp>
        <p:nvSpPr>
          <p:cNvPr id="6" name="Slide Number Placeholder 5"/>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a:t>Lecture II-1</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CHEM 450</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a:t>Lecture II-1</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CHEM 450</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a:t>Lecture II-1</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CHEM 450</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a:t>Lecture II-1</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a:t>CHEM 450</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a:t>Lecture II-1</a:t>
            </a: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a:t>CHEM 450</a:t>
            </a: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a:t>Lecture II-1</a:t>
            </a: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a:t>CHEM 450</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a:t>Lecture II-1</a:t>
            </a: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a:t>CHEM 450</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a:t>Lecture II-1</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a:t>CHEM 450</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Lecture II-1</a:t>
            </a:r>
          </a:p>
        </p:txBody>
      </p:sp>
      <p:sp>
        <p:nvSpPr>
          <p:cNvPr id="5" name="Footer Placeholder 4"/>
          <p:cNvSpPr>
            <a:spLocks noGrp="1"/>
          </p:cNvSpPr>
          <p:nvPr>
            <p:ph type="ftr" sz="quarter" idx="11"/>
          </p:nvPr>
        </p:nvSpPr>
        <p:spPr/>
        <p:txBody>
          <a:bodyPr/>
          <a:lstStyle/>
          <a:p>
            <a:r>
              <a:rPr lang="en-US"/>
              <a:t>CHEM 450</a:t>
            </a:r>
          </a:p>
        </p:txBody>
      </p:sp>
      <p:sp>
        <p:nvSpPr>
          <p:cNvPr id="6" name="Slide Number Placeholder 5"/>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a:t>Lecture II-1</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a:t>CHEM 450</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a:t>Lecture II-1</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CHEM 450</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a:t>Lecture II-1</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CHEM 450</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Lecture II-1</a:t>
            </a:r>
          </a:p>
        </p:txBody>
      </p:sp>
      <p:sp>
        <p:nvSpPr>
          <p:cNvPr id="5" name="Footer Placeholder 4"/>
          <p:cNvSpPr>
            <a:spLocks noGrp="1"/>
          </p:cNvSpPr>
          <p:nvPr>
            <p:ph type="ftr" sz="quarter" idx="11"/>
          </p:nvPr>
        </p:nvSpPr>
        <p:spPr/>
        <p:txBody>
          <a:bodyPr/>
          <a:lstStyle/>
          <a:p>
            <a:r>
              <a:rPr lang="en-US"/>
              <a:t>CHEM 450</a:t>
            </a:r>
          </a:p>
        </p:txBody>
      </p:sp>
      <p:sp>
        <p:nvSpPr>
          <p:cNvPr id="6" name="Slide Number Placeholder 5"/>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Lecture II-1</a:t>
            </a:r>
          </a:p>
        </p:txBody>
      </p:sp>
      <p:sp>
        <p:nvSpPr>
          <p:cNvPr id="5" name="Footer Placeholder 4"/>
          <p:cNvSpPr>
            <a:spLocks noGrp="1"/>
          </p:cNvSpPr>
          <p:nvPr>
            <p:ph type="ftr" sz="quarter" idx="11"/>
          </p:nvPr>
        </p:nvSpPr>
        <p:spPr/>
        <p:txBody>
          <a:bodyPr/>
          <a:lstStyle/>
          <a:p>
            <a:r>
              <a:rPr lang="en-US"/>
              <a:t>CHEM 450</a:t>
            </a:r>
          </a:p>
        </p:txBody>
      </p:sp>
      <p:sp>
        <p:nvSpPr>
          <p:cNvPr id="6" name="Slide Number Placeholder 5"/>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Lecture II-1</a:t>
            </a:r>
          </a:p>
        </p:txBody>
      </p:sp>
      <p:sp>
        <p:nvSpPr>
          <p:cNvPr id="5" name="Footer Placeholder 4"/>
          <p:cNvSpPr>
            <a:spLocks noGrp="1"/>
          </p:cNvSpPr>
          <p:nvPr>
            <p:ph type="ftr" sz="quarter" idx="11"/>
          </p:nvPr>
        </p:nvSpPr>
        <p:spPr/>
        <p:txBody>
          <a:bodyPr/>
          <a:lstStyle/>
          <a:p>
            <a:r>
              <a:rPr lang="en-US"/>
              <a:t>CHEM 450</a:t>
            </a:r>
          </a:p>
        </p:txBody>
      </p:sp>
      <p:sp>
        <p:nvSpPr>
          <p:cNvPr id="6" name="Slide Number Placeholder 5"/>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Lecture II-1</a:t>
            </a:r>
          </a:p>
        </p:txBody>
      </p:sp>
      <p:sp>
        <p:nvSpPr>
          <p:cNvPr id="6" name="Footer Placeholder 5"/>
          <p:cNvSpPr>
            <a:spLocks noGrp="1"/>
          </p:cNvSpPr>
          <p:nvPr>
            <p:ph type="ftr" sz="quarter" idx="11"/>
          </p:nvPr>
        </p:nvSpPr>
        <p:spPr/>
        <p:txBody>
          <a:bodyPr/>
          <a:lstStyle/>
          <a:p>
            <a:r>
              <a:rPr lang="en-US"/>
              <a:t>CHEM 450</a:t>
            </a:r>
          </a:p>
        </p:txBody>
      </p:sp>
      <p:sp>
        <p:nvSpPr>
          <p:cNvPr id="7" name="Slide Number Placeholder 6"/>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Lecture II-1</a:t>
            </a:r>
          </a:p>
        </p:txBody>
      </p:sp>
      <p:sp>
        <p:nvSpPr>
          <p:cNvPr id="8" name="Footer Placeholder 7"/>
          <p:cNvSpPr>
            <a:spLocks noGrp="1"/>
          </p:cNvSpPr>
          <p:nvPr>
            <p:ph type="ftr" sz="quarter" idx="11"/>
          </p:nvPr>
        </p:nvSpPr>
        <p:spPr/>
        <p:txBody>
          <a:bodyPr/>
          <a:lstStyle/>
          <a:p>
            <a:r>
              <a:rPr lang="en-US"/>
              <a:t>CHEM 450</a:t>
            </a:r>
          </a:p>
        </p:txBody>
      </p:sp>
      <p:sp>
        <p:nvSpPr>
          <p:cNvPr id="9" name="Slide Number Placeholder 8"/>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Lecture II-1</a:t>
            </a:r>
          </a:p>
        </p:txBody>
      </p:sp>
      <p:sp>
        <p:nvSpPr>
          <p:cNvPr id="3" name="Footer Placeholder 2"/>
          <p:cNvSpPr>
            <a:spLocks noGrp="1"/>
          </p:cNvSpPr>
          <p:nvPr>
            <p:ph type="ftr" sz="quarter" idx="11"/>
          </p:nvPr>
        </p:nvSpPr>
        <p:spPr/>
        <p:txBody>
          <a:bodyPr/>
          <a:lstStyle/>
          <a:p>
            <a:r>
              <a:rPr lang="en-US"/>
              <a:t>CHEM 450</a:t>
            </a:r>
          </a:p>
        </p:txBody>
      </p:sp>
      <p:sp>
        <p:nvSpPr>
          <p:cNvPr id="4" name="Slide Number Placeholder 3"/>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Lecture II-1</a:t>
            </a:r>
          </a:p>
        </p:txBody>
      </p:sp>
      <p:sp>
        <p:nvSpPr>
          <p:cNvPr id="5" name="Footer Placeholder 4"/>
          <p:cNvSpPr>
            <a:spLocks noGrp="1"/>
          </p:cNvSpPr>
          <p:nvPr>
            <p:ph type="ftr" sz="quarter" idx="11"/>
          </p:nvPr>
        </p:nvSpPr>
        <p:spPr/>
        <p:txBody>
          <a:bodyPr/>
          <a:lstStyle/>
          <a:p>
            <a:r>
              <a:rPr lang="en-US"/>
              <a:t>CHEM 450</a:t>
            </a:r>
          </a:p>
        </p:txBody>
      </p:sp>
      <p:sp>
        <p:nvSpPr>
          <p:cNvPr id="6" name="Slide Number Placeholder 5"/>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Lecture II-1</a:t>
            </a:r>
          </a:p>
        </p:txBody>
      </p:sp>
      <p:sp>
        <p:nvSpPr>
          <p:cNvPr id="6" name="Footer Placeholder 5"/>
          <p:cNvSpPr>
            <a:spLocks noGrp="1"/>
          </p:cNvSpPr>
          <p:nvPr>
            <p:ph type="ftr" sz="quarter" idx="11"/>
          </p:nvPr>
        </p:nvSpPr>
        <p:spPr/>
        <p:txBody>
          <a:bodyPr/>
          <a:lstStyle/>
          <a:p>
            <a:r>
              <a:rPr lang="en-US"/>
              <a:t>CHEM 450</a:t>
            </a:r>
          </a:p>
        </p:txBody>
      </p:sp>
      <p:sp>
        <p:nvSpPr>
          <p:cNvPr id="7" name="Slide Number Placeholder 6"/>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Lecture II-1</a:t>
            </a:r>
          </a:p>
        </p:txBody>
      </p:sp>
      <p:sp>
        <p:nvSpPr>
          <p:cNvPr id="6" name="Footer Placeholder 5"/>
          <p:cNvSpPr>
            <a:spLocks noGrp="1"/>
          </p:cNvSpPr>
          <p:nvPr>
            <p:ph type="ftr" sz="quarter" idx="11"/>
          </p:nvPr>
        </p:nvSpPr>
        <p:spPr/>
        <p:txBody>
          <a:bodyPr/>
          <a:lstStyle/>
          <a:p>
            <a:r>
              <a:rPr lang="en-US"/>
              <a:t>CHEM 450</a:t>
            </a:r>
          </a:p>
        </p:txBody>
      </p:sp>
      <p:sp>
        <p:nvSpPr>
          <p:cNvPr id="7" name="Slide Number Placeholder 6"/>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Lecture II-1</a:t>
            </a:r>
          </a:p>
        </p:txBody>
      </p:sp>
      <p:sp>
        <p:nvSpPr>
          <p:cNvPr id="5" name="Footer Placeholder 4"/>
          <p:cNvSpPr>
            <a:spLocks noGrp="1"/>
          </p:cNvSpPr>
          <p:nvPr>
            <p:ph type="ftr" sz="quarter" idx="11"/>
          </p:nvPr>
        </p:nvSpPr>
        <p:spPr/>
        <p:txBody>
          <a:bodyPr/>
          <a:lstStyle/>
          <a:p>
            <a:r>
              <a:rPr lang="en-US"/>
              <a:t>CHEM 450</a:t>
            </a:r>
          </a:p>
        </p:txBody>
      </p:sp>
      <p:sp>
        <p:nvSpPr>
          <p:cNvPr id="6" name="Slide Number Placeholder 5"/>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Lecture II-1</a:t>
            </a:r>
          </a:p>
        </p:txBody>
      </p:sp>
      <p:sp>
        <p:nvSpPr>
          <p:cNvPr id="5" name="Footer Placeholder 4"/>
          <p:cNvSpPr>
            <a:spLocks noGrp="1"/>
          </p:cNvSpPr>
          <p:nvPr>
            <p:ph type="ftr" sz="quarter" idx="11"/>
          </p:nvPr>
        </p:nvSpPr>
        <p:spPr/>
        <p:txBody>
          <a:bodyPr/>
          <a:lstStyle/>
          <a:p>
            <a:r>
              <a:rPr lang="en-US"/>
              <a:t>CHEM 450</a:t>
            </a:r>
          </a:p>
        </p:txBody>
      </p:sp>
      <p:sp>
        <p:nvSpPr>
          <p:cNvPr id="6" name="Slide Number Placeholder 5"/>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Lecture II-1</a:t>
            </a:r>
          </a:p>
        </p:txBody>
      </p:sp>
      <p:sp>
        <p:nvSpPr>
          <p:cNvPr id="6" name="Footer Placeholder 5"/>
          <p:cNvSpPr>
            <a:spLocks noGrp="1"/>
          </p:cNvSpPr>
          <p:nvPr>
            <p:ph type="ftr" sz="quarter" idx="11"/>
          </p:nvPr>
        </p:nvSpPr>
        <p:spPr/>
        <p:txBody>
          <a:bodyPr/>
          <a:lstStyle/>
          <a:p>
            <a:r>
              <a:rPr lang="en-US"/>
              <a:t>CHEM 450</a:t>
            </a:r>
          </a:p>
        </p:txBody>
      </p:sp>
      <p:sp>
        <p:nvSpPr>
          <p:cNvPr id="7" name="Slide Number Placeholder 6"/>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Lecture II-1</a:t>
            </a:r>
          </a:p>
        </p:txBody>
      </p:sp>
      <p:sp>
        <p:nvSpPr>
          <p:cNvPr id="8" name="Footer Placeholder 7"/>
          <p:cNvSpPr>
            <a:spLocks noGrp="1"/>
          </p:cNvSpPr>
          <p:nvPr>
            <p:ph type="ftr" sz="quarter" idx="11"/>
          </p:nvPr>
        </p:nvSpPr>
        <p:spPr/>
        <p:txBody>
          <a:bodyPr/>
          <a:lstStyle/>
          <a:p>
            <a:r>
              <a:rPr lang="en-US"/>
              <a:t>CHEM 450</a:t>
            </a:r>
          </a:p>
        </p:txBody>
      </p:sp>
      <p:sp>
        <p:nvSpPr>
          <p:cNvPr id="9" name="Slide Number Placeholder 8"/>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Lecture II-1</a:t>
            </a:r>
          </a:p>
        </p:txBody>
      </p:sp>
      <p:sp>
        <p:nvSpPr>
          <p:cNvPr id="3" name="Footer Placeholder 2"/>
          <p:cNvSpPr>
            <a:spLocks noGrp="1"/>
          </p:cNvSpPr>
          <p:nvPr>
            <p:ph type="ftr" sz="quarter" idx="11"/>
          </p:nvPr>
        </p:nvSpPr>
        <p:spPr/>
        <p:txBody>
          <a:bodyPr/>
          <a:lstStyle/>
          <a:p>
            <a:r>
              <a:rPr lang="en-US"/>
              <a:t>CHEM 450</a:t>
            </a:r>
          </a:p>
        </p:txBody>
      </p:sp>
      <p:sp>
        <p:nvSpPr>
          <p:cNvPr id="4" name="Slide Number Placeholder 3"/>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Lecture II-1</a:t>
            </a:r>
          </a:p>
        </p:txBody>
      </p:sp>
      <p:sp>
        <p:nvSpPr>
          <p:cNvPr id="6" name="Footer Placeholder 5"/>
          <p:cNvSpPr>
            <a:spLocks noGrp="1"/>
          </p:cNvSpPr>
          <p:nvPr>
            <p:ph type="ftr" sz="quarter" idx="11"/>
          </p:nvPr>
        </p:nvSpPr>
        <p:spPr/>
        <p:txBody>
          <a:bodyPr/>
          <a:lstStyle/>
          <a:p>
            <a:r>
              <a:rPr lang="en-US"/>
              <a:t>CHEM 450</a:t>
            </a:r>
          </a:p>
        </p:txBody>
      </p:sp>
      <p:sp>
        <p:nvSpPr>
          <p:cNvPr id="7" name="Slide Number Placeholder 6"/>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Lecture II-1</a:t>
            </a:r>
          </a:p>
        </p:txBody>
      </p:sp>
      <p:sp>
        <p:nvSpPr>
          <p:cNvPr id="6" name="Footer Placeholder 5"/>
          <p:cNvSpPr>
            <a:spLocks noGrp="1"/>
          </p:cNvSpPr>
          <p:nvPr>
            <p:ph type="ftr" sz="quarter" idx="11"/>
          </p:nvPr>
        </p:nvSpPr>
        <p:spPr/>
        <p:txBody>
          <a:bodyPr/>
          <a:lstStyle/>
          <a:p>
            <a:r>
              <a:rPr lang="en-US"/>
              <a:t>CHEM 450</a:t>
            </a:r>
          </a:p>
        </p:txBody>
      </p:sp>
      <p:sp>
        <p:nvSpPr>
          <p:cNvPr id="7" name="Slide Number Placeholder 6"/>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a:xfrm>
            <a:off x="8458200" y="0"/>
            <a:ext cx="685800" cy="6858000"/>
          </a:xfrm>
          <a:prstGeom prst="rect">
            <a:avLst/>
          </a:prstGeom>
          <a:gradFill flip="none" rotWithShape="1">
            <a:gsLst>
              <a:gs pos="0">
                <a:schemeClr val="accent3">
                  <a:lumMod val="50000"/>
                </a:schemeClr>
              </a:gs>
              <a:gs pos="50000">
                <a:schemeClr val="accent3">
                  <a:lumMod val="60000"/>
                  <a:lumOff val="40000"/>
                </a:schemeClr>
              </a:gs>
              <a:gs pos="100000">
                <a:schemeClr val="bg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152400"/>
            <a:ext cx="8229600" cy="1143000"/>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itchFamily="34" charset="0"/>
              </a:defRPr>
            </a:lvl1pPr>
          </a:lstStyle>
          <a:p>
            <a:r>
              <a:rPr lang="en-US"/>
              <a:t>Lecture II-1</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itchFamily="34" charset="0"/>
              </a:defRPr>
            </a:lvl1pPr>
          </a:lstStyle>
          <a:p>
            <a:r>
              <a:rPr lang="en-US"/>
              <a:t>CHEM 450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167BC1BD-0036-4EEA-A245-69818B636AA8}" type="slidenum">
              <a:rPr lang="en-US" smtClean="0"/>
              <a:pPr/>
              <a:t>‹#›</a:t>
            </a:fld>
            <a:endParaRPr lang="en-US"/>
          </a:p>
        </p:txBody>
      </p:sp>
      <p:cxnSp>
        <p:nvCxnSpPr>
          <p:cNvPr id="9" name="Straight Connector 8"/>
          <p:cNvCxnSpPr/>
          <p:nvPr userDrawn="1"/>
        </p:nvCxnSpPr>
        <p:spPr>
          <a:xfrm>
            <a:off x="723900" y="762000"/>
            <a:ext cx="7696200" cy="0"/>
          </a:xfrm>
          <a:prstGeom prst="line">
            <a:avLst/>
          </a:prstGeom>
          <a:ln>
            <a:solidFill>
              <a:schemeClr val="accent3">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ctr" defTabSz="914400" rtl="0" eaLnBrk="1" latinLnBrk="0" hangingPunct="1">
        <a:spcBef>
          <a:spcPct val="0"/>
        </a:spcBef>
        <a:buNone/>
        <a:defRPr sz="3600" kern="1200">
          <a:solidFill>
            <a:schemeClr val="tx1"/>
          </a:solidFill>
          <a:latin typeface="Maiandra GD"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7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4000">
              <a:schemeClr val="accent4">
                <a:lumMod val="60000"/>
                <a:lumOff val="40000"/>
              </a:schemeClr>
            </a:gs>
            <a:gs pos="100000">
              <a:schemeClr val="accent4">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Lecture II-1</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CHEM 450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B82AC-972B-4A8C-8FA8-09E346FBB7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16.bin"/><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8.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5.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0.bin"/><Relationship Id="rId14" Type="http://schemas.openxmlformats.org/officeDocument/2006/relationships/image" Target="../media/image29.wmf"/></Relationships>
</file>

<file path=ppt/slides/_rels/slide1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33.png"/><Relationship Id="rId7"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4.png"/><Relationship Id="rId5" Type="http://schemas.openxmlformats.org/officeDocument/2006/relationships/image" Target="../media/image30.wmf"/><Relationship Id="rId10" Type="http://schemas.openxmlformats.org/officeDocument/2006/relationships/image" Target="../media/image32.wmf"/><Relationship Id="rId4" Type="http://schemas.openxmlformats.org/officeDocument/2006/relationships/oleObject" Target="../embeddings/oleObject23.bin"/><Relationship Id="rId9"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27.bin"/><Relationship Id="rId4" Type="http://schemas.openxmlformats.org/officeDocument/2006/relationships/image" Target="../media/image3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37.wmf"/></Relationships>
</file>

<file path=ppt/slides/_rels/slide1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39.wmf"/><Relationship Id="rId5" Type="http://schemas.openxmlformats.org/officeDocument/2006/relationships/oleObject" Target="../embeddings/oleObject31.bin"/><Relationship Id="rId4" Type="http://schemas.openxmlformats.org/officeDocument/2006/relationships/image" Target="../media/image3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41.wmf"/><Relationship Id="rId5" Type="http://schemas.openxmlformats.org/officeDocument/2006/relationships/oleObject" Target="../embeddings/oleObject34.bin"/><Relationship Id="rId4" Type="http://schemas.openxmlformats.org/officeDocument/2006/relationships/image" Target="../media/image4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43.wmf"/><Relationship Id="rId5" Type="http://schemas.openxmlformats.org/officeDocument/2006/relationships/oleObject" Target="../embeddings/oleObject36.bin"/><Relationship Id="rId4" Type="http://schemas.openxmlformats.org/officeDocument/2006/relationships/image" Target="../media/image4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44.wmf"/></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46.wmf"/><Relationship Id="rId5" Type="http://schemas.openxmlformats.org/officeDocument/2006/relationships/oleObject" Target="../embeddings/oleObject39.bin"/><Relationship Id="rId4" Type="http://schemas.openxmlformats.org/officeDocument/2006/relationships/image" Target="../media/image4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14.bin"/><Relationship Id="rId4"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09309" y="0"/>
            <a:ext cx="3477491" cy="830997"/>
          </a:xfrm>
          <a:prstGeom prst="rect">
            <a:avLst/>
          </a:prstGeom>
          <a:noFill/>
        </p:spPr>
        <p:txBody>
          <a:bodyPr wrap="square" rtlCol="0">
            <a:spAutoFit/>
          </a:bodyPr>
          <a:lstStyle/>
          <a:p>
            <a:pPr algn="r"/>
            <a:r>
              <a:rPr lang="en-US" sz="2800" dirty="0"/>
              <a:t>CHEM 450/450G </a:t>
            </a:r>
          </a:p>
          <a:p>
            <a:pPr algn="r"/>
            <a:r>
              <a:rPr lang="en-US" sz="2000" dirty="0"/>
              <a:t>Dr. M. J. Nee</a:t>
            </a:r>
          </a:p>
        </p:txBody>
      </p:sp>
      <p:sp>
        <p:nvSpPr>
          <p:cNvPr id="7" name="TextBox 6"/>
          <p:cNvSpPr txBox="1"/>
          <p:nvPr/>
        </p:nvSpPr>
        <p:spPr>
          <a:xfrm>
            <a:off x="5181599" y="1219200"/>
            <a:ext cx="3625049" cy="4047262"/>
          </a:xfrm>
          <a:prstGeom prst="rect">
            <a:avLst/>
          </a:prstGeom>
          <a:noFill/>
        </p:spPr>
        <p:txBody>
          <a:bodyPr wrap="square" rtlCol="0">
            <a:spAutoFit/>
          </a:bodyPr>
          <a:lstStyle/>
          <a:p>
            <a:pPr>
              <a:spcBef>
                <a:spcPts val="600"/>
              </a:spcBef>
              <a:spcAft>
                <a:spcPts val="600"/>
              </a:spcAft>
            </a:pPr>
            <a:r>
              <a:rPr lang="en-US" sz="2400" dirty="0"/>
              <a:t>Lecture II-1A</a:t>
            </a:r>
          </a:p>
          <a:p>
            <a:pPr>
              <a:spcBef>
                <a:spcPts val="600"/>
              </a:spcBef>
              <a:spcAft>
                <a:spcPts val="600"/>
              </a:spcAft>
            </a:pPr>
            <a:r>
              <a:rPr lang="en-US" sz="2400" dirty="0"/>
              <a:t>Spontaneity: Gibbs and </a:t>
            </a:r>
            <a:r>
              <a:rPr lang="en-US" sz="2400" dirty="0" err="1"/>
              <a:t>Helmoltz</a:t>
            </a:r>
            <a:r>
              <a:rPr lang="en-US" sz="2400" dirty="0"/>
              <a:t> Energies</a:t>
            </a:r>
          </a:p>
          <a:p>
            <a:pPr>
              <a:spcBef>
                <a:spcPts val="600"/>
              </a:spcBef>
              <a:spcAft>
                <a:spcPts val="600"/>
              </a:spcAft>
            </a:pPr>
            <a:r>
              <a:rPr lang="en-US" sz="2000" dirty="0"/>
              <a:t>Plan for Today:</a:t>
            </a:r>
          </a:p>
          <a:p>
            <a:pPr marL="457200" indent="-457200">
              <a:spcAft>
                <a:spcPts val="1200"/>
              </a:spcAft>
              <a:buAutoNum type="arabicPeriod"/>
            </a:pPr>
            <a:r>
              <a:rPr lang="en-US" sz="2000" dirty="0"/>
              <a:t>Gibbs Energy</a:t>
            </a:r>
          </a:p>
          <a:p>
            <a:pPr marL="457200" indent="-457200">
              <a:spcAft>
                <a:spcPts val="1200"/>
              </a:spcAft>
              <a:buAutoNum type="arabicPeriod"/>
            </a:pPr>
            <a:r>
              <a:rPr lang="en-US" sz="2000" dirty="0"/>
              <a:t>Helmholtz Energy</a:t>
            </a:r>
            <a:endParaRPr lang="en-US" sz="2400" dirty="0"/>
          </a:p>
          <a:p>
            <a:pPr marL="457200" indent="-457200">
              <a:spcAft>
                <a:spcPts val="1200"/>
              </a:spcAft>
              <a:buAutoNum type="arabicPeriod"/>
            </a:pPr>
            <a:r>
              <a:rPr lang="en-US" sz="2000" dirty="0"/>
              <a:t>Differential Forms</a:t>
            </a:r>
          </a:p>
          <a:p>
            <a:pPr marL="457200" indent="-457200">
              <a:spcAft>
                <a:spcPts val="1200"/>
              </a:spcAft>
              <a:buAutoNum type="arabicPeriod"/>
            </a:pPr>
            <a:r>
              <a:rPr lang="en-US" sz="2000" dirty="0"/>
              <a:t>T, P dependence</a:t>
            </a:r>
          </a:p>
          <a:p>
            <a:pPr marL="457200" indent="-457200">
              <a:spcAft>
                <a:spcPts val="1200"/>
              </a:spcAft>
              <a:buAutoNum type="arabicPeriod"/>
            </a:pPr>
            <a:r>
              <a:rPr lang="en-US" sz="2000" dirty="0"/>
              <a:t>Chemical Potential</a:t>
            </a:r>
          </a:p>
        </p:txBody>
      </p:sp>
      <p:pic>
        <p:nvPicPr>
          <p:cNvPr id="13" name="Picture 2"/>
          <p:cNvPicPr>
            <a:picLocks noChangeAspect="1" noChangeArrowheads="1"/>
          </p:cNvPicPr>
          <p:nvPr/>
        </p:nvPicPr>
        <p:blipFill>
          <a:blip r:embed="rId3" cstate="print"/>
          <a:srcRect l="20709" t="18296" r="20539" b="13587"/>
          <a:stretch>
            <a:fillRect/>
          </a:stretch>
        </p:blipFill>
        <p:spPr bwMode="auto">
          <a:xfrm>
            <a:off x="533400" y="429491"/>
            <a:ext cx="4047129" cy="5921822"/>
          </a:xfrm>
          <a:prstGeom prst="rect">
            <a:avLst/>
          </a:prstGeom>
          <a:solidFill>
            <a:srgbClr val="000000">
              <a:shade val="95000"/>
            </a:srgbClr>
          </a:solidFill>
          <a:ln w="304800" cap="sq">
            <a:solidFill>
              <a:srgbClr val="000000"/>
            </a:solidFill>
            <a:miter lim="800000"/>
          </a:ln>
          <a:effectLst>
            <a:outerShdw blurRad="63500" sx="102000" sy="102000" algn="ctr" rotWithShape="0">
              <a:prstClr val="black">
                <a:alpha val="40000"/>
              </a:prstClr>
            </a:outerShdw>
          </a:effectLst>
        </p:spPr>
      </p:pic>
      <p:sp>
        <p:nvSpPr>
          <p:cNvPr id="39" name="Date Placeholder 38"/>
          <p:cNvSpPr>
            <a:spLocks noGrp="1"/>
          </p:cNvSpPr>
          <p:nvPr>
            <p:ph type="dt" sz="half" idx="10"/>
          </p:nvPr>
        </p:nvSpPr>
        <p:spPr/>
        <p:txBody>
          <a:bodyPr/>
          <a:lstStyle/>
          <a:p>
            <a:r>
              <a:rPr lang="en-US"/>
              <a:t>Lecture II-1</a:t>
            </a:r>
          </a:p>
        </p:txBody>
      </p:sp>
      <p:sp>
        <p:nvSpPr>
          <p:cNvPr id="40" name="Footer Placeholder 39"/>
          <p:cNvSpPr>
            <a:spLocks noGrp="1"/>
          </p:cNvSpPr>
          <p:nvPr>
            <p:ph type="ftr" sz="quarter" idx="11"/>
          </p:nvPr>
        </p:nvSpPr>
        <p:spPr/>
        <p:txBody>
          <a:bodyPr/>
          <a:lstStyle/>
          <a:p>
            <a:r>
              <a:rPr lang="en-US"/>
              <a:t>CHEM 450</a:t>
            </a:r>
          </a:p>
        </p:txBody>
      </p:sp>
      <p:sp>
        <p:nvSpPr>
          <p:cNvPr id="41" name="Slide Number Placeholder 40"/>
          <p:cNvSpPr>
            <a:spLocks noGrp="1"/>
          </p:cNvSpPr>
          <p:nvPr>
            <p:ph type="sldNum" sz="quarter" idx="12"/>
          </p:nvPr>
        </p:nvSpPr>
        <p:spPr/>
        <p:txBody>
          <a:bodyPr/>
          <a:lstStyle/>
          <a:p>
            <a:fld id="{7AEBE5EE-DE34-4B80-9702-96FEC2C9A8DB}" type="slidenum">
              <a:rPr lang="en-US" smtClean="0"/>
              <a:pPr/>
              <a:t>1</a:t>
            </a:fld>
            <a:endParaRPr lang="en-US"/>
          </a:p>
        </p:txBody>
      </p:sp>
      <p:grpSp>
        <p:nvGrpSpPr>
          <p:cNvPr id="33" name="Group 32"/>
          <p:cNvGrpSpPr/>
          <p:nvPr/>
        </p:nvGrpSpPr>
        <p:grpSpPr>
          <a:xfrm>
            <a:off x="637310" y="4498109"/>
            <a:ext cx="3842327" cy="1421923"/>
            <a:chOff x="1828800" y="2922308"/>
            <a:chExt cx="5033913" cy="2083324"/>
          </a:xfrm>
        </p:grpSpPr>
        <p:sp>
          <p:nvSpPr>
            <p:cNvPr id="9" name="Rectangle 8"/>
            <p:cNvSpPr/>
            <p:nvPr/>
          </p:nvSpPr>
          <p:spPr>
            <a:xfrm>
              <a:off x="1828800" y="2922309"/>
              <a:ext cx="5033913" cy="20833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9" idx="0"/>
              <a:endCxn id="9" idx="2"/>
            </p:cNvCxnSpPr>
            <p:nvPr/>
          </p:nvCxnSpPr>
          <p:spPr>
            <a:xfrm rot="16200000" flipH="1">
              <a:off x="3304095" y="3963970"/>
              <a:ext cx="2083323" cy="0"/>
            </a:xfrm>
            <a:prstGeom prst="line">
              <a:avLst/>
            </a:prstGeom>
            <a:ln w="28575">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224726" y="3176832"/>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688210" y="3272671"/>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350417" y="3764437"/>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77852" y="3784861"/>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872033" y="4191784"/>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60103" y="3335517"/>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149312" y="4383463"/>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602611" y="4517009"/>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96413" y="3670168"/>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08343" y="3734585"/>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971827" y="4556287"/>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597084" y="4548432"/>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960830" y="3112416"/>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535864" y="3461207"/>
              <a:ext cx="460343" cy="460343"/>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037056" y="4254630"/>
              <a:ext cx="460343" cy="460343"/>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293150" y="3143837"/>
              <a:ext cx="460343" cy="460343"/>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152561" y="4201211"/>
              <a:ext cx="460343" cy="460343"/>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257827" y="3184687"/>
              <a:ext cx="460343" cy="460343"/>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24" idx="6"/>
            </p:cNvCxnSpPr>
            <p:nvPr/>
          </p:nvCxnSpPr>
          <p:spPr>
            <a:xfrm>
              <a:off x="4139939" y="3201971"/>
              <a:ext cx="846840" cy="12569"/>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6" idx="2"/>
            </p:cNvCxnSpPr>
            <p:nvPr/>
          </p:nvCxnSpPr>
          <p:spPr>
            <a:xfrm rot="10800000">
              <a:off x="3864990" y="4232634"/>
              <a:ext cx="1172067" cy="25216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Multiply 31"/>
            <p:cNvSpPr/>
            <p:nvPr/>
          </p:nvSpPr>
          <p:spPr>
            <a:xfrm>
              <a:off x="4383464" y="4166647"/>
              <a:ext cx="320511" cy="452486"/>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pic>
        <p:nvPicPr>
          <p:cNvPr id="34" name="Picture 2"/>
          <p:cNvPicPr>
            <a:picLocks noChangeAspect="1" noChangeArrowheads="1"/>
          </p:cNvPicPr>
          <p:nvPr/>
        </p:nvPicPr>
        <p:blipFill>
          <a:blip r:embed="rId4" cstate="print"/>
          <a:srcRect/>
          <a:stretch>
            <a:fillRect/>
          </a:stretch>
        </p:blipFill>
        <p:spPr bwMode="auto">
          <a:xfrm rot="21112552">
            <a:off x="163390" y="746783"/>
            <a:ext cx="3405649" cy="2554237"/>
          </a:xfrm>
          <a:prstGeom prst="rect">
            <a:avLst/>
          </a:prstGeom>
          <a:noFill/>
          <a:ln w="9525">
            <a:noFill/>
            <a:miter lim="800000"/>
            <a:headEnd/>
            <a:tailEnd/>
          </a:ln>
        </p:spPr>
      </p:pic>
      <p:pic>
        <p:nvPicPr>
          <p:cNvPr id="8" name="Picture 3"/>
          <p:cNvPicPr>
            <a:picLocks noChangeAspect="1" noChangeArrowheads="1"/>
          </p:cNvPicPr>
          <p:nvPr/>
        </p:nvPicPr>
        <p:blipFill>
          <a:blip r:embed="rId5" cstate="print">
            <a:clrChange>
              <a:clrFrom>
                <a:srgbClr val="F9F9F9"/>
              </a:clrFrom>
              <a:clrTo>
                <a:srgbClr val="F9F9F9">
                  <a:alpha val="0"/>
                </a:srgbClr>
              </a:clrTo>
            </a:clrChange>
          </a:blip>
          <a:srcRect l="6645" t="5800" r="13821" b="26066"/>
          <a:stretch>
            <a:fillRect/>
          </a:stretch>
        </p:blipFill>
        <p:spPr bwMode="auto">
          <a:xfrm>
            <a:off x="2390885" y="406400"/>
            <a:ext cx="2507530" cy="2582944"/>
          </a:xfrm>
          <a:prstGeom prst="ellipse">
            <a:avLst/>
          </a:prstGeom>
          <a:ln>
            <a:noFill/>
          </a:ln>
          <a:effectLst>
            <a:softEdge rad="31750"/>
          </a:effectLst>
        </p:spPr>
      </p:pic>
      <p:graphicFrame>
        <p:nvGraphicFramePr>
          <p:cNvPr id="44033" name="Object 1"/>
          <p:cNvGraphicFramePr>
            <a:graphicFrameLocks noChangeAspect="1"/>
          </p:cNvGraphicFramePr>
          <p:nvPr/>
        </p:nvGraphicFramePr>
        <p:xfrm>
          <a:off x="352136" y="3429289"/>
          <a:ext cx="4375325" cy="754784"/>
        </p:xfrm>
        <a:graphic>
          <a:graphicData uri="http://schemas.openxmlformats.org/presentationml/2006/ole">
            <mc:AlternateContent xmlns:mc="http://schemas.openxmlformats.org/markup-compatibility/2006">
              <mc:Choice xmlns:v="urn:schemas-microsoft-com:vml" Requires="v">
                <p:oleObj spid="_x0000_s44046" name="Equation" r:id="rId6" imgW="1028520" imgH="177480" progId="Equation.3">
                  <p:embed/>
                </p:oleObj>
              </mc:Choice>
              <mc:Fallback>
                <p:oleObj name="Equation" r:id="rId6" imgW="1028520" imgH="177480" progId="Equation.3">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136" y="3429289"/>
                        <a:ext cx="4375325" cy="754784"/>
                      </a:xfrm>
                      <a:prstGeom prst="rect">
                        <a:avLst/>
                      </a:prstGeom>
                      <a:solidFill>
                        <a:schemeClr val="bg1"/>
                      </a:solidFill>
                      <a:ln w="9525">
                        <a:solidFill>
                          <a:schemeClr val="tx1"/>
                        </a:solidFill>
                        <a:miter lim="800000"/>
                        <a:headEnd/>
                        <a:tailEnd/>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Gibbs Energy for a reaction</a:t>
            </a:r>
          </a:p>
        </p:txBody>
      </p:sp>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10</a:t>
            </a:fld>
            <a:endParaRPr lang="en-US"/>
          </a:p>
        </p:txBody>
      </p:sp>
      <p:sp>
        <p:nvSpPr>
          <p:cNvPr id="6" name="TextBox 5"/>
          <p:cNvSpPr txBox="1"/>
          <p:nvPr/>
        </p:nvSpPr>
        <p:spPr>
          <a:xfrm>
            <a:off x="294421" y="1182255"/>
            <a:ext cx="6152646" cy="461665"/>
          </a:xfrm>
          <a:prstGeom prst="rect">
            <a:avLst/>
          </a:prstGeom>
          <a:noFill/>
        </p:spPr>
        <p:txBody>
          <a:bodyPr wrap="none" rtlCol="0">
            <a:spAutoFit/>
          </a:bodyPr>
          <a:lstStyle/>
          <a:p>
            <a:pPr>
              <a:spcAft>
                <a:spcPts val="1200"/>
              </a:spcAft>
            </a:pPr>
            <a:r>
              <a:rPr lang="en-US" sz="2400" dirty="0"/>
              <a:t>This works just like enthalpy and entropy:</a:t>
            </a:r>
          </a:p>
        </p:txBody>
      </p:sp>
      <p:graphicFrame>
        <p:nvGraphicFramePr>
          <p:cNvPr id="7" name="Object 6"/>
          <p:cNvGraphicFramePr>
            <a:graphicFrameLocks noChangeAspect="1"/>
          </p:cNvGraphicFramePr>
          <p:nvPr/>
        </p:nvGraphicFramePr>
        <p:xfrm>
          <a:off x="3263932" y="1684541"/>
          <a:ext cx="2165318" cy="871105"/>
        </p:xfrm>
        <a:graphic>
          <a:graphicData uri="http://schemas.openxmlformats.org/presentationml/2006/ole">
            <mc:AlternateContent xmlns:mc="http://schemas.openxmlformats.org/markup-compatibility/2006">
              <mc:Choice xmlns:v="urn:schemas-microsoft-com:vml" Requires="v">
                <p:oleObj spid="_x0000_s54300" name="Equation" r:id="rId3" imgW="1104840" imgH="444240" progId="Equation.3">
                  <p:embed/>
                </p:oleObj>
              </mc:Choice>
              <mc:Fallback>
                <p:oleObj name="Equation" r:id="rId3" imgW="1104840" imgH="444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3932" y="1684541"/>
                        <a:ext cx="2165318" cy="8711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294421" y="3086185"/>
            <a:ext cx="8138160" cy="461665"/>
          </a:xfrm>
          <a:prstGeom prst="rect">
            <a:avLst/>
          </a:prstGeom>
          <a:noFill/>
        </p:spPr>
        <p:txBody>
          <a:bodyPr wrap="none" rtlCol="0">
            <a:spAutoFit/>
          </a:bodyPr>
          <a:lstStyle/>
          <a:p>
            <a:pPr algn="just">
              <a:spcAft>
                <a:spcPts val="1200"/>
              </a:spcAft>
            </a:pPr>
            <a:r>
              <a:rPr lang="en-US" sz="2400" dirty="0"/>
              <a:t>OR, you can use the relationship between </a:t>
            </a:r>
            <a:r>
              <a:rPr lang="en-US" sz="2400" dirty="0">
                <a:sym typeface="Symbol"/>
              </a:rPr>
              <a:t></a:t>
            </a:r>
            <a:r>
              <a:rPr lang="en-US" sz="2400" dirty="0"/>
              <a:t>H and </a:t>
            </a:r>
            <a:r>
              <a:rPr lang="en-US" sz="2400" dirty="0">
                <a:sym typeface="Symbol"/>
              </a:rPr>
              <a:t></a:t>
            </a:r>
            <a:r>
              <a:rPr lang="en-US" sz="2400" dirty="0"/>
              <a:t>S</a:t>
            </a:r>
          </a:p>
        </p:txBody>
      </p:sp>
      <p:graphicFrame>
        <p:nvGraphicFramePr>
          <p:cNvPr id="9" name="Object 8"/>
          <p:cNvGraphicFramePr>
            <a:graphicFrameLocks noChangeAspect="1"/>
          </p:cNvGraphicFramePr>
          <p:nvPr/>
        </p:nvGraphicFramePr>
        <p:xfrm>
          <a:off x="2689716" y="3863239"/>
          <a:ext cx="3440134" cy="594591"/>
        </p:xfrm>
        <a:graphic>
          <a:graphicData uri="http://schemas.openxmlformats.org/presentationml/2006/ole">
            <mc:AlternateContent xmlns:mc="http://schemas.openxmlformats.org/markup-compatibility/2006">
              <mc:Choice xmlns:v="urn:schemas-microsoft-com:vml" Requires="v">
                <p:oleObj spid="_x0000_s54301" name="Equation" r:id="rId5" imgW="1028520" imgH="177480" progId="Equation.3">
                  <p:embed/>
                </p:oleObj>
              </mc:Choice>
              <mc:Fallback>
                <p:oleObj name="Equation" r:id="rId5" imgW="1028520" imgH="177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9716" y="3863239"/>
                        <a:ext cx="3440134" cy="5945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294421" y="4928124"/>
            <a:ext cx="8138160" cy="830997"/>
          </a:xfrm>
          <a:prstGeom prst="rect">
            <a:avLst/>
          </a:prstGeom>
          <a:noFill/>
        </p:spPr>
        <p:txBody>
          <a:bodyPr wrap="square" rtlCol="0">
            <a:spAutoFit/>
          </a:bodyPr>
          <a:lstStyle/>
          <a:p>
            <a:pPr algn="just">
              <a:spcAft>
                <a:spcPts val="1200"/>
              </a:spcAft>
            </a:pPr>
            <a:r>
              <a:rPr lang="en-US" sz="2400" dirty="0"/>
              <a:t>Surprisingly, the temperature dependence of </a:t>
            </a:r>
            <a:r>
              <a:rPr lang="en-US" sz="2400" dirty="0">
                <a:sym typeface="Symbol"/>
              </a:rPr>
              <a:t>G is not quite as simple as it is for H and S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forms</a:t>
            </a:r>
          </a:p>
        </p:txBody>
      </p:sp>
      <p:sp>
        <p:nvSpPr>
          <p:cNvPr id="3" name="Date Placeholder 2"/>
          <p:cNvSpPr>
            <a:spLocks noGrp="1"/>
          </p:cNvSpPr>
          <p:nvPr>
            <p:ph type="dt" sz="half" idx="10"/>
          </p:nvPr>
        </p:nvSpPr>
        <p:spPr/>
        <p:txBody>
          <a:bodyPr/>
          <a:lstStyle/>
          <a:p>
            <a:r>
              <a:rPr lang="en-US"/>
              <a:t>Week 6</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11</a:t>
            </a:fld>
            <a:endParaRPr lang="en-US"/>
          </a:p>
        </p:txBody>
      </p:sp>
      <p:graphicFrame>
        <p:nvGraphicFramePr>
          <p:cNvPr id="6" name="Object 5"/>
          <p:cNvGraphicFramePr>
            <a:graphicFrameLocks noChangeAspect="1"/>
          </p:cNvGraphicFramePr>
          <p:nvPr/>
        </p:nvGraphicFramePr>
        <p:xfrm>
          <a:off x="593993" y="1126836"/>
          <a:ext cx="3083457" cy="1459346"/>
        </p:xfrm>
        <a:graphic>
          <a:graphicData uri="http://schemas.openxmlformats.org/presentationml/2006/ole">
            <mc:AlternateContent xmlns:mc="http://schemas.openxmlformats.org/markup-compatibility/2006">
              <mc:Choice xmlns:v="urn:schemas-microsoft-com:vml" Requires="v">
                <p:oleObj spid="_x0000_s99330" name="Equation" r:id="rId3" imgW="1663560" imgH="787320" progId="Equation.3">
                  <p:embed/>
                </p:oleObj>
              </mc:Choice>
              <mc:Fallback>
                <p:oleObj name="Equation" r:id="rId3" imgW="1663560" imgH="787320"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993" y="1126836"/>
                        <a:ext cx="3083457" cy="1459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Connector 7"/>
          <p:cNvCxnSpPr/>
          <p:nvPr/>
        </p:nvCxnSpPr>
        <p:spPr>
          <a:xfrm>
            <a:off x="406400" y="2798618"/>
            <a:ext cx="3398982" cy="0"/>
          </a:xfrm>
          <a:prstGeom prst="line">
            <a:avLst/>
          </a:prstGeom>
          <a:ln w="2857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2955638" y="1948873"/>
            <a:ext cx="1717963" cy="0"/>
          </a:xfrm>
          <a:prstGeom prst="line">
            <a:avLst/>
          </a:prstGeom>
          <a:ln w="2857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21933" y="1208154"/>
            <a:ext cx="4609706" cy="1200329"/>
          </a:xfrm>
          <a:prstGeom prst="rect">
            <a:avLst/>
          </a:prstGeom>
          <a:noFill/>
        </p:spPr>
        <p:txBody>
          <a:bodyPr wrap="square" rtlCol="0">
            <a:spAutoFit/>
          </a:bodyPr>
          <a:lstStyle/>
          <a:p>
            <a:pPr>
              <a:spcAft>
                <a:spcPts val="1200"/>
              </a:spcAft>
            </a:pPr>
            <a:r>
              <a:rPr lang="en-US" sz="2400" dirty="0"/>
              <a:t>From which we can derive all of the following puzzle pieces, now with </a:t>
            </a:r>
            <a:r>
              <a:rPr lang="en-US" sz="2400" b="1" dirty="0"/>
              <a:t>only</a:t>
            </a:r>
            <a:r>
              <a:rPr lang="en-US" sz="2400" dirty="0"/>
              <a:t> expansion work</a:t>
            </a:r>
          </a:p>
        </p:txBody>
      </p:sp>
      <p:graphicFrame>
        <p:nvGraphicFramePr>
          <p:cNvPr id="12" name="Object 11"/>
          <p:cNvGraphicFramePr>
            <a:graphicFrameLocks noChangeAspect="1"/>
          </p:cNvGraphicFramePr>
          <p:nvPr/>
        </p:nvGraphicFramePr>
        <p:xfrm>
          <a:off x="875976" y="3065960"/>
          <a:ext cx="3072361" cy="506036"/>
        </p:xfrm>
        <a:graphic>
          <a:graphicData uri="http://schemas.openxmlformats.org/presentationml/2006/ole">
            <mc:AlternateContent xmlns:mc="http://schemas.openxmlformats.org/markup-compatibility/2006">
              <mc:Choice xmlns:v="urn:schemas-microsoft-com:vml" Requires="v">
                <p:oleObj spid="_x0000_s99331" name="Equation" r:id="rId5" imgW="1079280" imgH="177480" progId="Equation.3">
                  <p:embed/>
                </p:oleObj>
              </mc:Choice>
              <mc:Fallback>
                <p:oleObj name="Equation" r:id="rId5" imgW="1079280" imgH="177480" progId="Equation.3">
                  <p:embed/>
                  <p:pic>
                    <p:nvPicPr>
                      <p:cNvPr id="1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976" y="3065960"/>
                        <a:ext cx="3072361" cy="5060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4"/>
          <p:cNvGraphicFramePr>
            <a:graphicFrameLocks noChangeAspect="1"/>
          </p:cNvGraphicFramePr>
          <p:nvPr/>
        </p:nvGraphicFramePr>
        <p:xfrm>
          <a:off x="875976" y="3884330"/>
          <a:ext cx="2963863" cy="506412"/>
        </p:xfrm>
        <a:graphic>
          <a:graphicData uri="http://schemas.openxmlformats.org/presentationml/2006/ole">
            <mc:AlternateContent xmlns:mc="http://schemas.openxmlformats.org/markup-compatibility/2006">
              <mc:Choice xmlns:v="urn:schemas-microsoft-com:vml" Requires="v">
                <p:oleObj spid="_x0000_s99332" name="Equation" r:id="rId7" imgW="1041120" imgH="177480" progId="Equation.3">
                  <p:embed/>
                </p:oleObj>
              </mc:Choice>
              <mc:Fallback>
                <p:oleObj name="Equation" r:id="rId7" imgW="1041120" imgH="177480" progId="Equation.3">
                  <p:embed/>
                  <p:pic>
                    <p:nvPicPr>
                      <p:cNvPr id="819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976" y="3884330"/>
                        <a:ext cx="2963863"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5"/>
          <p:cNvGraphicFramePr>
            <a:graphicFrameLocks noChangeAspect="1"/>
          </p:cNvGraphicFramePr>
          <p:nvPr/>
        </p:nvGraphicFramePr>
        <p:xfrm>
          <a:off x="875976" y="4703076"/>
          <a:ext cx="3252788" cy="506413"/>
        </p:xfrm>
        <a:graphic>
          <a:graphicData uri="http://schemas.openxmlformats.org/presentationml/2006/ole">
            <mc:AlternateContent xmlns:mc="http://schemas.openxmlformats.org/markup-compatibility/2006">
              <mc:Choice xmlns:v="urn:schemas-microsoft-com:vml" Requires="v">
                <p:oleObj spid="_x0000_s99333" name="Equation" r:id="rId9" imgW="1143000" imgH="177480" progId="Equation.3">
                  <p:embed/>
                </p:oleObj>
              </mc:Choice>
              <mc:Fallback>
                <p:oleObj name="Equation" r:id="rId9" imgW="1143000" imgH="177480" progId="Equation.3">
                  <p:embed/>
                  <p:pic>
                    <p:nvPicPr>
                      <p:cNvPr id="819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5976" y="4703076"/>
                        <a:ext cx="3252788"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6"/>
          <p:cNvGraphicFramePr>
            <a:graphicFrameLocks noChangeAspect="1"/>
          </p:cNvGraphicFramePr>
          <p:nvPr/>
        </p:nvGraphicFramePr>
        <p:xfrm>
          <a:off x="875976" y="5521823"/>
          <a:ext cx="3216275" cy="506412"/>
        </p:xfrm>
        <a:graphic>
          <a:graphicData uri="http://schemas.openxmlformats.org/presentationml/2006/ole">
            <mc:AlternateContent xmlns:mc="http://schemas.openxmlformats.org/markup-compatibility/2006">
              <mc:Choice xmlns:v="urn:schemas-microsoft-com:vml" Requires="v">
                <p:oleObj spid="_x0000_s99334" name="Equation" r:id="rId11" imgW="1130040" imgH="177480" progId="Equation.3">
                  <p:embed/>
                </p:oleObj>
              </mc:Choice>
              <mc:Fallback>
                <p:oleObj name="Equation" r:id="rId11" imgW="1130040" imgH="177480" progId="Equation.3">
                  <p:embed/>
                  <p:pic>
                    <p:nvPicPr>
                      <p:cNvPr id="8198"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5976" y="5521823"/>
                        <a:ext cx="3216275"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nvGraphicFramePr>
        <p:xfrm>
          <a:off x="4914180" y="2980459"/>
          <a:ext cx="2998787" cy="3306763"/>
        </p:xfrm>
        <a:graphic>
          <a:graphicData uri="http://schemas.openxmlformats.org/presentationml/2006/ole">
            <mc:AlternateContent xmlns:mc="http://schemas.openxmlformats.org/markup-compatibility/2006">
              <mc:Choice xmlns:v="urn:schemas-microsoft-com:vml" Requires="v">
                <p:oleObj spid="_x0000_s99335" name="Equation" r:id="rId13" imgW="1866600" imgH="2057400" progId="Equation.3">
                  <p:embed/>
                </p:oleObj>
              </mc:Choice>
              <mc:Fallback>
                <p:oleObj name="Equation" r:id="rId13" imgW="1866600" imgH="2057400" progId="Equation.3">
                  <p:embed/>
                  <p:pic>
                    <p:nvPicPr>
                      <p:cNvPr id="14"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14180" y="2980459"/>
                        <a:ext cx="2998787" cy="330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5-Point Star 14"/>
          <p:cNvSpPr/>
          <p:nvPr/>
        </p:nvSpPr>
        <p:spPr>
          <a:xfrm>
            <a:off x="221664" y="3079748"/>
            <a:ext cx="415637" cy="415637"/>
          </a:xfrm>
          <a:prstGeom prst="star5">
            <a:avLst>
              <a:gd name="adj" fmla="val 15078"/>
              <a:gd name="hf" fmla="val 105146"/>
              <a:gd name="vf" fmla="val 110557"/>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5-Point Star 15"/>
          <p:cNvSpPr/>
          <p:nvPr/>
        </p:nvSpPr>
        <p:spPr>
          <a:xfrm>
            <a:off x="221664" y="3841748"/>
            <a:ext cx="415637" cy="415637"/>
          </a:xfrm>
          <a:prstGeom prst="star5">
            <a:avLst>
              <a:gd name="adj" fmla="val 15078"/>
              <a:gd name="hf" fmla="val 105146"/>
              <a:gd name="vf" fmla="val 110557"/>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5-Point Star 17"/>
          <p:cNvSpPr/>
          <p:nvPr/>
        </p:nvSpPr>
        <p:spPr>
          <a:xfrm>
            <a:off x="221664" y="5550475"/>
            <a:ext cx="415637" cy="415637"/>
          </a:xfrm>
          <a:prstGeom prst="star5">
            <a:avLst>
              <a:gd name="adj" fmla="val 15078"/>
              <a:gd name="hf" fmla="val 105146"/>
              <a:gd name="vf" fmla="val 110557"/>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5-Point Star 18"/>
          <p:cNvSpPr/>
          <p:nvPr/>
        </p:nvSpPr>
        <p:spPr>
          <a:xfrm>
            <a:off x="221664" y="4714585"/>
            <a:ext cx="415637" cy="415637"/>
          </a:xfrm>
          <a:prstGeom prst="star5">
            <a:avLst>
              <a:gd name="adj" fmla="val 15078"/>
              <a:gd name="hf" fmla="val 105146"/>
              <a:gd name="vf" fmla="val 110557"/>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7776" y="3749964"/>
            <a:ext cx="8709891" cy="268778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04" name="Picture 4"/>
          <p:cNvPicPr>
            <a:picLocks noChangeAspect="1" noChangeArrowheads="1"/>
          </p:cNvPicPr>
          <p:nvPr/>
        </p:nvPicPr>
        <p:blipFill>
          <a:blip r:embed="rId3" cstate="print">
            <a:clrChange>
              <a:clrFrom>
                <a:srgbClr val="FFFFFF"/>
              </a:clrFrom>
              <a:clrTo>
                <a:srgbClr val="FFFFFF">
                  <a:alpha val="0"/>
                </a:srgbClr>
              </a:clrTo>
            </a:clrChange>
          </a:blip>
          <a:srcRect l="9183"/>
          <a:stretch>
            <a:fillRect/>
          </a:stretch>
        </p:blipFill>
        <p:spPr bwMode="auto">
          <a:xfrm>
            <a:off x="5825765" y="0"/>
            <a:ext cx="3318235" cy="3653771"/>
          </a:xfrm>
          <a:prstGeom prst="rect">
            <a:avLst/>
          </a:prstGeom>
          <a:noFill/>
          <a:ln w="9525">
            <a:noFill/>
            <a:miter lim="800000"/>
            <a:headEnd/>
            <a:tailEnd/>
          </a:ln>
          <a:effectLst>
            <a:softEdge rad="31750"/>
          </a:effectLst>
        </p:spPr>
      </p:pic>
      <p:sp>
        <p:nvSpPr>
          <p:cNvPr id="2" name="Title 1"/>
          <p:cNvSpPr>
            <a:spLocks noGrp="1"/>
          </p:cNvSpPr>
          <p:nvPr>
            <p:ph type="title"/>
          </p:nvPr>
        </p:nvSpPr>
        <p:spPr/>
        <p:txBody>
          <a:bodyPr/>
          <a:lstStyle/>
          <a:p>
            <a:r>
              <a:rPr lang="en-US" dirty="0"/>
              <a:t>Maxwell relations</a:t>
            </a:r>
          </a:p>
        </p:txBody>
      </p:sp>
      <p:sp>
        <p:nvSpPr>
          <p:cNvPr id="3" name="Date Placeholder 2"/>
          <p:cNvSpPr>
            <a:spLocks noGrp="1"/>
          </p:cNvSpPr>
          <p:nvPr>
            <p:ph type="dt" sz="half" idx="10"/>
          </p:nvPr>
        </p:nvSpPr>
        <p:spPr/>
        <p:txBody>
          <a:bodyPr/>
          <a:lstStyle/>
          <a:p>
            <a:r>
              <a:rPr lang="en-US"/>
              <a:t>Week 6</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12</a:t>
            </a:fld>
            <a:endParaRPr lang="en-US"/>
          </a:p>
        </p:txBody>
      </p:sp>
      <p:graphicFrame>
        <p:nvGraphicFramePr>
          <p:cNvPr id="6"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0354" name="Equation" r:id="rId4" imgW="114120" imgH="215640" progId="Equation.3">
                  <p:embed/>
                </p:oleObj>
              </mc:Choice>
              <mc:Fallback>
                <p:oleObj name="Equation" r:id="rId4" imgW="114120" imgH="215640"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97963" y="987624"/>
            <a:ext cx="5526107" cy="2308324"/>
          </a:xfrm>
          <a:prstGeom prst="rect">
            <a:avLst/>
          </a:prstGeom>
          <a:noFill/>
        </p:spPr>
        <p:txBody>
          <a:bodyPr wrap="square" rtlCol="0">
            <a:spAutoFit/>
          </a:bodyPr>
          <a:lstStyle/>
          <a:p>
            <a:pPr algn="just">
              <a:spcAft>
                <a:spcPts val="1200"/>
              </a:spcAft>
            </a:pPr>
            <a:r>
              <a:rPr lang="en-US" sz="2400" dirty="0"/>
              <a:t>A particularly convenient (and experimentally grounded) set of equations are the Maxwell relations. Maxwell liked to do math. He pretty much went around cleaning up people’s messes.</a:t>
            </a:r>
          </a:p>
        </p:txBody>
      </p:sp>
      <p:pic>
        <p:nvPicPr>
          <p:cNvPr id="51203" name="Picture 3"/>
          <p:cNvPicPr>
            <a:picLocks noChangeAspect="1" noChangeArrowheads="1"/>
          </p:cNvPicPr>
          <p:nvPr/>
        </p:nvPicPr>
        <p:blipFill>
          <a:blip r:embed="rId6" cstate="print">
            <a:clrChange>
              <a:clrFrom>
                <a:srgbClr val="F9F9F9"/>
              </a:clrFrom>
              <a:clrTo>
                <a:srgbClr val="F9F9F9">
                  <a:alpha val="0"/>
                </a:srgbClr>
              </a:clrTo>
            </a:clrChange>
          </a:blip>
          <a:srcRect l="6645" t="5800" r="13821" b="26066"/>
          <a:stretch>
            <a:fillRect/>
          </a:stretch>
        </p:blipFill>
        <p:spPr bwMode="auto">
          <a:xfrm>
            <a:off x="6334812" y="0"/>
            <a:ext cx="2507530" cy="2582944"/>
          </a:xfrm>
          <a:prstGeom prst="ellipse">
            <a:avLst/>
          </a:prstGeom>
          <a:ln>
            <a:noFill/>
          </a:ln>
          <a:effectLst>
            <a:softEdge rad="31750"/>
          </a:effectLst>
        </p:spPr>
      </p:pic>
      <p:graphicFrame>
        <p:nvGraphicFramePr>
          <p:cNvPr id="11" name="Object 10"/>
          <p:cNvGraphicFramePr>
            <a:graphicFrameLocks noChangeAspect="1"/>
          </p:cNvGraphicFramePr>
          <p:nvPr/>
        </p:nvGraphicFramePr>
        <p:xfrm>
          <a:off x="807964" y="3890881"/>
          <a:ext cx="2761742" cy="2420659"/>
        </p:xfrm>
        <a:graphic>
          <a:graphicData uri="http://schemas.openxmlformats.org/presentationml/2006/ole">
            <mc:AlternateContent xmlns:mc="http://schemas.openxmlformats.org/markup-compatibility/2006">
              <mc:Choice xmlns:v="urn:schemas-microsoft-com:vml" Requires="v">
                <p:oleObj spid="_x0000_s100355" name="Equation" r:id="rId7" imgW="1130040" imgH="990360" progId="Equation.3">
                  <p:embed/>
                </p:oleObj>
              </mc:Choice>
              <mc:Fallback>
                <p:oleObj name="Equation" r:id="rId7" imgW="1130040" imgH="990360" progId="Equation.3">
                  <p:embed/>
                  <p:pic>
                    <p:nvPicPr>
                      <p:cNvPr id="11"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7964" y="3890881"/>
                        <a:ext cx="2761742" cy="2420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6" name="Object 6"/>
          <p:cNvGraphicFramePr>
            <a:graphicFrameLocks noChangeAspect="1"/>
          </p:cNvGraphicFramePr>
          <p:nvPr/>
        </p:nvGraphicFramePr>
        <p:xfrm>
          <a:off x="4860925" y="3938588"/>
          <a:ext cx="3871913" cy="2378075"/>
        </p:xfrm>
        <a:graphic>
          <a:graphicData uri="http://schemas.openxmlformats.org/presentationml/2006/ole">
            <mc:AlternateContent xmlns:mc="http://schemas.openxmlformats.org/markup-compatibility/2006">
              <mc:Choice xmlns:v="urn:schemas-microsoft-com:vml" Requires="v">
                <p:oleObj spid="_x0000_s100356" name="Equation" r:id="rId9" imgW="1612800" imgH="990360" progId="Equation.DSMT4">
                  <p:embed/>
                </p:oleObj>
              </mc:Choice>
              <mc:Fallback>
                <p:oleObj name="Equation" r:id="rId9" imgW="1612800" imgH="990360" progId="Equation.DSMT4">
                  <p:embed/>
                  <p:pic>
                    <p:nvPicPr>
                      <p:cNvPr id="51206"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0925" y="3938588"/>
                        <a:ext cx="3871913" cy="237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5-Point Star 11"/>
          <p:cNvSpPr/>
          <p:nvPr/>
        </p:nvSpPr>
        <p:spPr>
          <a:xfrm>
            <a:off x="282568" y="5522765"/>
            <a:ext cx="415637" cy="415637"/>
          </a:xfrm>
          <a:prstGeom prst="star5">
            <a:avLst>
              <a:gd name="adj" fmla="val 15078"/>
              <a:gd name="hf" fmla="val 105146"/>
              <a:gd name="vf" fmla="val 110557"/>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P-dependence of Gibbs energy</a:t>
            </a:r>
          </a:p>
        </p:txBody>
      </p:sp>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13</a:t>
            </a:fld>
            <a:endParaRPr lang="en-US"/>
          </a:p>
        </p:txBody>
      </p:sp>
      <p:sp>
        <p:nvSpPr>
          <p:cNvPr id="6" name="TextBox 5"/>
          <p:cNvSpPr txBox="1"/>
          <p:nvPr/>
        </p:nvSpPr>
        <p:spPr>
          <a:xfrm>
            <a:off x="581891" y="1108363"/>
            <a:ext cx="4583306" cy="461665"/>
          </a:xfrm>
          <a:prstGeom prst="rect">
            <a:avLst/>
          </a:prstGeom>
          <a:noFill/>
        </p:spPr>
        <p:txBody>
          <a:bodyPr wrap="none" rtlCol="0">
            <a:spAutoFit/>
          </a:bodyPr>
          <a:lstStyle/>
          <a:p>
            <a:pPr>
              <a:spcAft>
                <a:spcPts val="1200"/>
              </a:spcAft>
            </a:pPr>
            <a:r>
              <a:rPr lang="en-US" sz="2400" dirty="0"/>
              <a:t>We have already shown that </a:t>
            </a:r>
          </a:p>
        </p:txBody>
      </p:sp>
      <p:graphicFrame>
        <p:nvGraphicFramePr>
          <p:cNvPr id="7" name="Object 6"/>
          <p:cNvGraphicFramePr>
            <a:graphicFrameLocks noChangeAspect="1"/>
          </p:cNvGraphicFramePr>
          <p:nvPr/>
        </p:nvGraphicFramePr>
        <p:xfrm>
          <a:off x="5209886" y="943840"/>
          <a:ext cx="3118610" cy="774123"/>
        </p:xfrm>
        <a:graphic>
          <a:graphicData uri="http://schemas.openxmlformats.org/presentationml/2006/ole">
            <mc:AlternateContent xmlns:mc="http://schemas.openxmlformats.org/markup-compatibility/2006">
              <mc:Choice xmlns:v="urn:schemas-microsoft-com:vml" Requires="v">
                <p:oleObj spid="_x0000_s52265" name="Equation" r:id="rId3" imgW="1790640" imgH="444240" progId="Equation.3">
                  <p:embed/>
                </p:oleObj>
              </mc:Choice>
              <mc:Fallback>
                <p:oleObj name="Equation" r:id="rId3" imgW="1790640" imgH="444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9886" y="943840"/>
                        <a:ext cx="3118610" cy="7741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785091" y="2817091"/>
            <a:ext cx="5716630" cy="461665"/>
          </a:xfrm>
          <a:prstGeom prst="rect">
            <a:avLst/>
          </a:prstGeom>
          <a:noFill/>
        </p:spPr>
        <p:txBody>
          <a:bodyPr wrap="none" rtlCol="0">
            <a:spAutoFit/>
          </a:bodyPr>
          <a:lstStyle/>
          <a:p>
            <a:pPr>
              <a:spcAft>
                <a:spcPts val="1200"/>
              </a:spcAft>
            </a:pPr>
            <a:r>
              <a:rPr lang="en-US" sz="2400" dirty="0"/>
              <a:t>Away from standard pressure (1 bar):</a:t>
            </a:r>
          </a:p>
        </p:txBody>
      </p:sp>
      <p:graphicFrame>
        <p:nvGraphicFramePr>
          <p:cNvPr id="9" name="Object 8"/>
          <p:cNvGraphicFramePr>
            <a:graphicFrameLocks noChangeAspect="1"/>
          </p:cNvGraphicFramePr>
          <p:nvPr/>
        </p:nvGraphicFramePr>
        <p:xfrm>
          <a:off x="2831521" y="3379353"/>
          <a:ext cx="3809899" cy="869373"/>
        </p:xfrm>
        <a:graphic>
          <a:graphicData uri="http://schemas.openxmlformats.org/presentationml/2006/ole">
            <mc:AlternateContent xmlns:mc="http://schemas.openxmlformats.org/markup-compatibility/2006">
              <mc:Choice xmlns:v="urn:schemas-microsoft-com:vml" Requires="v">
                <p:oleObj spid="_x0000_s52266" name="Equation" r:id="rId5" imgW="1892160" imgH="431640" progId="Equation.3">
                  <p:embed/>
                </p:oleObj>
              </mc:Choice>
              <mc:Fallback>
                <p:oleObj name="Equation" r:id="rId5" imgW="189216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1521" y="3379353"/>
                        <a:ext cx="3809899" cy="8693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5-Point Star 9"/>
          <p:cNvSpPr/>
          <p:nvPr/>
        </p:nvSpPr>
        <p:spPr>
          <a:xfrm>
            <a:off x="2185264" y="3573892"/>
            <a:ext cx="415637" cy="415637"/>
          </a:xfrm>
          <a:prstGeom prst="star5">
            <a:avLst>
              <a:gd name="adj" fmla="val 15078"/>
              <a:gd name="hf" fmla="val 105146"/>
              <a:gd name="vf" fmla="val 110557"/>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895927" y="4922982"/>
            <a:ext cx="3591048" cy="461665"/>
          </a:xfrm>
          <a:prstGeom prst="rect">
            <a:avLst/>
          </a:prstGeom>
          <a:noFill/>
        </p:spPr>
        <p:txBody>
          <a:bodyPr wrap="none" rtlCol="0">
            <a:spAutoFit/>
          </a:bodyPr>
          <a:lstStyle/>
          <a:p>
            <a:pPr>
              <a:spcAft>
                <a:spcPts val="1200"/>
              </a:spcAft>
            </a:pPr>
            <a:r>
              <a:rPr lang="en-US" sz="2400" dirty="0"/>
              <a:t>But for a liquid or solid: </a:t>
            </a:r>
          </a:p>
        </p:txBody>
      </p:sp>
      <p:graphicFrame>
        <p:nvGraphicFramePr>
          <p:cNvPr id="52228" name="Object 4"/>
          <p:cNvGraphicFramePr>
            <a:graphicFrameLocks noChangeAspect="1"/>
          </p:cNvGraphicFramePr>
          <p:nvPr/>
        </p:nvGraphicFramePr>
        <p:xfrm>
          <a:off x="3036888" y="5670550"/>
          <a:ext cx="3502025" cy="433388"/>
        </p:xfrm>
        <a:graphic>
          <a:graphicData uri="http://schemas.openxmlformats.org/presentationml/2006/ole">
            <mc:AlternateContent xmlns:mc="http://schemas.openxmlformats.org/markup-compatibility/2006">
              <mc:Choice xmlns:v="urn:schemas-microsoft-com:vml" Requires="v">
                <p:oleObj spid="_x0000_s52267" name="Equation" r:id="rId7" imgW="1739880" imgH="215640" progId="Equation.3">
                  <p:embed/>
                </p:oleObj>
              </mc:Choice>
              <mc:Fallback>
                <p:oleObj name="Equation" r:id="rId7" imgW="1739880" imgH="215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6888" y="5670550"/>
                        <a:ext cx="3502025"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5-Point Star 12"/>
          <p:cNvSpPr/>
          <p:nvPr/>
        </p:nvSpPr>
        <p:spPr>
          <a:xfrm>
            <a:off x="2254537" y="5536619"/>
            <a:ext cx="415637" cy="415637"/>
          </a:xfrm>
          <a:prstGeom prst="star5">
            <a:avLst>
              <a:gd name="adj" fmla="val 15078"/>
              <a:gd name="hf" fmla="val 105146"/>
              <a:gd name="vf" fmla="val 110557"/>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1" animBg="1"/>
      <p:bldP spid="11" grpId="0"/>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T-dependence of Gibbs Energy</a:t>
            </a:r>
          </a:p>
        </p:txBody>
      </p:sp>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14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756454008"/>
              </p:ext>
            </p:extLst>
          </p:nvPr>
        </p:nvGraphicFramePr>
        <p:xfrm>
          <a:off x="2838408" y="3214503"/>
          <a:ext cx="4153519" cy="1950895"/>
        </p:xfrm>
        <a:graphic>
          <a:graphicData uri="http://schemas.openxmlformats.org/presentationml/2006/ole">
            <mc:AlternateContent xmlns:mc="http://schemas.openxmlformats.org/markup-compatibility/2006">
              <mc:Choice xmlns:v="urn:schemas-microsoft-com:vml" Requires="v">
                <p:oleObj spid="_x0000_s96271" name="Equation" r:id="rId3" imgW="1676160" imgH="787320" progId="Equation.DSMT4">
                  <p:embed/>
                </p:oleObj>
              </mc:Choice>
              <mc:Fallback>
                <p:oleObj name="Equation" r:id="rId3" imgW="1676160" imgH="78732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408" y="3214503"/>
                        <a:ext cx="4153519" cy="19508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665018" y="1283855"/>
            <a:ext cx="7743691" cy="1569660"/>
          </a:xfrm>
          <a:prstGeom prst="rect">
            <a:avLst/>
          </a:prstGeom>
          <a:noFill/>
        </p:spPr>
        <p:txBody>
          <a:bodyPr wrap="square" rtlCol="0">
            <a:spAutoFit/>
          </a:bodyPr>
          <a:lstStyle/>
          <a:p>
            <a:pPr>
              <a:spcAft>
                <a:spcPts val="1200"/>
              </a:spcAft>
            </a:pPr>
            <a:r>
              <a:rPr lang="en-US" sz="2400" dirty="0"/>
              <a:t>At constant pressure, we can determine the temperature dependence of G/T, which will prove more useful than determining the T-dependence of just G:</a:t>
            </a:r>
          </a:p>
        </p:txBody>
      </p:sp>
      <p:sp>
        <p:nvSpPr>
          <p:cNvPr id="8" name="5-Point Star 7"/>
          <p:cNvSpPr/>
          <p:nvPr/>
        </p:nvSpPr>
        <p:spPr>
          <a:xfrm>
            <a:off x="1848137" y="3781710"/>
            <a:ext cx="415637" cy="415637"/>
          </a:xfrm>
          <a:prstGeom prst="star5">
            <a:avLst>
              <a:gd name="adj" fmla="val 15078"/>
              <a:gd name="hf" fmla="val 105146"/>
              <a:gd name="vf" fmla="val 110557"/>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Gibbs-Helmholtz equation</a:t>
            </a:r>
          </a:p>
        </p:txBody>
      </p:sp>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15</a:t>
            </a:fld>
            <a:endParaRPr lang="en-US"/>
          </a:p>
        </p:txBody>
      </p:sp>
      <p:graphicFrame>
        <p:nvGraphicFramePr>
          <p:cNvPr id="6" name="Object 5"/>
          <p:cNvGraphicFramePr>
            <a:graphicFrameLocks noChangeAspect="1"/>
          </p:cNvGraphicFramePr>
          <p:nvPr/>
        </p:nvGraphicFramePr>
        <p:xfrm>
          <a:off x="2930235" y="910936"/>
          <a:ext cx="2667744" cy="1425863"/>
        </p:xfrm>
        <a:graphic>
          <a:graphicData uri="http://schemas.openxmlformats.org/presentationml/2006/ole">
            <mc:AlternateContent xmlns:mc="http://schemas.openxmlformats.org/markup-compatibility/2006">
              <mc:Choice xmlns:v="urn:schemas-microsoft-com:vml" Requires="v">
                <p:oleObj spid="_x0000_s97321" name="Equation" r:id="rId3" imgW="1473120" imgH="787320" progId="Equation.3">
                  <p:embed/>
                </p:oleObj>
              </mc:Choice>
              <mc:Fallback>
                <p:oleObj name="Equation" r:id="rId3" imgW="1473120" imgH="7873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235" y="910936"/>
                        <a:ext cx="2667744" cy="1425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341745" y="2456874"/>
            <a:ext cx="7982599" cy="830997"/>
          </a:xfrm>
          <a:prstGeom prst="rect">
            <a:avLst/>
          </a:prstGeom>
          <a:noFill/>
        </p:spPr>
        <p:txBody>
          <a:bodyPr wrap="square" rtlCol="0">
            <a:spAutoFit/>
          </a:bodyPr>
          <a:lstStyle/>
          <a:p>
            <a:pPr algn="just">
              <a:spcAft>
                <a:spcPts val="1200"/>
              </a:spcAft>
            </a:pPr>
            <a:r>
              <a:rPr lang="en-US" sz="2400" dirty="0"/>
              <a:t>For a more useful approach, we integrate over macroscopic changes in Gibbs energy:</a:t>
            </a:r>
          </a:p>
        </p:txBody>
      </p:sp>
      <p:graphicFrame>
        <p:nvGraphicFramePr>
          <p:cNvPr id="8" name="Object 7"/>
          <p:cNvGraphicFramePr>
            <a:graphicFrameLocks noChangeAspect="1"/>
          </p:cNvGraphicFramePr>
          <p:nvPr/>
        </p:nvGraphicFramePr>
        <p:xfrm>
          <a:off x="3039339" y="3425537"/>
          <a:ext cx="2017231" cy="629228"/>
        </p:xfrm>
        <a:graphic>
          <a:graphicData uri="http://schemas.openxmlformats.org/presentationml/2006/ole">
            <mc:AlternateContent xmlns:mc="http://schemas.openxmlformats.org/markup-compatibility/2006">
              <mc:Choice xmlns:v="urn:schemas-microsoft-com:vml" Requires="v">
                <p:oleObj spid="_x0000_s97322" name="Equation" r:id="rId5" imgW="1384200" imgH="431640" progId="Equation.3">
                  <p:embed/>
                </p:oleObj>
              </mc:Choice>
              <mc:Fallback>
                <p:oleObj name="Equation" r:id="rId5" imgW="138420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9339" y="3425537"/>
                        <a:ext cx="2017231" cy="629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240145" y="4405746"/>
            <a:ext cx="8197034" cy="830997"/>
          </a:xfrm>
          <a:prstGeom prst="rect">
            <a:avLst/>
          </a:prstGeom>
          <a:noFill/>
        </p:spPr>
        <p:txBody>
          <a:bodyPr wrap="square" rtlCol="0">
            <a:spAutoFit/>
          </a:bodyPr>
          <a:lstStyle/>
          <a:p>
            <a:pPr algn="just">
              <a:spcAft>
                <a:spcPts val="1200"/>
              </a:spcAft>
            </a:pPr>
            <a:r>
              <a:rPr lang="en-US" sz="2400" dirty="0"/>
              <a:t>From which we derive a relationship between enthalpy and Gibbs energy at different values of T:</a:t>
            </a:r>
          </a:p>
        </p:txBody>
      </p:sp>
      <p:graphicFrame>
        <p:nvGraphicFramePr>
          <p:cNvPr id="10" name="Object 9"/>
          <p:cNvGraphicFramePr>
            <a:graphicFrameLocks noChangeAspect="1"/>
          </p:cNvGraphicFramePr>
          <p:nvPr/>
        </p:nvGraphicFramePr>
        <p:xfrm>
          <a:off x="2484580" y="5385953"/>
          <a:ext cx="3887539" cy="839355"/>
        </p:xfrm>
        <a:graphic>
          <a:graphicData uri="http://schemas.openxmlformats.org/presentationml/2006/ole">
            <mc:AlternateContent xmlns:mc="http://schemas.openxmlformats.org/markup-compatibility/2006">
              <mc:Choice xmlns:v="urn:schemas-microsoft-com:vml" Requires="v">
                <p:oleObj spid="_x0000_s97323" name="Equation" r:id="rId7" imgW="2234880" imgH="482400" progId="Equation.3">
                  <p:embed/>
                </p:oleObj>
              </mc:Choice>
              <mc:Fallback>
                <p:oleObj name="Equation" r:id="rId7" imgW="2234880" imgH="4824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580" y="5385953"/>
                        <a:ext cx="3887539" cy="839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5-Point Star 10"/>
          <p:cNvSpPr/>
          <p:nvPr/>
        </p:nvSpPr>
        <p:spPr>
          <a:xfrm>
            <a:off x="1423264" y="1426437"/>
            <a:ext cx="415637" cy="415637"/>
          </a:xfrm>
          <a:prstGeom prst="star5">
            <a:avLst>
              <a:gd name="adj" fmla="val 15078"/>
              <a:gd name="hf" fmla="val 105146"/>
              <a:gd name="vf" fmla="val 110557"/>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5-Point Star 11"/>
          <p:cNvSpPr/>
          <p:nvPr/>
        </p:nvSpPr>
        <p:spPr>
          <a:xfrm>
            <a:off x="1478683" y="5536620"/>
            <a:ext cx="415637" cy="415637"/>
          </a:xfrm>
          <a:prstGeom prst="star5">
            <a:avLst>
              <a:gd name="adj" fmla="val 15078"/>
              <a:gd name="hf" fmla="val 105146"/>
              <a:gd name="vf" fmla="val 110557"/>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meaning of G-H equation</a:t>
            </a:r>
          </a:p>
        </p:txBody>
      </p:sp>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16</a:t>
            </a:fld>
            <a:endParaRPr lang="en-US" dirty="0"/>
          </a:p>
        </p:txBody>
      </p:sp>
      <p:graphicFrame>
        <p:nvGraphicFramePr>
          <p:cNvPr id="6146" name="Object 2"/>
          <p:cNvGraphicFramePr>
            <a:graphicFrameLocks noChangeAspect="1"/>
          </p:cNvGraphicFramePr>
          <p:nvPr/>
        </p:nvGraphicFramePr>
        <p:xfrm>
          <a:off x="1373138" y="915269"/>
          <a:ext cx="6036496" cy="1301458"/>
        </p:xfrm>
        <a:graphic>
          <a:graphicData uri="http://schemas.openxmlformats.org/presentationml/2006/ole">
            <mc:AlternateContent xmlns:mc="http://schemas.openxmlformats.org/markup-compatibility/2006">
              <mc:Choice xmlns:v="urn:schemas-microsoft-com:vml" Requires="v">
                <p:oleObj spid="_x0000_s98323" name="Equation" r:id="rId3" imgW="2234880" imgH="482400" progId="Equation.3">
                  <p:embed/>
                </p:oleObj>
              </mc:Choice>
              <mc:Fallback>
                <p:oleObj name="Equation" r:id="rId3" imgW="2234880" imgH="482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3138" y="915269"/>
                        <a:ext cx="6036496" cy="1301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839954" y="2480148"/>
            <a:ext cx="7232073" cy="2554545"/>
          </a:xfrm>
          <a:prstGeom prst="rect">
            <a:avLst/>
          </a:prstGeom>
          <a:noFill/>
        </p:spPr>
        <p:txBody>
          <a:bodyPr wrap="square" rtlCol="0">
            <a:spAutoFit/>
          </a:bodyPr>
          <a:lstStyle/>
          <a:p>
            <a:pPr algn="just">
              <a:spcAft>
                <a:spcPts val="2400"/>
              </a:spcAft>
              <a:buFont typeface="Arial" pitchFamily="34" charset="0"/>
              <a:buChar char="•"/>
            </a:pPr>
            <a:r>
              <a:rPr lang="en-US" sz="2400" dirty="0"/>
              <a:t> No T-dependence on enthalpy term</a:t>
            </a:r>
          </a:p>
          <a:p>
            <a:pPr algn="just">
              <a:spcAft>
                <a:spcPts val="2400"/>
              </a:spcAft>
              <a:buFont typeface="Arial" pitchFamily="34" charset="0"/>
              <a:buChar char="•"/>
            </a:pPr>
            <a:r>
              <a:rPr lang="en-US" sz="2400" dirty="0"/>
              <a:t> If we know </a:t>
            </a:r>
            <a:r>
              <a:rPr lang="en-US" sz="2400" dirty="0">
                <a:sym typeface="Symbol"/>
              </a:rPr>
              <a:t>G and H at one temperature, we can calculate it at any temperature</a:t>
            </a:r>
          </a:p>
          <a:p>
            <a:pPr algn="just">
              <a:spcAft>
                <a:spcPts val="2400"/>
              </a:spcAft>
              <a:buFont typeface="Arial" pitchFamily="34" charset="0"/>
              <a:buChar char="•"/>
            </a:pPr>
            <a:r>
              <a:rPr lang="en-US" sz="2400" dirty="0">
                <a:sym typeface="Symbol"/>
              </a:rPr>
              <a:t> Note no long term as before for H – Largely a result of G/T dependence on T. </a:t>
            </a:r>
            <a:endParaRPr lang="en-US" sz="2400" dirty="0"/>
          </a:p>
        </p:txBody>
      </p:sp>
      <p:sp>
        <p:nvSpPr>
          <p:cNvPr id="6" name="TextBox 5"/>
          <p:cNvSpPr txBox="1"/>
          <p:nvPr/>
        </p:nvSpPr>
        <p:spPr>
          <a:xfrm>
            <a:off x="877824" y="5175504"/>
            <a:ext cx="7434072" cy="984885"/>
          </a:xfrm>
          <a:prstGeom prst="rect">
            <a:avLst/>
          </a:prstGeom>
          <a:solidFill>
            <a:srgbClr val="DAE78B"/>
          </a:solidFill>
          <a:ln>
            <a:solidFill>
              <a:schemeClr val="tx1"/>
            </a:solidFill>
          </a:ln>
        </p:spPr>
        <p:txBody>
          <a:bodyPr wrap="square" rtlCol="0">
            <a:spAutoFit/>
          </a:bodyPr>
          <a:lstStyle/>
          <a:p>
            <a:pPr>
              <a:spcAft>
                <a:spcPts val="1200"/>
              </a:spcAft>
            </a:pPr>
            <a:r>
              <a:rPr lang="en-US" sz="2400" dirty="0"/>
              <a:t>In other words, YOU CANNOT USE </a:t>
            </a:r>
          </a:p>
          <a:p>
            <a:pPr>
              <a:spcAft>
                <a:spcPts val="1200"/>
              </a:spcAft>
            </a:pPr>
            <a:r>
              <a:rPr lang="en-US" sz="2400" dirty="0"/>
              <a:t>to determine temperature dependence of G!</a:t>
            </a:r>
          </a:p>
        </p:txBody>
      </p:sp>
      <p:graphicFrame>
        <p:nvGraphicFramePr>
          <p:cNvPr id="8" name="Object 7"/>
          <p:cNvGraphicFramePr>
            <a:graphicFrameLocks noChangeAspect="1"/>
          </p:cNvGraphicFramePr>
          <p:nvPr>
            <p:extLst>
              <p:ext uri="{D42A27DB-BD31-4B8C-83A1-F6EECF244321}">
                <p14:modId xmlns:p14="http://schemas.microsoft.com/office/powerpoint/2010/main" val="3226100404"/>
              </p:ext>
            </p:extLst>
          </p:nvPr>
        </p:nvGraphicFramePr>
        <p:xfrm>
          <a:off x="5991859" y="5227700"/>
          <a:ext cx="2265045" cy="386715"/>
        </p:xfrm>
        <a:graphic>
          <a:graphicData uri="http://schemas.openxmlformats.org/presentationml/2006/ole">
            <mc:AlternateContent xmlns:mc="http://schemas.openxmlformats.org/markup-compatibility/2006">
              <mc:Choice xmlns:v="urn:schemas-microsoft-com:vml" Requires="v">
                <p:oleObj spid="_x0000_s98324" name="Equation" r:id="rId5" imgW="1041120" imgH="177480" progId="Equation.DSMT4">
                  <p:embed/>
                </p:oleObj>
              </mc:Choice>
              <mc:Fallback>
                <p:oleObj name="Equation" r:id="rId5" imgW="1041120" imgH="177480" progId="Equation.DSMT4">
                  <p:embed/>
                  <p:pic>
                    <p:nvPicPr>
                      <p:cNvPr id="0" name=""/>
                      <p:cNvPicPr/>
                      <p:nvPr/>
                    </p:nvPicPr>
                    <p:blipFill>
                      <a:blip r:embed="rId6"/>
                      <a:stretch>
                        <a:fillRect/>
                      </a:stretch>
                    </p:blipFill>
                    <p:spPr>
                      <a:xfrm>
                        <a:off x="5991859" y="5227700"/>
                        <a:ext cx="2265045" cy="38671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components</a:t>
            </a:r>
          </a:p>
        </p:txBody>
      </p:sp>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17</a:t>
            </a:fld>
            <a:endParaRPr lang="en-US"/>
          </a:p>
        </p:txBody>
      </p:sp>
      <p:sp>
        <p:nvSpPr>
          <p:cNvPr id="6" name="TextBox 5"/>
          <p:cNvSpPr txBox="1"/>
          <p:nvPr/>
        </p:nvSpPr>
        <p:spPr>
          <a:xfrm>
            <a:off x="489528" y="1302327"/>
            <a:ext cx="7966316" cy="1354217"/>
          </a:xfrm>
          <a:prstGeom prst="rect">
            <a:avLst/>
          </a:prstGeom>
          <a:noFill/>
        </p:spPr>
        <p:txBody>
          <a:bodyPr wrap="square" rtlCol="0">
            <a:spAutoFit/>
          </a:bodyPr>
          <a:lstStyle/>
          <a:p>
            <a:pPr>
              <a:spcAft>
                <a:spcPts val="1200"/>
              </a:spcAft>
            </a:pPr>
            <a:r>
              <a:rPr lang="en-US" sz="2400" dirty="0"/>
              <a:t>One of the simplest chemical systems we can begin with are mixtures of gases. Why start with gases?</a:t>
            </a:r>
          </a:p>
          <a:p>
            <a:pPr>
              <a:spcAft>
                <a:spcPts val="1200"/>
              </a:spcAft>
            </a:pPr>
            <a:r>
              <a:rPr lang="en-US" sz="2400" dirty="0"/>
              <a:t>Consider the system below:</a:t>
            </a:r>
          </a:p>
        </p:txBody>
      </p:sp>
      <p:sp>
        <p:nvSpPr>
          <p:cNvPr id="7" name="Rectangle 6"/>
          <p:cNvSpPr/>
          <p:nvPr/>
        </p:nvSpPr>
        <p:spPr>
          <a:xfrm>
            <a:off x="1828800" y="2922309"/>
            <a:ext cx="5033913" cy="2083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0"/>
            <a:endCxn id="7" idx="2"/>
          </p:cNvCxnSpPr>
          <p:nvPr/>
        </p:nvCxnSpPr>
        <p:spPr>
          <a:xfrm rot="16200000" flipH="1">
            <a:off x="3304095" y="3963970"/>
            <a:ext cx="2083323" cy="0"/>
          </a:xfrm>
          <a:prstGeom prst="line">
            <a:avLst/>
          </a:prstGeom>
          <a:ln w="28575">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224726" y="3176832"/>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88210" y="3272671"/>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350417" y="3764437"/>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077852" y="3784861"/>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872033" y="4191784"/>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260103" y="3335517"/>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149312" y="4383463"/>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602611" y="4517009"/>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896413" y="3670168"/>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508343" y="3734585"/>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971827" y="4556287"/>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597084" y="4548432"/>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960830" y="3112416"/>
            <a:ext cx="179109" cy="17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535864" y="3461207"/>
            <a:ext cx="460343" cy="460343"/>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037056" y="4254630"/>
            <a:ext cx="460343" cy="460343"/>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293150" y="3143837"/>
            <a:ext cx="460343" cy="460343"/>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152561" y="4201211"/>
            <a:ext cx="460343" cy="460343"/>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257827" y="3184687"/>
            <a:ext cx="460343" cy="460343"/>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22" idx="6"/>
          </p:cNvCxnSpPr>
          <p:nvPr/>
        </p:nvCxnSpPr>
        <p:spPr>
          <a:xfrm>
            <a:off x="4139939" y="3201971"/>
            <a:ext cx="846840" cy="12569"/>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p:cNvCxnSpPr>
          <p:nvPr/>
        </p:nvCxnSpPr>
        <p:spPr>
          <a:xfrm rot="10800000">
            <a:off x="3864990" y="4232634"/>
            <a:ext cx="1172067" cy="25216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7072" y="5316718"/>
            <a:ext cx="8144759" cy="830997"/>
          </a:xfrm>
          <a:prstGeom prst="rect">
            <a:avLst/>
          </a:prstGeom>
          <a:noFill/>
        </p:spPr>
        <p:txBody>
          <a:bodyPr wrap="square" rtlCol="0">
            <a:spAutoFit/>
          </a:bodyPr>
          <a:lstStyle/>
          <a:p>
            <a:pPr>
              <a:spcAft>
                <a:spcPts val="1200"/>
              </a:spcAft>
            </a:pPr>
            <a:r>
              <a:rPr lang="en-US" sz="2400" dirty="0"/>
              <a:t>After some time, equilibrium will be reached. How will we know when this has happened?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9"/>
                                        </p:tgtEl>
                                      </p:cBhvr>
                                    </p:animEffect>
                                    <p:set>
                                      <p:cBhvr>
                                        <p:cTn id="53" dur="1" fill="hold">
                                          <p:stCondLst>
                                            <p:cond delay="499"/>
                                          </p:stCondLst>
                                        </p:cTn>
                                        <p:tgtEl>
                                          <p:spTgt spid="9"/>
                                        </p:tgtEl>
                                        <p:attrNameLst>
                                          <p:attrName>style.visibility</p:attrName>
                                        </p:attrNameLst>
                                      </p:cBhvr>
                                      <p:to>
                                        <p:strVal val="hidden"/>
                                      </p:to>
                                    </p:se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potential </a:t>
            </a:r>
          </a:p>
        </p:txBody>
      </p:sp>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18</a:t>
            </a:fld>
            <a:endParaRPr lang="en-US"/>
          </a:p>
        </p:txBody>
      </p:sp>
      <p:graphicFrame>
        <p:nvGraphicFramePr>
          <p:cNvPr id="6" name="Object 5"/>
          <p:cNvGraphicFramePr>
            <a:graphicFrameLocks noChangeAspect="1"/>
          </p:cNvGraphicFramePr>
          <p:nvPr/>
        </p:nvGraphicFramePr>
        <p:xfrm>
          <a:off x="188918" y="2455802"/>
          <a:ext cx="8245484" cy="888427"/>
        </p:xfrm>
        <a:graphic>
          <a:graphicData uri="http://schemas.openxmlformats.org/presentationml/2006/ole">
            <mc:AlternateContent xmlns:mc="http://schemas.openxmlformats.org/markup-compatibility/2006">
              <mc:Choice xmlns:v="urn:schemas-microsoft-com:vml" Requires="v">
                <p:oleObj spid="_x0000_s55324" name="Equation" r:id="rId3" imgW="4711680" imgH="507960" progId="Equation.3">
                  <p:embed/>
                </p:oleObj>
              </mc:Choice>
              <mc:Fallback>
                <p:oleObj name="Equation" r:id="rId3" imgW="4711680" imgH="507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8" y="2455802"/>
                        <a:ext cx="8245484" cy="8884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489528" y="989719"/>
            <a:ext cx="8007928" cy="1200329"/>
          </a:xfrm>
          <a:prstGeom prst="rect">
            <a:avLst/>
          </a:prstGeom>
          <a:noFill/>
        </p:spPr>
        <p:txBody>
          <a:bodyPr wrap="square" rtlCol="0">
            <a:spAutoFit/>
          </a:bodyPr>
          <a:lstStyle/>
          <a:p>
            <a:pPr algn="just">
              <a:spcAft>
                <a:spcPts val="1200"/>
              </a:spcAft>
            </a:pPr>
            <a:r>
              <a:rPr lang="en-US" sz="2400" dirty="0"/>
              <a:t>For a </a:t>
            </a:r>
            <a:r>
              <a:rPr lang="en-US" sz="2400" b="1" i="1" dirty="0"/>
              <a:t>mixture</a:t>
            </a:r>
            <a:r>
              <a:rPr lang="en-US" sz="2400" dirty="0"/>
              <a:t> of several components, we can write the differential for Gibbs Energy in terms of components (n</a:t>
            </a:r>
            <a:r>
              <a:rPr lang="en-US" sz="2400" baseline="-25000" dirty="0"/>
              <a:t>1</a:t>
            </a:r>
            <a:r>
              <a:rPr lang="en-US" sz="2400" dirty="0"/>
              <a:t> and n</a:t>
            </a:r>
            <a:r>
              <a:rPr lang="en-US" sz="2400" baseline="-25000" dirty="0"/>
              <a:t>2</a:t>
            </a:r>
            <a:r>
              <a:rPr lang="en-US" sz="2400" dirty="0"/>
              <a:t>)</a:t>
            </a:r>
          </a:p>
        </p:txBody>
      </p:sp>
      <p:sp>
        <p:nvSpPr>
          <p:cNvPr id="8" name="TextBox 7"/>
          <p:cNvSpPr txBox="1"/>
          <p:nvPr/>
        </p:nvSpPr>
        <p:spPr>
          <a:xfrm>
            <a:off x="443061" y="3921551"/>
            <a:ext cx="8031636" cy="830997"/>
          </a:xfrm>
          <a:prstGeom prst="rect">
            <a:avLst/>
          </a:prstGeom>
          <a:noFill/>
        </p:spPr>
        <p:txBody>
          <a:bodyPr wrap="square" rtlCol="0">
            <a:spAutoFit/>
          </a:bodyPr>
          <a:lstStyle/>
          <a:p>
            <a:pPr algn="just">
              <a:spcAft>
                <a:spcPts val="1200"/>
              </a:spcAft>
            </a:pPr>
            <a:r>
              <a:rPr lang="en-US" sz="2400" dirty="0"/>
              <a:t>where we define the </a:t>
            </a:r>
            <a:r>
              <a:rPr lang="en-US" sz="2400" b="1" i="1" dirty="0"/>
              <a:t>chemical potential </a:t>
            </a:r>
            <a:r>
              <a:rPr lang="en-US" sz="2400" dirty="0"/>
              <a:t>for each component as the </a:t>
            </a:r>
            <a:r>
              <a:rPr lang="en-US" sz="2400" b="1" i="1" dirty="0"/>
              <a:t>partial molar Gibbs energy</a:t>
            </a:r>
            <a:r>
              <a:rPr lang="en-US" sz="2400" dirty="0"/>
              <a:t>:</a:t>
            </a:r>
          </a:p>
        </p:txBody>
      </p:sp>
      <p:graphicFrame>
        <p:nvGraphicFramePr>
          <p:cNvPr id="9" name="Object 8"/>
          <p:cNvGraphicFramePr>
            <a:graphicFrameLocks noChangeAspect="1"/>
          </p:cNvGraphicFramePr>
          <p:nvPr/>
        </p:nvGraphicFramePr>
        <p:xfrm>
          <a:off x="3048982" y="5016304"/>
          <a:ext cx="2456272" cy="1243298"/>
        </p:xfrm>
        <a:graphic>
          <a:graphicData uri="http://schemas.openxmlformats.org/presentationml/2006/ole">
            <mc:AlternateContent xmlns:mc="http://schemas.openxmlformats.org/markup-compatibility/2006">
              <mc:Choice xmlns:v="urn:schemas-microsoft-com:vml" Requires="v">
                <p:oleObj spid="_x0000_s55325" name="Equation" r:id="rId5" imgW="1028520" imgH="520560" progId="Equation.3">
                  <p:embed/>
                </p:oleObj>
              </mc:Choice>
              <mc:Fallback>
                <p:oleObj name="Equation" r:id="rId5" imgW="1028520" imgH="5205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982" y="5016304"/>
                        <a:ext cx="2456272" cy="1243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Mixtures of gases at equilibrium</a:t>
            </a:r>
          </a:p>
        </p:txBody>
      </p:sp>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19</a:t>
            </a:fld>
            <a:endParaRPr lang="en-US"/>
          </a:p>
        </p:txBody>
      </p:sp>
      <p:graphicFrame>
        <p:nvGraphicFramePr>
          <p:cNvPr id="56322" name="Object 2"/>
          <p:cNvGraphicFramePr>
            <a:graphicFrameLocks noChangeAspect="1"/>
          </p:cNvGraphicFramePr>
          <p:nvPr/>
        </p:nvGraphicFramePr>
        <p:xfrm>
          <a:off x="2518054" y="2790678"/>
          <a:ext cx="3032125" cy="1243012"/>
        </p:xfrm>
        <a:graphic>
          <a:graphicData uri="http://schemas.openxmlformats.org/presentationml/2006/ole">
            <mc:AlternateContent xmlns:mc="http://schemas.openxmlformats.org/markup-compatibility/2006">
              <mc:Choice xmlns:v="urn:schemas-microsoft-com:vml" Requires="v">
                <p:oleObj spid="_x0000_s56335" name="Equation" r:id="rId3" imgW="1269720" imgH="520560" progId="Equation.3">
                  <p:embed/>
                </p:oleObj>
              </mc:Choice>
              <mc:Fallback>
                <p:oleObj name="Equation" r:id="rId3" imgW="1269720" imgH="520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8054" y="2790678"/>
                        <a:ext cx="3032125" cy="1243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504430" y="1311564"/>
            <a:ext cx="8031542" cy="1200329"/>
          </a:xfrm>
          <a:prstGeom prst="rect">
            <a:avLst/>
          </a:prstGeom>
          <a:noFill/>
        </p:spPr>
        <p:txBody>
          <a:bodyPr wrap="square" rtlCol="0">
            <a:spAutoFit/>
          </a:bodyPr>
          <a:lstStyle/>
          <a:p>
            <a:pPr algn="just">
              <a:spcAft>
                <a:spcPts val="1200"/>
              </a:spcAft>
            </a:pPr>
            <a:r>
              <a:rPr lang="en-US" sz="2400" dirty="0"/>
              <a:t>When a gas mixture reaches equilibrium of mixing, then, for every component, </a:t>
            </a:r>
            <a:r>
              <a:rPr lang="en-US" sz="2400" dirty="0" err="1"/>
              <a:t>i</a:t>
            </a:r>
            <a:r>
              <a:rPr lang="en-US" sz="2400" dirty="0"/>
              <a:t>, the chemical potential (</a:t>
            </a:r>
            <a:r>
              <a:rPr lang="en-US" sz="2400" dirty="0">
                <a:sym typeface="Symbol"/>
              </a:rPr>
              <a:t></a:t>
            </a:r>
            <a:r>
              <a:rPr lang="en-US" sz="2400" baseline="-25000" dirty="0" err="1">
                <a:sym typeface="Symbol"/>
              </a:rPr>
              <a:t>i</a:t>
            </a:r>
            <a:r>
              <a:rPr lang="en-US" sz="2400" dirty="0">
                <a:sym typeface="Symbol"/>
              </a:rPr>
              <a:t>)</a:t>
            </a:r>
            <a:r>
              <a:rPr lang="en-US" sz="2400" dirty="0"/>
              <a:t> is 0:</a:t>
            </a:r>
          </a:p>
        </p:txBody>
      </p:sp>
      <p:sp>
        <p:nvSpPr>
          <p:cNvPr id="8" name="TextBox 7"/>
          <p:cNvSpPr txBox="1"/>
          <p:nvPr/>
        </p:nvSpPr>
        <p:spPr>
          <a:xfrm>
            <a:off x="504429" y="4760536"/>
            <a:ext cx="8028432" cy="1200329"/>
          </a:xfrm>
          <a:prstGeom prst="rect">
            <a:avLst/>
          </a:prstGeom>
          <a:noFill/>
        </p:spPr>
        <p:txBody>
          <a:bodyPr wrap="square" rtlCol="0">
            <a:spAutoFit/>
          </a:bodyPr>
          <a:lstStyle/>
          <a:p>
            <a:pPr algn="just">
              <a:spcAft>
                <a:spcPts val="1200"/>
              </a:spcAft>
            </a:pPr>
            <a:r>
              <a:rPr lang="en-US" sz="2400" dirty="0"/>
              <a:t>Note that the partial pressure on either side of the barrier may not be the same, but the chemical potential on either side will be!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Spontaneity, Equilibrium, and Solutions</a:t>
            </a:r>
          </a:p>
        </p:txBody>
      </p:sp>
      <p:sp>
        <p:nvSpPr>
          <p:cNvPr id="4" name="Date Placeholder 3"/>
          <p:cNvSpPr>
            <a:spLocks noGrp="1"/>
          </p:cNvSpPr>
          <p:nvPr>
            <p:ph type="dt" sz="half" idx="10"/>
          </p:nvPr>
        </p:nvSpPr>
        <p:spPr/>
        <p:txBody>
          <a:bodyPr/>
          <a:lstStyle/>
          <a:p>
            <a:r>
              <a:rPr lang="en-US"/>
              <a:t>Lecture II-1</a:t>
            </a:r>
          </a:p>
        </p:txBody>
      </p:sp>
      <p:sp>
        <p:nvSpPr>
          <p:cNvPr id="5" name="Footer Placeholder 4"/>
          <p:cNvSpPr>
            <a:spLocks noGrp="1"/>
          </p:cNvSpPr>
          <p:nvPr>
            <p:ph type="ftr" sz="quarter" idx="11"/>
          </p:nvPr>
        </p:nvSpPr>
        <p:spPr/>
        <p:txBody>
          <a:bodyPr/>
          <a:lstStyle/>
          <a:p>
            <a:r>
              <a:rPr lang="en-US"/>
              <a:t>CHEM 450</a:t>
            </a:r>
          </a:p>
        </p:txBody>
      </p:sp>
      <p:sp>
        <p:nvSpPr>
          <p:cNvPr id="6" name="Slide Number Placeholder 5"/>
          <p:cNvSpPr>
            <a:spLocks noGrp="1"/>
          </p:cNvSpPr>
          <p:nvPr>
            <p:ph type="sldNum" sz="quarter" idx="12"/>
          </p:nvPr>
        </p:nvSpPr>
        <p:spPr/>
        <p:txBody>
          <a:bodyPr/>
          <a:lstStyle/>
          <a:p>
            <a:fld id="{167BC1BD-0036-4EEA-A245-69818B636AA8}" type="slidenum">
              <a:rPr lang="en-US" smtClean="0"/>
              <a:pPr/>
              <a:t>2</a:t>
            </a:fld>
            <a:endParaRPr lang="en-US"/>
          </a:p>
        </p:txBody>
      </p:sp>
      <p:pic>
        <p:nvPicPr>
          <p:cNvPr id="1026" name="Picture 2"/>
          <p:cNvPicPr>
            <a:picLocks noChangeAspect="1" noChangeArrowheads="1"/>
          </p:cNvPicPr>
          <p:nvPr/>
        </p:nvPicPr>
        <p:blipFill>
          <a:blip r:embed="rId2" cstate="print"/>
          <a:srcRect/>
          <a:stretch>
            <a:fillRect/>
          </a:stretch>
        </p:blipFill>
        <p:spPr bwMode="auto">
          <a:xfrm rot="21112552">
            <a:off x="163391" y="894566"/>
            <a:ext cx="3405649" cy="2554237"/>
          </a:xfrm>
          <a:prstGeom prst="rect">
            <a:avLst/>
          </a:prstGeom>
          <a:noFill/>
          <a:ln w="9525">
            <a:noFill/>
            <a:miter lim="800000"/>
            <a:headEnd/>
            <a:tailEnd/>
          </a:ln>
        </p:spPr>
      </p:pic>
      <p:pic>
        <p:nvPicPr>
          <p:cNvPr id="11" name="Picture 10" descr="No2.jpg"/>
          <p:cNvPicPr>
            <a:picLocks noChangeAspect="1"/>
          </p:cNvPicPr>
          <p:nvPr/>
        </p:nvPicPr>
        <p:blipFill>
          <a:blip r:embed="rId3" cstate="print"/>
          <a:stretch>
            <a:fillRect/>
          </a:stretch>
        </p:blipFill>
        <p:spPr>
          <a:xfrm>
            <a:off x="3487365" y="761999"/>
            <a:ext cx="2737104" cy="3236441"/>
          </a:xfrm>
          <a:prstGeom prst="rect">
            <a:avLst/>
          </a:prstGeom>
        </p:spPr>
      </p:pic>
      <p:pic>
        <p:nvPicPr>
          <p:cNvPr id="10" name="Picture 9" descr="sidewalk.jpg"/>
          <p:cNvPicPr>
            <a:picLocks noChangeAspect="1"/>
          </p:cNvPicPr>
          <p:nvPr/>
        </p:nvPicPr>
        <p:blipFill>
          <a:blip r:embed="rId4" cstate="print"/>
          <a:stretch>
            <a:fillRect/>
          </a:stretch>
        </p:blipFill>
        <p:spPr>
          <a:xfrm>
            <a:off x="5882262" y="2276274"/>
            <a:ext cx="3670301" cy="2752726"/>
          </a:xfrm>
          <a:prstGeom prst="rect">
            <a:avLst/>
          </a:prstGeom>
        </p:spPr>
      </p:pic>
      <p:pic>
        <p:nvPicPr>
          <p:cNvPr id="1028" name="Picture 4"/>
          <p:cNvPicPr>
            <a:picLocks noChangeAspect="1" noChangeArrowheads="1"/>
          </p:cNvPicPr>
          <p:nvPr/>
        </p:nvPicPr>
        <p:blipFill>
          <a:blip r:embed="rId5" cstate="print"/>
          <a:srcRect/>
          <a:stretch>
            <a:fillRect/>
          </a:stretch>
        </p:blipFill>
        <p:spPr bwMode="auto">
          <a:xfrm>
            <a:off x="954051" y="3318691"/>
            <a:ext cx="6007176" cy="31502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Gibbs energy for any reaction mixture</a:t>
            </a:r>
          </a:p>
        </p:txBody>
      </p:sp>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20</a:t>
            </a:fld>
            <a:endParaRPr lang="en-US"/>
          </a:p>
        </p:txBody>
      </p:sp>
      <p:graphicFrame>
        <p:nvGraphicFramePr>
          <p:cNvPr id="6" name="Object 5"/>
          <p:cNvGraphicFramePr>
            <a:graphicFrameLocks noChangeAspect="1"/>
          </p:cNvGraphicFramePr>
          <p:nvPr/>
        </p:nvGraphicFramePr>
        <p:xfrm>
          <a:off x="3006375" y="2549238"/>
          <a:ext cx="3461205" cy="1477818"/>
        </p:xfrm>
        <a:graphic>
          <a:graphicData uri="http://schemas.openxmlformats.org/presentationml/2006/ole">
            <mc:AlternateContent xmlns:mc="http://schemas.openxmlformats.org/markup-compatibility/2006">
              <mc:Choice xmlns:v="urn:schemas-microsoft-com:vml" Requires="v">
                <p:oleObj spid="_x0000_s92188" name="Equation" r:id="rId3" imgW="1130040" imgH="482400" progId="Equation.3">
                  <p:embed/>
                </p:oleObj>
              </mc:Choice>
              <mc:Fallback>
                <p:oleObj name="Equation" r:id="rId3" imgW="1130040" imgH="482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6375" y="2549238"/>
                        <a:ext cx="3461205" cy="1477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34109" y="1256145"/>
            <a:ext cx="8017164" cy="830997"/>
          </a:xfrm>
          <a:prstGeom prst="rect">
            <a:avLst/>
          </a:prstGeom>
          <a:noFill/>
        </p:spPr>
        <p:txBody>
          <a:bodyPr wrap="square" rtlCol="0">
            <a:spAutoFit/>
          </a:bodyPr>
          <a:lstStyle/>
          <a:p>
            <a:pPr>
              <a:spcAft>
                <a:spcPts val="1200"/>
              </a:spcAft>
            </a:pPr>
            <a:r>
              <a:rPr lang="en-US" sz="2400" dirty="0"/>
              <a:t>For a mixture at</a:t>
            </a:r>
            <a:r>
              <a:rPr lang="en-US" sz="2400" b="1" dirty="0"/>
              <a:t> </a:t>
            </a:r>
            <a:r>
              <a:rPr lang="en-US" sz="2400" b="1" i="1" dirty="0"/>
              <a:t>effectively </a:t>
            </a:r>
            <a:r>
              <a:rPr lang="en-US" sz="2400" dirty="0"/>
              <a:t>constant composition, we can treat </a:t>
            </a:r>
            <a:r>
              <a:rPr lang="en-US" sz="2400" dirty="0">
                <a:sym typeface="Symbol"/>
              </a:rPr>
              <a:t> as independent of n!</a:t>
            </a:r>
            <a:endParaRPr lang="en-US" sz="2400" dirty="0"/>
          </a:p>
        </p:txBody>
      </p:sp>
      <p:sp>
        <p:nvSpPr>
          <p:cNvPr id="9" name="TextBox 8"/>
          <p:cNvSpPr txBox="1"/>
          <p:nvPr/>
        </p:nvSpPr>
        <p:spPr>
          <a:xfrm>
            <a:off x="3084943" y="4516580"/>
            <a:ext cx="1231427" cy="461665"/>
          </a:xfrm>
          <a:prstGeom prst="rect">
            <a:avLst/>
          </a:prstGeom>
          <a:noFill/>
        </p:spPr>
        <p:txBody>
          <a:bodyPr wrap="none" rtlCol="0">
            <a:spAutoFit/>
          </a:bodyPr>
          <a:lstStyle/>
          <a:p>
            <a:pPr>
              <a:spcAft>
                <a:spcPts val="1200"/>
              </a:spcAft>
            </a:pPr>
            <a:r>
              <a:rPr lang="en-US" sz="2400" dirty="0"/>
              <a:t>So that</a:t>
            </a:r>
          </a:p>
        </p:txBody>
      </p:sp>
      <p:graphicFrame>
        <p:nvGraphicFramePr>
          <p:cNvPr id="10" name="Object 9"/>
          <p:cNvGraphicFramePr>
            <a:graphicFrameLocks noChangeAspect="1"/>
          </p:cNvGraphicFramePr>
          <p:nvPr/>
        </p:nvGraphicFramePr>
        <p:xfrm>
          <a:off x="4406900" y="4287403"/>
          <a:ext cx="1543034" cy="931141"/>
        </p:xfrm>
        <a:graphic>
          <a:graphicData uri="http://schemas.openxmlformats.org/presentationml/2006/ole">
            <mc:AlternateContent xmlns:mc="http://schemas.openxmlformats.org/markup-compatibility/2006">
              <mc:Choice xmlns:v="urn:schemas-microsoft-com:vml" Requires="v">
                <p:oleObj spid="_x0000_s92189" name="Equation" r:id="rId5" imgW="736560" imgH="444240" progId="Equation.3">
                  <p:embed/>
                </p:oleObj>
              </mc:Choice>
              <mc:Fallback>
                <p:oleObj name="Equation" r:id="rId5" imgW="736560" imgH="4442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6900" y="4287403"/>
                        <a:ext cx="1543034" cy="9311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434109" y="5467927"/>
            <a:ext cx="3510898" cy="461665"/>
          </a:xfrm>
          <a:prstGeom prst="rect">
            <a:avLst/>
          </a:prstGeom>
          <a:noFill/>
        </p:spPr>
        <p:txBody>
          <a:bodyPr wrap="none" rtlCol="0">
            <a:spAutoFit/>
          </a:bodyPr>
          <a:lstStyle/>
          <a:p>
            <a:pPr>
              <a:spcAft>
                <a:spcPts val="1200"/>
              </a:spcAft>
            </a:pPr>
            <a:r>
              <a:rPr lang="en-US" sz="2400" dirty="0"/>
              <a:t>What does this 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4000">
              <a:schemeClr val="accent4">
                <a:lumMod val="40000"/>
                <a:lumOff val="60000"/>
              </a:schemeClr>
            </a:gs>
            <a:gs pos="100000">
              <a:schemeClr val="accent4">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TextBox 2"/>
          <p:cNvSpPr txBox="1"/>
          <p:nvPr/>
        </p:nvSpPr>
        <p:spPr>
          <a:xfrm>
            <a:off x="701964" y="723900"/>
            <a:ext cx="7680036" cy="1938992"/>
          </a:xfrm>
          <a:prstGeom prst="rect">
            <a:avLst/>
          </a:prstGeom>
          <a:noFill/>
        </p:spPr>
        <p:txBody>
          <a:bodyPr wrap="square" rtlCol="0">
            <a:spAutoFit/>
          </a:bodyPr>
          <a:lstStyle/>
          <a:p>
            <a:pPr algn="just"/>
            <a:r>
              <a:rPr lang="en-US" sz="2400" b="1" dirty="0">
                <a:latin typeface="Century Gothic" pitchFamily="34" charset="0"/>
              </a:rPr>
              <a:t>Reading: </a:t>
            </a:r>
            <a:r>
              <a:rPr lang="en-US" sz="2400" dirty="0">
                <a:latin typeface="Century Gothic" pitchFamily="34" charset="0"/>
              </a:rPr>
              <a:t>This material is contained in the first few sections of chapter 6. We introduced chemical potential and mixing here, which we will expand upon next time (the middle of chapter 6). </a:t>
            </a:r>
          </a:p>
          <a:p>
            <a:pPr algn="just"/>
            <a:endParaRPr lang="en-US" sz="2400" dirty="0">
              <a:latin typeface="Century Gothic" pitchFamily="34" charset="0"/>
            </a:endParaRPr>
          </a:p>
        </p:txBody>
      </p:sp>
      <p:sp>
        <p:nvSpPr>
          <p:cNvPr id="4" name="Date Placeholder 3"/>
          <p:cNvSpPr>
            <a:spLocks noGrp="1"/>
          </p:cNvSpPr>
          <p:nvPr>
            <p:ph type="dt" sz="half" idx="10"/>
          </p:nvPr>
        </p:nvSpPr>
        <p:spPr/>
        <p:txBody>
          <a:bodyPr/>
          <a:lstStyle/>
          <a:p>
            <a:r>
              <a:rPr lang="en-US"/>
              <a:t>Lecture II-1</a:t>
            </a:r>
          </a:p>
        </p:txBody>
      </p:sp>
      <p:sp>
        <p:nvSpPr>
          <p:cNvPr id="5" name="Footer Placeholder 4"/>
          <p:cNvSpPr>
            <a:spLocks noGrp="1"/>
          </p:cNvSpPr>
          <p:nvPr>
            <p:ph type="ftr" sz="quarter" idx="11"/>
          </p:nvPr>
        </p:nvSpPr>
        <p:spPr/>
        <p:txBody>
          <a:bodyPr/>
          <a:lstStyle/>
          <a:p>
            <a:r>
              <a:rPr lang="en-US"/>
              <a:t>CHEM 450</a:t>
            </a:r>
          </a:p>
        </p:txBody>
      </p:sp>
      <p:sp>
        <p:nvSpPr>
          <p:cNvPr id="6" name="Slide Number Placeholder 5"/>
          <p:cNvSpPr>
            <a:spLocks noGrp="1"/>
          </p:cNvSpPr>
          <p:nvPr>
            <p:ph type="sldNum" sz="quarter" idx="12"/>
          </p:nvPr>
        </p:nvSpPr>
        <p:spPr/>
        <p:txBody>
          <a:bodyPr/>
          <a:lstStyle/>
          <a:p>
            <a:fld id="{FB0B82AC-972B-4A8C-8FA8-09E346FBB7A1}" type="slidenum">
              <a:rPr lang="en-US" smtClean="0"/>
              <a:pPr/>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for spontaneity</a:t>
            </a:r>
          </a:p>
        </p:txBody>
      </p:sp>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endParaRPr lang="en-US" dirty="0"/>
          </a:p>
        </p:txBody>
      </p:sp>
      <p:sp>
        <p:nvSpPr>
          <p:cNvPr id="5" name="Slide Number Placeholder 4"/>
          <p:cNvSpPr>
            <a:spLocks noGrp="1"/>
          </p:cNvSpPr>
          <p:nvPr>
            <p:ph type="sldNum" sz="quarter" idx="12"/>
          </p:nvPr>
        </p:nvSpPr>
        <p:spPr/>
        <p:txBody>
          <a:bodyPr/>
          <a:lstStyle/>
          <a:p>
            <a:fld id="{167BC1BD-0036-4EEA-A245-69818B636AA8}" type="slidenum">
              <a:rPr lang="en-US" smtClean="0"/>
              <a:pPr/>
              <a:t>3</a:t>
            </a:fld>
            <a:endParaRPr lang="en-US"/>
          </a:p>
        </p:txBody>
      </p:sp>
      <p:graphicFrame>
        <p:nvGraphicFramePr>
          <p:cNvPr id="2050" name="Object 2"/>
          <p:cNvGraphicFramePr>
            <a:graphicFrameLocks noChangeAspect="1"/>
          </p:cNvGraphicFramePr>
          <p:nvPr/>
        </p:nvGraphicFramePr>
        <p:xfrm>
          <a:off x="2761757" y="3792716"/>
          <a:ext cx="3679825" cy="568325"/>
        </p:xfrm>
        <a:graphic>
          <a:graphicData uri="http://schemas.openxmlformats.org/presentationml/2006/ole">
            <mc:AlternateContent xmlns:mc="http://schemas.openxmlformats.org/markup-compatibility/2006">
              <mc:Choice xmlns:v="urn:schemas-microsoft-com:vml" Requires="v">
                <p:oleObj spid="_x0000_s2063" name="Equation" r:id="rId3" imgW="1562040" imgH="241200" progId="Equation.3">
                  <p:embed/>
                </p:oleObj>
              </mc:Choice>
              <mc:Fallback>
                <p:oleObj name="Equation" r:id="rId3" imgW="156204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1757" y="3792716"/>
                        <a:ext cx="3679825"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620202" y="4510462"/>
            <a:ext cx="7772400" cy="1200329"/>
          </a:xfrm>
          <a:prstGeom prst="rect">
            <a:avLst/>
          </a:prstGeom>
          <a:noFill/>
        </p:spPr>
        <p:txBody>
          <a:bodyPr wrap="square" rtlCol="0">
            <a:spAutoFit/>
          </a:bodyPr>
          <a:lstStyle/>
          <a:p>
            <a:pPr algn="just">
              <a:spcAft>
                <a:spcPts val="1200"/>
              </a:spcAft>
            </a:pPr>
            <a:r>
              <a:rPr lang="en-US" sz="2400" dirty="0"/>
              <a:t>But this is often inconvenient – it would be easier if we could deal with things in terms of the system only.</a:t>
            </a:r>
          </a:p>
        </p:txBody>
      </p:sp>
      <p:sp>
        <p:nvSpPr>
          <p:cNvPr id="9" name="TextBox 8"/>
          <p:cNvSpPr txBox="1"/>
          <p:nvPr/>
        </p:nvSpPr>
        <p:spPr>
          <a:xfrm>
            <a:off x="620202" y="1182757"/>
            <a:ext cx="7772400" cy="2246769"/>
          </a:xfrm>
          <a:prstGeom prst="rect">
            <a:avLst/>
          </a:prstGeom>
          <a:noFill/>
        </p:spPr>
        <p:txBody>
          <a:bodyPr wrap="square" rtlCol="0">
            <a:spAutoFit/>
          </a:bodyPr>
          <a:lstStyle/>
          <a:p>
            <a:pPr algn="just">
              <a:spcAft>
                <a:spcPts val="1200"/>
              </a:spcAft>
            </a:pPr>
            <a:r>
              <a:rPr lang="en-US" sz="2400" dirty="0"/>
              <a:t>For an isolated system, spontaneous processes have </a:t>
            </a:r>
            <a:r>
              <a:rPr lang="en-US" sz="2400" dirty="0">
                <a:sym typeface="Symbol"/>
              </a:rPr>
              <a:t>S &gt; 0. The process continues to be spontaneous until S = 0.</a:t>
            </a:r>
          </a:p>
          <a:p>
            <a:pPr algn="just">
              <a:spcAft>
                <a:spcPts val="1200"/>
              </a:spcAft>
            </a:pPr>
            <a:endParaRPr lang="en-US" sz="2400" dirty="0">
              <a:sym typeface="Symbol"/>
            </a:endParaRPr>
          </a:p>
          <a:p>
            <a:pPr algn="just">
              <a:spcAft>
                <a:spcPts val="1200"/>
              </a:spcAft>
            </a:pPr>
            <a:r>
              <a:rPr lang="en-US" sz="2400" dirty="0">
                <a:sym typeface="Symbol"/>
              </a:rPr>
              <a:t>For a system in contact with surroundings: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Spontaneity in a chemical reaction</a:t>
            </a:r>
          </a:p>
        </p:txBody>
      </p:sp>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4</a:t>
            </a:fld>
            <a:endParaRPr lang="en-US"/>
          </a:p>
        </p:txBody>
      </p:sp>
      <p:graphicFrame>
        <p:nvGraphicFramePr>
          <p:cNvPr id="3074" name="Object 2"/>
          <p:cNvGraphicFramePr>
            <a:graphicFrameLocks noChangeAspect="1"/>
          </p:cNvGraphicFramePr>
          <p:nvPr/>
        </p:nvGraphicFramePr>
        <p:xfrm>
          <a:off x="3028917" y="1831436"/>
          <a:ext cx="2970212" cy="2057400"/>
        </p:xfrm>
        <a:graphic>
          <a:graphicData uri="http://schemas.openxmlformats.org/presentationml/2006/ole">
            <mc:AlternateContent xmlns:mc="http://schemas.openxmlformats.org/markup-compatibility/2006">
              <mc:Choice xmlns:v="urn:schemas-microsoft-com:vml" Requires="v">
                <p:oleObj spid="_x0000_s3100" name="Equation" r:id="rId3" imgW="1282680" imgH="888840" progId="Equation.3">
                  <p:embed/>
                </p:oleObj>
              </mc:Choice>
              <mc:Fallback>
                <p:oleObj name="Equation" r:id="rId3" imgW="1282680" imgH="8888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8917" y="1831436"/>
                        <a:ext cx="2970212" cy="205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nvGraphicFramePr>
        <p:xfrm>
          <a:off x="1211766" y="1025559"/>
          <a:ext cx="6512131" cy="550321"/>
        </p:xfrm>
        <a:graphic>
          <a:graphicData uri="http://schemas.openxmlformats.org/presentationml/2006/ole">
            <mc:AlternateContent xmlns:mc="http://schemas.openxmlformats.org/markup-compatibility/2006">
              <mc:Choice xmlns:v="urn:schemas-microsoft-com:vml" Requires="v">
                <p:oleObj spid="_x0000_s3101" name="Equation" r:id="rId5" imgW="2705040" imgH="228600" progId="Equation.3">
                  <p:embed/>
                </p:oleObj>
              </mc:Choice>
              <mc:Fallback>
                <p:oleObj name="Equation" r:id="rId5" imgW="270504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1766" y="1025559"/>
                        <a:ext cx="6512131" cy="550321"/>
                      </a:xfrm>
                      <a:prstGeom prst="rect">
                        <a:avLst/>
                      </a:prstGeom>
                      <a:solidFill>
                        <a:schemeClr val="bg1"/>
                      </a:solidFill>
                      <a:ln w="9525">
                        <a:solidFill>
                          <a:schemeClr val="tx1"/>
                        </a:solidFill>
                        <a:miter lim="800000"/>
                        <a:headEnd/>
                        <a:tailEnd/>
                      </a:ln>
                    </p:spPr>
                  </p:pic>
                </p:oleObj>
              </mc:Fallback>
            </mc:AlternateContent>
          </a:graphicData>
        </a:graphic>
      </p:graphicFrame>
      <p:sp>
        <p:nvSpPr>
          <p:cNvPr id="10" name="TextBox 9"/>
          <p:cNvSpPr txBox="1"/>
          <p:nvPr/>
        </p:nvSpPr>
        <p:spPr>
          <a:xfrm>
            <a:off x="525294" y="4280170"/>
            <a:ext cx="7707559" cy="2554545"/>
          </a:xfrm>
          <a:prstGeom prst="rect">
            <a:avLst/>
          </a:prstGeom>
          <a:noFill/>
        </p:spPr>
        <p:txBody>
          <a:bodyPr wrap="none" rtlCol="0">
            <a:spAutoFit/>
          </a:bodyPr>
          <a:lstStyle/>
          <a:p>
            <a:pPr>
              <a:spcAft>
                <a:spcPts val="1200"/>
              </a:spcAft>
            </a:pPr>
            <a:r>
              <a:rPr lang="en-US" sz="2400" dirty="0"/>
              <a:t>Exothermic: heat flows from system to surroundings</a:t>
            </a:r>
          </a:p>
          <a:p>
            <a:pPr>
              <a:spcAft>
                <a:spcPts val="1200"/>
              </a:spcAft>
            </a:pPr>
            <a:r>
              <a:rPr lang="en-US" sz="2400" dirty="0"/>
              <a:t>				q &lt; 0</a:t>
            </a:r>
          </a:p>
          <a:p>
            <a:pPr>
              <a:spcAft>
                <a:spcPts val="1200"/>
              </a:spcAft>
            </a:pPr>
            <a:r>
              <a:rPr lang="en-US" sz="2400" dirty="0"/>
              <a:t>More moles of gas products than reactants</a:t>
            </a:r>
          </a:p>
          <a:p>
            <a:pPr>
              <a:spcAft>
                <a:spcPts val="1200"/>
              </a:spcAft>
            </a:pPr>
            <a:r>
              <a:rPr lang="en-US" sz="2400" dirty="0"/>
              <a:t>				</a:t>
            </a:r>
            <a:r>
              <a:rPr lang="en-US" sz="2400" dirty="0">
                <a:sym typeface="Symbol"/>
              </a:rPr>
              <a:t>S &gt; 0</a:t>
            </a:r>
            <a:endParaRPr lang="en-US" sz="2400" dirty="0"/>
          </a:p>
          <a:p>
            <a:pPr>
              <a:spcAft>
                <a:spcPts val="1200"/>
              </a:spcAft>
            </a:pPr>
            <a:r>
              <a:rPr 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a:t>
            </a:r>
            <a:r>
              <a:rPr lang="en-US" dirty="0" err="1"/>
              <a:t>Clausius</a:t>
            </a:r>
            <a:r>
              <a:rPr lang="en-US" dirty="0"/>
              <a:t> Inequality</a:t>
            </a:r>
          </a:p>
        </p:txBody>
      </p:sp>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5</a:t>
            </a:fld>
            <a:endParaRPr lang="en-US"/>
          </a:p>
        </p:txBody>
      </p:sp>
      <p:graphicFrame>
        <p:nvGraphicFramePr>
          <p:cNvPr id="6" name="Object 5"/>
          <p:cNvGraphicFramePr>
            <a:graphicFrameLocks noChangeAspect="1"/>
          </p:cNvGraphicFramePr>
          <p:nvPr/>
        </p:nvGraphicFramePr>
        <p:xfrm>
          <a:off x="4105016" y="1189723"/>
          <a:ext cx="1970154" cy="670691"/>
        </p:xfrm>
        <a:graphic>
          <a:graphicData uri="http://schemas.openxmlformats.org/presentationml/2006/ole">
            <mc:AlternateContent xmlns:mc="http://schemas.openxmlformats.org/markup-compatibility/2006">
              <mc:Choice xmlns:v="urn:schemas-microsoft-com:vml" Requires="v">
                <p:oleObj spid="_x0000_s4124" name="Equation" r:id="rId3" imgW="596880" imgH="203040" progId="Equation.3">
                  <p:embed/>
                </p:oleObj>
              </mc:Choice>
              <mc:Fallback>
                <p:oleObj name="Equation" r:id="rId3" imgW="59688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5016" y="1189723"/>
                        <a:ext cx="1970154" cy="6706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778213" y="1284051"/>
            <a:ext cx="7617791" cy="984885"/>
          </a:xfrm>
          <a:prstGeom prst="rect">
            <a:avLst/>
          </a:prstGeom>
          <a:noFill/>
        </p:spPr>
        <p:txBody>
          <a:bodyPr wrap="none" rtlCol="0">
            <a:spAutoFit/>
          </a:bodyPr>
          <a:lstStyle/>
          <a:p>
            <a:pPr algn="just">
              <a:spcAft>
                <a:spcPts val="1200"/>
              </a:spcAft>
            </a:pPr>
            <a:r>
              <a:rPr lang="en-US" sz="2400" dirty="0"/>
              <a:t>For any process,</a:t>
            </a:r>
          </a:p>
          <a:p>
            <a:pPr algn="just">
              <a:spcAft>
                <a:spcPts val="1200"/>
              </a:spcAft>
            </a:pPr>
            <a:r>
              <a:rPr lang="en-US" sz="2400" dirty="0"/>
              <a:t>Where equality holds only for reversible processes.</a:t>
            </a:r>
          </a:p>
        </p:txBody>
      </p:sp>
      <p:graphicFrame>
        <p:nvGraphicFramePr>
          <p:cNvPr id="8" name="Object 7"/>
          <p:cNvGraphicFramePr>
            <a:graphicFrameLocks noChangeAspect="1"/>
          </p:cNvGraphicFramePr>
          <p:nvPr/>
        </p:nvGraphicFramePr>
        <p:xfrm>
          <a:off x="1665288" y="4702175"/>
          <a:ext cx="5926137" cy="611188"/>
        </p:xfrm>
        <a:graphic>
          <a:graphicData uri="http://schemas.openxmlformats.org/presentationml/2006/ole">
            <mc:AlternateContent xmlns:mc="http://schemas.openxmlformats.org/markup-compatibility/2006">
              <mc:Choice xmlns:v="urn:schemas-microsoft-com:vml" Requires="v">
                <p:oleObj spid="_x0000_s4125" name="Equation" r:id="rId5" imgW="2336760" imgH="241200" progId="Equation.DSMT4">
                  <p:embed/>
                </p:oleObj>
              </mc:Choice>
              <mc:Fallback>
                <p:oleObj name="Equation" r:id="rId5" imgW="2336760" imgH="241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5288" y="4702175"/>
                        <a:ext cx="5926137"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778213" y="3122579"/>
            <a:ext cx="7650804" cy="830997"/>
          </a:xfrm>
          <a:prstGeom prst="rect">
            <a:avLst/>
          </a:prstGeom>
          <a:noFill/>
        </p:spPr>
        <p:txBody>
          <a:bodyPr wrap="square" rtlCol="0">
            <a:spAutoFit/>
          </a:bodyPr>
          <a:lstStyle/>
          <a:p>
            <a:pPr algn="just">
              <a:spcAft>
                <a:spcPts val="1200"/>
              </a:spcAft>
            </a:pPr>
            <a:r>
              <a:rPr lang="en-US" sz="2400" dirty="0"/>
              <a:t>Review the first law (expanded beyond P-V work) to replace </a:t>
            </a:r>
            <a:r>
              <a:rPr lang="en-US" sz="2400" dirty="0" err="1"/>
              <a:t>dq</a:t>
            </a:r>
            <a:r>
              <a:rPr lang="en-US" sz="2400" dirty="0"/>
              <a:t>, rearrange and get </a:t>
            </a:r>
          </a:p>
        </p:txBody>
      </p:sp>
      <p:sp>
        <p:nvSpPr>
          <p:cNvPr id="10" name="5-Point Star 9"/>
          <p:cNvSpPr/>
          <p:nvPr/>
        </p:nvSpPr>
        <p:spPr>
          <a:xfrm>
            <a:off x="841374" y="4714585"/>
            <a:ext cx="415637" cy="415637"/>
          </a:xfrm>
          <a:prstGeom prst="star5">
            <a:avLst>
              <a:gd name="adj" fmla="val 11058"/>
              <a:gd name="hf" fmla="val 105146"/>
              <a:gd name="vf" fmla="val 110557"/>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Nonexpansion</a:t>
            </a:r>
            <a:r>
              <a:rPr lang="en-US" dirty="0"/>
              <a:t> work: Helmholtz energy</a:t>
            </a:r>
          </a:p>
        </p:txBody>
      </p:sp>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6</a:t>
            </a:fld>
            <a:endParaRPr lang="en-US"/>
          </a:p>
        </p:txBody>
      </p:sp>
      <p:sp>
        <p:nvSpPr>
          <p:cNvPr id="6" name="TextBox 5"/>
          <p:cNvSpPr txBox="1"/>
          <p:nvPr/>
        </p:nvSpPr>
        <p:spPr>
          <a:xfrm>
            <a:off x="677342" y="1123968"/>
            <a:ext cx="7820616" cy="830997"/>
          </a:xfrm>
          <a:prstGeom prst="rect">
            <a:avLst/>
          </a:prstGeom>
          <a:noFill/>
        </p:spPr>
        <p:txBody>
          <a:bodyPr wrap="square" rtlCol="0">
            <a:spAutoFit/>
          </a:bodyPr>
          <a:lstStyle/>
          <a:p>
            <a:pPr>
              <a:spcAft>
                <a:spcPts val="1200"/>
              </a:spcAft>
            </a:pPr>
            <a:r>
              <a:rPr lang="en-US" sz="2400" dirty="0"/>
              <a:t>We define a new state function, the Helmholtz energy (A), such that</a:t>
            </a:r>
          </a:p>
        </p:txBody>
      </p:sp>
      <p:graphicFrame>
        <p:nvGraphicFramePr>
          <p:cNvPr id="7" name="Object 6"/>
          <p:cNvGraphicFramePr>
            <a:graphicFrameLocks noChangeAspect="1"/>
          </p:cNvGraphicFramePr>
          <p:nvPr/>
        </p:nvGraphicFramePr>
        <p:xfrm>
          <a:off x="3294110" y="2246244"/>
          <a:ext cx="2385275" cy="585857"/>
        </p:xfrm>
        <a:graphic>
          <a:graphicData uri="http://schemas.openxmlformats.org/presentationml/2006/ole">
            <mc:AlternateContent xmlns:mc="http://schemas.openxmlformats.org/markup-compatibility/2006">
              <mc:Choice xmlns:v="urn:schemas-microsoft-com:vml" Requires="v">
                <p:oleObj spid="_x0000_s5148" name="Equation" r:id="rId3" imgW="723600" imgH="177480" progId="Equation.3">
                  <p:embed/>
                </p:oleObj>
              </mc:Choice>
              <mc:Fallback>
                <p:oleObj name="Equation" r:id="rId3" imgW="72360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4110" y="2246244"/>
                        <a:ext cx="2385275" cy="5858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501775" y="3873650"/>
            <a:ext cx="7967969" cy="461665"/>
          </a:xfrm>
          <a:prstGeom prst="rect">
            <a:avLst/>
          </a:prstGeom>
          <a:noFill/>
        </p:spPr>
        <p:txBody>
          <a:bodyPr wrap="square" rtlCol="0">
            <a:spAutoFit/>
          </a:bodyPr>
          <a:lstStyle/>
          <a:p>
            <a:pPr>
              <a:spcAft>
                <a:spcPts val="1200"/>
              </a:spcAft>
            </a:pPr>
            <a:r>
              <a:rPr lang="en-US" sz="2400" dirty="0"/>
              <a:t>A useful relationship to work for isothermal processes:</a:t>
            </a:r>
          </a:p>
        </p:txBody>
      </p:sp>
      <p:graphicFrame>
        <p:nvGraphicFramePr>
          <p:cNvPr id="5123" name="Object 3"/>
          <p:cNvGraphicFramePr>
            <a:graphicFrameLocks noChangeAspect="1"/>
          </p:cNvGraphicFramePr>
          <p:nvPr/>
        </p:nvGraphicFramePr>
        <p:xfrm>
          <a:off x="1675986" y="4670149"/>
          <a:ext cx="5651500" cy="795338"/>
        </p:xfrm>
        <a:graphic>
          <a:graphicData uri="http://schemas.openxmlformats.org/presentationml/2006/ole">
            <mc:AlternateContent xmlns:mc="http://schemas.openxmlformats.org/markup-compatibility/2006">
              <mc:Choice xmlns:v="urn:schemas-microsoft-com:vml" Requires="v">
                <p:oleObj spid="_x0000_s5149" name="Equation" r:id="rId5" imgW="1714320" imgH="241200" progId="Equation.3">
                  <p:embed/>
                </p:oleObj>
              </mc:Choice>
              <mc:Fallback>
                <p:oleObj name="Equation" r:id="rId5" imgW="1714320" imgH="241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5986" y="4670149"/>
                        <a:ext cx="5651500"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5-Point Star 9"/>
          <p:cNvSpPr/>
          <p:nvPr/>
        </p:nvSpPr>
        <p:spPr>
          <a:xfrm>
            <a:off x="887555" y="4806948"/>
            <a:ext cx="415637" cy="415637"/>
          </a:xfrm>
          <a:prstGeom prst="star5">
            <a:avLst>
              <a:gd name="adj" fmla="val 11058"/>
              <a:gd name="hf" fmla="val 105146"/>
              <a:gd name="vf" fmla="val 110557"/>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Helmholtz Energy at constant volume</a:t>
            </a:r>
          </a:p>
        </p:txBody>
      </p:sp>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7</a:t>
            </a:fld>
            <a:endParaRPr lang="en-US"/>
          </a:p>
        </p:txBody>
      </p:sp>
      <p:sp>
        <p:nvSpPr>
          <p:cNvPr id="6" name="TextBox 5"/>
          <p:cNvSpPr txBox="1"/>
          <p:nvPr/>
        </p:nvSpPr>
        <p:spPr>
          <a:xfrm>
            <a:off x="535021" y="1040860"/>
            <a:ext cx="6245621" cy="2554545"/>
          </a:xfrm>
          <a:prstGeom prst="rect">
            <a:avLst/>
          </a:prstGeom>
          <a:noFill/>
        </p:spPr>
        <p:txBody>
          <a:bodyPr wrap="none" rtlCol="0">
            <a:spAutoFit/>
          </a:bodyPr>
          <a:lstStyle/>
          <a:p>
            <a:pPr>
              <a:spcAft>
                <a:spcPts val="1200"/>
              </a:spcAft>
            </a:pPr>
            <a:r>
              <a:rPr lang="en-US" sz="2400" dirty="0"/>
              <a:t>For constant volume, </a:t>
            </a:r>
          </a:p>
          <a:p>
            <a:pPr>
              <a:spcAft>
                <a:spcPts val="1200"/>
              </a:spcAft>
            </a:pPr>
            <a:endParaRPr lang="en-US" sz="2400" dirty="0"/>
          </a:p>
          <a:p>
            <a:pPr>
              <a:spcAft>
                <a:spcPts val="1200"/>
              </a:spcAft>
            </a:pPr>
            <a:endParaRPr lang="en-US" sz="2400" dirty="0"/>
          </a:p>
          <a:p>
            <a:pPr>
              <a:spcAft>
                <a:spcPts val="1200"/>
              </a:spcAft>
            </a:pPr>
            <a:endParaRPr lang="en-US" sz="2400" dirty="0"/>
          </a:p>
          <a:p>
            <a:pPr>
              <a:spcAft>
                <a:spcPts val="1200"/>
              </a:spcAft>
            </a:pPr>
            <a:r>
              <a:rPr lang="en-US" sz="2400" dirty="0"/>
              <a:t>And, unless there is </a:t>
            </a:r>
            <a:r>
              <a:rPr lang="en-US" sz="2400" i="1" dirty="0"/>
              <a:t>non-expansion work</a:t>
            </a:r>
            <a:r>
              <a:rPr lang="en-US" sz="2400" dirty="0"/>
              <a:t>, </a:t>
            </a:r>
          </a:p>
        </p:txBody>
      </p:sp>
      <p:graphicFrame>
        <p:nvGraphicFramePr>
          <p:cNvPr id="7" name="Object 6"/>
          <p:cNvGraphicFramePr>
            <a:graphicFrameLocks noChangeAspect="1"/>
          </p:cNvGraphicFramePr>
          <p:nvPr/>
        </p:nvGraphicFramePr>
        <p:xfrm>
          <a:off x="2622728" y="1760706"/>
          <a:ext cx="3741852" cy="664441"/>
        </p:xfrm>
        <a:graphic>
          <a:graphicData uri="http://schemas.openxmlformats.org/presentationml/2006/ole">
            <mc:AlternateContent xmlns:mc="http://schemas.openxmlformats.org/markup-compatibility/2006">
              <mc:Choice xmlns:v="urn:schemas-microsoft-com:vml" Requires="v">
                <p:oleObj spid="_x0000_s6172" name="Equation" r:id="rId3" imgW="1358640" imgH="241200" progId="Equation.3">
                  <p:embed/>
                </p:oleObj>
              </mc:Choice>
              <mc:Fallback>
                <p:oleObj name="Equation" r:id="rId3" imgW="135864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2728" y="1760706"/>
                        <a:ext cx="3741852" cy="664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3"/>
          <p:cNvGraphicFramePr>
            <a:graphicFrameLocks noChangeAspect="1"/>
          </p:cNvGraphicFramePr>
          <p:nvPr/>
        </p:nvGraphicFramePr>
        <p:xfrm>
          <a:off x="3767644" y="3849350"/>
          <a:ext cx="1153235" cy="474172"/>
        </p:xfrm>
        <a:graphic>
          <a:graphicData uri="http://schemas.openxmlformats.org/presentationml/2006/ole">
            <mc:AlternateContent xmlns:mc="http://schemas.openxmlformats.org/markup-compatibility/2006">
              <mc:Choice xmlns:v="urn:schemas-microsoft-com:vml" Requires="v">
                <p:oleObj spid="_x0000_s6173" name="Equation" r:id="rId5" imgW="431640" imgH="177480" progId="Equation.3">
                  <p:embed/>
                </p:oleObj>
              </mc:Choice>
              <mc:Fallback>
                <p:oleObj name="Equation" r:id="rId5" imgW="431640" imgH="177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7644" y="3849350"/>
                        <a:ext cx="1153235" cy="4741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362672" y="4650878"/>
            <a:ext cx="8382493" cy="1200329"/>
          </a:xfrm>
          <a:prstGeom prst="rect">
            <a:avLst/>
          </a:prstGeom>
          <a:noFill/>
        </p:spPr>
        <p:txBody>
          <a:bodyPr wrap="square" rtlCol="0">
            <a:spAutoFit/>
          </a:bodyPr>
          <a:lstStyle/>
          <a:p>
            <a:pPr algn="just">
              <a:spcAft>
                <a:spcPts val="1200"/>
              </a:spcAft>
            </a:pPr>
            <a:r>
              <a:rPr lang="en-US" sz="2400" dirty="0"/>
              <a:t>Since this was derived from the </a:t>
            </a:r>
            <a:r>
              <a:rPr lang="en-US" sz="2400" dirty="0" err="1"/>
              <a:t>Clausius</a:t>
            </a:r>
            <a:r>
              <a:rPr lang="en-US" sz="2400" dirty="0"/>
              <a:t> inequality, this is </a:t>
            </a:r>
            <a:r>
              <a:rPr lang="en-US" sz="2400" b="1" i="1" dirty="0"/>
              <a:t>a new criterion for spontaneity </a:t>
            </a:r>
            <a:r>
              <a:rPr lang="en-US" sz="2400" dirty="0"/>
              <a:t>under certain conditions (constant T and 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Pressure: Gibbs Energy</a:t>
            </a:r>
          </a:p>
        </p:txBody>
      </p:sp>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8</a:t>
            </a:fld>
            <a:endParaRPr lang="en-US"/>
          </a:p>
        </p:txBody>
      </p:sp>
      <p:pic>
        <p:nvPicPr>
          <p:cNvPr id="7170" name="Picture 2"/>
          <p:cNvPicPr>
            <a:picLocks noChangeAspect="1" noChangeArrowheads="1"/>
          </p:cNvPicPr>
          <p:nvPr/>
        </p:nvPicPr>
        <p:blipFill>
          <a:blip r:embed="rId3" cstate="print"/>
          <a:srcRect/>
          <a:stretch>
            <a:fillRect/>
          </a:stretch>
        </p:blipFill>
        <p:spPr bwMode="auto">
          <a:xfrm>
            <a:off x="7216708" y="319493"/>
            <a:ext cx="1714500" cy="1685925"/>
          </a:xfrm>
          <a:prstGeom prst="rect">
            <a:avLst/>
          </a:prstGeom>
          <a:noFill/>
          <a:ln w="9525">
            <a:noFill/>
            <a:miter lim="800000"/>
            <a:headEnd/>
            <a:tailEnd/>
          </a:ln>
        </p:spPr>
      </p:pic>
      <p:sp>
        <p:nvSpPr>
          <p:cNvPr id="7" name="TextBox 6"/>
          <p:cNvSpPr txBox="1"/>
          <p:nvPr/>
        </p:nvSpPr>
        <p:spPr>
          <a:xfrm>
            <a:off x="677342" y="1123968"/>
            <a:ext cx="6425422" cy="830997"/>
          </a:xfrm>
          <a:prstGeom prst="rect">
            <a:avLst/>
          </a:prstGeom>
          <a:noFill/>
        </p:spPr>
        <p:txBody>
          <a:bodyPr wrap="square" rtlCol="0">
            <a:spAutoFit/>
          </a:bodyPr>
          <a:lstStyle/>
          <a:p>
            <a:pPr>
              <a:spcAft>
                <a:spcPts val="1200"/>
              </a:spcAft>
            </a:pPr>
            <a:r>
              <a:rPr lang="en-US" sz="2400" dirty="0"/>
              <a:t>We define another state function, the Gibbs energy (G), such that</a:t>
            </a:r>
          </a:p>
        </p:txBody>
      </p:sp>
      <p:graphicFrame>
        <p:nvGraphicFramePr>
          <p:cNvPr id="8" name="Object 7"/>
          <p:cNvGraphicFramePr>
            <a:graphicFrameLocks noChangeAspect="1"/>
          </p:cNvGraphicFramePr>
          <p:nvPr/>
        </p:nvGraphicFramePr>
        <p:xfrm>
          <a:off x="3252788" y="2246313"/>
          <a:ext cx="2470150" cy="585787"/>
        </p:xfrm>
        <a:graphic>
          <a:graphicData uri="http://schemas.openxmlformats.org/presentationml/2006/ole">
            <mc:AlternateContent xmlns:mc="http://schemas.openxmlformats.org/markup-compatibility/2006">
              <mc:Choice xmlns:v="urn:schemas-microsoft-com:vml" Requires="v">
                <p:oleObj spid="_x0000_s48155" name="Equation" r:id="rId4" imgW="749160" imgH="177480" progId="Equation.3">
                  <p:embed/>
                </p:oleObj>
              </mc:Choice>
              <mc:Fallback>
                <p:oleObj name="Equation" r:id="rId4" imgW="749160" imgH="17748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2788" y="2246313"/>
                        <a:ext cx="2470150"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695740" y="3282522"/>
            <a:ext cx="7802218" cy="461665"/>
          </a:xfrm>
          <a:prstGeom prst="rect">
            <a:avLst/>
          </a:prstGeom>
          <a:noFill/>
        </p:spPr>
        <p:txBody>
          <a:bodyPr wrap="square" rtlCol="0">
            <a:spAutoFit/>
          </a:bodyPr>
          <a:lstStyle/>
          <a:p>
            <a:pPr>
              <a:spcAft>
                <a:spcPts val="1200"/>
              </a:spcAft>
            </a:pPr>
            <a:r>
              <a:rPr lang="en-US" sz="2400" dirty="0"/>
              <a:t>Now, our criterion for spontaneity is as follows:</a:t>
            </a:r>
          </a:p>
        </p:txBody>
      </p:sp>
      <p:graphicFrame>
        <p:nvGraphicFramePr>
          <p:cNvPr id="10" name="Object 3"/>
          <p:cNvGraphicFramePr>
            <a:graphicFrameLocks noChangeAspect="1"/>
          </p:cNvGraphicFramePr>
          <p:nvPr/>
        </p:nvGraphicFramePr>
        <p:xfrm>
          <a:off x="3736975" y="4008438"/>
          <a:ext cx="1549400" cy="585787"/>
        </p:xfrm>
        <a:graphic>
          <a:graphicData uri="http://schemas.openxmlformats.org/presentationml/2006/ole">
            <mc:AlternateContent xmlns:mc="http://schemas.openxmlformats.org/markup-compatibility/2006">
              <mc:Choice xmlns:v="urn:schemas-microsoft-com:vml" Requires="v">
                <p:oleObj spid="_x0000_s48156" name="Equation" r:id="rId6" imgW="469800" imgH="177480" progId="Equation.3">
                  <p:embed/>
                </p:oleObj>
              </mc:Choice>
              <mc:Fallback>
                <p:oleObj name="Equation" r:id="rId6" imgW="469800" imgH="17748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6975" y="4008438"/>
                        <a:ext cx="1549400"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8"/>
          <p:cNvGrpSpPr/>
          <p:nvPr/>
        </p:nvGrpSpPr>
        <p:grpSpPr>
          <a:xfrm>
            <a:off x="323272" y="4027850"/>
            <a:ext cx="2613892" cy="2511342"/>
            <a:chOff x="323272" y="4027850"/>
            <a:chExt cx="2613892" cy="2511342"/>
          </a:xfrm>
        </p:grpSpPr>
        <p:cxnSp>
          <p:nvCxnSpPr>
            <p:cNvPr id="12" name="Straight Arrow Connector 11"/>
            <p:cNvCxnSpPr/>
            <p:nvPr/>
          </p:nvCxnSpPr>
          <p:spPr>
            <a:xfrm rot="5400000" flipH="1" flipV="1">
              <a:off x="-4617" y="5001493"/>
              <a:ext cx="1948873" cy="158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H="1" flipV="1">
              <a:off x="957082" y="5955544"/>
              <a:ext cx="1972759" cy="158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1080655" y="4516582"/>
              <a:ext cx="1856509" cy="1270000"/>
            </a:xfrm>
            <a:custGeom>
              <a:avLst/>
              <a:gdLst>
                <a:gd name="connsiteX0" fmla="*/ 0 w 1856509"/>
                <a:gd name="connsiteY0" fmla="*/ 0 h 1270000"/>
                <a:gd name="connsiteX1" fmla="*/ 415636 w 1856509"/>
                <a:gd name="connsiteY1" fmla="*/ 1006763 h 1270000"/>
                <a:gd name="connsiteX2" fmla="*/ 923636 w 1856509"/>
                <a:gd name="connsiteY2" fmla="*/ 1265382 h 1270000"/>
                <a:gd name="connsiteX3" fmla="*/ 1560945 w 1856509"/>
                <a:gd name="connsiteY3" fmla="*/ 1034473 h 1270000"/>
                <a:gd name="connsiteX4" fmla="*/ 1856509 w 1856509"/>
                <a:gd name="connsiteY4" fmla="*/ 637309 h 12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509" h="1270000">
                  <a:moveTo>
                    <a:pt x="0" y="0"/>
                  </a:moveTo>
                  <a:cubicBezTo>
                    <a:pt x="130848" y="397933"/>
                    <a:pt x="261697" y="795866"/>
                    <a:pt x="415636" y="1006763"/>
                  </a:cubicBezTo>
                  <a:cubicBezTo>
                    <a:pt x="569575" y="1217660"/>
                    <a:pt x="732751" y="1260764"/>
                    <a:pt x="923636" y="1265382"/>
                  </a:cubicBezTo>
                  <a:cubicBezTo>
                    <a:pt x="1114521" y="1270000"/>
                    <a:pt x="1405466" y="1139152"/>
                    <a:pt x="1560945" y="1034473"/>
                  </a:cubicBezTo>
                  <a:cubicBezTo>
                    <a:pt x="1716424" y="929794"/>
                    <a:pt x="1786466" y="783551"/>
                    <a:pt x="1856509" y="637309"/>
                  </a:cubicBezTo>
                </a:path>
              </a:pathLst>
            </a:custGeom>
            <a:ln w="2857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323272" y="4775200"/>
              <a:ext cx="452368" cy="461665"/>
            </a:xfrm>
            <a:prstGeom prst="rect">
              <a:avLst/>
            </a:prstGeom>
            <a:noFill/>
          </p:spPr>
          <p:txBody>
            <a:bodyPr wrap="none" rtlCol="0">
              <a:spAutoFit/>
            </a:bodyPr>
            <a:lstStyle/>
            <a:p>
              <a:pPr>
                <a:spcAft>
                  <a:spcPts val="1200"/>
                </a:spcAft>
              </a:pPr>
              <a:r>
                <a:rPr lang="en-US" sz="2400" dirty="0"/>
                <a:t>G</a:t>
              </a:r>
            </a:p>
          </p:txBody>
        </p:sp>
        <p:sp>
          <p:nvSpPr>
            <p:cNvPr id="18" name="TextBox 17"/>
            <p:cNvSpPr txBox="1"/>
            <p:nvPr/>
          </p:nvSpPr>
          <p:spPr>
            <a:xfrm>
              <a:off x="1801091" y="6077527"/>
              <a:ext cx="336952" cy="461665"/>
            </a:xfrm>
            <a:prstGeom prst="rect">
              <a:avLst/>
            </a:prstGeom>
            <a:noFill/>
          </p:spPr>
          <p:txBody>
            <a:bodyPr wrap="none" rtlCol="0">
              <a:spAutoFit/>
            </a:bodyPr>
            <a:lstStyle/>
            <a:p>
              <a:pPr>
                <a:spcAft>
                  <a:spcPts val="1200"/>
                </a:spcAft>
              </a:pPr>
              <a:r>
                <a:rPr lang="en-US" sz="2400" dirty="0">
                  <a:sym typeface="Symbol"/>
                </a:rPr>
                <a:t></a:t>
              </a:r>
              <a:endParaRPr lang="en-US" sz="2400" dirty="0"/>
            </a:p>
          </p:txBody>
        </p:sp>
        <p:cxnSp>
          <p:nvCxnSpPr>
            <p:cNvPr id="20" name="Straight Connector 19"/>
            <p:cNvCxnSpPr/>
            <p:nvPr/>
          </p:nvCxnSpPr>
          <p:spPr>
            <a:xfrm rot="5400000">
              <a:off x="1805711" y="5814290"/>
              <a:ext cx="378691" cy="0"/>
            </a:xfrm>
            <a:prstGeom prst="line">
              <a:avLst/>
            </a:prstGeom>
            <a:ln w="2857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1" name="5-Point Star 20"/>
          <p:cNvSpPr/>
          <p:nvPr/>
        </p:nvSpPr>
        <p:spPr>
          <a:xfrm>
            <a:off x="5829010" y="4077276"/>
            <a:ext cx="415637" cy="415637"/>
          </a:xfrm>
          <a:prstGeom prst="star5">
            <a:avLst>
              <a:gd name="adj" fmla="val 11058"/>
              <a:gd name="hf" fmla="val 105146"/>
              <a:gd name="vf" fmla="val 110557"/>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Lecture II-1</a:t>
            </a:r>
          </a:p>
        </p:txBody>
      </p:sp>
      <p:sp>
        <p:nvSpPr>
          <p:cNvPr id="4" name="Footer Placeholder 3"/>
          <p:cNvSpPr>
            <a:spLocks noGrp="1"/>
          </p:cNvSpPr>
          <p:nvPr>
            <p:ph type="ftr" sz="quarter" idx="11"/>
          </p:nvPr>
        </p:nvSpPr>
        <p:spPr/>
        <p:txBody>
          <a:bodyPr/>
          <a:lstStyle/>
          <a:p>
            <a:r>
              <a:rPr lang="en-US"/>
              <a:t>CHEM 450</a:t>
            </a:r>
          </a:p>
        </p:txBody>
      </p:sp>
      <p:sp>
        <p:nvSpPr>
          <p:cNvPr id="5" name="Slide Number Placeholder 4"/>
          <p:cNvSpPr>
            <a:spLocks noGrp="1"/>
          </p:cNvSpPr>
          <p:nvPr>
            <p:ph type="sldNum" sz="quarter" idx="12"/>
          </p:nvPr>
        </p:nvSpPr>
        <p:spPr/>
        <p:txBody>
          <a:bodyPr/>
          <a:lstStyle/>
          <a:p>
            <a:fld id="{167BC1BD-0036-4EEA-A245-69818B636AA8}" type="slidenum">
              <a:rPr lang="en-US" smtClean="0"/>
              <a:pPr/>
              <a:t>9</a:t>
            </a:fld>
            <a:endParaRPr lang="en-US"/>
          </a:p>
        </p:txBody>
      </p:sp>
      <p:sp>
        <p:nvSpPr>
          <p:cNvPr id="6" name="Title 5"/>
          <p:cNvSpPr>
            <a:spLocks noGrp="1"/>
          </p:cNvSpPr>
          <p:nvPr>
            <p:ph type="title"/>
          </p:nvPr>
        </p:nvSpPr>
        <p:spPr/>
        <p:txBody>
          <a:bodyPr/>
          <a:lstStyle/>
          <a:p>
            <a:r>
              <a:rPr lang="en-US" dirty="0"/>
              <a:t>Changes in Gibbs Energy</a:t>
            </a:r>
          </a:p>
        </p:txBody>
      </p:sp>
      <p:graphicFrame>
        <p:nvGraphicFramePr>
          <p:cNvPr id="8" name="Object 7"/>
          <p:cNvGraphicFramePr>
            <a:graphicFrameLocks noChangeAspect="1"/>
          </p:cNvGraphicFramePr>
          <p:nvPr/>
        </p:nvGraphicFramePr>
        <p:xfrm>
          <a:off x="3013941" y="1446645"/>
          <a:ext cx="3066058" cy="529936"/>
        </p:xfrm>
        <a:graphic>
          <a:graphicData uri="http://schemas.openxmlformats.org/presentationml/2006/ole">
            <mc:AlternateContent xmlns:mc="http://schemas.openxmlformats.org/markup-compatibility/2006">
              <mc:Choice xmlns:v="urn:schemas-microsoft-com:vml" Requires="v">
                <p:oleObj spid="_x0000_s50205" name="Equation" r:id="rId3" imgW="1028520" imgH="177480" progId="Equation.3">
                  <p:embed/>
                </p:oleObj>
              </mc:Choice>
              <mc:Fallback>
                <p:oleObj name="Equation" r:id="rId3" imgW="1028520" imgH="17748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941" y="1446645"/>
                        <a:ext cx="3066058" cy="529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572655" y="2863273"/>
            <a:ext cx="7961745" cy="1569660"/>
          </a:xfrm>
          <a:prstGeom prst="rect">
            <a:avLst/>
          </a:prstGeom>
          <a:noFill/>
        </p:spPr>
        <p:txBody>
          <a:bodyPr wrap="square" rtlCol="0">
            <a:spAutoFit/>
          </a:bodyPr>
          <a:lstStyle/>
          <a:p>
            <a:pPr algn="just">
              <a:spcAft>
                <a:spcPts val="1200"/>
              </a:spcAft>
            </a:pPr>
            <a:r>
              <a:rPr lang="en-US" sz="2400" dirty="0"/>
              <a:t>But for what conditions does this hold? What assumptions have we made about our system and process? How valid are they? Are they sometimes more valid than others? </a:t>
            </a:r>
          </a:p>
        </p:txBody>
      </p:sp>
      <p:graphicFrame>
        <p:nvGraphicFramePr>
          <p:cNvPr id="50180" name="Object 4"/>
          <p:cNvGraphicFramePr>
            <a:graphicFrameLocks noChangeAspect="1"/>
          </p:cNvGraphicFramePr>
          <p:nvPr/>
        </p:nvGraphicFramePr>
        <p:xfrm>
          <a:off x="3076575" y="4803775"/>
          <a:ext cx="2989263" cy="530225"/>
        </p:xfrm>
        <a:graphic>
          <a:graphicData uri="http://schemas.openxmlformats.org/presentationml/2006/ole">
            <mc:AlternateContent xmlns:mc="http://schemas.openxmlformats.org/markup-compatibility/2006">
              <mc:Choice xmlns:v="urn:schemas-microsoft-com:vml" Requires="v">
                <p:oleObj spid="_x0000_s50206" name="Equation" r:id="rId5" imgW="1002960" imgH="177480" progId="Equation.3">
                  <p:embed/>
                </p:oleObj>
              </mc:Choice>
              <mc:Fallback>
                <p:oleObj name="Equation" r:id="rId5" imgW="1002960" imgH="17748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6575" y="4803775"/>
                        <a:ext cx="2989263"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ecture Slides">
      <a:majorFont>
        <a:latin typeface="Maiandra GD"/>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lumMod val="95000"/>
              <a:lumOff val="5000"/>
            </a:schemeClr>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Aft>
            <a:spcPts val="1200"/>
          </a:spcAft>
          <a:buFont typeface="Arial" pitchFamily="34" charset="0"/>
          <a:buChar char="•"/>
          <a:defRPr sz="2400" dirty="0"/>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ecture Slides">
      <a:majorFont>
        <a:latin typeface="Maiandra GD"/>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2621</TotalTime>
  <Words>885</Words>
  <Application>Microsoft Office PowerPoint</Application>
  <PresentationFormat>On-screen Show (4:3)</PresentationFormat>
  <Paragraphs>144</Paragraphs>
  <Slides>21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21</vt:i4>
      </vt:variant>
    </vt:vector>
  </HeadingPairs>
  <TitlesOfParts>
    <vt:vector size="29" baseType="lpstr">
      <vt:lpstr>Arial</vt:lpstr>
      <vt:lpstr>Calibri</vt:lpstr>
      <vt:lpstr>Century Gothic</vt:lpstr>
      <vt:lpstr>Maiandra GD</vt:lpstr>
      <vt:lpstr>Office Theme</vt:lpstr>
      <vt:lpstr>Custom Design</vt:lpstr>
      <vt:lpstr>1_Custom Design</vt:lpstr>
      <vt:lpstr>Equation</vt:lpstr>
      <vt:lpstr>PowerPoint Presentation</vt:lpstr>
      <vt:lpstr>Spontaneity, Equilibrium, and Solutions</vt:lpstr>
      <vt:lpstr>Conditions for spontaneity</vt:lpstr>
      <vt:lpstr>Spontaneity in a chemical reaction</vt:lpstr>
      <vt:lpstr>Reminder: Clausius Inequality</vt:lpstr>
      <vt:lpstr>Nonexpansion work: Helmholtz energy</vt:lpstr>
      <vt:lpstr>Helmholtz Energy at constant volume</vt:lpstr>
      <vt:lpstr>Constant Pressure: Gibbs Energy</vt:lpstr>
      <vt:lpstr>Changes in Gibbs Energy</vt:lpstr>
      <vt:lpstr>Gibbs Energy for a reaction</vt:lpstr>
      <vt:lpstr>Differential forms</vt:lpstr>
      <vt:lpstr>Maxwell relations</vt:lpstr>
      <vt:lpstr>P-dependence of Gibbs energy</vt:lpstr>
      <vt:lpstr>T-dependence of Gibbs Energy</vt:lpstr>
      <vt:lpstr>Gibbs-Helmholtz equation</vt:lpstr>
      <vt:lpstr>The meaning of G-H equation</vt:lpstr>
      <vt:lpstr>Multiple components</vt:lpstr>
      <vt:lpstr>Chemical potential </vt:lpstr>
      <vt:lpstr>Mixtures of gases at equilibrium</vt:lpstr>
      <vt:lpstr>Gibbs energy for any reaction mixture</vt:lpstr>
      <vt:lpstr>PowerPoint Presentation</vt:lpstr>
    </vt:vector>
  </TitlesOfParts>
  <Company>Western Kentucky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Matthew Nee</dc:creator>
  <cp:lastModifiedBy>Matthew</cp:lastModifiedBy>
  <cp:revision>249</cp:revision>
  <dcterms:created xsi:type="dcterms:W3CDTF">2010-08-19T21:14:43Z</dcterms:created>
  <dcterms:modified xsi:type="dcterms:W3CDTF">2022-02-22T14:39:15Z</dcterms:modified>
</cp:coreProperties>
</file>