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  <p:sldMasterId id="2147483744" r:id="rId2"/>
    <p:sldMasterId id="2147483756" r:id="rId3"/>
  </p:sldMasterIdLst>
  <p:notesMasterIdLst>
    <p:notesMasterId r:id="rId24"/>
  </p:notesMasterIdLst>
  <p:sldIdLst>
    <p:sldId id="256" r:id="rId4"/>
    <p:sldId id="286" r:id="rId5"/>
    <p:sldId id="310" r:id="rId6"/>
    <p:sldId id="277" r:id="rId7"/>
    <p:sldId id="285" r:id="rId8"/>
    <p:sldId id="293" r:id="rId9"/>
    <p:sldId id="289" r:id="rId10"/>
    <p:sldId id="295" r:id="rId11"/>
    <p:sldId id="296" r:id="rId12"/>
    <p:sldId id="297" r:id="rId13"/>
    <p:sldId id="288" r:id="rId14"/>
    <p:sldId id="290" r:id="rId15"/>
    <p:sldId id="298" r:id="rId16"/>
    <p:sldId id="299" r:id="rId17"/>
    <p:sldId id="300" r:id="rId18"/>
    <p:sldId id="302" r:id="rId19"/>
    <p:sldId id="304" r:id="rId20"/>
    <p:sldId id="305" r:id="rId21"/>
    <p:sldId id="306" r:id="rId22"/>
    <p:sldId id="272" r:id="rId2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76D5"/>
    <a:srgbClr val="95B3D7"/>
    <a:srgbClr val="DAE78B"/>
    <a:srgbClr val="527FD8"/>
    <a:srgbClr val="404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56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1.wmf"/><Relationship Id="rId4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57534DF-8A14-431F-9114-89903408480D}" type="datetimeFigureOut">
              <a:rPr lang="en-US" smtClean="0"/>
              <a:pPr/>
              <a:t>9/28/2022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81BC010-C5A4-4D04-93DF-07F016107B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62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Lecture II-2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EBE5EE-DE34-4B80-9702-96FEC2C9A8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Lecture II-2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EBE5EE-DE34-4B80-9702-96FEC2C9A8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Lecture II-2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EBE5EE-DE34-4B80-9702-96FEC2C9A8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Lecture II-2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EBE5EE-DE34-4B80-9702-96FEC2C9A8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Lecture II-2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EBE5EE-DE34-4B80-9702-96FEC2C9A8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Lecture II-2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EBE5EE-DE34-4B80-9702-96FEC2C9A8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Lecture II-2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EBE5EE-DE34-4B80-9702-96FEC2C9A8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Lecture II-2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EBE5EE-DE34-4B80-9702-96FEC2C9A8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Lecture II-2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EBE5EE-DE34-4B80-9702-96FEC2C9A8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Lecture II-2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EBE5EE-DE34-4B80-9702-96FEC2C9A8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Lecture II-2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EBE5EE-DE34-4B80-9702-96FEC2C9A8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82AC-972B-4A8C-8FA8-09E346FBB7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82AC-972B-4A8C-8FA8-09E346FBB7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82AC-972B-4A8C-8FA8-09E346FBB7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82AC-972B-4A8C-8FA8-09E346FBB7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82AC-972B-4A8C-8FA8-09E346FBB7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82AC-972B-4A8C-8FA8-09E346FBB7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82AC-972B-4A8C-8FA8-09E346FBB7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82AC-972B-4A8C-8FA8-09E346FBB7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82AC-972B-4A8C-8FA8-09E346FBB7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82AC-972B-4A8C-8FA8-09E346FBB7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82AC-972B-4A8C-8FA8-09E346FBB7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458200" y="0"/>
            <a:ext cx="6858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50000">
                <a:schemeClr val="accent3">
                  <a:lumMod val="60000"/>
                  <a:lumOff val="40000"/>
                </a:schemeClr>
              </a:gs>
              <a:gs pos="100000">
                <a:schemeClr val="bg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/>
              <a:t>Lecture II-2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/>
              <a:t>CHEM 450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fld id="{167BC1BD-0036-4EEA-A245-69818B636A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723900" y="762000"/>
            <a:ext cx="76962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Maiandra GD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4000">
              <a:schemeClr val="accent4">
                <a:lumMod val="60000"/>
                <a:lumOff val="40000"/>
              </a:schemeClr>
            </a:gs>
            <a:gs pos="100000">
              <a:schemeClr val="accent4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Lecture II-2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CHEM 450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B82AC-972B-4A8C-8FA8-09E346FBB7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4.jpeg"/><Relationship Id="rId4" Type="http://schemas.openxmlformats.org/officeDocument/2006/relationships/image" Target="../media/image27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9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2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5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8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39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1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3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5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48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3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9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wmf"/><Relationship Id="rId11" Type="http://schemas.openxmlformats.org/officeDocument/2006/relationships/image" Target="../media/image18.jpeg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7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5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6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4.jpeg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218545" y="0"/>
            <a:ext cx="34682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CHEM 450/450G </a:t>
            </a:r>
          </a:p>
          <a:p>
            <a:pPr algn="r"/>
            <a:r>
              <a:rPr lang="en-US" sz="2000" dirty="0"/>
              <a:t>Dr. M. J. Nee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13745" y="1219200"/>
            <a:ext cx="4073237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Lecture II-2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Mixtures, Chemical Potential, and Equilibrium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Plan for Today:</a:t>
            </a: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en-US" sz="2000" dirty="0"/>
              <a:t>Gibbs Energy of a mixture of gases: Intro to Equilibrium</a:t>
            </a: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en-US" sz="2000" dirty="0"/>
              <a:t>Temperature dependence of G</a:t>
            </a: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en-US" sz="2000" dirty="0"/>
              <a:t>Fugacity</a:t>
            </a: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en-US" sz="2000" dirty="0"/>
              <a:t>Chemical potential and phase change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 l="20709" t="18296" r="20539" b="13587"/>
          <a:stretch>
            <a:fillRect/>
          </a:stretch>
        </p:blipFill>
        <p:spPr bwMode="auto">
          <a:xfrm>
            <a:off x="533400" y="429491"/>
            <a:ext cx="4047129" cy="5921822"/>
          </a:xfrm>
          <a:prstGeom prst="rect">
            <a:avLst/>
          </a:prstGeom>
          <a:solidFill>
            <a:srgbClr val="000000">
              <a:shade val="95000"/>
            </a:srgbClr>
          </a:solidFill>
          <a:ln w="304800" cap="sq">
            <a:solidFill>
              <a:srgbClr val="000000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9" name="Date Placeholder 3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II-2</a:t>
            </a:r>
          </a:p>
        </p:txBody>
      </p:sp>
      <p:sp>
        <p:nvSpPr>
          <p:cNvPr id="40" name="Footer Placeholder 3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BE5EE-DE34-4B80-9702-96FEC2C9A8DB}" type="slidenum">
              <a:rPr lang="en-US" smtClean="0"/>
              <a:pPr/>
              <a:t>1</a:t>
            </a:fld>
            <a:endParaRPr lang="en-US"/>
          </a:p>
        </p:txBody>
      </p:sp>
      <p:graphicFrame>
        <p:nvGraphicFramePr>
          <p:cNvPr id="43009" name="Object 1"/>
          <p:cNvGraphicFramePr>
            <a:graphicFrameLocks noChangeAspect="1"/>
          </p:cNvGraphicFramePr>
          <p:nvPr/>
        </p:nvGraphicFramePr>
        <p:xfrm>
          <a:off x="525318" y="2308369"/>
          <a:ext cx="4059308" cy="1811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9" name="Equation" r:id="rId4" imgW="939600" imgH="419040" progId="Equation.3">
                  <p:embed/>
                </p:oleObj>
              </mc:Choice>
              <mc:Fallback>
                <p:oleObj name="Equation" r:id="rId4" imgW="939600" imgH="41904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318" y="2308369"/>
                        <a:ext cx="4059308" cy="18110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6" cstate="print"/>
          <a:srcRect l="8804" r="8126"/>
          <a:stretch>
            <a:fillRect/>
          </a:stretch>
        </p:blipFill>
        <p:spPr bwMode="auto">
          <a:xfrm>
            <a:off x="2595418" y="558798"/>
            <a:ext cx="1939637" cy="175120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9" name="Picture 8" descr="No2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27540" y="3703782"/>
            <a:ext cx="2006424" cy="237246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 </a:t>
            </a:r>
            <a:r>
              <a:rPr lang="en-US" dirty="0" err="1"/>
              <a:t>Châtelier’s</a:t>
            </a:r>
            <a:r>
              <a:rPr lang="en-US" dirty="0"/>
              <a:t> Principle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522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9392872"/>
              </p:ext>
            </p:extLst>
          </p:nvPr>
        </p:nvGraphicFramePr>
        <p:xfrm>
          <a:off x="1471302" y="2114752"/>
          <a:ext cx="5827712" cy="166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8" name="Equation" r:id="rId3" imgW="3200400" imgH="914400" progId="Equation.3">
                  <p:embed/>
                </p:oleObj>
              </mc:Choice>
              <mc:Fallback>
                <p:oleObj name="Equation" r:id="rId3" imgW="3200400" imgH="914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1302" y="2114752"/>
                        <a:ext cx="5827712" cy="1665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63418" y="932872"/>
            <a:ext cx="7693891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400" i="1" dirty="0"/>
              <a:t>A system perturbed from equilibrium will tend to adjust its concentrations in such a way as to reestablish equilibrium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7104" y="3588789"/>
            <a:ext cx="284885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Change T?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Change P</a:t>
            </a:r>
            <a:r>
              <a:rPr lang="en-US" sz="2400" baseline="-25000" dirty="0"/>
              <a:t>NO2</a:t>
            </a:r>
            <a:r>
              <a:rPr lang="en-US" sz="2400" dirty="0"/>
              <a:t>?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Change P?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Change Volume?</a:t>
            </a:r>
          </a:p>
        </p:txBody>
      </p:sp>
      <p:pic>
        <p:nvPicPr>
          <p:cNvPr id="11" name="Picture 10" descr="No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32412" y="3329525"/>
            <a:ext cx="1506820" cy="1781713"/>
          </a:xfrm>
          <a:prstGeom prst="rect">
            <a:avLst/>
          </a:prstGeom>
        </p:spPr>
      </p:pic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6439831"/>
              </p:ext>
            </p:extLst>
          </p:nvPr>
        </p:nvGraphicFramePr>
        <p:xfrm>
          <a:off x="5915312" y="5210072"/>
          <a:ext cx="2136759" cy="484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9" name="Equation" r:id="rId6" imgW="952200" imgH="215640" progId="Equation.3">
                  <p:embed/>
                </p:oleObj>
              </mc:Choice>
              <mc:Fallback>
                <p:oleObj name="Equation" r:id="rId6" imgW="95220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5312" y="5210072"/>
                        <a:ext cx="2136759" cy="4843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51560" y="5824728"/>
            <a:ext cx="682109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But we can be more </a:t>
            </a:r>
            <a:r>
              <a:rPr lang="en-US" sz="2400" b="1" i="1" dirty="0"/>
              <a:t>quantitative</a:t>
            </a:r>
            <a:r>
              <a:rPr lang="en-US" sz="2400" dirty="0"/>
              <a:t> than that…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and Equilibrium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97507" y="1213296"/>
            <a:ext cx="78960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We use the Gibbs-Helmholtz equation to determine T-dependence of K</a:t>
            </a:r>
            <a:r>
              <a:rPr lang="en-US" sz="2400" baseline="-25000" dirty="0"/>
              <a:t>P</a:t>
            </a:r>
            <a:r>
              <a:rPr lang="en-US" sz="2400" dirty="0"/>
              <a:t>.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8872502"/>
              </p:ext>
            </p:extLst>
          </p:nvPr>
        </p:nvGraphicFramePr>
        <p:xfrm>
          <a:off x="3024611" y="2120379"/>
          <a:ext cx="3952592" cy="815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6" name="Equation" r:id="rId3" imgW="2031840" imgH="419040" progId="Equation.3">
                  <p:embed/>
                </p:oleObj>
              </mc:Choice>
              <mc:Fallback>
                <p:oleObj name="Equation" r:id="rId3" imgW="2031840" imgH="419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4611" y="2120379"/>
                        <a:ext cx="3952592" cy="8152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41702" y="3429000"/>
            <a:ext cx="8260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Integrating both sides for the difference in T from 298K: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4824586"/>
              </p:ext>
            </p:extLst>
          </p:nvPr>
        </p:nvGraphicFramePr>
        <p:xfrm>
          <a:off x="2637405" y="3986928"/>
          <a:ext cx="4603004" cy="821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7" name="Equation" r:id="rId5" imgW="2844720" imgH="507960" progId="Equation.3">
                  <p:embed/>
                </p:oleObj>
              </mc:Choice>
              <mc:Fallback>
                <p:oleObj name="Equation" r:id="rId5" imgW="2844720" imgH="5079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7405" y="3986928"/>
                        <a:ext cx="4603004" cy="8219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5-Point Star 9"/>
          <p:cNvSpPr/>
          <p:nvPr/>
        </p:nvSpPr>
        <p:spPr>
          <a:xfrm>
            <a:off x="1914733" y="2308233"/>
            <a:ext cx="415637" cy="415637"/>
          </a:xfrm>
          <a:prstGeom prst="star5">
            <a:avLst>
              <a:gd name="adj" fmla="val 15078"/>
              <a:gd name="hf" fmla="val 105146"/>
              <a:gd name="vf" fmla="val 110557"/>
            </a:avLst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1825993" y="4122538"/>
            <a:ext cx="415637" cy="415637"/>
          </a:xfrm>
          <a:prstGeom prst="star5">
            <a:avLst>
              <a:gd name="adj" fmla="val 15078"/>
              <a:gd name="hf" fmla="val 105146"/>
              <a:gd name="vf" fmla="val 110557"/>
            </a:avLst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75230" y="5044440"/>
            <a:ext cx="7374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Or, for any two temperatures, the </a:t>
            </a:r>
            <a:r>
              <a:rPr lang="en-US" sz="2400" b="1" i="1" dirty="0" err="1"/>
              <a:t>van’t</a:t>
            </a:r>
            <a:r>
              <a:rPr lang="en-US" sz="2400" b="1" i="1" dirty="0"/>
              <a:t> Hoff </a:t>
            </a:r>
            <a:r>
              <a:rPr lang="en-US" sz="2400" b="1" i="1" dirty="0" err="1"/>
              <a:t>Eqn</a:t>
            </a:r>
            <a:r>
              <a:rPr lang="en-US" sz="2400" b="1" i="1" dirty="0"/>
              <a:t>:</a:t>
            </a:r>
            <a:endParaRPr lang="en-US" sz="2400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0792447"/>
              </p:ext>
            </p:extLst>
          </p:nvPr>
        </p:nvGraphicFramePr>
        <p:xfrm>
          <a:off x="3255517" y="5546852"/>
          <a:ext cx="2849305" cy="826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8" name="Equation" r:id="rId7" imgW="1663560" imgH="482400" progId="Equation.DSMT4">
                  <p:embed/>
                </p:oleObj>
              </mc:Choice>
              <mc:Fallback>
                <p:oleObj name="Equation" r:id="rId7" imgW="16635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55517" y="5546852"/>
                        <a:ext cx="2849305" cy="8265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Fugacity (f) and Fugacity Coefficient (</a:t>
            </a:r>
            <a:r>
              <a:rPr lang="en-US" dirty="0">
                <a:sym typeface="Symbol"/>
              </a:rPr>
              <a:t>)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1746" y="1080654"/>
            <a:ext cx="81843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400" dirty="0"/>
              <a:t>For real gases, pressure is not directly proportional to n. We use </a:t>
            </a:r>
            <a:r>
              <a:rPr lang="en-US" sz="2400" b="1" i="1" dirty="0"/>
              <a:t>fugacity (f),</a:t>
            </a:r>
            <a:r>
              <a:rPr lang="en-US" sz="2400" dirty="0"/>
              <a:t> which is like an effective pressure exerted by the gas. 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2705101" y="2268104"/>
          <a:ext cx="3654416" cy="899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6" name="Equation" r:id="rId3" imgW="1701720" imgH="419040" progId="Equation.3">
                  <p:embed/>
                </p:oleObj>
              </mc:Choice>
              <mc:Fallback>
                <p:oleObj name="Equation" r:id="rId3" imgW="1701720" imgH="419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101" y="2268104"/>
                        <a:ext cx="3654416" cy="8999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87927" y="3334327"/>
            <a:ext cx="81834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400" dirty="0"/>
              <a:t>Where pressure and fugacity are related by the </a:t>
            </a:r>
            <a:r>
              <a:rPr lang="en-US" sz="2400" b="1" i="1" dirty="0"/>
              <a:t>fugacity coefficient, </a:t>
            </a:r>
            <a:r>
              <a:rPr lang="en-US" sz="2400" b="1" i="1" dirty="0">
                <a:sym typeface="Symbol"/>
              </a:rPr>
              <a:t></a:t>
            </a:r>
            <a:r>
              <a:rPr lang="en-US" sz="2400" dirty="0">
                <a:sym typeface="Symbol"/>
              </a:rPr>
              <a:t>, according to:</a:t>
            </a:r>
            <a:r>
              <a:rPr lang="en-US" sz="2400" dirty="0"/>
              <a:t> 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1201881" y="4968006"/>
          <a:ext cx="1188028" cy="509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7" name="Equation" r:id="rId5" imgW="533160" imgH="228600" progId="Equation.3">
                  <p:embed/>
                </p:oleObj>
              </mc:Choice>
              <mc:Fallback>
                <p:oleObj name="Equation" r:id="rId5" imgW="53316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1881" y="4968006"/>
                        <a:ext cx="1188028" cy="5091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8" name="Object 6"/>
          <p:cNvGraphicFramePr>
            <a:graphicFrameLocks noChangeAspect="1"/>
          </p:cNvGraphicFramePr>
          <p:nvPr/>
        </p:nvGraphicFramePr>
        <p:xfrm>
          <a:off x="4470834" y="4443413"/>
          <a:ext cx="2593975" cy="153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8" name="Equation" r:id="rId7" imgW="1549080" imgH="914400" progId="Equation.3">
                  <p:embed/>
                </p:oleObj>
              </mc:Choice>
              <mc:Fallback>
                <p:oleObj name="Equation" r:id="rId7" imgW="1549080" imgH="9144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834" y="4443413"/>
                        <a:ext cx="2593975" cy="1530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Notched Right Arrow 16"/>
          <p:cNvSpPr/>
          <p:nvPr/>
        </p:nvSpPr>
        <p:spPr>
          <a:xfrm>
            <a:off x="2937164" y="5006109"/>
            <a:ext cx="1089891" cy="42487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fugacity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701058" y="1420091"/>
          <a:ext cx="4195331" cy="981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9" name="Equation" r:id="rId3" imgW="2171520" imgH="507960" progId="Equation.3">
                  <p:embed/>
                </p:oleObj>
              </mc:Choice>
              <mc:Fallback>
                <p:oleObj name="Equation" r:id="rId3" imgW="2171520" imgH="5079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1058" y="1420091"/>
                        <a:ext cx="4195331" cy="9813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74255" y="3066473"/>
            <a:ext cx="7778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So that, for a van </a:t>
            </a:r>
            <a:r>
              <a:rPr lang="en-US" sz="2400" dirty="0" err="1"/>
              <a:t>der</a:t>
            </a:r>
            <a:r>
              <a:rPr lang="en-US" sz="2400" dirty="0"/>
              <a:t> Waals gas above the Boyle T,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3799031" y="4875646"/>
          <a:ext cx="1914043" cy="703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0" name="Equation" r:id="rId5" imgW="622080" imgH="228600" progId="Equation.3">
                  <p:embed/>
                </p:oleObj>
              </mc:Choice>
              <mc:Fallback>
                <p:oleObj name="Equation" r:id="rId5" imgW="62208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9031" y="4875646"/>
                        <a:ext cx="1914043" cy="7031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5-Point Star 10"/>
          <p:cNvSpPr/>
          <p:nvPr/>
        </p:nvSpPr>
        <p:spPr>
          <a:xfrm>
            <a:off x="2799483" y="4308184"/>
            <a:ext cx="415637" cy="415637"/>
          </a:xfrm>
          <a:prstGeom prst="star5">
            <a:avLst>
              <a:gd name="adj" fmla="val 15078"/>
              <a:gd name="hf" fmla="val 105146"/>
              <a:gd name="vf" fmla="val 110557"/>
            </a:avLst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3643168" y="3891542"/>
          <a:ext cx="2031106" cy="5142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1" name="Equation" r:id="rId7" imgW="1002960" imgH="253800" progId="Equation.DSMT4">
                  <p:embed/>
                </p:oleObj>
              </mc:Choice>
              <mc:Fallback>
                <p:oleObj name="Equation" r:id="rId7" imgW="1002960" imgH="2538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168" y="3891542"/>
                        <a:ext cx="2031106" cy="5142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Extent of reaction, </a:t>
            </a:r>
            <a:r>
              <a:rPr lang="en-US" dirty="0">
                <a:sym typeface="Symbol"/>
              </a:rPr>
              <a:t>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18893" y="848604"/>
            <a:ext cx="789185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400" dirty="0"/>
              <a:t>Le </a:t>
            </a:r>
            <a:r>
              <a:rPr lang="en-US" sz="2400" dirty="0" err="1"/>
              <a:t>Châtelier’s</a:t>
            </a:r>
            <a:r>
              <a:rPr lang="en-US" sz="2400" dirty="0"/>
              <a:t> principal really tells us about how the extent of the reaction (</a:t>
            </a:r>
            <a:r>
              <a:rPr lang="en-US" sz="2400" dirty="0">
                <a:sym typeface="Symbol"/>
              </a:rPr>
              <a:t>)</a:t>
            </a:r>
            <a:r>
              <a:rPr lang="en-US" sz="2400" dirty="0"/>
              <a:t> changes after a perturbation. We relate </a:t>
            </a:r>
            <a:r>
              <a:rPr lang="en-US" sz="2400" dirty="0">
                <a:sym typeface="Symbol"/>
              </a:rPr>
              <a:t> to mole fraction for a simple reaction:</a:t>
            </a:r>
            <a:endParaRPr lang="en-US" sz="2400" dirty="0"/>
          </a:p>
          <a:p>
            <a:pPr>
              <a:spcAft>
                <a:spcPts val="1200"/>
              </a:spcAft>
            </a:pPr>
            <a:endParaRPr lang="en-US" sz="24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268680" y="2428009"/>
          <a:ext cx="4336085" cy="684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4" name="Equation" r:id="rId3" imgW="1447560" imgH="228600" progId="Equation.3">
                  <p:embed/>
                </p:oleObj>
              </mc:Choice>
              <mc:Fallback>
                <p:oleObj name="Equation" r:id="rId3" imgW="144756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680" y="2428009"/>
                        <a:ext cx="4336085" cy="6846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14036" y="3463636"/>
            <a:ext cx="81002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400" dirty="0"/>
              <a:t>If we start with </a:t>
            </a:r>
            <a:r>
              <a:rPr lang="en-US" sz="2400" i="1" dirty="0"/>
              <a:t>n</a:t>
            </a:r>
            <a:r>
              <a:rPr lang="en-US" sz="2400" dirty="0"/>
              <a:t> moles of O</a:t>
            </a:r>
            <a:r>
              <a:rPr lang="en-US" sz="2400" baseline="-25000" dirty="0"/>
              <a:t>3</a:t>
            </a:r>
            <a:r>
              <a:rPr lang="en-US" sz="2400" dirty="0"/>
              <a:t>, at any point in the reaction, we have 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475345" y="4470402"/>
          <a:ext cx="4008582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8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6288">
                <a:tc>
                  <a:txBody>
                    <a:bodyPr/>
                    <a:lstStyle/>
                    <a:p>
                      <a:r>
                        <a:rPr lang="en-US" sz="2800" dirty="0">
                          <a:sym typeface="Symbol"/>
                        </a:rPr>
                        <a:t>           moles of O</a:t>
                      </a:r>
                      <a:r>
                        <a:rPr lang="en-US" sz="2800" baseline="-25000" dirty="0">
                          <a:sym typeface="Symbol"/>
                        </a:rPr>
                        <a:t>2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88">
                <a:tc>
                  <a:txBody>
                    <a:bodyPr/>
                    <a:lstStyle/>
                    <a:p>
                      <a:pPr>
                        <a:buFont typeface="Symbol"/>
                        <a:buChar char="x"/>
                      </a:pPr>
                      <a:r>
                        <a:rPr lang="en-US" sz="2800" dirty="0">
                          <a:sym typeface="Symbol"/>
                        </a:rPr>
                        <a:t>           moles of 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88">
                <a:tc>
                  <a:txBody>
                    <a:bodyPr/>
                    <a:lstStyle/>
                    <a:p>
                      <a:r>
                        <a:rPr lang="en-US" sz="2800" dirty="0">
                          <a:sym typeface="Symbol"/>
                        </a:rPr>
                        <a:t>(n - )   moles of O</a:t>
                      </a:r>
                      <a:r>
                        <a:rPr lang="en-US" sz="2800" baseline="-25000" dirty="0">
                          <a:sym typeface="Symbol"/>
                        </a:rPr>
                        <a:t>3</a:t>
                      </a:r>
                      <a:r>
                        <a:rPr lang="en-US" sz="2800" dirty="0">
                          <a:sym typeface="Symbol"/>
                        </a:rPr>
                        <a:t> 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Relating G to </a:t>
            </a:r>
            <a:r>
              <a:rPr lang="en-US" dirty="0">
                <a:sym typeface="Symbol"/>
              </a:rPr>
              <a:t>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01809" y="1071998"/>
            <a:ext cx="3990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As a reaction progresses, 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519215" y="952305"/>
          <a:ext cx="2360317" cy="723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80" name="Equation" r:id="rId3" imgW="787320" imgH="241200" progId="Equation.3">
                  <p:embed/>
                </p:oleObj>
              </mc:Choice>
              <mc:Fallback>
                <p:oleObj name="Equation" r:id="rId3" imgW="78732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9215" y="952305"/>
                        <a:ext cx="2360317" cy="7233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89528" y="1760146"/>
            <a:ext cx="8107718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	</a:t>
            </a:r>
            <a:r>
              <a:rPr lang="en-US" sz="2400" b="1" i="1" dirty="0" err="1"/>
              <a:t>n</a:t>
            </a:r>
            <a:r>
              <a:rPr lang="en-US" sz="2400" b="1" i="1" baseline="-25000" dirty="0" err="1"/>
              <a:t>i</a:t>
            </a:r>
            <a:r>
              <a:rPr lang="en-US" sz="2400" dirty="0"/>
              <a:t> : moles of component </a:t>
            </a:r>
            <a:r>
              <a:rPr lang="en-US" sz="2400" i="1" dirty="0" err="1"/>
              <a:t>i</a:t>
            </a:r>
            <a:endParaRPr lang="en-US" sz="2400" i="1" dirty="0"/>
          </a:p>
          <a:p>
            <a:pPr>
              <a:spcAft>
                <a:spcPts val="1200"/>
              </a:spcAft>
            </a:pPr>
            <a:r>
              <a:rPr lang="en-US" sz="2400" dirty="0"/>
              <a:t>	</a:t>
            </a:r>
            <a:r>
              <a:rPr lang="en-US" sz="2400" b="1" i="1" dirty="0"/>
              <a:t>n</a:t>
            </a:r>
            <a:r>
              <a:rPr lang="en-US" sz="2400" b="1" i="1" baseline="-25000" dirty="0"/>
              <a:t>i</a:t>
            </a:r>
            <a:r>
              <a:rPr lang="en-US" sz="2400" b="1" i="1" baseline="30000" dirty="0"/>
              <a:t>0 </a:t>
            </a:r>
            <a:r>
              <a:rPr lang="en-US" sz="2400" dirty="0"/>
              <a:t>: initial number of moles of </a:t>
            </a:r>
            <a:r>
              <a:rPr lang="en-US" sz="2400" i="1" dirty="0"/>
              <a:t>i</a:t>
            </a:r>
          </a:p>
          <a:p>
            <a:pPr marL="914400" indent="-914400">
              <a:spcAft>
                <a:spcPts val="1200"/>
              </a:spcAft>
            </a:pPr>
            <a:r>
              <a:rPr lang="en-US" sz="2400" dirty="0">
                <a:sym typeface="Symbol"/>
              </a:rPr>
              <a:t>	</a:t>
            </a:r>
            <a:r>
              <a:rPr lang="en-US" sz="2400" b="1" dirty="0">
                <a:sym typeface="Symbol"/>
              </a:rPr>
              <a:t></a:t>
            </a:r>
            <a:r>
              <a:rPr lang="en-US" sz="2400" b="1" baseline="-25000" dirty="0" err="1">
                <a:sym typeface="Symbol"/>
              </a:rPr>
              <a:t>i</a:t>
            </a:r>
            <a:r>
              <a:rPr lang="en-US" sz="2400" dirty="0">
                <a:sym typeface="Symbol"/>
              </a:rPr>
              <a:t> : stoichiometric coefficient (negative for reactants, positive for products).</a:t>
            </a:r>
          </a:p>
          <a:p>
            <a:pPr>
              <a:spcAft>
                <a:spcPts val="1200"/>
              </a:spcAft>
            </a:pPr>
            <a:endParaRPr lang="en-US" sz="2400" dirty="0">
              <a:sym typeface="Symbol"/>
            </a:endParaRPr>
          </a:p>
          <a:p>
            <a:pPr>
              <a:spcAft>
                <a:spcPts val="1200"/>
              </a:spcAft>
            </a:pPr>
            <a:r>
              <a:rPr lang="en-US" sz="2400" dirty="0">
                <a:sym typeface="Symbol"/>
              </a:rPr>
              <a:t>How is this related to mole fraction of components?</a:t>
            </a:r>
            <a:endParaRPr lang="en-US" sz="24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3009222" y="5476410"/>
          <a:ext cx="3317506" cy="1016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81" name="Equation" r:id="rId5" imgW="1574640" imgH="482400" progId="Equation.3">
                  <p:embed/>
                </p:oleObj>
              </mc:Choice>
              <mc:Fallback>
                <p:oleObj name="Equation" r:id="rId5" imgW="1574640" imgH="482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222" y="5476410"/>
                        <a:ext cx="3317506" cy="10166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62675" y="5042006"/>
            <a:ext cx="7433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At any time during the reaction, we can say that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591" y="-152400"/>
            <a:ext cx="8511309" cy="1143000"/>
          </a:xfrm>
        </p:spPr>
        <p:txBody>
          <a:bodyPr>
            <a:normAutofit/>
          </a:bodyPr>
          <a:lstStyle/>
          <a:p>
            <a:r>
              <a:rPr lang="en-US" dirty="0"/>
              <a:t>Equilibrium partial pressures: an example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8764" y="1357745"/>
            <a:ext cx="5218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Example 6.10 is pretty informative:</a:t>
            </a:r>
          </a:p>
        </p:txBody>
      </p:sp>
      <p:sp>
        <p:nvSpPr>
          <p:cNvPr id="952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3156117" y="2918691"/>
          <a:ext cx="3009155" cy="581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2" name="Equation" r:id="rId3" imgW="1117440" imgH="215640" progId="Equation.3">
                  <p:embed/>
                </p:oleObj>
              </mc:Choice>
              <mc:Fallback>
                <p:oleObj name="Equation" r:id="rId3" imgW="111744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6117" y="2918691"/>
                        <a:ext cx="3009155" cy="5813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85090" y="3805382"/>
            <a:ext cx="768960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AutoNum type="arabicPeriod"/>
            </a:pPr>
            <a:r>
              <a:rPr lang="en-US" sz="2400" dirty="0"/>
              <a:t>What is K</a:t>
            </a:r>
            <a:r>
              <a:rPr lang="en-US" sz="2400" baseline="-25000" dirty="0"/>
              <a:t>P</a:t>
            </a:r>
            <a:r>
              <a:rPr lang="en-US" sz="2400" dirty="0"/>
              <a:t>?</a:t>
            </a: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en-US" sz="2400" dirty="0"/>
              <a:t>Calculate the </a:t>
            </a:r>
            <a:r>
              <a:rPr lang="en-US" sz="2400" b="1" i="1" dirty="0"/>
              <a:t>degree of dissociation</a:t>
            </a:r>
            <a:r>
              <a:rPr lang="en-US" sz="2400" dirty="0"/>
              <a:t>, </a:t>
            </a:r>
            <a:r>
              <a:rPr lang="en-US" sz="2400" dirty="0">
                <a:sym typeface="Symbol"/>
              </a:rPr>
              <a:t>, as a function of pressure and K</a:t>
            </a:r>
            <a:r>
              <a:rPr lang="en-US" sz="2400" baseline="-25000" dirty="0">
                <a:sym typeface="Symbol"/>
              </a:rPr>
              <a:t>P</a:t>
            </a:r>
            <a:r>
              <a:rPr lang="en-US" sz="2400" dirty="0">
                <a:sym typeface="Symbol"/>
              </a:rPr>
              <a:t>, where</a:t>
            </a:r>
            <a:endParaRPr lang="en-US" sz="2400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3818473" y="5155366"/>
          <a:ext cx="1094511" cy="985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3" name="Equation" r:id="rId5" imgW="507960" imgH="457200" progId="Equation.3">
                  <p:embed/>
                </p:oleObj>
              </mc:Choice>
              <mc:Fallback>
                <p:oleObj name="Equation" r:id="rId5" imgW="507960" imgH="457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8473" y="5155366"/>
                        <a:ext cx="1094511" cy="9850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54182" y="2198255"/>
            <a:ext cx="4291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Starting with </a:t>
            </a:r>
            <a:r>
              <a:rPr lang="en-US" sz="2400" i="1" dirty="0"/>
              <a:t>n</a:t>
            </a:r>
            <a:r>
              <a:rPr lang="en-US" sz="2400" i="1" baseline="-25000" dirty="0"/>
              <a:t>0</a:t>
            </a:r>
            <a:r>
              <a:rPr lang="en-US" sz="2400" dirty="0"/>
              <a:t> moles of Cl</a:t>
            </a:r>
            <a:r>
              <a:rPr lang="en-US" sz="2400" baseline="-25000" dirty="0"/>
              <a:t>2</a:t>
            </a:r>
            <a:endParaRPr lang="en-US" sz="2400" dirty="0"/>
          </a:p>
        </p:txBody>
      </p:sp>
      <p:sp>
        <p:nvSpPr>
          <p:cNvPr id="13" name="5-Point Star 12"/>
          <p:cNvSpPr/>
          <p:nvPr/>
        </p:nvSpPr>
        <p:spPr>
          <a:xfrm>
            <a:off x="231775" y="3800184"/>
            <a:ext cx="415637" cy="415637"/>
          </a:xfrm>
          <a:prstGeom prst="star5">
            <a:avLst>
              <a:gd name="adj" fmla="val 15078"/>
              <a:gd name="hf" fmla="val 105146"/>
              <a:gd name="vf" fmla="val 110557"/>
            </a:avLst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5-Point Star 13"/>
          <p:cNvSpPr/>
          <p:nvPr/>
        </p:nvSpPr>
        <p:spPr>
          <a:xfrm>
            <a:off x="241011" y="4335893"/>
            <a:ext cx="415637" cy="415637"/>
          </a:xfrm>
          <a:prstGeom prst="star5">
            <a:avLst>
              <a:gd name="adj" fmla="val 15078"/>
              <a:gd name="hf" fmla="val 105146"/>
              <a:gd name="vf" fmla="val 110557"/>
            </a:avLst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Equilibrium constant and concentration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1055" y="988291"/>
            <a:ext cx="6665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Text asks you to wait until Chapter 9. </a:t>
            </a:r>
            <a:r>
              <a:rPr lang="en-US" sz="2400" dirty="0" err="1"/>
              <a:t>Meh</a:t>
            </a:r>
            <a:r>
              <a:rPr lang="en-US" sz="2400" dirty="0"/>
              <a:t>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9535" y="1819945"/>
            <a:ext cx="79497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We can still limit ourselves to gases, and talk about concentration or mole fraction instead. 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245101" y="3347271"/>
          <a:ext cx="1074655" cy="793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70" name="Equation" r:id="rId3" imgW="533160" imgH="393480" progId="Equation.3">
                  <p:embed/>
                </p:oleObj>
              </mc:Choice>
              <mc:Fallback>
                <p:oleObj name="Equation" r:id="rId3" imgW="53316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5101" y="3347271"/>
                        <a:ext cx="1074655" cy="7931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2" name="Object 2"/>
          <p:cNvGraphicFramePr>
            <a:graphicFrameLocks noChangeAspect="1"/>
          </p:cNvGraphicFramePr>
          <p:nvPr/>
        </p:nvGraphicFramePr>
        <p:xfrm>
          <a:off x="4442690" y="2908157"/>
          <a:ext cx="2265363" cy="166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71" name="Equation" r:id="rId5" imgW="1244520" imgH="914400" progId="Equation.3">
                  <p:embed/>
                </p:oleObj>
              </mc:Choice>
              <mc:Fallback>
                <p:oleObj name="Equation" r:id="rId5" imgW="1244520" imgH="914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2690" y="2908157"/>
                        <a:ext cx="2265363" cy="1665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3" name="Object 3"/>
          <p:cNvGraphicFramePr>
            <a:graphicFrameLocks noChangeAspect="1"/>
          </p:cNvGraphicFramePr>
          <p:nvPr/>
        </p:nvGraphicFramePr>
        <p:xfrm>
          <a:off x="2731333" y="4812145"/>
          <a:ext cx="2681609" cy="1233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72" name="Equation" r:id="rId7" imgW="1104840" imgH="507960" progId="Equation.3">
                  <p:embed/>
                </p:oleObj>
              </mc:Choice>
              <mc:Fallback>
                <p:oleObj name="Equation" r:id="rId7" imgW="1104840" imgH="50796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1333" y="4812145"/>
                        <a:ext cx="2681609" cy="12339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5-Point Star 12"/>
          <p:cNvSpPr/>
          <p:nvPr/>
        </p:nvSpPr>
        <p:spPr>
          <a:xfrm>
            <a:off x="2125229" y="5268766"/>
            <a:ext cx="415637" cy="415637"/>
          </a:xfrm>
          <a:prstGeom prst="star5">
            <a:avLst>
              <a:gd name="adj" fmla="val 15078"/>
              <a:gd name="hf" fmla="val 105146"/>
              <a:gd name="vf" fmla="val 110557"/>
            </a:avLst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Mole fraction </a:t>
            </a:r>
            <a:r>
              <a:rPr lang="en-US" dirty="0" err="1"/>
              <a:t>K</a:t>
            </a:r>
            <a:r>
              <a:rPr lang="en-US" baseline="-25000" dirty="0" err="1"/>
              <a:t>x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98306" name="Object 2"/>
          <p:cNvGraphicFramePr>
            <a:graphicFrameLocks noChangeAspect="1"/>
          </p:cNvGraphicFramePr>
          <p:nvPr/>
        </p:nvGraphicFramePr>
        <p:xfrm>
          <a:off x="855663" y="1514764"/>
          <a:ext cx="2682875" cy="123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94" name="Equation" r:id="rId3" imgW="1104840" imgH="507960" progId="Equation.3">
                  <p:embed/>
                </p:oleObj>
              </mc:Choice>
              <mc:Fallback>
                <p:oleObj name="Equation" r:id="rId3" imgW="1104840" imgH="5079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663" y="1514764"/>
                        <a:ext cx="2682875" cy="1233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7" name="Object 3"/>
          <p:cNvGraphicFramePr>
            <a:graphicFrameLocks noChangeAspect="1"/>
          </p:cNvGraphicFramePr>
          <p:nvPr/>
        </p:nvGraphicFramePr>
        <p:xfrm>
          <a:off x="4604184" y="4865976"/>
          <a:ext cx="2274887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95" name="Equation" r:id="rId5" imgW="1079280" imgH="469800" progId="Equation.3">
                  <p:embed/>
                </p:oleObj>
              </mc:Choice>
              <mc:Fallback>
                <p:oleObj name="Equation" r:id="rId5" imgW="1079280" imgH="469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4184" y="4865976"/>
                        <a:ext cx="2274887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928504" y="3567545"/>
          <a:ext cx="3046703" cy="524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96" name="Equation" r:id="rId7" imgW="1180800" imgH="203040" progId="Equation.3">
                  <p:embed/>
                </p:oleObj>
              </mc:Choice>
              <mc:Fallback>
                <p:oleObj name="Equation" r:id="rId7" imgW="1180800" imgH="203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504" y="3567545"/>
                        <a:ext cx="3046703" cy="5241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5-Point Star 9"/>
          <p:cNvSpPr/>
          <p:nvPr/>
        </p:nvSpPr>
        <p:spPr>
          <a:xfrm>
            <a:off x="3566101" y="5139457"/>
            <a:ext cx="415637" cy="415637"/>
          </a:xfrm>
          <a:prstGeom prst="star5">
            <a:avLst>
              <a:gd name="adj" fmla="val 15078"/>
              <a:gd name="hf" fmla="val 105146"/>
              <a:gd name="vf" fmla="val 110557"/>
            </a:avLst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Concentration, K</a:t>
            </a:r>
            <a:r>
              <a:rPr lang="en-US" baseline="-25000" dirty="0"/>
              <a:t>C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99330" name="Object 2"/>
          <p:cNvGraphicFramePr>
            <a:graphicFrameLocks noChangeAspect="1"/>
          </p:cNvGraphicFramePr>
          <p:nvPr/>
        </p:nvGraphicFramePr>
        <p:xfrm>
          <a:off x="3188710" y="1572924"/>
          <a:ext cx="26225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8" name="Equation" r:id="rId3" imgW="1244520" imgH="469800" progId="Equation.3">
                  <p:embed/>
                </p:oleObj>
              </mc:Choice>
              <mc:Fallback>
                <p:oleObj name="Equation" r:id="rId3" imgW="1244520" imgH="469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8710" y="1572924"/>
                        <a:ext cx="262255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38909" y="3214255"/>
            <a:ext cx="8122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Here, the c</a:t>
            </a:r>
            <a:r>
              <a:rPr lang="en-US" sz="2400" dirty="0">
                <a:sym typeface="Symbol"/>
              </a:rPr>
              <a:t> is there to make the units work out... it is effectively 1 </a:t>
            </a:r>
            <a:r>
              <a:rPr lang="en-US" sz="2400" i="1" dirty="0">
                <a:sym typeface="Symbol"/>
              </a:rPr>
              <a:t>M </a:t>
            </a:r>
            <a:r>
              <a:rPr lang="en-US" sz="2400" dirty="0">
                <a:sym typeface="Symbol"/>
              </a:rPr>
              <a:t>(a “standard concentration”)</a:t>
            </a:r>
            <a:r>
              <a:rPr lang="en-US" sz="2400" i="1" dirty="0">
                <a:sym typeface="Symbol"/>
              </a:rPr>
              <a:t>.</a:t>
            </a:r>
            <a:endParaRPr lang="en-US" sz="2400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Chemical Potential: A review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01353" y="2400384"/>
          <a:ext cx="8245484" cy="8884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Equation" r:id="rId3" imgW="4711680" imgH="507960" progId="Equation.3">
                  <p:embed/>
                </p:oleObj>
              </mc:Choice>
              <mc:Fallback>
                <p:oleObj name="Equation" r:id="rId3" imgW="4711680" imgH="5079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353" y="2400384"/>
                        <a:ext cx="8245484" cy="88842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9109" y="989719"/>
            <a:ext cx="8455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For a </a:t>
            </a:r>
            <a:r>
              <a:rPr lang="en-US" sz="2400" b="1" i="1" dirty="0"/>
              <a:t>mixture</a:t>
            </a:r>
            <a:r>
              <a:rPr lang="en-US" sz="2400" dirty="0"/>
              <a:t> of several components, we can write the differential for Gibbs Energy in terms of components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3061" y="3921551"/>
            <a:ext cx="8031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where we define the </a:t>
            </a:r>
            <a:r>
              <a:rPr lang="en-US" sz="2400" b="1" i="1" dirty="0"/>
              <a:t>chemical potential </a:t>
            </a:r>
            <a:r>
              <a:rPr lang="en-US" sz="2400" dirty="0"/>
              <a:t>for each component as the </a:t>
            </a:r>
            <a:r>
              <a:rPr lang="en-US" sz="2400" b="1" i="1" dirty="0"/>
              <a:t>partial molar Gibbs energy</a:t>
            </a:r>
            <a:r>
              <a:rPr lang="en-US" sz="2400" dirty="0"/>
              <a:t>: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3048982" y="5016304"/>
          <a:ext cx="2456272" cy="1243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Equation" r:id="rId5" imgW="1028520" imgH="520560" progId="Equation.3">
                  <p:embed/>
                </p:oleObj>
              </mc:Choice>
              <mc:Fallback>
                <p:oleObj name="Equation" r:id="rId5" imgW="1028520" imgH="5205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982" y="5016304"/>
                        <a:ext cx="2456272" cy="12432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01964" y="982177"/>
            <a:ext cx="77400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Century Gothic" pitchFamily="34" charset="0"/>
              </a:rPr>
              <a:t>Reading</a:t>
            </a:r>
            <a:r>
              <a:rPr lang="en-US" sz="2400" dirty="0">
                <a:latin typeface="Century Gothic" pitchFamily="34" charset="0"/>
              </a:rPr>
              <a:t>: We begin phase change and the properties of liquids next; read Chapter 8.</a:t>
            </a:r>
          </a:p>
          <a:p>
            <a:pPr algn="just"/>
            <a:endParaRPr lang="en-US" sz="2400" dirty="0">
              <a:latin typeface="Century Gothic" pitchFamily="34" charset="0"/>
            </a:endParaRPr>
          </a:p>
          <a:p>
            <a:pPr algn="just"/>
            <a:r>
              <a:rPr lang="en-US" sz="2400" b="1" dirty="0">
                <a:latin typeface="Century Gothic" pitchFamily="34" charset="0"/>
              </a:rPr>
              <a:t>HW 4: </a:t>
            </a:r>
            <a:r>
              <a:rPr lang="en-US" sz="2400" dirty="0">
                <a:latin typeface="Century Gothic" pitchFamily="34" charset="0"/>
              </a:rPr>
              <a:t>You have everything you need for that HW (and some of HW 5). It is due Tuesday, 10/4.</a:t>
            </a:r>
            <a:endParaRPr lang="en-US" sz="2400" b="1" dirty="0">
              <a:latin typeface="Century Gothic" pitchFamily="34" charset="0"/>
            </a:endParaRPr>
          </a:p>
          <a:p>
            <a:pPr algn="just"/>
            <a:endParaRPr lang="en-US" sz="2400" dirty="0">
              <a:latin typeface="Century Gothic" pitchFamily="34" charset="0"/>
            </a:endParaRPr>
          </a:p>
          <a:p>
            <a:pPr algn="just"/>
            <a:endParaRPr lang="en-US" sz="2400" dirty="0">
              <a:latin typeface="Century Gothic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82AC-972B-4A8C-8FA8-09E346FBB7A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Gibbs energy for any reaction mixture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006375" y="2549238"/>
          <a:ext cx="3461205" cy="1477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88" name="Equation" r:id="rId3" imgW="1130040" imgH="482400" progId="Equation.3">
                  <p:embed/>
                </p:oleObj>
              </mc:Choice>
              <mc:Fallback>
                <p:oleObj name="Equation" r:id="rId3" imgW="11300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6375" y="2549238"/>
                        <a:ext cx="3461205" cy="14778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34109" y="1256145"/>
            <a:ext cx="8017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For a mixture at</a:t>
            </a:r>
            <a:r>
              <a:rPr lang="en-US" sz="2400" b="1" dirty="0"/>
              <a:t> </a:t>
            </a:r>
            <a:r>
              <a:rPr lang="en-US" sz="2400" b="1" i="1" dirty="0"/>
              <a:t>effectively </a:t>
            </a:r>
            <a:r>
              <a:rPr lang="en-US" sz="2400" dirty="0"/>
              <a:t>constant composition, we can treat </a:t>
            </a:r>
            <a:r>
              <a:rPr lang="en-US" sz="2400" dirty="0">
                <a:sym typeface="Symbol"/>
              </a:rPr>
              <a:t> as independent of n!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084943" y="4516580"/>
            <a:ext cx="1231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So that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4406900" y="4287403"/>
          <a:ext cx="1543034" cy="931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89" name="Equation" r:id="rId5" imgW="736560" imgH="444240" progId="Equation.3">
                  <p:embed/>
                </p:oleObj>
              </mc:Choice>
              <mc:Fallback>
                <p:oleObj name="Equation" r:id="rId5" imgW="7365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6900" y="4287403"/>
                        <a:ext cx="1543034" cy="9311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34109" y="5467927"/>
            <a:ext cx="3510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What does this mean?</a:t>
            </a:r>
          </a:p>
        </p:txBody>
      </p:sp>
    </p:spTree>
    <p:extLst>
      <p:ext uri="{BB962C8B-B14F-4D97-AF65-F5344CB8AC3E}">
        <p14:creationId xmlns:p14="http://schemas.microsoft.com/office/powerpoint/2010/main" val="297062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Mixtures of gases: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540328" y="1883206"/>
            <a:ext cx="3537622" cy="1464073"/>
            <a:chOff x="1828800" y="2922308"/>
            <a:chExt cx="5033913" cy="2083324"/>
          </a:xfrm>
        </p:grpSpPr>
        <p:sp>
          <p:nvSpPr>
            <p:cNvPr id="31" name="Rectangle 30"/>
            <p:cNvSpPr/>
            <p:nvPr/>
          </p:nvSpPr>
          <p:spPr>
            <a:xfrm>
              <a:off x="1828800" y="2922309"/>
              <a:ext cx="5033913" cy="20833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>
              <a:stCxn id="31" idx="0"/>
              <a:endCxn id="31" idx="2"/>
            </p:cNvCxnSpPr>
            <p:nvPr/>
          </p:nvCxnSpPr>
          <p:spPr>
            <a:xfrm rot="16200000" flipH="1">
              <a:off x="3304095" y="3963970"/>
              <a:ext cx="2083323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2224726" y="3176832"/>
              <a:ext cx="179109" cy="1791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2688210" y="3272671"/>
              <a:ext cx="179109" cy="1791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350417" y="3764437"/>
              <a:ext cx="179109" cy="1791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3317872" y="3797494"/>
              <a:ext cx="179109" cy="1791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872033" y="4191784"/>
              <a:ext cx="179109" cy="1791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260103" y="3335517"/>
              <a:ext cx="179109" cy="1791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2149312" y="4383463"/>
              <a:ext cx="179109" cy="1791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602611" y="4517009"/>
              <a:ext cx="179109" cy="1791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3896413" y="3670168"/>
              <a:ext cx="179109" cy="1791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3971827" y="4556287"/>
              <a:ext cx="179109" cy="1791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2597084" y="4548432"/>
              <a:ext cx="179109" cy="1791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3960830" y="3112416"/>
              <a:ext cx="179109" cy="1791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535864" y="3461207"/>
              <a:ext cx="460343" cy="46034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5037056" y="4254630"/>
              <a:ext cx="460343" cy="46034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293150" y="3143837"/>
              <a:ext cx="460343" cy="46034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6152561" y="4201211"/>
              <a:ext cx="460343" cy="46034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6257827" y="3184687"/>
              <a:ext cx="460343" cy="46034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/>
            <p:cNvCxnSpPr>
              <a:stCxn id="45" idx="6"/>
            </p:cNvCxnSpPr>
            <p:nvPr/>
          </p:nvCxnSpPr>
          <p:spPr>
            <a:xfrm>
              <a:off x="4139939" y="3201971"/>
              <a:ext cx="846840" cy="12569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47" idx="2"/>
            </p:cNvCxnSpPr>
            <p:nvPr/>
          </p:nvCxnSpPr>
          <p:spPr>
            <a:xfrm rot="10800000">
              <a:off x="3864990" y="4232634"/>
              <a:ext cx="1172067" cy="252168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Multiply 52"/>
            <p:cNvSpPr/>
            <p:nvPr/>
          </p:nvSpPr>
          <p:spPr>
            <a:xfrm>
              <a:off x="4383464" y="4166647"/>
              <a:ext cx="320511" cy="452486"/>
            </a:xfrm>
            <a:prstGeom prst="mathMultiply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822101" y="1900962"/>
            <a:ext cx="3537622" cy="1464072"/>
            <a:chOff x="4839856" y="1569183"/>
            <a:chExt cx="3537622" cy="1464072"/>
          </a:xfrm>
        </p:grpSpPr>
        <p:sp>
          <p:nvSpPr>
            <p:cNvPr id="7" name="Rectangle 6"/>
            <p:cNvSpPr/>
            <p:nvPr/>
          </p:nvSpPr>
          <p:spPr>
            <a:xfrm>
              <a:off x="4839856" y="1569183"/>
              <a:ext cx="3537622" cy="14640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7" idx="0"/>
              <a:endCxn id="7" idx="2"/>
            </p:cNvCxnSpPr>
            <p:nvPr/>
          </p:nvCxnSpPr>
          <p:spPr>
            <a:xfrm rot="16200000" flipH="1">
              <a:off x="5876631" y="2301219"/>
              <a:ext cx="1464072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5410454" y="2075007"/>
              <a:ext cx="125870" cy="1258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8075708" y="2242328"/>
              <a:ext cx="125870" cy="1258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7444838" y="2267711"/>
              <a:ext cx="125870" cy="1258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896268" y="1703935"/>
              <a:ext cx="125870" cy="1258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083388" y="1776441"/>
              <a:ext cx="125870" cy="1258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065098" y="2596021"/>
              <a:ext cx="125870" cy="1258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831691" y="2460397"/>
              <a:ext cx="125870" cy="1258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288023" y="2093835"/>
              <a:ext cx="125870" cy="1258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044044" y="2557676"/>
              <a:ext cx="125870" cy="1258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5592210" y="2832026"/>
              <a:ext cx="125870" cy="1258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742267" y="1947898"/>
              <a:ext cx="323510" cy="32351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094483" y="2505482"/>
              <a:ext cx="323510" cy="32351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274455" y="1724863"/>
              <a:ext cx="323510" cy="32351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878413" y="2467942"/>
              <a:ext cx="323510" cy="32351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7952390" y="1753571"/>
              <a:ext cx="323510" cy="32351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456670" y="2759768"/>
              <a:ext cx="125870" cy="1258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8139248" y="1665836"/>
              <a:ext cx="125870" cy="1258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Oval 53"/>
          <p:cNvSpPr/>
          <p:nvPr/>
        </p:nvSpPr>
        <p:spPr>
          <a:xfrm>
            <a:off x="2782819" y="1276420"/>
            <a:ext cx="125870" cy="1258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650231" y="1167427"/>
            <a:ext cx="323510" cy="32351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978401" y="1108365"/>
            <a:ext cx="631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= B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960254" y="1112983"/>
            <a:ext cx="683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= A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449135" y="4331133"/>
          <a:ext cx="3810000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Equation" r:id="rId3" imgW="1892160" imgH="431640" progId="Equation.3">
                  <p:embed/>
                </p:oleObj>
              </mc:Choice>
              <mc:Fallback>
                <p:oleObj name="Equation" r:id="rId3" imgW="189216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135" y="4331133"/>
                        <a:ext cx="3810000" cy="868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2441575" y="3560763"/>
          <a:ext cx="1277938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Equation" r:id="rId5" imgW="634680" imgH="228600" progId="Equation.3">
                  <p:embed/>
                </p:oleObj>
              </mc:Choice>
              <mc:Fallback>
                <p:oleObj name="Equation" r:id="rId5" imgW="63468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1575" y="3560763"/>
                        <a:ext cx="1277938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4719782" y="3602181"/>
            <a:ext cx="4211409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Condition for equilibrium</a:t>
            </a:r>
          </a:p>
          <a:p>
            <a:pPr>
              <a:spcAft>
                <a:spcPts val="1200"/>
              </a:spcAft>
            </a:pPr>
            <a:endParaRPr lang="en-US" sz="2400" dirty="0"/>
          </a:p>
          <a:p>
            <a:pPr>
              <a:spcAft>
                <a:spcPts val="1200"/>
              </a:spcAft>
            </a:pPr>
            <a:r>
              <a:rPr lang="en-US" sz="2400" dirty="0"/>
              <a:t>Pressure dependence of G</a:t>
            </a:r>
          </a:p>
        </p:txBody>
      </p:sp>
      <p:graphicFrame>
        <p:nvGraphicFramePr>
          <p:cNvPr id="62" name="Object 61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Equation" r:id="rId7" imgW="114120" imgH="215640" progId="Equation.3">
                  <p:embed/>
                </p:oleObj>
              </mc:Choice>
              <mc:Fallback>
                <p:oleObj name="Equation" r:id="rId7" imgW="11412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2524125" y="5541963"/>
          <a:ext cx="3963988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Equation" r:id="rId9" imgW="1968480" imgH="228600" progId="Equation.3">
                  <p:embed/>
                </p:oleObj>
              </mc:Choice>
              <mc:Fallback>
                <p:oleObj name="Equation" r:id="rId9" imgW="196848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25" y="5541963"/>
                        <a:ext cx="3963988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5-Point Star 63"/>
          <p:cNvSpPr/>
          <p:nvPr/>
        </p:nvSpPr>
        <p:spPr>
          <a:xfrm>
            <a:off x="1478682" y="5508910"/>
            <a:ext cx="415637" cy="415637"/>
          </a:xfrm>
          <a:prstGeom prst="star5">
            <a:avLst>
              <a:gd name="adj" fmla="val 15078"/>
              <a:gd name="hf" fmla="val 105146"/>
              <a:gd name="vf" fmla="val 110557"/>
            </a:avLst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495636" y="1440875"/>
            <a:ext cx="582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(1)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199745" y="1445493"/>
            <a:ext cx="582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(2)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Gibbs Energy of an Ideal Gas Mixture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750420" y="1942122"/>
          <a:ext cx="5149143" cy="979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0" name="Equation" r:id="rId3" imgW="2336760" imgH="444240" progId="Equation.3">
                  <p:embed/>
                </p:oleObj>
              </mc:Choice>
              <mc:Fallback>
                <p:oleObj name="Equation" r:id="rId3" imgW="2336760" imgH="4442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0420" y="1942122"/>
                        <a:ext cx="5149143" cy="9794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08000" y="1052945"/>
            <a:ext cx="82966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There is an entropy and a Gibbs energy associate with mixing of components:</a:t>
            </a:r>
          </a:p>
        </p:txBody>
      </p:sp>
      <p:sp>
        <p:nvSpPr>
          <p:cNvPr id="8" name="5-Point Star 7"/>
          <p:cNvSpPr/>
          <p:nvPr/>
        </p:nvSpPr>
        <p:spPr>
          <a:xfrm>
            <a:off x="730537" y="2294656"/>
            <a:ext cx="415637" cy="415637"/>
          </a:xfrm>
          <a:prstGeom prst="star5">
            <a:avLst>
              <a:gd name="adj" fmla="val 15078"/>
              <a:gd name="hf" fmla="val 105146"/>
              <a:gd name="vf" fmla="val 110557"/>
            </a:avLst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81891" y="3703782"/>
            <a:ext cx="40547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To calculate the entropy of mixing, we note that 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516659" y="4770581"/>
          <a:ext cx="4018461" cy="808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1" name="Equation" r:id="rId5" imgW="2273040" imgH="457200" progId="Equation.3">
                  <p:embed/>
                </p:oleObj>
              </mc:Choice>
              <mc:Fallback>
                <p:oleObj name="Equation" r:id="rId5" imgW="2273040" imgH="457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659" y="4770581"/>
                        <a:ext cx="4018461" cy="8081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7" cstate="print"/>
          <a:srcRect l="8804" r="8126"/>
          <a:stretch>
            <a:fillRect/>
          </a:stretch>
        </p:blipFill>
        <p:spPr bwMode="auto">
          <a:xfrm>
            <a:off x="5172364" y="3154218"/>
            <a:ext cx="3398981" cy="306878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 and Enthalpy of mixing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4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839210" y="2271565"/>
          <a:ext cx="3107178" cy="1007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5" name="Equation" r:id="rId5" imgW="1371600" imgH="444240" progId="Equation.3">
                  <p:embed/>
                </p:oleObj>
              </mc:Choice>
              <mc:Fallback>
                <p:oleObj name="Equation" r:id="rId5" imgW="1371600" imgH="4442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210" y="2271565"/>
                        <a:ext cx="3107178" cy="10073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636011" y="1426585"/>
          <a:ext cx="3305175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6" name="Equation" r:id="rId7" imgW="1434960" imgH="228600" progId="Equation.3">
                  <p:embed/>
                </p:oleObj>
              </mc:Choice>
              <mc:Fallback>
                <p:oleObj name="Equation" r:id="rId7" imgW="143496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011" y="1426585"/>
                        <a:ext cx="3305175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5621479" y="4515427"/>
          <a:ext cx="1499755" cy="53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7" name="Equation" r:id="rId9" imgW="634680" imgH="228600" progId="Equation.3">
                  <p:embed/>
                </p:oleObj>
              </mc:Choice>
              <mc:Fallback>
                <p:oleObj name="Equation" r:id="rId9" imgW="63468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1479" y="4515427"/>
                        <a:ext cx="1499755" cy="539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3" descr="c:\ch06\06_04fig_PChem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745893" y="960579"/>
            <a:ext cx="2310942" cy="2743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3" descr="c:\ch06\06_05fig_PChem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409007" y="3426688"/>
            <a:ext cx="1961539" cy="2743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TextBox 13"/>
          <p:cNvSpPr txBox="1"/>
          <p:nvPr/>
        </p:nvSpPr>
        <p:spPr>
          <a:xfrm>
            <a:off x="4944952" y="5228499"/>
            <a:ext cx="2831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For </a:t>
            </a:r>
            <a:r>
              <a:rPr lang="en-US" sz="2400" b="1" i="1" dirty="0"/>
              <a:t>ideal </a:t>
            </a:r>
            <a:r>
              <a:rPr lang="en-US" sz="2400" dirty="0"/>
              <a:t>solutions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909" y="-170873"/>
            <a:ext cx="8229600" cy="1143000"/>
          </a:xfrm>
        </p:spPr>
        <p:txBody>
          <a:bodyPr/>
          <a:lstStyle/>
          <a:p>
            <a:r>
              <a:rPr lang="en-US" dirty="0"/>
              <a:t>Gibbs energy for a reaction: general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8897" y="1084178"/>
            <a:ext cx="84208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We begin with entirely gas-phase reactions, and our discussion is entirely general: we have a reactive mixture of gases, with a total pressure 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696392"/>
              </p:ext>
            </p:extLst>
          </p:nvPr>
        </p:nvGraphicFramePr>
        <p:xfrm>
          <a:off x="1200150" y="2344738"/>
          <a:ext cx="634047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68" name="Equation" r:id="rId3" imgW="2070000" imgH="203040" progId="Equation.3">
                  <p:embed/>
                </p:oleObj>
              </mc:Choice>
              <mc:Fallback>
                <p:oleObj name="Equation" r:id="rId3" imgW="207000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150" y="2344738"/>
                        <a:ext cx="6340475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57935" y="3268932"/>
            <a:ext cx="8701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To calculate </a:t>
            </a:r>
            <a:r>
              <a:rPr lang="en-US" sz="2400" dirty="0">
                <a:sym typeface="Symbol"/>
              </a:rPr>
              <a:t>G</a:t>
            </a:r>
            <a:r>
              <a:rPr lang="en-US" sz="2400" baseline="-25000" dirty="0">
                <a:sym typeface="Symbol"/>
              </a:rPr>
              <a:t>R</a:t>
            </a:r>
            <a:r>
              <a:rPr lang="en-US" sz="2400" dirty="0">
                <a:sym typeface="Symbol"/>
              </a:rPr>
              <a:t>, we need the </a:t>
            </a:r>
            <a:r>
              <a:rPr lang="en-US" sz="2400" dirty="0" err="1">
                <a:sym typeface="Symbol"/>
              </a:rPr>
              <a:t>G</a:t>
            </a:r>
            <a:r>
              <a:rPr lang="en-US" sz="2400" baseline="-25000" dirty="0" err="1">
                <a:sym typeface="Symbol"/>
              </a:rPr>
              <a:t>f</a:t>
            </a:r>
            <a:r>
              <a:rPr lang="en-US" sz="2400" dirty="0">
                <a:sym typeface="Symbol"/>
              </a:rPr>
              <a:t> for each component:</a:t>
            </a:r>
            <a:endParaRPr lang="en-US" sz="2400" dirty="0"/>
          </a:p>
        </p:txBody>
      </p:sp>
      <p:graphicFrame>
        <p:nvGraphicFramePr>
          <p:cNvPr id="491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8028636"/>
              </p:ext>
            </p:extLst>
          </p:nvPr>
        </p:nvGraphicFramePr>
        <p:xfrm>
          <a:off x="781245" y="4063302"/>
          <a:ext cx="1571872" cy="72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69" name="Equation" r:id="rId5" imgW="965160" imgH="444240" progId="Equation.3">
                  <p:embed/>
                </p:oleObj>
              </mc:Choice>
              <mc:Fallback>
                <p:oleObj name="Equation" r:id="rId5" imgW="965160" imgH="4442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245" y="4063302"/>
                        <a:ext cx="1571872" cy="7230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9253468"/>
              </p:ext>
            </p:extLst>
          </p:nvPr>
        </p:nvGraphicFramePr>
        <p:xfrm>
          <a:off x="5391179" y="4269030"/>
          <a:ext cx="3479348" cy="357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70" name="Equation" r:id="rId7" imgW="2222280" imgH="228600" progId="Equation.3">
                  <p:embed/>
                </p:oleObj>
              </mc:Choice>
              <mc:Fallback>
                <p:oleObj name="Equation" r:id="rId7" imgW="222228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1179" y="4269030"/>
                        <a:ext cx="3479348" cy="35780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5949372" y="1719694"/>
          <a:ext cx="1744519" cy="678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71" name="Equation" r:id="rId9" imgW="1143000" imgH="444240" progId="Equation.3">
                  <p:embed/>
                </p:oleObj>
              </mc:Choice>
              <mc:Fallback>
                <p:oleObj name="Equation" r:id="rId9" imgW="1143000" imgH="4442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9372" y="1719694"/>
                        <a:ext cx="1744519" cy="6784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9767669"/>
              </p:ext>
            </p:extLst>
          </p:nvPr>
        </p:nvGraphicFramePr>
        <p:xfrm>
          <a:off x="3213496" y="4077589"/>
          <a:ext cx="1468232" cy="72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72" name="Equation" r:id="rId11" imgW="901440" imgH="444240" progId="Equation.3">
                  <p:embed/>
                </p:oleObj>
              </mc:Choice>
              <mc:Fallback>
                <p:oleObj name="Equation" r:id="rId11" imgW="901440" imgH="4442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496" y="4077589"/>
                        <a:ext cx="1468232" cy="7230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60999" y="3652058"/>
            <a:ext cx="6599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Doing this for each component, and using</a:t>
            </a:r>
          </a:p>
        </p:txBody>
      </p:sp>
      <p:graphicFrame>
        <p:nvGraphicFramePr>
          <p:cNvPr id="1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1021596"/>
              </p:ext>
            </p:extLst>
          </p:nvPr>
        </p:nvGraphicFramePr>
        <p:xfrm>
          <a:off x="6665263" y="3442941"/>
          <a:ext cx="2165350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73" name="Equation" r:id="rId13" imgW="1104840" imgH="444240" progId="Equation.3">
                  <p:embed/>
                </p:oleObj>
              </mc:Choice>
              <mc:Fallback>
                <p:oleObj name="Equation" r:id="rId13" imgW="1104840" imgH="444240" progId="Equation.3">
                  <p:embed/>
                  <p:pic>
                    <p:nvPicPr>
                      <p:cNvPr id="5017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5263" y="3442941"/>
                        <a:ext cx="2165350" cy="871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7264852"/>
              </p:ext>
            </p:extLst>
          </p:nvPr>
        </p:nvGraphicFramePr>
        <p:xfrm>
          <a:off x="2641600" y="4880674"/>
          <a:ext cx="3860800" cy="164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74" name="Equation" r:id="rId15" imgW="2120760" imgH="901440" progId="Equation.DSMT4">
                  <p:embed/>
                </p:oleObj>
              </mc:Choice>
              <mc:Fallback>
                <p:oleObj name="Equation" r:id="rId15" imgW="2120760" imgH="901440" progId="Equation.DSMT4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600" y="4880674"/>
                        <a:ext cx="3860800" cy="164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5-Point Star 18"/>
          <p:cNvSpPr/>
          <p:nvPr/>
        </p:nvSpPr>
        <p:spPr>
          <a:xfrm>
            <a:off x="2077826" y="5439546"/>
            <a:ext cx="415637" cy="415637"/>
          </a:xfrm>
          <a:prstGeom prst="star5">
            <a:avLst>
              <a:gd name="adj" fmla="val 15078"/>
              <a:gd name="hf" fmla="val 105146"/>
              <a:gd name="vf" fmla="val 110557"/>
            </a:avLst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Reaction Quotient, Q</a:t>
            </a:r>
            <a:r>
              <a:rPr lang="en-US" baseline="-25000" dirty="0"/>
              <a:t>P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544927" y="3461615"/>
          <a:ext cx="5827712" cy="166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3" name="Equation" r:id="rId3" imgW="3200400" imgH="914400" progId="Equation.3">
                  <p:embed/>
                </p:oleObj>
              </mc:Choice>
              <mc:Fallback>
                <p:oleObj name="Equation" r:id="rId3" imgW="3200400" imgH="914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4927" y="3461615"/>
                        <a:ext cx="5827712" cy="1665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5-Point Star 9"/>
          <p:cNvSpPr/>
          <p:nvPr/>
        </p:nvSpPr>
        <p:spPr>
          <a:xfrm>
            <a:off x="693593" y="4058802"/>
            <a:ext cx="415637" cy="415637"/>
          </a:xfrm>
          <a:prstGeom prst="star5">
            <a:avLst>
              <a:gd name="adj" fmla="val 15078"/>
              <a:gd name="hf" fmla="val 105146"/>
              <a:gd name="vf" fmla="val 110557"/>
            </a:avLst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9225" y="1362456"/>
            <a:ext cx="7818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This is the origin of using the reaction quotient (Q</a:t>
            </a:r>
            <a:r>
              <a:rPr lang="en-US" sz="2400" baseline="-25000" dirty="0"/>
              <a:t>P</a:t>
            </a:r>
            <a:r>
              <a:rPr lang="en-US" sz="2400" dirty="0"/>
              <a:t>)and equilibrium constant (K</a:t>
            </a:r>
            <a:r>
              <a:rPr lang="en-US" sz="2400" baseline="-25000" dirty="0"/>
              <a:t>P</a:t>
            </a:r>
            <a:r>
              <a:rPr lang="en-US" sz="2400" dirty="0"/>
              <a:t>):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Equilibrium Constant, K</a:t>
            </a:r>
            <a:r>
              <a:rPr lang="en-US" baseline="-25000" dirty="0"/>
              <a:t>P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06192" y="4606947"/>
            <a:ext cx="77477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400" dirty="0"/>
              <a:t>Q</a:t>
            </a:r>
            <a:r>
              <a:rPr lang="en-US" sz="2400" baseline="-25000" dirty="0"/>
              <a:t>P</a:t>
            </a:r>
            <a:r>
              <a:rPr lang="en-US" sz="2400" dirty="0"/>
              <a:t> tells us about the ratio of products to reactants at any point during the reaction. At equilibrium, a given system will always reach the same </a:t>
            </a:r>
            <a:r>
              <a:rPr lang="en-US" sz="2400" b="1" dirty="0"/>
              <a:t>equilibrium constant, K</a:t>
            </a:r>
            <a:r>
              <a:rPr lang="en-US" sz="2400" b="1" baseline="-25000" dirty="0"/>
              <a:t>P</a:t>
            </a:r>
            <a:r>
              <a:rPr lang="en-US" sz="2400" b="1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2582" y="951345"/>
            <a:ext cx="79308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400" dirty="0"/>
              <a:t>At equilibrium, </a:t>
            </a:r>
            <a:r>
              <a:rPr lang="en-US" sz="2400" dirty="0">
                <a:sym typeface="Symbol"/>
              </a:rPr>
              <a:t>G</a:t>
            </a:r>
            <a:r>
              <a:rPr lang="en-US" sz="2400" baseline="-25000" dirty="0">
                <a:sym typeface="Symbol"/>
              </a:rPr>
              <a:t>R</a:t>
            </a:r>
            <a:r>
              <a:rPr lang="en-US" sz="2400" dirty="0">
                <a:sym typeface="Symbol"/>
              </a:rPr>
              <a:t> = 0. We solve our previous equation to show that, at equilibrium,  </a:t>
            </a:r>
            <a:endParaRPr lang="en-US" sz="24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790873" y="2161309"/>
          <a:ext cx="3728131" cy="1662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2" name="Equation" r:id="rId3" imgW="939600" imgH="419040" progId="Equation.3">
                  <p:embed/>
                </p:oleObj>
              </mc:Choice>
              <mc:Fallback>
                <p:oleObj name="Equation" r:id="rId3" imgW="939600" imgH="419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873" y="2161309"/>
                        <a:ext cx="3728131" cy="166254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5-Point Star 9"/>
          <p:cNvSpPr/>
          <p:nvPr/>
        </p:nvSpPr>
        <p:spPr>
          <a:xfrm>
            <a:off x="1192357" y="2738001"/>
            <a:ext cx="415637" cy="415637"/>
          </a:xfrm>
          <a:prstGeom prst="star5">
            <a:avLst>
              <a:gd name="adj" fmla="val 15078"/>
              <a:gd name="hf" fmla="val 105146"/>
              <a:gd name="vf" fmla="val 110557"/>
            </a:avLst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No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92630" y="1801092"/>
            <a:ext cx="1506820" cy="1781713"/>
          </a:xfrm>
          <a:prstGeom prst="rect">
            <a:avLst/>
          </a:prstGeom>
        </p:spPr>
      </p:pic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6303240" y="3764395"/>
          <a:ext cx="2136759" cy="484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3" name="Equation" r:id="rId6" imgW="952200" imgH="215640" progId="Equation.3">
                  <p:embed/>
                </p:oleObj>
              </mc:Choice>
              <mc:Fallback>
                <p:oleObj name="Equation" r:id="rId6" imgW="95220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3240" y="3764395"/>
                        <a:ext cx="2136759" cy="4843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ecture Slides">
      <a:majorFont>
        <a:latin typeface="Maiandra GD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tx1">
              <a:lumMod val="95000"/>
              <a:lumOff val="5000"/>
            </a:schemeClr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spcAft>
            <a:spcPts val="1200"/>
          </a:spcAft>
          <a:defRPr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ecture Slides">
      <a:majorFont>
        <a:latin typeface="Maiandra GD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3772</TotalTime>
  <Words>834</Words>
  <Application>Microsoft Office PowerPoint</Application>
  <PresentationFormat>On-screen Show (4:3)</PresentationFormat>
  <Paragraphs>142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Century Gothic</vt:lpstr>
      <vt:lpstr>Maiandra GD</vt:lpstr>
      <vt:lpstr>Symbol</vt:lpstr>
      <vt:lpstr>Office Theme</vt:lpstr>
      <vt:lpstr>Custom Design</vt:lpstr>
      <vt:lpstr>1_Custom Design</vt:lpstr>
      <vt:lpstr>Equation</vt:lpstr>
      <vt:lpstr>PowerPoint Presentation</vt:lpstr>
      <vt:lpstr>Chemical Potential: A review</vt:lpstr>
      <vt:lpstr>Gibbs energy for any reaction mixture</vt:lpstr>
      <vt:lpstr>Mixtures of gases: </vt:lpstr>
      <vt:lpstr>Gibbs Energy of an Ideal Gas Mixture</vt:lpstr>
      <vt:lpstr>Entropy and Enthalpy of mixing</vt:lpstr>
      <vt:lpstr>Gibbs energy for a reaction: general</vt:lpstr>
      <vt:lpstr>Reaction Quotient, QP</vt:lpstr>
      <vt:lpstr>Equilibrium Constant, KP</vt:lpstr>
      <vt:lpstr>Le Châtelier’s Principle</vt:lpstr>
      <vt:lpstr>Temperature and Equilibrium</vt:lpstr>
      <vt:lpstr>Fugacity (f) and Fugacity Coefficient ()</vt:lpstr>
      <vt:lpstr>Calculating fugacity</vt:lpstr>
      <vt:lpstr>Extent of reaction, </vt:lpstr>
      <vt:lpstr>Relating G to </vt:lpstr>
      <vt:lpstr>Equilibrium partial pressures: an example</vt:lpstr>
      <vt:lpstr>Equilibrium constant and concentration</vt:lpstr>
      <vt:lpstr>Mole fraction Kx</vt:lpstr>
      <vt:lpstr>Concentration, KC</vt:lpstr>
      <vt:lpstr>PowerPoint Presentation</vt:lpstr>
    </vt:vector>
  </TitlesOfParts>
  <Company>Western Kentucky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Matthew Nee</dc:creator>
  <cp:lastModifiedBy>Nee, Matthew</cp:lastModifiedBy>
  <cp:revision>291</cp:revision>
  <dcterms:created xsi:type="dcterms:W3CDTF">2010-08-19T21:14:43Z</dcterms:created>
  <dcterms:modified xsi:type="dcterms:W3CDTF">2022-09-28T23:09:34Z</dcterms:modified>
</cp:coreProperties>
</file>