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</p:sldMasterIdLst>
  <p:notesMasterIdLst>
    <p:notesMasterId r:id="rId21"/>
  </p:notesMasterIdLst>
  <p:sldIdLst>
    <p:sldId id="256" r:id="rId4"/>
    <p:sldId id="322" r:id="rId5"/>
    <p:sldId id="316" r:id="rId6"/>
    <p:sldId id="323" r:id="rId7"/>
    <p:sldId id="303" r:id="rId8"/>
    <p:sldId id="304" r:id="rId9"/>
    <p:sldId id="306" r:id="rId10"/>
    <p:sldId id="305" r:id="rId11"/>
    <p:sldId id="307" r:id="rId12"/>
    <p:sldId id="314" r:id="rId13"/>
    <p:sldId id="315" r:id="rId14"/>
    <p:sldId id="309" r:id="rId15"/>
    <p:sldId id="312" r:id="rId16"/>
    <p:sldId id="313" r:id="rId17"/>
    <p:sldId id="311" r:id="rId18"/>
    <p:sldId id="310" r:id="rId19"/>
    <p:sldId id="272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79646"/>
    <a:srgbClr val="FFC000"/>
    <a:srgbClr val="4776D5"/>
    <a:srgbClr val="95B3D7"/>
    <a:srgbClr val="DAE78B"/>
    <a:srgbClr val="527FD8"/>
    <a:srgbClr val="404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08" y="36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7534DF-8A14-431F-9114-89903408480D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1BC010-C5A4-4D04-93DF-07F016107B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Lecture II-3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23900" y="762000"/>
            <a:ext cx="769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4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jpe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jpeg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NQhjAtCKgh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9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7709" y="0"/>
            <a:ext cx="3579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CHEM 450/450G </a:t>
            </a:r>
          </a:p>
          <a:p>
            <a:pPr algn="r"/>
            <a:r>
              <a:rPr lang="en-US" sz="2000" dirty="0"/>
              <a:t>Dr. M. J. Nee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2363" y="1228437"/>
            <a:ext cx="375920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Lecture II-3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Phase Changes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Plan for Today: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Chemical potential and phase change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P-T diagrams</a:t>
            </a:r>
          </a:p>
          <a:p>
            <a:pPr marL="457200" indent="-457200">
              <a:spcAft>
                <a:spcPts val="1200"/>
              </a:spcAft>
              <a:buFontTx/>
              <a:buAutoNum type="arabicPeriod"/>
            </a:pPr>
            <a:r>
              <a:rPr lang="en-US" sz="2000" dirty="0"/>
              <a:t>The Phase Rule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The </a:t>
            </a:r>
            <a:r>
              <a:rPr lang="en-US" sz="2000" dirty="0" err="1"/>
              <a:t>Clapeyron</a:t>
            </a:r>
            <a:r>
              <a:rPr lang="en-US" sz="2000" dirty="0"/>
              <a:t> Equation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20709" t="18296" r="20539" b="13587"/>
          <a:stretch>
            <a:fillRect/>
          </a:stretch>
        </p:blipFill>
        <p:spPr bwMode="auto">
          <a:xfrm>
            <a:off x="533400" y="429491"/>
            <a:ext cx="4047129" cy="5921822"/>
          </a:xfrm>
          <a:prstGeom prst="rect">
            <a:avLst/>
          </a:prstGeom>
          <a:solidFill>
            <a:srgbClr val="000000">
              <a:shade val="95000"/>
            </a:srgbClr>
          </a:solidFill>
          <a:ln w="3048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5EE-DE34-4B80-9702-96FEC2C9A8D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solid-liquid-and-gas.jpg"/>
          <p:cNvPicPr>
            <a:picLocks noChangeAspect="1"/>
          </p:cNvPicPr>
          <p:nvPr/>
        </p:nvPicPr>
        <p:blipFill>
          <a:blip r:embed="rId3" cstate="print"/>
          <a:srcRect b="40255"/>
          <a:stretch>
            <a:fillRect/>
          </a:stretch>
        </p:blipFill>
        <p:spPr>
          <a:xfrm>
            <a:off x="2022346" y="4322620"/>
            <a:ext cx="2983762" cy="2376855"/>
          </a:xfrm>
          <a:prstGeom prst="rect">
            <a:avLst/>
          </a:prstGeom>
        </p:spPr>
      </p:pic>
      <p:pic>
        <p:nvPicPr>
          <p:cNvPr id="10" name="Picture 9" descr="water_librational_mod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6073" y="398575"/>
            <a:ext cx="3842327" cy="31125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3" descr="c:\ch08\08_01fig_PChe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18627" y="2373745"/>
            <a:ext cx="2738530" cy="3051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 on P-T diagrams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5710" y="905164"/>
            <a:ext cx="7721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i="1" dirty="0"/>
              <a:t>Co-</a:t>
            </a:r>
            <a:r>
              <a:rPr lang="en-US" sz="2400" b="1" i="1" dirty="0" err="1"/>
              <a:t>existance</a:t>
            </a:r>
            <a:r>
              <a:rPr lang="en-US" sz="2400" b="1" i="1" dirty="0"/>
              <a:t> curves:</a:t>
            </a:r>
            <a:r>
              <a:rPr lang="en-US" sz="2400" dirty="0"/>
              <a:t> lines where two phases are in equilibrium.</a:t>
            </a:r>
          </a:p>
          <a:p>
            <a:pPr algn="just">
              <a:spcAft>
                <a:spcPts val="1200"/>
              </a:spcAft>
            </a:pPr>
            <a:r>
              <a:rPr lang="en-US" sz="2400" b="1" i="1" dirty="0"/>
              <a:t>Triple point:</a:t>
            </a:r>
            <a:r>
              <a:rPr lang="en-US" sz="2400" dirty="0"/>
              <a:t> Single point in P-T space where three phases coexist.</a:t>
            </a:r>
          </a:p>
        </p:txBody>
      </p:sp>
      <p:pic>
        <p:nvPicPr>
          <p:cNvPr id="7" name="Picture 3" descr="c:\ch08\08_04fig_PCh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06" y="3001819"/>
            <a:ext cx="4149360" cy="3269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886036" y="3140364"/>
            <a:ext cx="38146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i="1" dirty="0"/>
              <a:t>Critical point: </a:t>
            </a:r>
            <a:r>
              <a:rPr lang="en-US" sz="2400" dirty="0"/>
              <a:t>P, T, beyond which there is no difference in </a:t>
            </a:r>
            <a:r>
              <a:rPr lang="en-US" sz="2400" dirty="0" err="1"/>
              <a:t>V</a:t>
            </a:r>
            <a:r>
              <a:rPr lang="en-US" sz="2400" baseline="-25000" dirty="0" err="1"/>
              <a:t>m</a:t>
            </a:r>
            <a:r>
              <a:rPr lang="en-US" sz="2400" dirty="0"/>
              <a:t> of the liquid and the gas (supercritical fluid).</a:t>
            </a:r>
            <a:endParaRPr lang="en-US" sz="2400" b="1" i="1" dirty="0"/>
          </a:p>
          <a:p>
            <a:pPr algn="just"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potential explains P-T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3" descr="c:\ch08\08_04fig_PCh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3834" y="895927"/>
            <a:ext cx="4149360" cy="3269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8836" y="1717964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At equilibrium:</a:t>
            </a:r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1147763" y="2357438"/>
          <a:ext cx="15652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4" name="Equation" r:id="rId4" imgW="672840" imgH="241200" progId="Equation.3">
                  <p:embed/>
                </p:oleObj>
              </mc:Choice>
              <mc:Fallback>
                <p:oleObj name="Equation" r:id="rId4" imgW="6728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357438"/>
                        <a:ext cx="15652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c:\ch08\08_01fig_PChem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199" y="3601491"/>
            <a:ext cx="2664547" cy="2969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1089891" y="3833089"/>
            <a:ext cx="175491" cy="17549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58509" y="2581562"/>
            <a:ext cx="175491" cy="17549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4909" y="4225637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At triple point: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515842" y="4633480"/>
          <a:ext cx="24796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5" name="Equation" r:id="rId7" imgW="1066680" imgH="241200" progId="Equation.3">
                  <p:embed/>
                </p:oleObj>
              </mc:Choice>
              <mc:Fallback>
                <p:oleObj name="Equation" r:id="rId7" imgW="10666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842" y="4633480"/>
                        <a:ext cx="247967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23856" y="5458691"/>
            <a:ext cx="490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At a different pressure, use the different </a:t>
            </a:r>
            <a:r>
              <a:rPr lang="en-US" sz="2400" dirty="0">
                <a:sym typeface="Symbol"/>
              </a:rPr>
              <a:t>-T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17 0.00925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9877E-6 L 0.10052 -1.0987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7 0.00925 L 0.16875 0.0698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-1.09877E-6 L 0.19392 -1.0987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0.06985 L 0.22725 0.239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92 -1.09877E-6 L 0.2684 -1.0987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6" y="-152400"/>
            <a:ext cx="8636000" cy="1143000"/>
          </a:xfrm>
        </p:spPr>
        <p:txBody>
          <a:bodyPr>
            <a:normAutofit/>
          </a:bodyPr>
          <a:lstStyle/>
          <a:p>
            <a:r>
              <a:rPr lang="en-US" dirty="0"/>
              <a:t>More complicated systems: multiple solids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3" descr="c:\ch08\08_09fig_PCh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987" y="947898"/>
            <a:ext cx="7842016" cy="4455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525818" y="5528365"/>
            <a:ext cx="461818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Phase diagram of sulfur has several solids because atoms can arrange in different ways</a:t>
            </a:r>
          </a:p>
        </p:txBody>
      </p:sp>
      <p:pic>
        <p:nvPicPr>
          <p:cNvPr id="152578" name="Picture 2" descr="http://farm3.static.flickr.com/2414/2277281295_563096fa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957" y="3472873"/>
            <a:ext cx="2337244" cy="1752933"/>
          </a:xfrm>
          <a:prstGeom prst="rect">
            <a:avLst/>
          </a:prstGeom>
          <a:noFill/>
        </p:spPr>
      </p:pic>
      <p:pic>
        <p:nvPicPr>
          <p:cNvPr id="152580" name="Picture 4" descr="[Figure 2]"/>
          <p:cNvPicPr>
            <a:picLocks noChangeAspect="1" noChangeArrowheads="1"/>
          </p:cNvPicPr>
          <p:nvPr/>
        </p:nvPicPr>
        <p:blipFill>
          <a:blip r:embed="rId4" cstate="print"/>
          <a:srcRect r="50128" b="5230"/>
          <a:stretch>
            <a:fillRect/>
          </a:stretch>
        </p:blipFill>
        <p:spPr bwMode="auto">
          <a:xfrm>
            <a:off x="7139709" y="1586265"/>
            <a:ext cx="1781176" cy="1803414"/>
          </a:xfrm>
          <a:prstGeom prst="rect">
            <a:avLst/>
          </a:prstGeom>
          <a:noFill/>
        </p:spPr>
      </p:pic>
      <p:pic>
        <p:nvPicPr>
          <p:cNvPr id="152582" name="Picture 6" descr="http://skywalker.cochise.edu/wellerr/crystals/orthorhombic/6sulfur-ammm-235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0449" y="4991100"/>
            <a:ext cx="2223112" cy="1866900"/>
          </a:xfrm>
          <a:prstGeom prst="rect">
            <a:avLst/>
          </a:prstGeom>
          <a:noFill/>
        </p:spPr>
      </p:pic>
      <p:pic>
        <p:nvPicPr>
          <p:cNvPr id="152584" name="Picture 8" descr="sulfurcrystal structure image (ball and stick style)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320000"/>
              </a:clrFrom>
              <a:clrTo>
                <a:srgbClr val="32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607647"/>
            <a:ext cx="2066058" cy="2066058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3" name="Oval 12"/>
          <p:cNvSpPr/>
          <p:nvPr/>
        </p:nvSpPr>
        <p:spPr>
          <a:xfrm rot="1633587">
            <a:off x="3158837" y="1644073"/>
            <a:ext cx="803564" cy="2262909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</p:cNvCxnSpPr>
          <p:nvPr/>
        </p:nvCxnSpPr>
        <p:spPr>
          <a:xfrm flipV="1">
            <a:off x="4078269" y="1514763"/>
            <a:ext cx="3236932" cy="254669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4"/>
          </p:cNvCxnSpPr>
          <p:nvPr/>
        </p:nvCxnSpPr>
        <p:spPr>
          <a:xfrm>
            <a:off x="3042969" y="3781623"/>
            <a:ext cx="3597977" cy="1381504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19200" y="3362036"/>
            <a:ext cx="1394691" cy="54956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609274" y="3629891"/>
            <a:ext cx="1500908" cy="141316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609601" y="3636818"/>
            <a:ext cx="609599" cy="104601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 Rule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11563" y="1914525"/>
          <a:ext cx="13223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2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1914525"/>
                        <a:ext cx="132238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8618" y="1099128"/>
            <a:ext cx="833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a single component system (one pure compound):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563" y="2761672"/>
            <a:ext cx="3962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Where</a:t>
            </a:r>
            <a:r>
              <a:rPr lang="en-US" sz="2400" b="1" i="1" dirty="0"/>
              <a:t> F </a:t>
            </a:r>
            <a:r>
              <a:rPr lang="en-US" sz="2400" dirty="0"/>
              <a:t>= independent degrees of freedom</a:t>
            </a:r>
            <a:r>
              <a:rPr lang="en-US" sz="2400" b="1" dirty="0"/>
              <a:t>,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i="1" dirty="0"/>
              <a:t>p </a:t>
            </a:r>
            <a:r>
              <a:rPr lang="en-US" sz="2400" dirty="0"/>
              <a:t>= number of phases at that point. </a:t>
            </a:r>
          </a:p>
          <a:p>
            <a:pPr algn="just">
              <a:spcAft>
                <a:spcPts val="1200"/>
              </a:spcAft>
            </a:pPr>
            <a:r>
              <a:rPr lang="en-US" sz="2400" dirty="0"/>
              <a:t>For </a:t>
            </a:r>
            <a:r>
              <a:rPr lang="en-US" sz="2400" b="1" i="1" dirty="0"/>
              <a:t>c</a:t>
            </a:r>
            <a:r>
              <a:rPr lang="en-US" sz="2400" b="1" dirty="0"/>
              <a:t> </a:t>
            </a:r>
            <a:r>
              <a:rPr lang="en-US" sz="2400" dirty="0"/>
              <a:t>components:</a:t>
            </a:r>
          </a:p>
        </p:txBody>
      </p:sp>
      <p:pic>
        <p:nvPicPr>
          <p:cNvPr id="11" name="Picture 3" descr="c:\ch08\08_04fig_PChe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669" y="2743200"/>
            <a:ext cx="4149360" cy="3269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Isosceles Triangle 11"/>
          <p:cNvSpPr/>
          <p:nvPr/>
        </p:nvSpPr>
        <p:spPr>
          <a:xfrm>
            <a:off x="8063345" y="4322618"/>
            <a:ext cx="278569" cy="24014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7347527" y="3994727"/>
            <a:ext cx="278569" cy="24014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109854" y="4789054"/>
            <a:ext cx="278569" cy="24014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823913" y="5078413"/>
          <a:ext cx="17907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3" name="Equation" r:id="rId6" imgW="825480" imgH="203040" progId="Equation.DSMT4">
                  <p:embed/>
                </p:oleObj>
              </mc:Choice>
              <mc:Fallback>
                <p:oleObj name="Equation" r:id="rId6" imgW="8254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078413"/>
                        <a:ext cx="17907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 diagrams are just a slice of reality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3" descr="c:\ch08\08_13fig_PCh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437" y="841709"/>
            <a:ext cx="7490113" cy="57695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Clapeyron</a:t>
            </a:r>
            <a:r>
              <a:rPr lang="en-US" dirty="0"/>
              <a:t> Equation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49123" y="2427152"/>
          <a:ext cx="1678430" cy="103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7" name="Equation" r:id="rId3" imgW="698400" imgH="431640" progId="Equation.3">
                  <p:embed/>
                </p:oleObj>
              </mc:Choice>
              <mc:Fallback>
                <p:oleObj name="Equation" r:id="rId3" imgW="698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123" y="2427152"/>
                        <a:ext cx="1678430" cy="1037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1891" y="1348509"/>
            <a:ext cx="798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Math behind phase diagrams involves determining the slope of P </a:t>
            </a:r>
            <a:r>
              <a:rPr lang="en-US" sz="2400" dirty="0" err="1"/>
              <a:t>wrt</a:t>
            </a:r>
            <a:r>
              <a:rPr lang="en-US" sz="2400" dirty="0"/>
              <a:t> 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882" y="3981730"/>
            <a:ext cx="7037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Sign of  slope is correlated to density change: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888692" y="4620058"/>
          <a:ext cx="11588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8" name="Equation" r:id="rId5" imgW="482400" imgH="393480" progId="Equation.3">
                  <p:embed/>
                </p:oleObj>
              </mc:Choice>
              <mc:Fallback>
                <p:oleObj name="Equation" r:id="rId5" imgW="4824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692" y="4620058"/>
                        <a:ext cx="11588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6409893" y="4620058"/>
          <a:ext cx="11588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9" name="Equation" r:id="rId7" imgW="482400" imgH="393480" progId="Equation.3">
                  <p:embed/>
                </p:oleObj>
              </mc:Choice>
              <mc:Fallback>
                <p:oleObj name="Equation" r:id="rId7" imgW="4824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893" y="4620058"/>
                        <a:ext cx="11588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7018" y="5772728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increase P, increase density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0919" y="5772728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increase P, decrease density</a:t>
            </a:r>
          </a:p>
        </p:txBody>
      </p:sp>
      <p:sp>
        <p:nvSpPr>
          <p:cNvPr id="13" name="5-Point Star 12"/>
          <p:cNvSpPr/>
          <p:nvPr/>
        </p:nvSpPr>
        <p:spPr>
          <a:xfrm>
            <a:off x="2753302" y="2691821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Claussius-Clapeyron</a:t>
            </a:r>
            <a:r>
              <a:rPr lang="en-US" dirty="0"/>
              <a:t> Equation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52938" y="3814619"/>
          <a:ext cx="2998325" cy="84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4" name="Equation" r:id="rId3" imgW="1714320" imgH="482400" progId="Equation.3">
                  <p:embed/>
                </p:oleObj>
              </mc:Choice>
              <mc:Fallback>
                <p:oleObj name="Equation" r:id="rId3" imgW="17143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938" y="3814619"/>
                        <a:ext cx="2998325" cy="843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64" y="1274618"/>
            <a:ext cx="7330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the liquid-vapor co-</a:t>
            </a:r>
            <a:r>
              <a:rPr lang="en-US" sz="2400" dirty="0" err="1"/>
              <a:t>existance</a:t>
            </a:r>
            <a:r>
              <a:rPr lang="en-US" sz="2400" dirty="0"/>
              <a:t> line, </a:t>
            </a:r>
            <a:r>
              <a:rPr lang="en-US" sz="2400" dirty="0">
                <a:sym typeface="Symbol"/>
              </a:rPr>
              <a:t>V ≈ </a:t>
            </a:r>
            <a:r>
              <a:rPr lang="en-US" sz="2400" dirty="0" err="1">
                <a:sym typeface="Symbol"/>
              </a:rPr>
              <a:t>V</a:t>
            </a:r>
            <a:r>
              <a:rPr lang="en-US" sz="2400" baseline="-25000" dirty="0" err="1">
                <a:sym typeface="Symbol"/>
              </a:rPr>
              <a:t>gas</a:t>
            </a:r>
            <a:r>
              <a:rPr lang="en-US" sz="2400" dirty="0">
                <a:sym typeface="Symbol"/>
              </a:rPr>
              <a:t>:</a:t>
            </a:r>
            <a:endParaRPr lang="en-US" sz="2400" dirty="0"/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221958"/>
              </p:ext>
            </p:extLst>
          </p:nvPr>
        </p:nvGraphicFramePr>
        <p:xfrm>
          <a:off x="3366660" y="2273664"/>
          <a:ext cx="23336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5" name="Equation" r:id="rId5" imgW="1333440" imgH="507960" progId="Equation.3">
                  <p:embed/>
                </p:oleObj>
              </mc:Choice>
              <mc:Fallback>
                <p:oleObj name="Equation" r:id="rId5" imgW="133344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660" y="2273664"/>
                        <a:ext cx="2333625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872" y="5190836"/>
            <a:ext cx="794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Thus, we are able to obtain 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 err="1">
                <a:sym typeface="Symbol"/>
              </a:rPr>
              <a:t>H</a:t>
            </a:r>
            <a:r>
              <a:rPr lang="en-US" sz="2400" baseline="-25000" dirty="0" err="1">
                <a:sym typeface="Symbol"/>
              </a:rPr>
              <a:t>vap</a:t>
            </a:r>
            <a:r>
              <a:rPr lang="en-US" sz="2400" dirty="0">
                <a:sym typeface="Symbol"/>
              </a:rPr>
              <a:t> from P-T diagram</a:t>
            </a:r>
            <a:endParaRPr lang="en-US" sz="2400" dirty="0"/>
          </a:p>
        </p:txBody>
      </p:sp>
      <p:sp>
        <p:nvSpPr>
          <p:cNvPr id="10" name="5-Point Star 9"/>
          <p:cNvSpPr/>
          <p:nvPr/>
        </p:nvSpPr>
        <p:spPr>
          <a:xfrm>
            <a:off x="2648901" y="2497499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2605499" y="4021857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8700" y="723900"/>
            <a:ext cx="7353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entury Gothic" pitchFamily="34" charset="0"/>
              </a:rPr>
              <a:t>Reading</a:t>
            </a:r>
            <a:r>
              <a:rPr lang="en-US" sz="2400" dirty="0">
                <a:latin typeface="Century Gothic" pitchFamily="34" charset="0"/>
              </a:rPr>
              <a:t>: Finish up Chapter 8. We will also start Chapter 9 next time (solutions), but only at a rudimentary level. </a:t>
            </a:r>
          </a:p>
          <a:p>
            <a:pPr algn="just"/>
            <a:endParaRPr lang="en-US" sz="2400" dirty="0">
              <a:latin typeface="Century Gothic" pitchFamily="34" charset="0"/>
            </a:endParaRPr>
          </a:p>
          <a:p>
            <a:pPr algn="just"/>
            <a:r>
              <a:rPr lang="en-US" sz="2400" b="1" dirty="0">
                <a:latin typeface="Century Gothic" pitchFamily="34" charset="0"/>
              </a:rPr>
              <a:t>HW 5</a:t>
            </a:r>
            <a:r>
              <a:rPr lang="en-US" sz="2400" dirty="0">
                <a:latin typeface="Century Gothic" pitchFamily="34" charset="0"/>
              </a:rPr>
              <a:t> is due 10/15. </a:t>
            </a:r>
          </a:p>
          <a:p>
            <a:pPr algn="just"/>
            <a:endParaRPr lang="en-US" sz="2400" b="1" dirty="0">
              <a:latin typeface="Century Gothic" pitchFamily="34" charset="0"/>
            </a:endParaRPr>
          </a:p>
          <a:p>
            <a:pPr algn="just"/>
            <a:endParaRPr lang="en-US" sz="2400" dirty="0">
              <a:latin typeface="Century Gothic" pitchFamily="34" charset="0"/>
            </a:endParaRPr>
          </a:p>
          <a:p>
            <a:pPr algn="just"/>
            <a:r>
              <a:rPr lang="en-US" sz="2400" dirty="0">
                <a:latin typeface="Century Gothic" pitchFamily="34" charset="0"/>
              </a:rPr>
              <a:t>	</a:t>
            </a:r>
          </a:p>
          <a:p>
            <a:pPr algn="just"/>
            <a:endParaRPr lang="en-US" sz="2400" dirty="0">
              <a:latin typeface="Century Gothic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Solids and Liquids in equilibrium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510" y="1163782"/>
            <a:ext cx="482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Pressure dependence of G for solids and liquids is very small...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64327" y="2172278"/>
          <a:ext cx="1242291" cy="77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6" name="Equation" r:id="rId3" imgW="711000" imgH="444240" progId="Equation.3">
                  <p:embed/>
                </p:oleObj>
              </mc:Choice>
              <mc:Fallback>
                <p:oleObj name="Equation" r:id="rId3" imgW="711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327" y="2172278"/>
                        <a:ext cx="1242291" cy="776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7454" y="3121890"/>
            <a:ext cx="6984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But equilibrium involving multiple phases is still: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973427"/>
            <a:ext cx="2710871" cy="2029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20342" y="3650817"/>
          <a:ext cx="15065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7" name="Equation" r:id="rId6" imgW="647640" imgH="241200" progId="Equation.3">
                  <p:embed/>
                </p:oleObj>
              </mc:Choice>
              <mc:Fallback>
                <p:oleObj name="Equation" r:id="rId6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342" y="3650817"/>
                        <a:ext cx="15065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79273" y="3768437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643996" y="3736685"/>
          <a:ext cx="2447470" cy="44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8" name="Equation" r:id="rId8" imgW="1180800" imgH="215640" progId="Equation.3">
                  <p:embed/>
                </p:oleObj>
              </mc:Choice>
              <mc:Fallback>
                <p:oleObj name="Equation" r:id="rId8" imgW="1180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996" y="3736685"/>
                        <a:ext cx="2447470" cy="44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406650" y="4457700"/>
          <a:ext cx="3541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9" name="Equation" r:id="rId10" imgW="1600200" imgH="419040" progId="Equation.3">
                  <p:embed/>
                </p:oleObj>
              </mc:Choice>
              <mc:Fallback>
                <p:oleObj name="Equation" r:id="rId10" imgW="1600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457700"/>
                        <a:ext cx="35417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0909" y="5661891"/>
            <a:ext cx="8776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i="1" dirty="0"/>
              <a:t>SO: K</a:t>
            </a:r>
            <a:r>
              <a:rPr lang="en-US" sz="2400" b="1" i="1" baseline="-25000" dirty="0"/>
              <a:t>P</a:t>
            </a:r>
            <a:r>
              <a:rPr lang="en-US" sz="2400" b="1" i="1" dirty="0"/>
              <a:t> involves only the gases, but </a:t>
            </a:r>
            <a:r>
              <a:rPr lang="en-US" sz="2400" b="1" dirty="0">
                <a:sym typeface="Symbol"/>
              </a:rPr>
              <a:t></a:t>
            </a:r>
            <a:r>
              <a:rPr lang="en-US" sz="2400" b="1" i="1" dirty="0"/>
              <a:t>G</a:t>
            </a:r>
            <a:r>
              <a:rPr lang="en-US" sz="2400" b="1" i="1" baseline="-25000" dirty="0"/>
              <a:t>R </a:t>
            </a:r>
            <a:r>
              <a:rPr lang="en-US" sz="2400" b="1" i="1" dirty="0"/>
              <a:t>involves all species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1284720" y="4723821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Change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5EE-DE34-4B80-9702-96FEC2C9A8D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water_librational_mod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236" y="2846212"/>
            <a:ext cx="3842327" cy="311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20073" y="1163782"/>
            <a:ext cx="452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Begin to consider what happens at a molecular level to understand how the bulk behaves.</a:t>
            </a: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2353" y="1251817"/>
            <a:ext cx="3761448" cy="283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90836" y="4387273"/>
            <a:ext cx="3515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Have these clocks undergone phase change? What about melting chocolate?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change: a molecular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928" y="1216152"/>
            <a:ext cx="820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States of matter are dictated by intermolecular forces</a:t>
            </a: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59435" t="16953" r="20887" b="16237"/>
          <a:stretch/>
        </p:blipFill>
        <p:spPr>
          <a:xfrm>
            <a:off x="1106193" y="2153266"/>
            <a:ext cx="3922942" cy="3746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0200" y="2374900"/>
            <a:ext cx="321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/>
              <a:t>Solids have settled into the “minima” in potential energy, not enough KE to escape.</a:t>
            </a:r>
          </a:p>
        </p:txBody>
      </p:sp>
      <p:sp>
        <p:nvSpPr>
          <p:cNvPr id="10" name="Freeform 9"/>
          <p:cNvSpPr/>
          <p:nvPr/>
        </p:nvSpPr>
        <p:spPr>
          <a:xfrm>
            <a:off x="5678424" y="3703320"/>
            <a:ext cx="3054096" cy="2577839"/>
          </a:xfrm>
          <a:custGeom>
            <a:avLst/>
            <a:gdLst>
              <a:gd name="connsiteX0" fmla="*/ 0 w 3054096"/>
              <a:gd name="connsiteY0" fmla="*/ 0 h 2575830"/>
              <a:gd name="connsiteX1" fmla="*/ 621792 w 3054096"/>
              <a:gd name="connsiteY1" fmla="*/ 2532888 h 2575830"/>
              <a:gd name="connsiteX2" fmla="*/ 1325880 w 3054096"/>
              <a:gd name="connsiteY2" fmla="*/ 1545336 h 2575830"/>
              <a:gd name="connsiteX3" fmla="*/ 2002536 w 3054096"/>
              <a:gd name="connsiteY3" fmla="*/ 905256 h 2575830"/>
              <a:gd name="connsiteX4" fmla="*/ 3054096 w 3054096"/>
              <a:gd name="connsiteY4" fmla="*/ 777240 h 2575830"/>
              <a:gd name="connsiteX0" fmla="*/ 0 w 3054096"/>
              <a:gd name="connsiteY0" fmla="*/ 0 h 2577839"/>
              <a:gd name="connsiteX1" fmla="*/ 621792 w 3054096"/>
              <a:gd name="connsiteY1" fmla="*/ 2532888 h 2577839"/>
              <a:gd name="connsiteX2" fmla="*/ 1325880 w 3054096"/>
              <a:gd name="connsiteY2" fmla="*/ 1545336 h 2577839"/>
              <a:gd name="connsiteX3" fmla="*/ 2002536 w 3054096"/>
              <a:gd name="connsiteY3" fmla="*/ 905256 h 2577839"/>
              <a:gd name="connsiteX4" fmla="*/ 3054096 w 3054096"/>
              <a:gd name="connsiteY4" fmla="*/ 777240 h 257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4096" h="2577839">
                <a:moveTo>
                  <a:pt x="0" y="0"/>
                </a:moveTo>
                <a:cubicBezTo>
                  <a:pt x="200406" y="1137666"/>
                  <a:pt x="400812" y="2275332"/>
                  <a:pt x="621792" y="2532888"/>
                </a:cubicBezTo>
                <a:cubicBezTo>
                  <a:pt x="842772" y="2790444"/>
                  <a:pt x="1104900" y="1871472"/>
                  <a:pt x="1325880" y="1545336"/>
                </a:cubicBezTo>
                <a:cubicBezTo>
                  <a:pt x="1546860" y="1219200"/>
                  <a:pt x="1714500" y="1033272"/>
                  <a:pt x="2002536" y="905256"/>
                </a:cubicBezTo>
                <a:cubicBezTo>
                  <a:pt x="2290572" y="777240"/>
                  <a:pt x="2672334" y="777240"/>
                  <a:pt x="3054096" y="777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3640" y="5888736"/>
            <a:ext cx="173736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1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change and </a:t>
            </a:r>
            <a:r>
              <a:rPr lang="en-US" dirty="0">
                <a:sym typeface="Symbol"/>
              </a:rPr>
              <a:t>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3520" y="1034473"/>
            <a:ext cx="6650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Phase change is a chemical reaction. It has multiple components, so we must use </a:t>
            </a:r>
            <a:r>
              <a:rPr lang="en-US" sz="2400" dirty="0">
                <a:sym typeface="Symbol"/>
              </a:rPr>
              <a:t></a:t>
            </a:r>
            <a:endParaRPr lang="en-US" sz="2400" dirty="0"/>
          </a:p>
        </p:txBody>
      </p:sp>
      <p:pic>
        <p:nvPicPr>
          <p:cNvPr id="7" name="Picture 6" descr="solid-liquid-and-gas.jpg"/>
          <p:cNvPicPr>
            <a:picLocks noChangeAspect="1"/>
          </p:cNvPicPr>
          <p:nvPr/>
        </p:nvPicPr>
        <p:blipFill>
          <a:blip r:embed="rId3" cstate="print"/>
          <a:srcRect b="40255"/>
          <a:stretch>
            <a:fillRect/>
          </a:stretch>
        </p:blipFill>
        <p:spPr>
          <a:xfrm>
            <a:off x="4259880" y="2235629"/>
            <a:ext cx="5944655" cy="47354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9383" y="2487044"/>
            <a:ext cx="381461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Many phases are often present together. Are they all in </a:t>
            </a:r>
            <a:r>
              <a:rPr lang="en-US" sz="2400" dirty="0" err="1"/>
              <a:t>eqm</a:t>
            </a:r>
            <a:r>
              <a:rPr lang="en-US" sz="2400" dirty="0"/>
              <a:t>?</a:t>
            </a:r>
          </a:p>
          <a:p>
            <a:pPr algn="just">
              <a:spcAft>
                <a:spcPts val="1200"/>
              </a:spcAft>
            </a:pPr>
            <a:r>
              <a:rPr lang="en-US" sz="2400" dirty="0"/>
              <a:t>We recognize phase equilibrium based on chemical potential.</a:t>
            </a: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1619539" y="5378450"/>
          <a:ext cx="15065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1" name="Equation" r:id="rId4" imgW="647640" imgH="241200" progId="Equation.3">
                  <p:embed/>
                </p:oleObj>
              </mc:Choice>
              <mc:Fallback>
                <p:oleObj name="Equation" r:id="rId4" imgW="6476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539" y="5378450"/>
                        <a:ext cx="150653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-170872"/>
            <a:ext cx="8229600" cy="1143000"/>
          </a:xfrm>
        </p:spPr>
        <p:txBody>
          <a:bodyPr/>
          <a:lstStyle/>
          <a:p>
            <a:r>
              <a:rPr lang="en-US" dirty="0"/>
              <a:t>Plots of </a:t>
            </a:r>
            <a:r>
              <a:rPr lang="en-US" dirty="0">
                <a:sym typeface="Symbol"/>
              </a:rPr>
              <a:t> v. 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3" descr="c:\ch08\08_01fig_PCh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118" y="1025236"/>
            <a:ext cx="4504120" cy="5018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301674" y="1524000"/>
            <a:ext cx="3472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As T increases, the phase with the lowest chemical potential changes. All have the same general form: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22817" y="3807113"/>
          <a:ext cx="1719349" cy="88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0" name="Equation" r:id="rId4" imgW="863280" imgH="444240" progId="Equation.3">
                  <p:embed/>
                </p:oleObj>
              </mc:Choice>
              <mc:Fallback>
                <p:oleObj name="Equation" r:id="rId4" imgW="863280" imgH="4442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817" y="3807113"/>
                        <a:ext cx="1719349" cy="884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BP, FP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582" y="1237673"/>
            <a:ext cx="79793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Based on these plots (and on some math), we can show that an increase in pressure causes: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Boiling point elevation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400" dirty="0"/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4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Freezing point depression for</a:t>
            </a:r>
          </a:p>
          <a:p>
            <a:pPr marL="457200" indent="-457200">
              <a:spcAft>
                <a:spcPts val="1200"/>
              </a:spcAft>
            </a:pPr>
            <a:r>
              <a:rPr lang="en-US" sz="2400" dirty="0"/>
              <a:t>				</a:t>
            </a:r>
            <a:r>
              <a:rPr lang="en-US" sz="2400" b="1" i="1" dirty="0"/>
              <a:t>or</a:t>
            </a:r>
            <a:r>
              <a:rPr lang="en-US" sz="2400" dirty="0"/>
              <a:t> </a:t>
            </a:r>
          </a:p>
          <a:p>
            <a:pPr marL="457200" indent="-457200">
              <a:spcAft>
                <a:spcPts val="1200"/>
              </a:spcAft>
            </a:pPr>
            <a:r>
              <a:rPr lang="en-US" sz="2400" dirty="0"/>
              <a:t>	Freezing point elevation for</a:t>
            </a:r>
          </a:p>
          <a:p>
            <a:pPr marL="457200" indent="-457200">
              <a:spcAft>
                <a:spcPts val="1200"/>
              </a:spcAft>
            </a:pPr>
            <a:endParaRPr lang="en-US" sz="2400" dirty="0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5308600" y="4180177"/>
          <a:ext cx="18113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2" name="Equation" r:id="rId3" imgW="838080" imgH="241200" progId="Equation.3">
                  <p:embed/>
                </p:oleObj>
              </mc:Choice>
              <mc:Fallback>
                <p:oleObj name="Equation" r:id="rId3" imgW="8380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4180177"/>
                        <a:ext cx="18113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5174672" y="5228215"/>
          <a:ext cx="18113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3" name="Equation" r:id="rId5" imgW="838080" imgH="241200" progId="Equation.3">
                  <p:embed/>
                </p:oleObj>
              </mc:Choice>
              <mc:Fallback>
                <p:oleObj name="Equation" r:id="rId5" imgW="8380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672" y="5228215"/>
                        <a:ext cx="18113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513" name="Picture 17" descr="http://www.nsf.gov/news/special_reports/water/images/icespee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89" y="2313523"/>
            <a:ext cx="2326382" cy="167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on T and 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82898" y="1034473"/>
          <a:ext cx="2825752" cy="51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9" name="Equation" r:id="rId3" imgW="1257120" imgH="228600" progId="Equation.3">
                  <p:embed/>
                </p:oleObj>
              </mc:Choice>
              <mc:Fallback>
                <p:oleObj name="Equation" r:id="rId3" imgW="12571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898" y="1034473"/>
                        <a:ext cx="2825752" cy="5137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53065" y="1529743"/>
          <a:ext cx="1946688" cy="100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0" name="Equation" r:id="rId5" imgW="863280" imgH="444240" progId="Equation.3">
                  <p:embed/>
                </p:oleObj>
              </mc:Choice>
              <mc:Fallback>
                <p:oleObj name="Equation" r:id="rId5" imgW="8632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065" y="1529743"/>
                        <a:ext cx="1946688" cy="1001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5627401" y="1487055"/>
          <a:ext cx="1719692" cy="1003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1" name="Equation" r:id="rId7" imgW="761760" imgH="444240" progId="Equation.3">
                  <p:embed/>
                </p:oleObj>
              </mc:Choice>
              <mc:Fallback>
                <p:oleObj name="Equation" r:id="rId7" imgW="7617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401" y="1487055"/>
                        <a:ext cx="1719692" cy="1003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2874" y="2687782"/>
            <a:ext cx="681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How do plots from before change with P?</a:t>
            </a:r>
          </a:p>
        </p:txBody>
      </p:sp>
      <p:pic>
        <p:nvPicPr>
          <p:cNvPr id="10" name="Picture 3" descr="c:\ch08\08_02fig_PChe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872" y="3251474"/>
            <a:ext cx="6209868" cy="3403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21" y="3173163"/>
          <a:ext cx="1811120" cy="52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2" name="Equation" r:id="rId10" imgW="838080" imgH="241200" progId="Equation.3">
                  <p:embed/>
                </p:oleObj>
              </mc:Choice>
              <mc:Fallback>
                <p:oleObj name="Equation" r:id="rId10" imgW="8380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21" y="3173163"/>
                        <a:ext cx="1811120" cy="52138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6929910" y="3168072"/>
          <a:ext cx="1810144" cy="52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3" name="Equation" r:id="rId12" imgW="838080" imgH="241200" progId="Equation.3">
                  <p:embed/>
                </p:oleObj>
              </mc:Choice>
              <mc:Fallback>
                <p:oleObj name="Equation" r:id="rId12" imgW="83808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910" y="3168072"/>
                        <a:ext cx="1810144" cy="521566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5-Point Star 12"/>
          <p:cNvSpPr/>
          <p:nvPr/>
        </p:nvSpPr>
        <p:spPr>
          <a:xfrm>
            <a:off x="2180647" y="1029275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798" y="4412202"/>
            <a:ext cx="11897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     P</a:t>
            </a:r>
            <a:r>
              <a:rPr lang="en-US" baseline="-25000" dirty="0"/>
              <a:t>1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--- P</a:t>
            </a:r>
            <a:r>
              <a:rPr lang="en-US" baseline="-25000" dirty="0"/>
              <a:t>2</a:t>
            </a:r>
            <a:r>
              <a:rPr lang="en-US" dirty="0"/>
              <a:t> &gt; P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7452" y="4616388"/>
            <a:ext cx="292964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67992" y="3382392"/>
            <a:ext cx="541538" cy="603682"/>
          </a:xfrm>
          <a:prstGeom prst="ellipse">
            <a:avLst/>
          </a:prstGeom>
          <a:solidFill>
            <a:srgbClr val="FFFF00">
              <a:alpha val="21176"/>
            </a:srgbClr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25736" y="3357239"/>
            <a:ext cx="541538" cy="603682"/>
          </a:xfrm>
          <a:prstGeom prst="ellipse">
            <a:avLst/>
          </a:prstGeom>
          <a:solidFill>
            <a:srgbClr val="FFFF00">
              <a:alpha val="21176"/>
            </a:srgbClr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6960" y="5069150"/>
            <a:ext cx="117211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</a:t>
            </a:r>
            <a:r>
              <a:rPr lang="en-US" baseline="-25000" dirty="0"/>
              <a:t>m,2</a:t>
            </a:r>
            <a:r>
              <a:rPr lang="en-US" baseline="30000" dirty="0"/>
              <a:t> </a:t>
            </a:r>
            <a:r>
              <a:rPr lang="en-US" dirty="0"/>
              <a:t>&gt; T</a:t>
            </a:r>
            <a:r>
              <a:rPr lang="en-US" baseline="-25000" dirty="0"/>
              <a:t>m,1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08991" y="5043997"/>
            <a:ext cx="117211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</a:t>
            </a:r>
            <a:r>
              <a:rPr lang="en-US" baseline="-25000" dirty="0"/>
              <a:t>m,2</a:t>
            </a:r>
            <a:r>
              <a:rPr lang="en-US" baseline="30000" dirty="0"/>
              <a:t> </a:t>
            </a:r>
            <a:r>
              <a:rPr lang="en-US" dirty="0"/>
              <a:t>&lt; T</a:t>
            </a:r>
            <a:r>
              <a:rPr lang="en-US" baseline="-25000" dirty="0"/>
              <a:t>m,1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5" grpId="0" animBg="1"/>
      <p:bldP spid="18" grpId="0" animBg="1"/>
      <p:bldP spid="1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Pressure-Temperature Phase Diagrams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3" descr="c:\ch08\08_04fig_PCh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582" y="1089890"/>
            <a:ext cx="6484938" cy="5110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95000"/>
              <a:lumOff val="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5512</TotalTime>
  <Words>599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Maiandra GD</vt:lpstr>
      <vt:lpstr>Symbol</vt:lpstr>
      <vt:lpstr>Office Theme</vt:lpstr>
      <vt:lpstr>Custom Design</vt:lpstr>
      <vt:lpstr>1_Custom Design</vt:lpstr>
      <vt:lpstr>Equation</vt:lpstr>
      <vt:lpstr>PowerPoint Presentation</vt:lpstr>
      <vt:lpstr>Solids and Liquids in equilibrium</vt:lpstr>
      <vt:lpstr>Phase Change</vt:lpstr>
      <vt:lpstr>Phase change: a molecular picture</vt:lpstr>
      <vt:lpstr>Phase change and </vt:lpstr>
      <vt:lpstr>Plots of  v. T</vt:lpstr>
      <vt:lpstr>Changes in BP, FP</vt:lpstr>
      <vt:lpstr>Dependence on T and P</vt:lpstr>
      <vt:lpstr>Pressure-Temperature Phase Diagrams</vt:lpstr>
      <vt:lpstr>Important points on P-T diagrams</vt:lpstr>
      <vt:lpstr>Chemical potential explains P-T diagram</vt:lpstr>
      <vt:lpstr>More complicated systems: multiple solids </vt:lpstr>
      <vt:lpstr>The Phase Rule</vt:lpstr>
      <vt:lpstr>P-T diagrams are just a slice of reality</vt:lpstr>
      <vt:lpstr>The Clapeyron Equation</vt:lpstr>
      <vt:lpstr>The Claussius-Clapeyron Equation</vt:lpstr>
      <vt:lpstr>PowerPoint Presentation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Nee</dc:creator>
  <cp:lastModifiedBy>Nee, Matthew</cp:lastModifiedBy>
  <cp:revision>357</cp:revision>
  <dcterms:created xsi:type="dcterms:W3CDTF">2010-08-19T21:14:43Z</dcterms:created>
  <dcterms:modified xsi:type="dcterms:W3CDTF">2022-09-28T23:11:59Z</dcterms:modified>
</cp:coreProperties>
</file>