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  <p:sldMasterId id="2147483780" r:id="rId5"/>
  </p:sldMasterIdLst>
  <p:notesMasterIdLst>
    <p:notesMasterId r:id="rId25"/>
  </p:notesMasterIdLst>
  <p:sldIdLst>
    <p:sldId id="256" r:id="rId6"/>
    <p:sldId id="363" r:id="rId7"/>
    <p:sldId id="364" r:id="rId8"/>
    <p:sldId id="365" r:id="rId9"/>
    <p:sldId id="357" r:id="rId10"/>
    <p:sldId id="358" r:id="rId11"/>
    <p:sldId id="359" r:id="rId12"/>
    <p:sldId id="360" r:id="rId13"/>
    <p:sldId id="361" r:id="rId14"/>
    <p:sldId id="338" r:id="rId15"/>
    <p:sldId id="339" r:id="rId16"/>
    <p:sldId id="340" r:id="rId17"/>
    <p:sldId id="341" r:id="rId18"/>
    <p:sldId id="342" r:id="rId19"/>
    <p:sldId id="354" r:id="rId20"/>
    <p:sldId id="355" r:id="rId21"/>
    <p:sldId id="356" r:id="rId22"/>
    <p:sldId id="362" r:id="rId23"/>
    <p:sldId id="272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C000"/>
    <a:srgbClr val="F79646"/>
    <a:srgbClr val="4776D5"/>
    <a:srgbClr val="95B3D7"/>
    <a:srgbClr val="DAE78B"/>
    <a:srgbClr val="527FD8"/>
    <a:srgbClr val="404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7534DF-8A14-431F-9114-89903408480D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81BC010-C5A4-4D04-93DF-07F016107B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C010-C5A4-4D04-93DF-07F016107B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C010-C5A4-4D04-93DF-07F016107B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C010-C5A4-4D04-93DF-07F016107B6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834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93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99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35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00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1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63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089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03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17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227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176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9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160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256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9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44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549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421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647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784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Lecture II-5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23900" y="762000"/>
            <a:ext cx="7696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Maiandra G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23900" y="762000"/>
            <a:ext cx="7696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3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Maiandra G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23900" y="762000"/>
            <a:ext cx="7696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Maiandra G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81600" y="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CHEM 450/450G </a:t>
            </a:r>
          </a:p>
          <a:p>
            <a:pPr algn="r"/>
            <a:r>
              <a:rPr lang="en-US" sz="2000"/>
              <a:t>Dr</a:t>
            </a:r>
            <a:r>
              <a:rPr lang="en-US" sz="2000" dirty="0"/>
              <a:t>. M. J. Nee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345" y="1219200"/>
            <a:ext cx="3971637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Lecture II-5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Binary Solutions: </a:t>
            </a:r>
            <a:r>
              <a:rPr lang="en-US" sz="2400" dirty="0" err="1"/>
              <a:t>Raoult’s</a:t>
            </a:r>
            <a:r>
              <a:rPr lang="en-US" sz="2400" dirty="0"/>
              <a:t> and Henry’s Laws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Plan for Today: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err="1"/>
              <a:t>Raoult’s</a:t>
            </a:r>
            <a:r>
              <a:rPr lang="en-US" sz="2000" dirty="0"/>
              <a:t> and Henry’s Law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Binary solutions and </a:t>
            </a:r>
            <a:r>
              <a:rPr lang="en-US" sz="2000" dirty="0" err="1"/>
              <a:t>Raoult’s</a:t>
            </a:r>
            <a:r>
              <a:rPr lang="en-US" sz="2000" dirty="0"/>
              <a:t> Law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Fractional distillation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Gibbs-</a:t>
            </a:r>
            <a:r>
              <a:rPr lang="en-US" sz="2000" dirty="0" err="1"/>
              <a:t>Duhem</a:t>
            </a:r>
            <a:r>
              <a:rPr lang="en-US" sz="2000" dirty="0"/>
              <a:t> Equation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Binary Phase Diagrams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l="20709" t="18296" r="20539" b="13587"/>
          <a:stretch>
            <a:fillRect/>
          </a:stretch>
        </p:blipFill>
        <p:spPr bwMode="auto">
          <a:xfrm>
            <a:off x="533400" y="429491"/>
            <a:ext cx="4047129" cy="5921822"/>
          </a:xfrm>
          <a:prstGeom prst="rect">
            <a:avLst/>
          </a:prstGeom>
          <a:solidFill>
            <a:srgbClr val="000000">
              <a:shade val="95000"/>
            </a:srgbClr>
          </a:solidFill>
          <a:ln w="3048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5EE-DE34-4B80-9702-96FEC2C9A8D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RaoultBin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89" t="4561" r="7934" b="3267"/>
          <a:stretch>
            <a:fillRect/>
          </a:stretch>
        </p:blipFill>
        <p:spPr>
          <a:xfrm>
            <a:off x="368201" y="410014"/>
            <a:ext cx="3651350" cy="2207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3" descr="c:\ch09\09_09fig_PChem.jpg"/>
          <p:cNvPicPr>
            <a:picLocks noChangeAspect="1" noChangeArrowheads="1"/>
          </p:cNvPicPr>
          <p:nvPr/>
        </p:nvPicPr>
        <p:blipFill>
          <a:blip r:embed="rId4" cstate="print"/>
          <a:srcRect t="48298" b="6888"/>
          <a:stretch>
            <a:fillRect/>
          </a:stretch>
        </p:blipFill>
        <p:spPr bwMode="auto">
          <a:xfrm>
            <a:off x="428625" y="2371105"/>
            <a:ext cx="2120496" cy="2308669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4230958"/>
            <a:ext cx="2760328" cy="20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Pressure-composition diagrams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5098" y="1126836"/>
            <a:ext cx="829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We now have a new variable, x</a:t>
            </a:r>
            <a:r>
              <a:rPr lang="en-US" sz="2400" baseline="-25000" dirty="0"/>
              <a:t>i</a:t>
            </a:r>
            <a:r>
              <a:rPr lang="en-US" sz="2400" dirty="0"/>
              <a:t>, the mole fraction of a given component. The mole fraction in the liquid (x</a:t>
            </a:r>
            <a:r>
              <a:rPr lang="en-US" sz="2400" baseline="-25000" dirty="0"/>
              <a:t>i</a:t>
            </a:r>
            <a:r>
              <a:rPr lang="en-US" sz="2400" dirty="0"/>
              <a:t>) is not the same as the mole fraction in the vapor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)!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5999" y="4617992"/>
          <a:ext cx="1940351" cy="73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1206360" imgH="457200" progId="Equation.3">
                  <p:embed/>
                </p:oleObj>
              </mc:Choice>
              <mc:Fallback>
                <p:oleObj name="Equation" r:id="rId4" imgW="12063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99" y="4617992"/>
                        <a:ext cx="1940351" cy="735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80975" y="2724380"/>
          <a:ext cx="3279630" cy="133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1942920" imgH="787320" progId="Equation.3">
                  <p:embed/>
                </p:oleObj>
              </mc:Choice>
              <mc:Fallback>
                <p:oleObj name="Equation" r:id="rId6" imgW="1942920" imgH="787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2724380"/>
                        <a:ext cx="3279630" cy="1330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c:\ch09\09_04fig_PChem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4764" y="2484581"/>
            <a:ext cx="5322122" cy="3592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reeform 9"/>
          <p:cNvSpPr/>
          <p:nvPr/>
        </p:nvSpPr>
        <p:spPr>
          <a:xfrm>
            <a:off x="1773382" y="3432849"/>
            <a:ext cx="4036291" cy="566496"/>
          </a:xfrm>
          <a:custGeom>
            <a:avLst/>
            <a:gdLst>
              <a:gd name="connsiteX0" fmla="*/ 0 w 3648364"/>
              <a:gd name="connsiteY0" fmla="*/ 289406 h 566496"/>
              <a:gd name="connsiteX1" fmla="*/ 1099127 w 3648364"/>
              <a:gd name="connsiteY1" fmla="*/ 21551 h 566496"/>
              <a:gd name="connsiteX2" fmla="*/ 1062182 w 3648364"/>
              <a:gd name="connsiteY2" fmla="*/ 418715 h 566496"/>
              <a:gd name="connsiteX3" fmla="*/ 3648364 w 3648364"/>
              <a:gd name="connsiteY3" fmla="*/ 566496 h 56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8364" h="566496">
                <a:moveTo>
                  <a:pt x="0" y="289406"/>
                </a:moveTo>
                <a:cubicBezTo>
                  <a:pt x="461048" y="144703"/>
                  <a:pt x="922097" y="0"/>
                  <a:pt x="1099127" y="21551"/>
                </a:cubicBezTo>
                <a:cubicBezTo>
                  <a:pt x="1276157" y="43102"/>
                  <a:pt x="637309" y="327891"/>
                  <a:pt x="1062182" y="418715"/>
                </a:cubicBezTo>
                <a:cubicBezTo>
                  <a:pt x="1487055" y="509539"/>
                  <a:pt x="2567709" y="538017"/>
                  <a:pt x="3648364" y="566496"/>
                </a:cubicBez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40000" y="4451927"/>
            <a:ext cx="2918691" cy="1456267"/>
          </a:xfrm>
          <a:custGeom>
            <a:avLst/>
            <a:gdLst>
              <a:gd name="connsiteX0" fmla="*/ 0 w 2918691"/>
              <a:gd name="connsiteY0" fmla="*/ 757382 h 1456267"/>
              <a:gd name="connsiteX1" fmla="*/ 785091 w 2918691"/>
              <a:gd name="connsiteY1" fmla="*/ 1330037 h 1456267"/>
              <a:gd name="connsiteX2" fmla="*/ 2918691 w 2918691"/>
              <a:gd name="connsiteY2" fmla="*/ 0 h 145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8691" h="1456267">
                <a:moveTo>
                  <a:pt x="0" y="757382"/>
                </a:moveTo>
                <a:cubicBezTo>
                  <a:pt x="149321" y="1106824"/>
                  <a:pt x="298643" y="1456267"/>
                  <a:pt x="785091" y="1330037"/>
                </a:cubicBezTo>
                <a:cubicBezTo>
                  <a:pt x="1271539" y="1203807"/>
                  <a:pt x="2095115" y="601903"/>
                  <a:pt x="2918691" y="0"/>
                </a:cubicBez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distillation (T-x diagrams)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1745" y="1089890"/>
            <a:ext cx="8478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Start with a given composition (</a:t>
            </a:r>
            <a:r>
              <a:rPr lang="en-US" sz="2400" dirty="0" err="1"/>
              <a:t>x</a:t>
            </a:r>
            <a:r>
              <a:rPr lang="en-US" sz="2400" baseline="-25000" dirty="0" err="1"/>
              <a:t>A</a:t>
            </a:r>
            <a:r>
              <a:rPr lang="en-US" sz="2400" dirty="0"/>
              <a:t>) of two miscible liquids, A and B. You heat it, then let the vapor condense away (distillation) until T increases again. How pure is what remains?</a:t>
            </a:r>
          </a:p>
        </p:txBody>
      </p:sp>
      <p:pic>
        <p:nvPicPr>
          <p:cNvPr id="7" name="Picture 3" descr="c:\ch09\09_06fig_PCh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779039"/>
            <a:ext cx="4966278" cy="3487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029481" y="5409666"/>
            <a:ext cx="2590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What if you did this repeatedly?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Azeotropes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3" descr="c:\ch09\09_09fig_PChem.jpg"/>
          <p:cNvPicPr>
            <a:picLocks noChangeAspect="1" noChangeArrowheads="1"/>
          </p:cNvPicPr>
          <p:nvPr/>
        </p:nvPicPr>
        <p:blipFill>
          <a:blip r:embed="rId2" cstate="print"/>
          <a:srcRect b="56585"/>
          <a:stretch>
            <a:fillRect/>
          </a:stretch>
        </p:blipFill>
        <p:spPr bwMode="auto">
          <a:xfrm>
            <a:off x="378690" y="923115"/>
            <a:ext cx="3381066" cy="3566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3" descr="c:\ch09\09_09fig_PChem.jpg"/>
          <p:cNvPicPr>
            <a:picLocks noChangeAspect="1" noChangeArrowheads="1"/>
          </p:cNvPicPr>
          <p:nvPr/>
        </p:nvPicPr>
        <p:blipFill>
          <a:blip r:embed="rId2" cstate="print"/>
          <a:srcRect t="48298" b="6888"/>
          <a:stretch>
            <a:fillRect/>
          </a:stretch>
        </p:blipFill>
        <p:spPr bwMode="auto">
          <a:xfrm>
            <a:off x="5379153" y="923115"/>
            <a:ext cx="3275493" cy="3566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5-Point Star 7"/>
          <p:cNvSpPr/>
          <p:nvPr/>
        </p:nvSpPr>
        <p:spPr>
          <a:xfrm>
            <a:off x="1790700" y="1447800"/>
            <a:ext cx="209550" cy="2095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7467600" y="3114675"/>
            <a:ext cx="209550" cy="2095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5200650"/>
            <a:ext cx="8010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At azeotrope    , the liquid and vapor compositions are the same – no further distillation can happen!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647950" y="5295900"/>
            <a:ext cx="209550" cy="2095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27" y="-152400"/>
            <a:ext cx="8502073" cy="1143000"/>
          </a:xfrm>
        </p:spPr>
        <p:txBody>
          <a:bodyPr>
            <a:normAutofit/>
          </a:bodyPr>
          <a:lstStyle/>
          <a:p>
            <a:r>
              <a:rPr lang="en-US" sz="2800" dirty="0"/>
              <a:t>Chemical potentials in solution are not independent!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51" y="104775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So far, only discussed solutions of two volatile substances: both have measurable vapor pressures in the region of interest. 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075582" y="2506663"/>
          <a:ext cx="4480074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3" imgW="1371600" imgH="241200" progId="Equation.3">
                  <p:embed/>
                </p:oleObj>
              </mc:Choice>
              <mc:Fallback>
                <p:oleObj name="Equation" r:id="rId3" imgW="13716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582" y="2506663"/>
                        <a:ext cx="4480074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51" y="401955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Thus, chemical potential of the solvent changes with composition! We can make use of this to measure the chemical potential of a non-volatile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Gibbs-</a:t>
            </a:r>
            <a:r>
              <a:rPr lang="en-US" dirty="0" err="1"/>
              <a:t>Duhem</a:t>
            </a:r>
            <a:r>
              <a:rPr lang="en-US" dirty="0"/>
              <a:t> Equation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350" y="1143000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Differential for Gibbs energy: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60083" y="920749"/>
          <a:ext cx="3833227" cy="96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3" name="Equation" r:id="rId3" imgW="1765080" imgH="444240" progId="Equation.3">
                  <p:embed/>
                </p:oleObj>
              </mc:Choice>
              <mc:Fallback>
                <p:oleObj name="Equation" r:id="rId3" imgW="17650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083" y="920749"/>
                        <a:ext cx="3833227" cy="965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5" y="2124075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At constant P, T, we deal only with	        .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54649" y="1923256"/>
          <a:ext cx="1054737" cy="83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5" name="Equation" r:id="rId7" imgW="558720" imgH="444240" progId="Equation.3">
                  <p:embed/>
                </p:oleObj>
              </mc:Choice>
              <mc:Fallback>
                <p:oleObj name="Equation" r:id="rId7" imgW="55872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49" y="1923256"/>
                        <a:ext cx="1054737" cy="838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8125" y="3248025"/>
            <a:ext cx="477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To be proper, we would write: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63650" y="3863974"/>
          <a:ext cx="467995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6" name="Equation" r:id="rId9" imgW="2158920" imgH="215640" progId="Equation.3">
                  <p:embed/>
                </p:oleObj>
              </mc:Choice>
              <mc:Fallback>
                <p:oleObj name="Equation" r:id="rId9" imgW="21589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863974"/>
                        <a:ext cx="4679950" cy="467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8125" y="4667250"/>
            <a:ext cx="708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In fact, this means the what we assume is that 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219450" y="5157788"/>
          <a:ext cx="2366963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Equation" r:id="rId11" imgW="1091880" imgH="533160" progId="Equation.3">
                  <p:embed/>
                </p:oleObj>
              </mc:Choice>
              <mc:Fallback>
                <p:oleObj name="Equation" r:id="rId11" imgW="1091880" imgH="533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5157788"/>
                        <a:ext cx="2366963" cy="1157287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5-Point Star 14"/>
          <p:cNvSpPr/>
          <p:nvPr/>
        </p:nvSpPr>
        <p:spPr>
          <a:xfrm>
            <a:off x="2471459" y="5473382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Gibbs-</a:t>
            </a:r>
            <a:r>
              <a:rPr lang="en-US" dirty="0" err="1"/>
              <a:t>Duhem</a:t>
            </a:r>
            <a:r>
              <a:rPr lang="en-US" dirty="0"/>
              <a:t> Equation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124200" y="1052513"/>
          <a:ext cx="2366963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3" imgW="1091880" imgH="533160" progId="Equation.3">
                  <p:embed/>
                </p:oleObj>
              </mc:Choice>
              <mc:Fallback>
                <p:oleObj name="Equation" r:id="rId3" imgW="109188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52513"/>
                        <a:ext cx="2366963" cy="1157287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2426" y="2514600"/>
            <a:ext cx="802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If we have a non-volatile component, the change in its chemical potential is known as long as we know the change in chemical potential of the volatile component: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89275" y="4403724"/>
          <a:ext cx="258202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5" imgW="888840" imgH="431640" progId="Equation.3">
                  <p:embed/>
                </p:oleObj>
              </mc:Choice>
              <mc:Fallback>
                <p:oleObj name="Equation" r:id="rId5" imgW="8888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4403724"/>
                        <a:ext cx="2582022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5-Point Star 8"/>
          <p:cNvSpPr/>
          <p:nvPr/>
        </p:nvSpPr>
        <p:spPr>
          <a:xfrm>
            <a:off x="2385734" y="4873307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Phase diagrams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3" descr="c:\ch09\09_26fig_PCh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6003" y="1304924"/>
            <a:ext cx="3795872" cy="463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95275" y="1266825"/>
            <a:ext cx="4362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When a liquid-liquid solution cools, there is a liquid-solid coexistence region. In this region, there are 2 degrees of freedom!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30300" y="3327400"/>
          <a:ext cx="2698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Equation" r:id="rId4" imgW="863280" imgH="203040" progId="Equation.3">
                  <p:embed/>
                </p:oleObj>
              </mc:Choice>
              <mc:Fallback>
                <p:oleObj name="Equation" r:id="rId4" imgW="863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327400"/>
                        <a:ext cx="26987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1504950" y="4053176"/>
            <a:ext cx="4819650" cy="994026"/>
          </a:xfrm>
          <a:custGeom>
            <a:avLst/>
            <a:gdLst>
              <a:gd name="connsiteX0" fmla="*/ 0 w 2419350"/>
              <a:gd name="connsiteY0" fmla="*/ 785812 h 785812"/>
              <a:gd name="connsiteX1" fmla="*/ 1295400 w 2419350"/>
              <a:gd name="connsiteY1" fmla="*/ 71437 h 785812"/>
              <a:gd name="connsiteX2" fmla="*/ 1219200 w 2419350"/>
              <a:gd name="connsiteY2" fmla="*/ 357187 h 785812"/>
              <a:gd name="connsiteX3" fmla="*/ 2419350 w 2419350"/>
              <a:gd name="connsiteY3" fmla="*/ 366712 h 785812"/>
              <a:gd name="connsiteX0" fmla="*/ 0 w 2419350"/>
              <a:gd name="connsiteY0" fmla="*/ 727964 h 858713"/>
              <a:gd name="connsiteX1" fmla="*/ 1295400 w 2419350"/>
              <a:gd name="connsiteY1" fmla="*/ 13589 h 858713"/>
              <a:gd name="connsiteX2" fmla="*/ 1281357 w 2419350"/>
              <a:gd name="connsiteY2" fmla="*/ 809500 h 858713"/>
              <a:gd name="connsiteX3" fmla="*/ 2419350 w 2419350"/>
              <a:gd name="connsiteY3" fmla="*/ 308864 h 85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858713">
                <a:moveTo>
                  <a:pt x="0" y="727964"/>
                </a:moveTo>
                <a:cubicBezTo>
                  <a:pt x="546100" y="406495"/>
                  <a:pt x="1081841" y="0"/>
                  <a:pt x="1295400" y="13589"/>
                </a:cubicBezTo>
                <a:cubicBezTo>
                  <a:pt x="1508959" y="27178"/>
                  <a:pt x="1094032" y="760288"/>
                  <a:pt x="1281357" y="809500"/>
                </a:cubicBezTo>
                <a:cubicBezTo>
                  <a:pt x="1468682" y="858713"/>
                  <a:pt x="1912937" y="328708"/>
                  <a:pt x="2419350" y="308864"/>
                </a:cubicBez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" y="5030724"/>
            <a:ext cx="452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i="1" dirty="0"/>
              <a:t>Eutectic point</a:t>
            </a:r>
            <a:r>
              <a:rPr lang="en-US" sz="2400" dirty="0"/>
              <a:t>: no L+S region exists – go straight from S to 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Solid-solution equilibrium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3" descr="c:\ch09\09_26fig_PChe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228" y="1304924"/>
            <a:ext cx="3795872" cy="463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31876"/>
              </p:ext>
            </p:extLst>
          </p:nvPr>
        </p:nvGraphicFramePr>
        <p:xfrm>
          <a:off x="4312603" y="2225294"/>
          <a:ext cx="30384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5" imgW="1333440" imgH="444240" progId="Equation.3">
                  <p:embed/>
                </p:oleObj>
              </mc:Choice>
              <mc:Fallback>
                <p:oleObj name="Equation" r:id="rId5" imgW="13334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603" y="2225294"/>
                        <a:ext cx="3038475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48150" y="942975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For dilute solutions, the solute begins to freeze out at T, defined by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6725" y="334327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where T*</a:t>
            </a:r>
            <a:r>
              <a:rPr lang="en-US" sz="2400" baseline="-25000" dirty="0" err="1"/>
              <a:t>fus</a:t>
            </a:r>
            <a:r>
              <a:rPr lang="en-US" sz="2400" dirty="0"/>
              <a:t> and </a:t>
            </a:r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H*</a:t>
            </a:r>
            <a:r>
              <a:rPr lang="en-US" sz="2400" baseline="-25000" dirty="0" err="1"/>
              <a:t>fusion,m</a:t>
            </a:r>
            <a:r>
              <a:rPr lang="en-US" sz="2400" baseline="-25000" dirty="0"/>
              <a:t> </a:t>
            </a:r>
            <a:r>
              <a:rPr lang="en-US" sz="2400" dirty="0"/>
              <a:t>are the freezing T and </a:t>
            </a:r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H of the pure solvent, respectively.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3851" y="5343525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How could we determine the eutectic temperature, T</a:t>
            </a:r>
            <a:r>
              <a:rPr lang="en-US" sz="2400" baseline="-25000" dirty="0"/>
              <a:t>E</a:t>
            </a:r>
            <a:r>
              <a:rPr lang="en-US" sz="24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6863" y="2148840"/>
            <a:ext cx="171713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(prove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next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Phase Diagrams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1378" name="Picture 2" descr="phase diagr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846136"/>
            <a:ext cx="6423025" cy="558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1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658" y="700856"/>
            <a:ext cx="7456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entury Gothic" pitchFamily="34" charset="0"/>
              </a:rPr>
              <a:t>Reading:</a:t>
            </a:r>
            <a:r>
              <a:rPr lang="en-US" sz="2400" dirty="0">
                <a:latin typeface="Century Gothic" pitchFamily="34" charset="0"/>
              </a:rPr>
              <a:t> Finish up chapter 9.  We will cover colligative properties next, then spend a day on real solutions and activities.  </a:t>
            </a:r>
          </a:p>
          <a:p>
            <a:pPr algn="just"/>
            <a:endParaRPr lang="en-US" sz="2400" dirty="0">
              <a:latin typeface="Century Gothic" pitchFamily="34" charset="0"/>
            </a:endParaRPr>
          </a:p>
          <a:p>
            <a:pPr algn="just"/>
            <a:r>
              <a:rPr lang="en-US" sz="2400" b="1" dirty="0">
                <a:latin typeface="Century Gothic" pitchFamily="34" charset="0"/>
              </a:rPr>
              <a:t>Homework 6 </a:t>
            </a:r>
            <a:r>
              <a:rPr lang="en-US" sz="2400" dirty="0">
                <a:latin typeface="Century Gothic" pitchFamily="34" charset="0"/>
              </a:rPr>
              <a:t>is due </a:t>
            </a:r>
            <a:r>
              <a:rPr lang="en-US" sz="2400" dirty="0" smtClean="0">
                <a:latin typeface="Century Gothic" pitchFamily="34" charset="0"/>
              </a:rPr>
              <a:t>10/22. </a:t>
            </a:r>
            <a:r>
              <a:rPr lang="en-US" sz="2400" dirty="0">
                <a:latin typeface="Century Gothic" pitchFamily="34" charset="0"/>
              </a:rPr>
              <a:t>Today and the next few lectures are generally distributed throughout HW6 and 7.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Solutions: What do we want to know?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564" y="895927"/>
            <a:ext cx="703269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1. How does vapor pressure change vs. pure solvent?</a:t>
            </a:r>
          </a:p>
          <a:p>
            <a:pPr marL="914400" lvl="1" indent="-457200"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		Henry’s and </a:t>
            </a:r>
            <a:r>
              <a:rPr lang="en-US" sz="2000" dirty="0" err="1">
                <a:solidFill>
                  <a:prstClr val="black"/>
                </a:solidFill>
              </a:rPr>
              <a:t>Raoult’s</a:t>
            </a:r>
            <a:r>
              <a:rPr lang="en-US" sz="2000" dirty="0">
                <a:solidFill>
                  <a:prstClr val="black"/>
                </a:solidFill>
              </a:rPr>
              <a:t> Laws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2. To what extent are things soluble and why?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		Thermodynamics of mixing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3. What makes solutions deviate from ideal behavior?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		Solvent-solute interactions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4. How can we separate solutions, and to what extent?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		Fractional distillation and binary mixtures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5. What is the chemical origin of </a:t>
            </a:r>
            <a:r>
              <a:rPr lang="en-US" sz="2000" dirty="0" err="1">
                <a:solidFill>
                  <a:prstClr val="black"/>
                </a:solidFill>
              </a:rPr>
              <a:t>colligative</a:t>
            </a:r>
            <a:r>
              <a:rPr lang="en-US" sz="2000" dirty="0">
                <a:solidFill>
                  <a:prstClr val="black"/>
                </a:solidFill>
              </a:rPr>
              <a:t> properties?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		Chemical potential changes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6. How does chemistry change in solution?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</a:rPr>
              <a:t>		Equilibrium in solutions		</a:t>
            </a:r>
          </a:p>
        </p:txBody>
      </p:sp>
    </p:spTree>
    <p:extLst>
      <p:ext uri="{BB962C8B-B14F-4D97-AF65-F5344CB8AC3E}">
        <p14:creationId xmlns:p14="http://schemas.microsoft.com/office/powerpoint/2010/main" val="133482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solutions obey </a:t>
            </a:r>
            <a:r>
              <a:rPr lang="en-US" dirty="0" err="1"/>
              <a:t>Raoult’s</a:t>
            </a:r>
            <a:r>
              <a:rPr lang="en-US" dirty="0"/>
              <a:t> Law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92645" y="3492781"/>
          <a:ext cx="1724071" cy="72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Equation" r:id="rId3" imgW="571320" imgH="241200" progId="Equation.3">
                  <p:embed/>
                </p:oleObj>
              </mc:Choice>
              <mc:Fallback>
                <p:oleObj name="Equation" r:id="rId3" imgW="57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645" y="3492781"/>
                        <a:ext cx="1724071" cy="727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5018" y="1293091"/>
            <a:ext cx="8073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For an </a:t>
            </a:r>
            <a:r>
              <a:rPr lang="en-US" sz="2400" b="1" i="1" dirty="0">
                <a:solidFill>
                  <a:prstClr val="black"/>
                </a:solidFill>
              </a:rPr>
              <a:t>ideal solution</a:t>
            </a:r>
            <a:r>
              <a:rPr lang="en-US" sz="2400" dirty="0">
                <a:solidFill>
                  <a:prstClr val="black"/>
                </a:solidFill>
              </a:rPr>
              <a:t>, the vapor pressure of the </a:t>
            </a:r>
            <a:r>
              <a:rPr lang="en-US" sz="2400" b="1" i="1" dirty="0">
                <a:solidFill>
                  <a:prstClr val="black"/>
                </a:solidFill>
              </a:rPr>
              <a:t>solvent</a:t>
            </a:r>
            <a:r>
              <a:rPr lang="en-US" sz="2400" dirty="0">
                <a:solidFill>
                  <a:prstClr val="black"/>
                </a:solidFill>
              </a:rPr>
              <a:t> (P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 over a dilute solution of composition 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, is directly proportional to the vapor pressure of the pure solvent, P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*:</a:t>
            </a:r>
          </a:p>
        </p:txBody>
      </p:sp>
      <p:pic>
        <p:nvPicPr>
          <p:cNvPr id="9" name="Picture 3" descr="c:\ch09\09_01fig_PChem.jpg"/>
          <p:cNvPicPr>
            <a:picLocks noChangeAspect="1" noChangeArrowheads="1"/>
          </p:cNvPicPr>
          <p:nvPr/>
        </p:nvPicPr>
        <p:blipFill>
          <a:blip r:embed="rId5" cstate="print"/>
          <a:srcRect b="3457"/>
          <a:stretch>
            <a:fillRect/>
          </a:stretch>
        </p:blipFill>
        <p:spPr bwMode="auto">
          <a:xfrm>
            <a:off x="5394503" y="2983346"/>
            <a:ext cx="2412534" cy="3574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46546" y="4922982"/>
            <a:ext cx="4396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Away from 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1, all real solutions deviate from this law. </a:t>
            </a:r>
          </a:p>
        </p:txBody>
      </p:sp>
    </p:spTree>
    <p:extLst>
      <p:ext uri="{BB962C8B-B14F-4D97-AF65-F5344CB8AC3E}">
        <p14:creationId xmlns:p14="http://schemas.microsoft.com/office/powerpoint/2010/main" val="1371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Henry’s Law: Vapor pressure of solute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38878" y="2048735"/>
          <a:ext cx="17621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Equation" r:id="rId3" imgW="583920" imgH="241200" progId="Equation.3">
                  <p:embed/>
                </p:oleObj>
              </mc:Choice>
              <mc:Fallback>
                <p:oleObj name="Equation" r:id="rId3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878" y="2048735"/>
                        <a:ext cx="176212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645" y="951360"/>
            <a:ext cx="805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The vapor pressure of the </a:t>
            </a:r>
            <a:r>
              <a:rPr lang="en-US" sz="2400" b="1" i="1" dirty="0">
                <a:solidFill>
                  <a:prstClr val="black"/>
                </a:solidFill>
              </a:rPr>
              <a:t>solute</a:t>
            </a:r>
            <a:r>
              <a:rPr lang="en-US" sz="2400" dirty="0">
                <a:solidFill>
                  <a:prstClr val="black"/>
                </a:solidFill>
              </a:rPr>
              <a:t> depends instead on an empirical proportionality constant, </a:t>
            </a:r>
            <a:r>
              <a:rPr lang="en-US" sz="2400" dirty="0" err="1">
                <a:solidFill>
                  <a:prstClr val="black"/>
                </a:solidFill>
              </a:rPr>
              <a:t>k</a:t>
            </a:r>
            <a:r>
              <a:rPr lang="en-US" sz="2400" baseline="-25000" dirty="0" err="1">
                <a:solidFill>
                  <a:prstClr val="black"/>
                </a:solidFill>
              </a:rPr>
              <a:t>H</a:t>
            </a:r>
            <a:r>
              <a:rPr lang="en-US" sz="2400" dirty="0">
                <a:solidFill>
                  <a:prstClr val="black"/>
                </a:solidFill>
              </a:rPr>
              <a:t> (the Henry’s Law constant):</a:t>
            </a:r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951" y="3223492"/>
            <a:ext cx="4109636" cy="2863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70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3782" y="2654163"/>
            <a:ext cx="2509404" cy="377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95595" y="3842328"/>
            <a:ext cx="2105468" cy="27521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39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Chemical Potential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793" y="1403927"/>
            <a:ext cx="821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We can express the </a:t>
            </a:r>
            <a:r>
              <a:rPr lang="en-US" sz="2400" b="1" i="1" dirty="0">
                <a:solidFill>
                  <a:prstClr val="black"/>
                </a:solidFill>
              </a:rPr>
              <a:t>chemical potential of component </a:t>
            </a:r>
            <a:r>
              <a:rPr lang="en-US" sz="2400" b="1" i="1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in the solution by adding a mixing term to the chemical potential of the pure solvent: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137" y="5115993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Why might we want to do this?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94138" y="2941751"/>
          <a:ext cx="3110474" cy="54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3" imgW="1371600" imgH="241200" progId="Equation.3">
                  <p:embed/>
                </p:oleObj>
              </mc:Choice>
              <mc:Fallback>
                <p:oleObj name="Equation" r:id="rId3" imgW="137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138" y="2941751"/>
                        <a:ext cx="3110474" cy="54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946" y="3990109"/>
            <a:ext cx="8220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Remember, 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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i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 = </a:t>
            </a:r>
            <a:r>
              <a:rPr lang="en-US" sz="2400" dirty="0" err="1">
                <a:solidFill>
                  <a:prstClr val="black"/>
                </a:solidFill>
                <a:sym typeface="Symbol"/>
              </a:rPr>
              <a:t>G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i,m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, so we can always just go to the tables to find 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i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*.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1852334" y="2958782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2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Thermodynamics of mixing in solutions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400" y="1440873"/>
            <a:ext cx="8322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Note that, conveniently enough, the thermodynamic parameters of mixing are effectively the same for ideal solutions as they were for ideal mixtures of gases: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69807" y="2872818"/>
          <a:ext cx="2984238" cy="330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Equation" r:id="rId3" imgW="1650960" imgH="1828800" progId="Equation.3">
                  <p:embed/>
                </p:oleObj>
              </mc:Choice>
              <mc:Fallback>
                <p:oleObj name="Equation" r:id="rId3" imgW="165096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807" y="2872818"/>
                        <a:ext cx="2984238" cy="3305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Brace 7"/>
          <p:cNvSpPr/>
          <p:nvPr/>
        </p:nvSpPr>
        <p:spPr>
          <a:xfrm>
            <a:off x="5846618" y="3860800"/>
            <a:ext cx="609600" cy="2530764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4784436"/>
            <a:ext cx="205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For Ideal Solutions!</a:t>
            </a:r>
          </a:p>
        </p:txBody>
      </p:sp>
    </p:spTree>
    <p:extLst>
      <p:ext uri="{BB962C8B-B14F-4D97-AF65-F5344CB8AC3E}">
        <p14:creationId xmlns:p14="http://schemas.microsoft.com/office/powerpoint/2010/main" val="29983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Solutions: Ideal behavior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756" y="977060"/>
            <a:ext cx="8078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The vapor pressure above an </a:t>
            </a:r>
            <a:r>
              <a:rPr lang="en-US" sz="2400" b="1" i="1" dirty="0">
                <a:solidFill>
                  <a:prstClr val="black"/>
                </a:solidFill>
              </a:rPr>
              <a:t>ideal binary solution</a:t>
            </a:r>
            <a:r>
              <a:rPr lang="en-US" sz="2400" dirty="0">
                <a:solidFill>
                  <a:prstClr val="black"/>
                </a:solidFill>
              </a:rPr>
              <a:t> is also well-described by </a:t>
            </a:r>
            <a:r>
              <a:rPr lang="en-US" sz="2400" dirty="0" err="1">
                <a:solidFill>
                  <a:prstClr val="black"/>
                </a:solidFill>
              </a:rPr>
              <a:t>Raoult’s</a:t>
            </a:r>
            <a:r>
              <a:rPr lang="en-US" sz="2400" dirty="0">
                <a:solidFill>
                  <a:prstClr val="black"/>
                </a:solidFill>
              </a:rPr>
              <a:t> law, which means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37757" y="1916349"/>
          <a:ext cx="5248334" cy="651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name="Equation" r:id="rId3" imgW="1942920" imgH="241200" progId="Equation.3">
                  <p:embed/>
                </p:oleObj>
              </mc:Choice>
              <mc:Fallback>
                <p:oleObj name="Equation" r:id="rId3" imgW="1942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757" y="1916349"/>
                        <a:ext cx="5248334" cy="651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RaoultBin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89" t="4561" r="7934" b="3267"/>
          <a:stretch>
            <a:fillRect/>
          </a:stretch>
        </p:blipFill>
        <p:spPr>
          <a:xfrm>
            <a:off x="1109160" y="2706069"/>
            <a:ext cx="6340378" cy="3832697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>
            <a:off x="1114915" y="1985388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solutions, properties are different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932" y="1225685"/>
            <a:ext cx="8278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Deviations from </a:t>
            </a:r>
            <a:r>
              <a:rPr lang="en-US" sz="2400" dirty="0" err="1">
                <a:solidFill>
                  <a:prstClr val="black"/>
                </a:solidFill>
              </a:rPr>
              <a:t>Raoult’s</a:t>
            </a:r>
            <a:r>
              <a:rPr lang="en-US" sz="2400" dirty="0">
                <a:solidFill>
                  <a:prstClr val="black"/>
                </a:solidFill>
              </a:rPr>
              <a:t> law happen because </a:t>
            </a:r>
            <a:r>
              <a:rPr lang="en-US" sz="2400" b="1" i="1" dirty="0">
                <a:solidFill>
                  <a:prstClr val="black"/>
                </a:solidFill>
              </a:rPr>
              <a:t>real solutions</a:t>
            </a:r>
            <a:r>
              <a:rPr lang="en-US" sz="2400" dirty="0">
                <a:solidFill>
                  <a:prstClr val="black"/>
                </a:solidFill>
              </a:rPr>
              <a:t> do not obey 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</a:t>
            </a:r>
            <a:r>
              <a:rPr lang="en-US" sz="2400" dirty="0" err="1">
                <a:solidFill>
                  <a:prstClr val="black"/>
                </a:solidFill>
                <a:sym typeface="Symbol"/>
              </a:rPr>
              <a:t>H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mix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 = 0 and </a:t>
            </a:r>
            <a:r>
              <a:rPr lang="en-US" sz="2400" dirty="0" err="1">
                <a:solidFill>
                  <a:prstClr val="black"/>
                </a:solidFill>
                <a:sym typeface="Symbol"/>
              </a:rPr>
              <a:t>V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mix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 = 0.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7" name="Picture 3" descr="c:\ch09\09_02fig_PCh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474" y="2411285"/>
            <a:ext cx="5758774" cy="388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9107" y="3122579"/>
            <a:ext cx="3573414" cy="984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Dashed = </a:t>
            </a:r>
            <a:r>
              <a:rPr lang="en-US" sz="2400" dirty="0" err="1">
                <a:solidFill>
                  <a:prstClr val="black"/>
                </a:solidFill>
              </a:rPr>
              <a:t>Raoult’s</a:t>
            </a:r>
            <a:r>
              <a:rPr lang="en-US" sz="2400" dirty="0">
                <a:solidFill>
                  <a:prstClr val="black"/>
                </a:solidFill>
              </a:rPr>
              <a:t> Law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Solid = Data</a:t>
            </a:r>
          </a:p>
        </p:txBody>
      </p:sp>
    </p:spTree>
    <p:extLst>
      <p:ext uri="{BB962C8B-B14F-4D97-AF65-F5344CB8AC3E}">
        <p14:creationId xmlns:p14="http://schemas.microsoft.com/office/powerpoint/2010/main" val="32417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phases, multiple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94543" y="1424709"/>
          <a:ext cx="1323111" cy="44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3" imgW="609480" imgH="203040" progId="Equation.3">
                  <p:embed/>
                </p:oleObj>
              </mc:Choice>
              <mc:Fallback>
                <p:oleObj name="Equation" r:id="rId3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543" y="1424709"/>
                        <a:ext cx="1323111" cy="44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0909" y="905164"/>
            <a:ext cx="833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For a single component system (one pure compound):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281324" y="2232170"/>
          <a:ext cx="1873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5" imgW="863280" imgH="203040" progId="Equation.3">
                  <p:embed/>
                </p:oleObj>
              </mc:Choice>
              <mc:Fallback>
                <p:oleObj name="Equation" r:id="rId5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324" y="2232170"/>
                        <a:ext cx="18732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4001" y="2221347"/>
            <a:ext cx="487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For a multi-component system: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274" y="3731490"/>
            <a:ext cx="3398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And we must consider the mole fraction as a degree of freedom!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0582" y="2854037"/>
            <a:ext cx="4955664" cy="372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65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95000"/>
              <a:lumOff val="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>
              <a:lumMod val="95000"/>
              <a:lumOff val="5000"/>
            </a:schemeClr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>
              <a:lumMod val="95000"/>
              <a:lumOff val="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4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>
              <a:lumMod val="95000"/>
              <a:lumOff val="5000"/>
            </a:schemeClr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>
              <a:lumMod val="95000"/>
              <a:lumOff val="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400" dirty="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6376</TotalTime>
  <Words>899</Words>
  <Application>Microsoft Office PowerPoint</Application>
  <PresentationFormat>On-screen Show (4:3)</PresentationFormat>
  <Paragraphs>135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Century Gothic</vt:lpstr>
      <vt:lpstr>Maiandra GD</vt:lpstr>
      <vt:lpstr>Symbol</vt:lpstr>
      <vt:lpstr>Office Theme</vt:lpstr>
      <vt:lpstr>Custom Design</vt:lpstr>
      <vt:lpstr>1_Custom Design</vt:lpstr>
      <vt:lpstr>1_Office Theme</vt:lpstr>
      <vt:lpstr>2_Office Theme</vt:lpstr>
      <vt:lpstr>Equation</vt:lpstr>
      <vt:lpstr>PowerPoint Presentation</vt:lpstr>
      <vt:lpstr>Solutions: What do we want to know?</vt:lpstr>
      <vt:lpstr>Ideal solutions obey Raoult’s Law</vt:lpstr>
      <vt:lpstr>Henry’s Law: Vapor pressure of solute</vt:lpstr>
      <vt:lpstr>Solutions and Chemical Potential</vt:lpstr>
      <vt:lpstr>Thermodynamics of mixing in solutions</vt:lpstr>
      <vt:lpstr>Binary Solutions: Ideal behavior</vt:lpstr>
      <vt:lpstr>In real solutions, properties are different</vt:lpstr>
      <vt:lpstr>Multiple phases, multiple components</vt:lpstr>
      <vt:lpstr>Pressure-composition diagrams</vt:lpstr>
      <vt:lpstr>Fractional distillation (T-x diagrams) </vt:lpstr>
      <vt:lpstr>Azeotropes</vt:lpstr>
      <vt:lpstr>Chemical potentials in solution are not independent!</vt:lpstr>
      <vt:lpstr>The Gibbs-Duhem Equation</vt:lpstr>
      <vt:lpstr>Using the Gibbs-Duhem Equation</vt:lpstr>
      <vt:lpstr>Binary Phase diagrams</vt:lpstr>
      <vt:lpstr>Solid-solution equilibrium</vt:lpstr>
      <vt:lpstr>Ternary Phase Diagrams</vt:lpstr>
      <vt:lpstr>PowerPoint Presentation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Nee</dc:creator>
  <cp:lastModifiedBy>Nee, Matthew</cp:lastModifiedBy>
  <cp:revision>458</cp:revision>
  <dcterms:created xsi:type="dcterms:W3CDTF">2010-08-19T21:14:43Z</dcterms:created>
  <dcterms:modified xsi:type="dcterms:W3CDTF">2022-10-04T21:27:55Z</dcterms:modified>
</cp:coreProperties>
</file>