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  <p:sldMasterId id="2147483756" r:id="rId2"/>
    <p:sldMasterId id="2147483768" r:id="rId3"/>
    <p:sldMasterId id="2147483780" r:id="rId4"/>
  </p:sldMasterIdLst>
  <p:notesMasterIdLst>
    <p:notesMasterId r:id="rId21"/>
  </p:notesMasterIdLst>
  <p:sldIdLst>
    <p:sldId id="256" r:id="rId5"/>
    <p:sldId id="374" r:id="rId6"/>
    <p:sldId id="365" r:id="rId7"/>
    <p:sldId id="370" r:id="rId8"/>
    <p:sldId id="379" r:id="rId9"/>
    <p:sldId id="366" r:id="rId10"/>
    <p:sldId id="367" r:id="rId11"/>
    <p:sldId id="368" r:id="rId12"/>
    <p:sldId id="369" r:id="rId13"/>
    <p:sldId id="375" r:id="rId14"/>
    <p:sldId id="376" r:id="rId15"/>
    <p:sldId id="371" r:id="rId16"/>
    <p:sldId id="377" r:id="rId17"/>
    <p:sldId id="372" r:id="rId18"/>
    <p:sldId id="378" r:id="rId19"/>
    <p:sldId id="272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FC000"/>
    <a:srgbClr val="F79646"/>
    <a:srgbClr val="4776D5"/>
    <a:srgbClr val="95B3D7"/>
    <a:srgbClr val="DAE78B"/>
    <a:srgbClr val="527FD8"/>
    <a:srgbClr val="404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57534DF-8A14-431F-9114-89903408480D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81BC010-C5A4-4D04-93DF-07F016107B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1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BC010-C5A4-4D04-93DF-07F016107B6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61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BC010-C5A4-4D04-93DF-07F016107B6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II-6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II-6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II-6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II-6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8250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7381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8886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6449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2478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0860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22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II-6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6378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639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3946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1507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5455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4706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859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549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3304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40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II-6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87460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2177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409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7460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08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II-6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II-6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II-6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II-6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Lecture II-6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EBE5EE-DE34-4B80-9702-96FEC2C9A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4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II-6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B82AC-972B-4A8C-8FA8-09E346FBB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458200" y="0"/>
            <a:ext cx="6858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50000">
                <a:schemeClr val="accent3">
                  <a:lumMod val="60000"/>
                  <a:lumOff val="40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723900" y="762000"/>
            <a:ext cx="76962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00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Maiandra GD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458200" y="0"/>
            <a:ext cx="6858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50000">
                <a:schemeClr val="accent3">
                  <a:lumMod val="60000"/>
                  <a:lumOff val="40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723900" y="762000"/>
            <a:ext cx="76962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56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Maiandra GD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7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jpeg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.png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43500" y="0"/>
            <a:ext cx="3543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CHEM 450/450G </a:t>
            </a:r>
          </a:p>
          <a:p>
            <a:pPr algn="r"/>
            <a:r>
              <a:rPr lang="en-US" sz="2000" dirty="0"/>
              <a:t>Dr. M. J. Nee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5345" y="1219200"/>
            <a:ext cx="3971637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Lecture II-6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Phase Change in Solutions: Colligative Properties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Plan for Today: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000" dirty="0"/>
              <a:t>Chemical Potential and Phase Change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000" dirty="0"/>
              <a:t>Vapor Pressure Lowering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000" dirty="0"/>
              <a:t>Changes to phase change temperatures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000" dirty="0"/>
              <a:t>Osmotic Pressure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000" dirty="0"/>
              <a:t>Electrolyte Solutions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endParaRPr lang="en-US" sz="2000" dirty="0"/>
          </a:p>
          <a:p>
            <a:pPr marL="457200" indent="-457200">
              <a:spcAft>
                <a:spcPts val="1200"/>
              </a:spcAft>
              <a:buAutoNum type="arabicPeriod"/>
            </a:pPr>
            <a:endParaRPr lang="en-US" sz="20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 l="20709" t="18296" r="20539" b="13587"/>
          <a:stretch>
            <a:fillRect/>
          </a:stretch>
        </p:blipFill>
        <p:spPr bwMode="auto">
          <a:xfrm>
            <a:off x="581025" y="353291"/>
            <a:ext cx="4047129" cy="5921822"/>
          </a:xfrm>
          <a:prstGeom prst="rect">
            <a:avLst/>
          </a:prstGeom>
          <a:solidFill>
            <a:srgbClr val="000000">
              <a:shade val="95000"/>
            </a:srgbClr>
          </a:solidFill>
          <a:ln w="304800" cap="sq">
            <a:solidFill>
              <a:srgbClr val="000000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449" y="4152900"/>
            <a:ext cx="2884871" cy="1895475"/>
          </a:xfrm>
          <a:prstGeom prst="rect">
            <a:avLst/>
          </a:prstGeom>
          <a:ln w="38100" cap="sq">
            <a:solidFill>
              <a:schemeClr val="accent3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7675" y="323265"/>
            <a:ext cx="2990850" cy="22438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48" name="Group 47"/>
          <p:cNvGrpSpPr/>
          <p:nvPr/>
        </p:nvGrpSpPr>
        <p:grpSpPr>
          <a:xfrm>
            <a:off x="2907422" y="304799"/>
            <a:ext cx="2007478" cy="4757217"/>
            <a:chOff x="457200" y="866775"/>
            <a:chExt cx="2266950" cy="5372100"/>
          </a:xfrm>
        </p:grpSpPr>
        <p:sp>
          <p:nvSpPr>
            <p:cNvPr id="11" name="Rectangle 10"/>
            <p:cNvSpPr/>
            <p:nvPr/>
          </p:nvSpPr>
          <p:spPr>
            <a:xfrm>
              <a:off x="476250" y="866775"/>
              <a:ext cx="2247900" cy="17335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200" y="4505325"/>
              <a:ext cx="2247900" cy="17335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6725" y="2686050"/>
              <a:ext cx="2247900" cy="17335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333500" y="1181100"/>
              <a:ext cx="219075" cy="219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019175" y="1562100"/>
              <a:ext cx="219075" cy="219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57225" y="1733550"/>
              <a:ext cx="219075" cy="219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23900" y="1057275"/>
              <a:ext cx="219075" cy="2190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028700" y="2076450"/>
              <a:ext cx="219075" cy="219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838325" y="1543050"/>
              <a:ext cx="219075" cy="219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790700" y="1038225"/>
              <a:ext cx="219075" cy="219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581150" y="2171700"/>
              <a:ext cx="219075" cy="219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428750" y="1666875"/>
              <a:ext cx="219075" cy="219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066925" y="1971675"/>
              <a:ext cx="219075" cy="219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600200" y="2981325"/>
              <a:ext cx="219075" cy="219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219200" y="3257550"/>
              <a:ext cx="219075" cy="219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857250" y="3429000"/>
              <a:ext cx="219075" cy="219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581150" y="3419475"/>
              <a:ext cx="219075" cy="2190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228725" y="3771900"/>
              <a:ext cx="219075" cy="219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038350" y="3238500"/>
              <a:ext cx="219075" cy="219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143000" y="2838450"/>
              <a:ext cx="219075" cy="219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666875" y="3914775"/>
              <a:ext cx="219075" cy="219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962150" y="3638550"/>
              <a:ext cx="219075" cy="219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247900" y="3971925"/>
              <a:ext cx="219075" cy="219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657350" y="4724400"/>
              <a:ext cx="219075" cy="219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276350" y="5000625"/>
              <a:ext cx="219075" cy="2190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914400" y="5172075"/>
              <a:ext cx="219075" cy="219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638300" y="5162550"/>
              <a:ext cx="219075" cy="2190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285875" y="5514975"/>
              <a:ext cx="219075" cy="219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095500" y="4981575"/>
              <a:ext cx="219075" cy="2190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200150" y="4581525"/>
              <a:ext cx="219075" cy="219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724025" y="5657850"/>
              <a:ext cx="219075" cy="2190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019300" y="5381625"/>
              <a:ext cx="219075" cy="219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305050" y="5715000"/>
              <a:ext cx="219075" cy="219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E5EE-DE34-4B80-9702-96FEC2C9A8D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Electrolytes </a:t>
            </a:r>
            <a:r>
              <a:rPr lang="en-US"/>
              <a:t>in solution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52775" y="6356350"/>
            <a:ext cx="2895600" cy="365125"/>
          </a:xfrm>
        </p:spPr>
        <p:txBody>
          <a:bodyPr/>
          <a:lstStyle/>
          <a:p>
            <a:r>
              <a:rPr lang="en-US"/>
              <a:t>CHEM 450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10873" t="5417" b="7917"/>
          <a:stretch>
            <a:fillRect/>
          </a:stretch>
        </p:blipFill>
        <p:spPr bwMode="auto">
          <a:xfrm>
            <a:off x="323850" y="2590799"/>
            <a:ext cx="4244686" cy="3095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71476" y="1190625"/>
            <a:ext cx="8401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/>
              <a:t>Electrolytes have a formula unit, not a molecular formula: when you have 100 Na</a:t>
            </a:r>
            <a:r>
              <a:rPr lang="en-US" sz="2400" baseline="30000" dirty="0"/>
              <a:t>+</a:t>
            </a:r>
            <a:r>
              <a:rPr lang="en-US" sz="2400" dirty="0"/>
              <a:t> and 100 </a:t>
            </a:r>
            <a:r>
              <a:rPr lang="en-US" sz="2400" dirty="0" err="1"/>
              <a:t>Cl</a:t>
            </a:r>
            <a:r>
              <a:rPr lang="en-US" sz="2400" baseline="30000" dirty="0"/>
              <a:t>-</a:t>
            </a:r>
            <a:r>
              <a:rPr lang="en-US" sz="2400" dirty="0"/>
              <a:t> in a crystal, you break the equivalent of 100 NaCl bonds.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81550" y="2638425"/>
            <a:ext cx="4057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/>
              <a:t>Cannot have a solution of </a:t>
            </a:r>
            <a:r>
              <a:rPr lang="en-US" sz="2400" dirty="0" err="1"/>
              <a:t>cations</a:t>
            </a:r>
            <a:r>
              <a:rPr lang="en-US" sz="2400" dirty="0"/>
              <a:t>, or a solution of anions: the solution is both together... and neutral.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81550" y="4514850"/>
            <a:ext cx="3952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/>
              <a:t>Dissociation is favored when entropic gain outweighs </a:t>
            </a:r>
            <a:r>
              <a:rPr lang="en-US" sz="2400" dirty="0" err="1"/>
              <a:t>enthalpic</a:t>
            </a:r>
            <a:r>
              <a:rPr lang="en-US" sz="2400" dirty="0"/>
              <a:t> input to “break” bond</a:t>
            </a:r>
          </a:p>
        </p:txBody>
      </p:sp>
    </p:spTree>
    <p:extLst>
      <p:ext uri="{BB962C8B-B14F-4D97-AF65-F5344CB8AC3E}">
        <p14:creationId xmlns:p14="http://schemas.microsoft.com/office/powerpoint/2010/main" val="92557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Thermodynamics of dissociation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8125" y="962025"/>
            <a:ext cx="87153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400" dirty="0"/>
              <a:t>All thermodynamic state functions (</a:t>
            </a:r>
            <a:r>
              <a:rPr lang="en-US" sz="2400" dirty="0">
                <a:sym typeface="Symbol"/>
              </a:rPr>
              <a:t></a:t>
            </a:r>
            <a:r>
              <a:rPr lang="en-US" sz="2400" dirty="0" err="1"/>
              <a:t>G</a:t>
            </a:r>
            <a:r>
              <a:rPr lang="en-US" sz="2400" dirty="0" err="1">
                <a:sym typeface="Symbol"/>
              </a:rPr>
              <a:t></a:t>
            </a:r>
            <a:r>
              <a:rPr lang="en-US" sz="2400" baseline="-25000" dirty="0" err="1"/>
              <a:t>f</a:t>
            </a:r>
            <a:r>
              <a:rPr lang="en-US" sz="2400" dirty="0"/>
              <a:t> , </a:t>
            </a:r>
            <a:r>
              <a:rPr lang="en-US" sz="2400" dirty="0">
                <a:sym typeface="Symbol"/>
              </a:rPr>
              <a:t></a:t>
            </a:r>
            <a:r>
              <a:rPr lang="en-US" sz="2400" dirty="0" err="1"/>
              <a:t>H</a:t>
            </a:r>
            <a:r>
              <a:rPr lang="en-US" sz="2400" dirty="0" err="1">
                <a:sym typeface="Symbol"/>
              </a:rPr>
              <a:t></a:t>
            </a:r>
            <a:r>
              <a:rPr lang="en-US" sz="2400" baseline="-25000" dirty="0" err="1"/>
              <a:t>f</a:t>
            </a:r>
            <a:r>
              <a:rPr lang="en-US" sz="2400" baseline="-25000" dirty="0"/>
              <a:t>,</a:t>
            </a:r>
            <a:r>
              <a:rPr lang="en-US" sz="2400" dirty="0"/>
              <a:t> S</a:t>
            </a:r>
            <a:r>
              <a:rPr lang="en-US" sz="2400" dirty="0">
                <a:sym typeface="Symbol"/>
              </a:rPr>
              <a:t>) </a:t>
            </a:r>
            <a:r>
              <a:rPr lang="en-US" sz="2400" dirty="0"/>
              <a:t>are referenced to H</a:t>
            </a:r>
            <a:r>
              <a:rPr lang="en-US" sz="2400" baseline="30000" dirty="0"/>
              <a:t>+</a:t>
            </a:r>
            <a:r>
              <a:rPr lang="en-US" sz="2400" dirty="0"/>
              <a:t> = 0 for ions.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400" dirty="0"/>
              <a:t>Gibbs Energy for dissociation is defined in the same way as before, using a reaction like: 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endParaRPr lang="en-US" sz="2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422399" y="3155950"/>
          <a:ext cx="4224421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2" name="Equation" r:id="rId3" imgW="2031840" imgH="241200" progId="Equation.3">
                  <p:embed/>
                </p:oleObj>
              </mc:Choice>
              <mc:Fallback>
                <p:oleObj name="Equation" r:id="rId3" imgW="2031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399" y="3155950"/>
                        <a:ext cx="4224421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77013" y="3371502"/>
            <a:ext cx="2566987" cy="3548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61926" y="3762375"/>
            <a:ext cx="645795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AutoNum type="arabicPeriod"/>
            </a:pPr>
            <a:endParaRPr lang="en-US" sz="2400" dirty="0"/>
          </a:p>
          <a:p>
            <a:pPr marL="457200" indent="-457200">
              <a:spcAft>
                <a:spcPts val="1200"/>
              </a:spcAft>
              <a:buFont typeface="+mj-lt"/>
              <a:buAutoNum type="arabicPeriod" startAt="3"/>
            </a:pPr>
            <a:r>
              <a:rPr lang="en-US" sz="2400" dirty="0"/>
              <a:t>If </a:t>
            </a:r>
            <a:r>
              <a:rPr lang="en-US" sz="2400" dirty="0">
                <a:sym typeface="Symbol"/>
              </a:rPr>
              <a:t></a:t>
            </a:r>
            <a:r>
              <a:rPr lang="en-US" sz="2400" dirty="0"/>
              <a:t>G</a:t>
            </a:r>
            <a:r>
              <a:rPr lang="en-US" sz="2400" baseline="-25000" dirty="0"/>
              <a:t>R</a:t>
            </a:r>
            <a:r>
              <a:rPr lang="en-US" sz="2400" dirty="0"/>
              <a:t> &lt; 0, the reaction is spontaneous, so the electrolyte is “soluble”</a:t>
            </a:r>
          </a:p>
          <a:p>
            <a:pPr>
              <a:spcAft>
                <a:spcPts val="12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364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Electrolyte Solutions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626207"/>
              </p:ext>
            </p:extLst>
          </p:nvPr>
        </p:nvGraphicFramePr>
        <p:xfrm>
          <a:off x="1327150" y="1193799"/>
          <a:ext cx="6069144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3" name="Equation" r:id="rId3" imgW="2031840" imgH="241200" progId="Equation.DSMT4">
                  <p:embed/>
                </p:oleObj>
              </mc:Choice>
              <mc:Fallback>
                <p:oleObj name="Equation" r:id="rId3" imgW="203184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1193799"/>
                        <a:ext cx="6069144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7676" y="2371725"/>
            <a:ext cx="8172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Colligative properties depend on </a:t>
            </a:r>
            <a:r>
              <a:rPr lang="en-US" sz="2400" b="1" i="1" dirty="0"/>
              <a:t>number of particles</a:t>
            </a:r>
            <a:r>
              <a:rPr lang="en-US" sz="2400" dirty="0"/>
              <a:t>, so for electrolytes, there are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520725"/>
              </p:ext>
            </p:extLst>
          </p:nvPr>
        </p:nvGraphicFramePr>
        <p:xfrm>
          <a:off x="3622675" y="3629024"/>
          <a:ext cx="15001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4" name="Equation" r:id="rId5" imgW="571320" imgH="177480" progId="Equation.DSMT4">
                  <p:embed/>
                </p:oleObj>
              </mc:Choice>
              <mc:Fallback>
                <p:oleObj name="Equation" r:id="rId5" imgW="5713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22675" y="3629024"/>
                        <a:ext cx="1500188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9125" y="4772025"/>
            <a:ext cx="785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particles in solution for every mole of </a:t>
            </a:r>
            <a:r>
              <a:rPr lang="en-US" sz="2400" dirty="0" err="1"/>
              <a:t>X</a:t>
            </a:r>
            <a:r>
              <a:rPr lang="en-US" sz="2400" baseline="-25000" dirty="0" err="1"/>
              <a:t>a</a:t>
            </a:r>
            <a:r>
              <a:rPr lang="en-US" sz="2400" dirty="0" err="1"/>
              <a:t>Y</a:t>
            </a:r>
            <a:r>
              <a:rPr lang="en-US" sz="2400" baseline="-25000" dirty="0" err="1"/>
              <a:t>b</a:t>
            </a:r>
            <a:r>
              <a:rPr lang="en-US" sz="2400" dirty="0"/>
              <a:t> dissolved.</a:t>
            </a:r>
          </a:p>
        </p:txBody>
      </p:sp>
    </p:spTree>
    <p:extLst>
      <p:ext uri="{BB962C8B-B14F-4D97-AF65-F5344CB8AC3E}">
        <p14:creationId xmlns:p14="http://schemas.microsoft.com/office/powerpoint/2010/main" val="149432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 Pairs and Degree of Dissociation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449B-BA77-4D11-B434-644C5407CAC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2425" y="1181100"/>
            <a:ext cx="39338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</a:rPr>
              <a:t>When ion pairs form, they are effectively single particles, so the total colligative effects from such solutions are in fact reduced. </a:t>
            </a:r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960146"/>
              </p:ext>
            </p:extLst>
          </p:nvPr>
        </p:nvGraphicFramePr>
        <p:xfrm>
          <a:off x="6019800" y="4743450"/>
          <a:ext cx="12954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1" name="Equation" r:id="rId3" imgW="571320" imgH="393480" progId="Equation.3">
                  <p:embed/>
                </p:oleObj>
              </mc:Choice>
              <mc:Fallback>
                <p:oleObj name="Equation" r:id="rId3" imgW="571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743450"/>
                        <a:ext cx="1295400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4686300" y="1038225"/>
            <a:ext cx="3962400" cy="2743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05500" y="1800225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72100" y="1114425"/>
            <a:ext cx="152400" cy="152400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91100" y="2105025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72300" y="1952625"/>
            <a:ext cx="152400" cy="152400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76900" y="2943225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24700" y="1266825"/>
            <a:ext cx="152400" cy="152400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43500" y="3324225"/>
            <a:ext cx="152400" cy="152400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438900" y="3248025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267700" y="2562225"/>
            <a:ext cx="152400" cy="152400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515100" y="2486025"/>
            <a:ext cx="152400" cy="152400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581900" y="2790825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810500" y="1800225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658100" y="3324225"/>
            <a:ext cx="152400" cy="152400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24500" y="2257425"/>
            <a:ext cx="152400" cy="152400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505700" y="2028825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05700" y="2181225"/>
            <a:ext cx="152400" cy="152400"/>
          </a:xfrm>
          <a:prstGeom prst="ellips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263244" y="1800225"/>
            <a:ext cx="623455" cy="762000"/>
          </a:xfrm>
          <a:prstGeom prst="ellipse">
            <a:avLst/>
          </a:prstGeom>
          <a:noFill/>
          <a:ln w="412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695700" y="4000500"/>
            <a:ext cx="129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w Cen MT" pitchFamily="34" charset="0"/>
              </a:rPr>
              <a:t>ion pair</a:t>
            </a:r>
          </a:p>
        </p:txBody>
      </p:sp>
      <p:sp>
        <p:nvSpPr>
          <p:cNvPr id="27" name="Freeform 26"/>
          <p:cNvSpPr/>
          <p:nvPr/>
        </p:nvSpPr>
        <p:spPr>
          <a:xfrm flipH="1">
            <a:off x="4280864" y="2440233"/>
            <a:ext cx="3015577" cy="1598368"/>
          </a:xfrm>
          <a:custGeom>
            <a:avLst/>
            <a:gdLst>
              <a:gd name="connsiteX0" fmla="*/ 1320800 w 1744133"/>
              <a:gd name="connsiteY0" fmla="*/ 695806 h 695806"/>
              <a:gd name="connsiteX1" fmla="*/ 1588654 w 1744133"/>
              <a:gd name="connsiteY1" fmla="*/ 3079 h 695806"/>
              <a:gd name="connsiteX2" fmla="*/ 387927 w 1744133"/>
              <a:gd name="connsiteY2" fmla="*/ 677333 h 695806"/>
              <a:gd name="connsiteX3" fmla="*/ 0 w 1744133"/>
              <a:gd name="connsiteY3" fmla="*/ 30788 h 695806"/>
              <a:gd name="connsiteX0" fmla="*/ 1320800 w 1362153"/>
              <a:gd name="connsiteY0" fmla="*/ 665018 h 876443"/>
              <a:gd name="connsiteX1" fmla="*/ 714977 w 1362153"/>
              <a:gd name="connsiteY1" fmla="*/ 876431 h 876443"/>
              <a:gd name="connsiteX2" fmla="*/ 387927 w 1362153"/>
              <a:gd name="connsiteY2" fmla="*/ 646545 h 876443"/>
              <a:gd name="connsiteX3" fmla="*/ 0 w 1362153"/>
              <a:gd name="connsiteY3" fmla="*/ 0 h 876443"/>
              <a:gd name="connsiteX0" fmla="*/ 1320800 w 1362153"/>
              <a:gd name="connsiteY0" fmla="*/ 665018 h 876443"/>
              <a:gd name="connsiteX1" fmla="*/ 714977 w 1362153"/>
              <a:gd name="connsiteY1" fmla="*/ 876431 h 876443"/>
              <a:gd name="connsiteX2" fmla="*/ 387927 w 1362153"/>
              <a:gd name="connsiteY2" fmla="*/ 646545 h 876443"/>
              <a:gd name="connsiteX3" fmla="*/ 471820 w 1362153"/>
              <a:gd name="connsiteY3" fmla="*/ 251836 h 876443"/>
              <a:gd name="connsiteX4" fmla="*/ 0 w 1362153"/>
              <a:gd name="connsiteY4" fmla="*/ 0 h 876443"/>
              <a:gd name="connsiteX0" fmla="*/ 1320800 w 1363180"/>
              <a:gd name="connsiteY0" fmla="*/ 665018 h 877723"/>
              <a:gd name="connsiteX1" fmla="*/ 714977 w 1363180"/>
              <a:gd name="connsiteY1" fmla="*/ 876431 h 877723"/>
              <a:gd name="connsiteX2" fmla="*/ 261692 w 1363180"/>
              <a:gd name="connsiteY2" fmla="*/ 748625 h 877723"/>
              <a:gd name="connsiteX3" fmla="*/ 471820 w 1363180"/>
              <a:gd name="connsiteY3" fmla="*/ 251836 h 877723"/>
              <a:gd name="connsiteX4" fmla="*/ 0 w 1363180"/>
              <a:gd name="connsiteY4" fmla="*/ 0 h 877723"/>
              <a:gd name="connsiteX0" fmla="*/ 1320800 w 1363180"/>
              <a:gd name="connsiteY0" fmla="*/ 665018 h 877723"/>
              <a:gd name="connsiteX1" fmla="*/ 714977 w 1363180"/>
              <a:gd name="connsiteY1" fmla="*/ 876431 h 877723"/>
              <a:gd name="connsiteX2" fmla="*/ 261692 w 1363180"/>
              <a:gd name="connsiteY2" fmla="*/ 748625 h 877723"/>
              <a:gd name="connsiteX3" fmla="*/ 471820 w 1363180"/>
              <a:gd name="connsiteY3" fmla="*/ 251836 h 877723"/>
              <a:gd name="connsiteX4" fmla="*/ 0 w 1363180"/>
              <a:gd name="connsiteY4" fmla="*/ 0 h 877723"/>
              <a:gd name="connsiteX0" fmla="*/ 1320800 w 1361495"/>
              <a:gd name="connsiteY0" fmla="*/ 665018 h 881780"/>
              <a:gd name="connsiteX1" fmla="*/ 714977 w 1361495"/>
              <a:gd name="connsiteY1" fmla="*/ 876431 h 881780"/>
              <a:gd name="connsiteX2" fmla="*/ 471820 w 1361495"/>
              <a:gd name="connsiteY2" fmla="*/ 251836 h 881780"/>
              <a:gd name="connsiteX3" fmla="*/ 0 w 1361495"/>
              <a:gd name="connsiteY3" fmla="*/ 0 h 881780"/>
              <a:gd name="connsiteX0" fmla="*/ 1144736 w 1185431"/>
              <a:gd name="connsiteY0" fmla="*/ 762237 h 978999"/>
              <a:gd name="connsiteX1" fmla="*/ 538913 w 1185431"/>
              <a:gd name="connsiteY1" fmla="*/ 973650 h 978999"/>
              <a:gd name="connsiteX2" fmla="*/ 295756 w 1185431"/>
              <a:gd name="connsiteY2" fmla="*/ 349055 h 978999"/>
              <a:gd name="connsiteX3" fmla="*/ 0 w 1185431"/>
              <a:gd name="connsiteY3" fmla="*/ 0 h 978999"/>
              <a:gd name="connsiteX0" fmla="*/ 1051721 w 1096622"/>
              <a:gd name="connsiteY0" fmla="*/ 815708 h 980908"/>
              <a:gd name="connsiteX1" fmla="*/ 538913 w 1096622"/>
              <a:gd name="connsiteY1" fmla="*/ 973650 h 980908"/>
              <a:gd name="connsiteX2" fmla="*/ 295756 w 1096622"/>
              <a:gd name="connsiteY2" fmla="*/ 349055 h 980908"/>
              <a:gd name="connsiteX3" fmla="*/ 0 w 1096622"/>
              <a:gd name="connsiteY3" fmla="*/ 0 h 980908"/>
              <a:gd name="connsiteX0" fmla="*/ 1051721 w 1051721"/>
              <a:gd name="connsiteY0" fmla="*/ 815708 h 980639"/>
              <a:gd name="connsiteX1" fmla="*/ 538913 w 1051721"/>
              <a:gd name="connsiteY1" fmla="*/ 973650 h 980639"/>
              <a:gd name="connsiteX2" fmla="*/ 295756 w 1051721"/>
              <a:gd name="connsiteY2" fmla="*/ 349055 h 980639"/>
              <a:gd name="connsiteX3" fmla="*/ 0 w 1051721"/>
              <a:gd name="connsiteY3" fmla="*/ 0 h 980639"/>
              <a:gd name="connsiteX0" fmla="*/ 1051721 w 1051721"/>
              <a:gd name="connsiteY0" fmla="*/ 815708 h 815708"/>
              <a:gd name="connsiteX1" fmla="*/ 518981 w 1051721"/>
              <a:gd name="connsiteY1" fmla="*/ 565328 h 815708"/>
              <a:gd name="connsiteX2" fmla="*/ 295756 w 1051721"/>
              <a:gd name="connsiteY2" fmla="*/ 349055 h 815708"/>
              <a:gd name="connsiteX3" fmla="*/ 0 w 1051721"/>
              <a:gd name="connsiteY3" fmla="*/ 0 h 815708"/>
              <a:gd name="connsiteX0" fmla="*/ 1051721 w 1051721"/>
              <a:gd name="connsiteY0" fmla="*/ 815708 h 815708"/>
              <a:gd name="connsiteX1" fmla="*/ 518981 w 1051721"/>
              <a:gd name="connsiteY1" fmla="*/ 565328 h 815708"/>
              <a:gd name="connsiteX2" fmla="*/ 275824 w 1051721"/>
              <a:gd name="connsiteY2" fmla="*/ 193504 h 815708"/>
              <a:gd name="connsiteX3" fmla="*/ 0 w 1051721"/>
              <a:gd name="connsiteY3" fmla="*/ 0 h 81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721" h="815708">
                <a:moveTo>
                  <a:pt x="1051721" y="815708"/>
                </a:moveTo>
                <a:cubicBezTo>
                  <a:pt x="864751" y="446579"/>
                  <a:pt x="648297" y="669029"/>
                  <a:pt x="518981" y="565328"/>
                </a:cubicBezTo>
                <a:cubicBezTo>
                  <a:pt x="389665" y="461627"/>
                  <a:pt x="394987" y="339576"/>
                  <a:pt x="275824" y="193504"/>
                </a:cubicBezTo>
                <a:cubicBezTo>
                  <a:pt x="211170" y="85747"/>
                  <a:pt x="62580" y="106785"/>
                  <a:pt x="0" y="0"/>
                </a:cubicBezTo>
              </a:path>
            </a:pathLst>
          </a:custGeom>
          <a:ln w="28575"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7705725" y="4981575"/>
            <a:ext cx="381000" cy="3810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5301" y="4887010"/>
            <a:ext cx="48577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</a:rPr>
              <a:t>The degree of dissociation, </a:t>
            </a:r>
            <a: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sym typeface="Symbol"/>
              </a:rPr>
              <a:t>, is defined as: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104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/>
      <p:bldP spid="27" grpId="0" animBg="1"/>
      <p:bldP spid="28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van’t</a:t>
            </a:r>
            <a:r>
              <a:rPr lang="en-US" dirty="0"/>
              <a:t> Hoff Parameter: Ion-contact pairs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785415"/>
              </p:ext>
            </p:extLst>
          </p:nvPr>
        </p:nvGraphicFramePr>
        <p:xfrm>
          <a:off x="1295400" y="1400175"/>
          <a:ext cx="12954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5" name="Equation" r:id="rId3" imgW="571252" imgH="393529" progId="Equation.3">
                  <p:embed/>
                </p:oleObj>
              </mc:Choice>
              <mc:Fallback>
                <p:oleObj name="Equation" r:id="rId3" imgW="571252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400175"/>
                        <a:ext cx="12954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81375" y="1438275"/>
            <a:ext cx="489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The value </a:t>
            </a:r>
            <a:r>
              <a:rPr lang="en-US" sz="2400" i="1" dirty="0"/>
              <a:t>i</a:t>
            </a:r>
            <a:r>
              <a:rPr lang="en-US" sz="2400" dirty="0"/>
              <a:t> is called the </a:t>
            </a:r>
            <a:r>
              <a:rPr lang="en-US" sz="2400" dirty="0" err="1"/>
              <a:t>van’t</a:t>
            </a:r>
            <a:r>
              <a:rPr lang="en-US" sz="2400" dirty="0"/>
              <a:t> Hoff Parameter.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1" y="3200400"/>
            <a:ext cx="7886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/>
              <a:t>Although </a:t>
            </a:r>
            <a:r>
              <a:rPr lang="en-US" sz="2400" i="1" dirty="0"/>
              <a:t>i</a:t>
            </a:r>
            <a:r>
              <a:rPr lang="en-US" sz="2400" dirty="0"/>
              <a:t> is certainly a function of the Gibbs energy of solvation, it is not easily calculable. In fact, colligative properties are often used to determine it.</a:t>
            </a:r>
          </a:p>
        </p:txBody>
      </p:sp>
    </p:spTree>
    <p:extLst>
      <p:ext uri="{BB962C8B-B14F-4D97-AF65-F5344CB8AC3E}">
        <p14:creationId xmlns:p14="http://schemas.microsoft.com/office/powerpoint/2010/main" val="177560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Colligative</a:t>
            </a:r>
            <a:r>
              <a:rPr lang="en-US" dirty="0"/>
              <a:t> properties: </a:t>
            </a:r>
            <a:r>
              <a:rPr lang="en-US" dirty="0" err="1"/>
              <a:t>Electolytes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8004-77B8-4F67-A5B5-66FD749127C0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16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1371600" y="2819400"/>
          <a:ext cx="20510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17" name="Equation" r:id="rId5" imgW="723600" imgH="228600" progId="Equation.3">
                  <p:embed/>
                </p:oleObj>
              </mc:Choice>
              <mc:Fallback>
                <p:oleObj name="Equation" r:id="rId5" imgW="723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819400"/>
                        <a:ext cx="205105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1354138" y="3868738"/>
          <a:ext cx="2087562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18" name="Equation" r:id="rId7" imgW="736560" imgH="241200" progId="Equation.3">
                  <p:embed/>
                </p:oleObj>
              </mc:Choice>
              <mc:Fallback>
                <p:oleObj name="Equation" r:id="rId7" imgW="736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3868738"/>
                        <a:ext cx="2087562" cy="684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524000" y="5029200"/>
          <a:ext cx="16446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19" name="Equation" r:id="rId9" imgW="622080" imgH="177480" progId="Equation.3">
                  <p:embed/>
                </p:oleObj>
              </mc:Choice>
              <mc:Fallback>
                <p:oleObj name="Equation" r:id="rId9" imgW="6220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029200"/>
                        <a:ext cx="164465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23850" y="11049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entury Gothic" panose="020B0502020202020204" pitchFamily="34" charset="0"/>
              </a:rPr>
              <a:t>To correct for this reduced particle number, we use </a:t>
            </a:r>
            <a:r>
              <a:rPr lang="en-US" sz="2400" b="1" i="1" dirty="0" err="1">
                <a:latin typeface="Century Gothic" panose="020B0502020202020204" pitchFamily="34" charset="0"/>
              </a:rPr>
              <a:t>i</a:t>
            </a:r>
            <a:r>
              <a:rPr lang="en-US" sz="2400" b="1" i="1" dirty="0">
                <a:latin typeface="Century Gothic" panose="020B0502020202020204" pitchFamily="34" charset="0"/>
              </a:rPr>
              <a:t> </a:t>
            </a:r>
            <a:r>
              <a:rPr lang="en-US" sz="2400" dirty="0">
                <a:latin typeface="Century Gothic" panose="020B0502020202020204" pitchFamily="34" charset="0"/>
              </a:rPr>
              <a:t> to correct our previously used concentration parameters. For </a:t>
            </a:r>
            <a:r>
              <a:rPr lang="en-US" sz="2400" b="1" i="1" dirty="0">
                <a:latin typeface="Century Gothic" panose="020B0502020202020204" pitchFamily="34" charset="0"/>
              </a:rPr>
              <a:t>dilute electrolyte solutions, </a:t>
            </a:r>
            <a:r>
              <a:rPr lang="en-US" sz="2400" dirty="0" err="1">
                <a:latin typeface="Century Gothic" panose="020B0502020202020204" pitchFamily="34" charset="0"/>
              </a:rPr>
              <a:t>i≈v</a:t>
            </a:r>
            <a:r>
              <a:rPr lang="en-US" sz="2400" dirty="0">
                <a:latin typeface="Century Gothic" panose="020B0502020202020204" pitchFamily="34" charset="0"/>
              </a:rPr>
              <a:t>, so use the stoichiometric coefficients: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5422900" y="2819400"/>
          <a:ext cx="24828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20" name="Equation" r:id="rId11" imgW="876240" imgH="228600" progId="Equation.3">
                  <p:embed/>
                </p:oleObj>
              </mc:Choice>
              <mc:Fallback>
                <p:oleObj name="Equation" r:id="rId11" imgW="876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2819400"/>
                        <a:ext cx="248285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5405438" y="3868738"/>
          <a:ext cx="251777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21" name="Equation" r:id="rId13" imgW="888840" imgH="241200" progId="Equation.3">
                  <p:embed/>
                </p:oleObj>
              </mc:Choice>
              <mc:Fallback>
                <p:oleObj name="Equation" r:id="rId13" imgW="888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438" y="3868738"/>
                        <a:ext cx="2517775" cy="684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52528"/>
              </p:ext>
            </p:extLst>
          </p:nvPr>
        </p:nvGraphicFramePr>
        <p:xfrm>
          <a:off x="5507038" y="4894263"/>
          <a:ext cx="2217737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22" name="Equation" r:id="rId15" imgW="838080" imgH="279360" progId="Equation.DSMT4">
                  <p:embed/>
                </p:oleObj>
              </mc:Choice>
              <mc:Fallback>
                <p:oleObj name="Equation" r:id="rId15" imgW="8380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8" y="4894263"/>
                        <a:ext cx="2217737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ight Arrow 14"/>
          <p:cNvSpPr/>
          <p:nvPr/>
        </p:nvSpPr>
        <p:spPr>
          <a:xfrm>
            <a:off x="4114800" y="2971800"/>
            <a:ext cx="762000" cy="3048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114800" y="4114800"/>
            <a:ext cx="762000" cy="3048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114800" y="5105400"/>
            <a:ext cx="762000" cy="3048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6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B82AC-972B-4A8C-8FA8-09E346FBB7A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650" y="1142999"/>
            <a:ext cx="80215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Gothic" pitchFamily="34" charset="0"/>
              </a:rPr>
              <a:t>Finish reading Chapter 9. </a:t>
            </a:r>
            <a:r>
              <a:rPr lang="en-US" sz="2400" dirty="0">
                <a:latin typeface="Century Gothic" pitchFamily="34" charset="0"/>
              </a:rPr>
              <a:t>We will spend a day on activity and real solutions, then another on electrolyte solutions. Exam 2 is </a:t>
            </a:r>
            <a:r>
              <a:rPr lang="en-US" sz="2400" dirty="0" smtClean="0">
                <a:latin typeface="Century Gothic" pitchFamily="34" charset="0"/>
              </a:rPr>
              <a:t>Tuesday</a:t>
            </a:r>
            <a:r>
              <a:rPr lang="en-US" sz="2400" dirty="0">
                <a:latin typeface="Century Gothic" pitchFamily="34" charset="0"/>
              </a:rPr>
              <a:t>, </a:t>
            </a:r>
            <a:r>
              <a:rPr lang="en-US" sz="2400" dirty="0" smtClean="0">
                <a:latin typeface="Century Gothic" pitchFamily="34" charset="0"/>
              </a:rPr>
              <a:t>November 1.</a:t>
            </a:r>
            <a:endParaRPr lang="en-US" sz="2400" dirty="0">
              <a:latin typeface="Century Gothic" pitchFamily="34" charset="0"/>
            </a:endParaRPr>
          </a:p>
          <a:p>
            <a:endParaRPr lang="en-US" sz="2400" dirty="0">
              <a:latin typeface="Century Gothic" pitchFamily="34" charset="0"/>
            </a:endParaRPr>
          </a:p>
          <a:p>
            <a:r>
              <a:rPr lang="en-US" sz="2400" b="1" dirty="0">
                <a:latin typeface="Century Gothic" pitchFamily="34" charset="0"/>
              </a:rPr>
              <a:t>HW 6</a:t>
            </a:r>
            <a:r>
              <a:rPr lang="en-US" sz="2400" dirty="0">
                <a:latin typeface="Century Gothic" pitchFamily="34" charset="0"/>
              </a:rPr>
              <a:t> is due on </a:t>
            </a:r>
            <a:r>
              <a:rPr lang="en-US" sz="2400" dirty="0" smtClean="0">
                <a:latin typeface="Century Gothic" pitchFamily="34" charset="0"/>
              </a:rPr>
              <a:t>10/22.</a:t>
            </a:r>
            <a:endParaRPr lang="en-US" sz="2400" dirty="0">
              <a:latin typeface="Century Gothic" pitchFamily="34" charset="0"/>
            </a:endParaRPr>
          </a:p>
          <a:p>
            <a:endParaRPr lang="en-US" sz="2400" b="1" dirty="0">
              <a:latin typeface="Century Gothic" pitchFamily="34" charset="0"/>
            </a:endParaRPr>
          </a:p>
          <a:p>
            <a:endParaRPr lang="en-US" sz="2400" b="1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and Chemical Potential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793" y="1403927"/>
            <a:ext cx="8210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</a:rPr>
              <a:t>We can express the </a:t>
            </a:r>
            <a:r>
              <a:rPr lang="en-US" sz="2400" b="1" i="1" dirty="0">
                <a:solidFill>
                  <a:prstClr val="black"/>
                </a:solidFill>
              </a:rPr>
              <a:t>chemical potential of component </a:t>
            </a:r>
            <a:r>
              <a:rPr lang="en-US" sz="2400" b="1" i="1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 in the solution by adding a mixing term to the chemical potential of the pure solvent: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7137" y="5115993"/>
            <a:ext cx="4778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</a:rPr>
              <a:t>Why might we want to do this?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694138" y="2941751"/>
          <a:ext cx="3110474" cy="54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3" name="Equation" r:id="rId3" imgW="1371600" imgH="241200" progId="Equation.3">
                  <p:embed/>
                </p:oleObj>
              </mc:Choice>
              <mc:Fallback>
                <p:oleObj name="Equation" r:id="rId3" imgW="1371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4138" y="2941751"/>
                        <a:ext cx="3110474" cy="54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4946" y="3990109"/>
            <a:ext cx="8220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</a:rPr>
              <a:t>Remember, </a:t>
            </a:r>
            <a:r>
              <a:rPr lang="en-US" sz="2400" dirty="0">
                <a:solidFill>
                  <a:prstClr val="black"/>
                </a:solidFill>
                <a:sym typeface="Symbol"/>
              </a:rPr>
              <a:t></a:t>
            </a:r>
            <a:r>
              <a:rPr lang="en-US" sz="2400" baseline="-25000" dirty="0" err="1">
                <a:solidFill>
                  <a:prstClr val="black"/>
                </a:solidFill>
                <a:sym typeface="Symbol"/>
              </a:rPr>
              <a:t>i</a:t>
            </a:r>
            <a:r>
              <a:rPr lang="en-US" sz="2400" dirty="0">
                <a:solidFill>
                  <a:prstClr val="black"/>
                </a:solidFill>
                <a:sym typeface="Symbol"/>
              </a:rPr>
              <a:t> = </a:t>
            </a:r>
            <a:r>
              <a:rPr lang="en-US" sz="2400" dirty="0" err="1">
                <a:solidFill>
                  <a:prstClr val="black"/>
                </a:solidFill>
                <a:sym typeface="Symbol"/>
              </a:rPr>
              <a:t>G</a:t>
            </a:r>
            <a:r>
              <a:rPr lang="en-US" sz="2400" baseline="-25000" dirty="0" err="1">
                <a:solidFill>
                  <a:prstClr val="black"/>
                </a:solidFill>
                <a:sym typeface="Symbol"/>
              </a:rPr>
              <a:t>i,m</a:t>
            </a:r>
            <a:r>
              <a:rPr lang="en-US" sz="2400" dirty="0">
                <a:solidFill>
                  <a:prstClr val="black"/>
                </a:solidFill>
                <a:sym typeface="Symbol"/>
              </a:rPr>
              <a:t>, so we can always just go to the tables to find </a:t>
            </a:r>
            <a:r>
              <a:rPr lang="en-US" sz="2400" baseline="-25000" dirty="0" err="1">
                <a:solidFill>
                  <a:prstClr val="black"/>
                </a:solidFill>
                <a:sym typeface="Symbol"/>
              </a:rPr>
              <a:t>i</a:t>
            </a:r>
            <a:r>
              <a:rPr lang="en-US" sz="2400" dirty="0">
                <a:solidFill>
                  <a:prstClr val="black"/>
                </a:solidFill>
                <a:sym typeface="Symbol"/>
              </a:rPr>
              <a:t>*.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0" name="5-Point Star 9"/>
          <p:cNvSpPr/>
          <p:nvPr/>
        </p:nvSpPr>
        <p:spPr>
          <a:xfrm>
            <a:off x="1852334" y="2958782"/>
            <a:ext cx="415637" cy="415637"/>
          </a:xfrm>
          <a:prstGeom prst="star5">
            <a:avLst>
              <a:gd name="adj" fmla="val 15078"/>
              <a:gd name="hf" fmla="val 105146"/>
              <a:gd name="vf" fmla="val 110557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85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981575" y="3190875"/>
            <a:ext cx="1181100" cy="714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72225" y="3200400"/>
            <a:ext cx="504825" cy="647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Colligative</a:t>
            </a:r>
            <a:r>
              <a:rPr lang="en-US" dirty="0"/>
              <a:t> properties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1" y="828675"/>
            <a:ext cx="8420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 err="1">
                <a:solidFill>
                  <a:prstClr val="black"/>
                </a:solidFill>
              </a:rPr>
              <a:t>Colligative</a:t>
            </a:r>
            <a:r>
              <a:rPr lang="en-US" sz="2400" dirty="0">
                <a:solidFill>
                  <a:prstClr val="black"/>
                </a:solidFill>
              </a:rPr>
              <a:t> properties are those that depend only on the concentration of the solute, not on its identity. Regardless of what the solute is, it alters </a:t>
            </a:r>
            <a:r>
              <a:rPr lang="en-US" sz="2400" dirty="0">
                <a:solidFill>
                  <a:prstClr val="black"/>
                </a:solidFill>
                <a:sym typeface="Symbol"/>
              </a:rPr>
              <a:t></a:t>
            </a:r>
            <a:r>
              <a:rPr lang="en-US" sz="2400" baseline="-25000" dirty="0">
                <a:solidFill>
                  <a:prstClr val="black"/>
                </a:solidFill>
                <a:sym typeface="Symbol"/>
              </a:rPr>
              <a:t>solvent</a:t>
            </a:r>
            <a:r>
              <a:rPr lang="en-US" sz="2400" dirty="0">
                <a:solidFill>
                  <a:prstClr val="black"/>
                </a:solidFill>
                <a:sym typeface="Symbol"/>
              </a:rPr>
              <a:t>:</a:t>
            </a:r>
            <a:endParaRPr lang="en-US" sz="2400" dirty="0">
              <a:solidFill>
                <a:prstClr val="black"/>
              </a:solidFill>
            </a:endParaRPr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5118100" y="3284538"/>
          <a:ext cx="3024188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7" name="Equation" r:id="rId3" imgW="1333440" imgH="241200" progId="Equation.DSMT4">
                  <p:embed/>
                </p:oleObj>
              </mc:Choice>
              <mc:Fallback>
                <p:oleObj name="Equation" r:id="rId3" imgW="1333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3284538"/>
                        <a:ext cx="3024188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3" descr="c:\ch08\08_01fig_PChem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2950" y="2159668"/>
            <a:ext cx="3665538" cy="40844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Straight Connector 9"/>
          <p:cNvCxnSpPr/>
          <p:nvPr/>
        </p:nvCxnSpPr>
        <p:spPr>
          <a:xfrm>
            <a:off x="1314450" y="2457450"/>
            <a:ext cx="2724150" cy="118110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05375" y="466725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</a:rPr>
              <a:t>Note that the slope of </a:t>
            </a:r>
            <a:r>
              <a:rPr lang="en-US" sz="2400" dirty="0">
                <a:solidFill>
                  <a:prstClr val="black"/>
                </a:solidFill>
                <a:sym typeface="Symbol"/>
              </a:rPr>
              <a:t> doesn’t change!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74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Vapor Pressure Lowering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3" descr="c:\ch08\08_01fig_PChe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4630" y="390525"/>
            <a:ext cx="2389608" cy="26626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00075" y="1390650"/>
            <a:ext cx="4267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Just </a:t>
            </a:r>
            <a:r>
              <a:rPr lang="en-US" sz="2400" dirty="0" err="1"/>
              <a:t>Raoult’s</a:t>
            </a:r>
            <a:r>
              <a:rPr lang="en-US" sz="2400" dirty="0"/>
              <a:t> Law restated: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462679"/>
              </p:ext>
            </p:extLst>
          </p:nvPr>
        </p:nvGraphicFramePr>
        <p:xfrm>
          <a:off x="2355850" y="2312987"/>
          <a:ext cx="1221956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8" name="Equation" r:id="rId4" imgW="571320" imgH="241200" progId="Equation.DSMT4">
                  <p:embed/>
                </p:oleObj>
              </mc:Choice>
              <mc:Fallback>
                <p:oleObj name="Equation" r:id="rId4" imgW="571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55850" y="2312987"/>
                        <a:ext cx="1221956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399" y="3324225"/>
            <a:ext cx="7972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/>
              <a:t>Arises because chemical potential of the solvent is reduced by the presence of solute, so that the </a:t>
            </a:r>
            <a:r>
              <a:rPr lang="en-US" sz="2400" b="1" i="1" dirty="0"/>
              <a:t>difference </a:t>
            </a:r>
            <a:r>
              <a:rPr lang="en-US" sz="2400" dirty="0"/>
              <a:t>in </a:t>
            </a:r>
            <a:r>
              <a:rPr lang="el-GR" sz="2400" dirty="0"/>
              <a:t>μ</a:t>
            </a:r>
            <a:r>
              <a:rPr lang="en-US" sz="2400" dirty="0"/>
              <a:t> (liquid vs. vapor) is </a:t>
            </a:r>
            <a:r>
              <a:rPr lang="en-US" sz="2400" b="1" i="1" dirty="0"/>
              <a:t>larger: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861169"/>
              </p:ext>
            </p:extLst>
          </p:nvPr>
        </p:nvGraphicFramePr>
        <p:xfrm>
          <a:off x="2374900" y="4992688"/>
          <a:ext cx="3966206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9" name="Equation" r:id="rId6" imgW="1828800" imgH="253800" progId="Equation.DSMT4">
                  <p:embed/>
                </p:oleObj>
              </mc:Choice>
              <mc:Fallback>
                <p:oleObj name="Equation" r:id="rId6" imgW="1828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74900" y="4992688"/>
                        <a:ext cx="3966206" cy="550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181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Solid-solution equilibrium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II-5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3" descr="c:\ch09\09_26fig_PChe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228" y="1304924"/>
            <a:ext cx="3795872" cy="4638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678363" y="2216150"/>
          <a:ext cx="303847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7" name="Equation" r:id="rId5" imgW="1333440" imgH="444240" progId="Equation.3">
                  <p:embed/>
                </p:oleObj>
              </mc:Choice>
              <mc:Fallback>
                <p:oleObj name="Equation" r:id="rId5" imgW="1333440" imgH="44424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363" y="2216150"/>
                        <a:ext cx="3038475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248150" y="942975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/>
              <a:t>For dilute solutions, the solute begins to freeze out at T, defined by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76725" y="3343275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/>
              <a:t>where T*</a:t>
            </a:r>
            <a:r>
              <a:rPr lang="en-US" sz="2400" baseline="-25000" dirty="0" err="1"/>
              <a:t>fus</a:t>
            </a:r>
            <a:r>
              <a:rPr lang="en-US" sz="2400" dirty="0"/>
              <a:t> and </a:t>
            </a:r>
            <a:r>
              <a:rPr lang="en-US" sz="2400" dirty="0">
                <a:sym typeface="Symbol"/>
              </a:rPr>
              <a:t></a:t>
            </a:r>
            <a:r>
              <a:rPr lang="en-US" sz="2400" dirty="0"/>
              <a:t>H*</a:t>
            </a:r>
            <a:r>
              <a:rPr lang="en-US" sz="2400" baseline="-25000" dirty="0" err="1"/>
              <a:t>fusion,m</a:t>
            </a:r>
            <a:r>
              <a:rPr lang="en-US" sz="2400" baseline="-25000" dirty="0"/>
              <a:t> </a:t>
            </a:r>
            <a:r>
              <a:rPr lang="en-US" sz="2400" dirty="0"/>
              <a:t>are the freezing T and </a:t>
            </a:r>
            <a:r>
              <a:rPr lang="en-US" sz="2400" dirty="0">
                <a:sym typeface="Symbol"/>
              </a:rPr>
              <a:t></a:t>
            </a:r>
            <a:r>
              <a:rPr lang="en-US" sz="2400" dirty="0"/>
              <a:t>H of the pure solvent, respectively.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33851" y="5343525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/>
              <a:t>How could we determine the eutectic temperature, T</a:t>
            </a:r>
            <a:r>
              <a:rPr lang="en-US" sz="2400" baseline="-25000" dirty="0"/>
              <a:t>E</a:t>
            </a:r>
            <a:r>
              <a:rPr lang="en-US" sz="2400" dirty="0"/>
              <a:t>?</a:t>
            </a:r>
          </a:p>
        </p:txBody>
      </p:sp>
      <p:sp>
        <p:nvSpPr>
          <p:cNvPr id="13" name="5-Point Star 12"/>
          <p:cNvSpPr/>
          <p:nvPr/>
        </p:nvSpPr>
        <p:spPr>
          <a:xfrm>
            <a:off x="4156363" y="2421772"/>
            <a:ext cx="415637" cy="415637"/>
          </a:xfrm>
          <a:prstGeom prst="star5">
            <a:avLst>
              <a:gd name="adj" fmla="val 15078"/>
              <a:gd name="hf" fmla="val 105146"/>
              <a:gd name="vf" fmla="val 110557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14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Freezing point depression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50" y="952500"/>
            <a:ext cx="8162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</a:rPr>
              <a:t>This is why antifreeze works. There’s nothing special about ethylene glycol, though, other than its solubility in water, and low molar mass.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6474" y="1895474"/>
            <a:ext cx="2847975" cy="2135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841375" y="2797175"/>
          <a:ext cx="50652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1" name="Equation" r:id="rId4" imgW="2679480" imgH="520560" progId="Equation.3">
                  <p:embed/>
                </p:oleObj>
              </mc:Choice>
              <mc:Fallback>
                <p:oleObj name="Equation" r:id="rId4" imgW="26794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2797175"/>
                        <a:ext cx="5065287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57225" y="4057650"/>
            <a:ext cx="827181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  <a:sym typeface="Symbol"/>
              </a:rPr>
              <a:t></a:t>
            </a:r>
            <a:r>
              <a:rPr lang="en-US" sz="2400" dirty="0" err="1">
                <a:solidFill>
                  <a:prstClr val="black"/>
                </a:solidFill>
                <a:sym typeface="Symbol"/>
              </a:rPr>
              <a:t>T</a:t>
            </a:r>
            <a:r>
              <a:rPr lang="en-US" sz="2400" baseline="-25000" dirty="0" err="1">
                <a:solidFill>
                  <a:prstClr val="black"/>
                </a:solidFill>
                <a:sym typeface="Symbol"/>
              </a:rPr>
              <a:t>f</a:t>
            </a:r>
            <a:r>
              <a:rPr lang="en-US" sz="2400" dirty="0">
                <a:solidFill>
                  <a:prstClr val="black"/>
                </a:solidFill>
                <a:sym typeface="Symbol"/>
              </a:rPr>
              <a:t> 		= change in freezing temperature</a:t>
            </a:r>
          </a:p>
          <a:p>
            <a:pPr>
              <a:spcAft>
                <a:spcPts val="1200"/>
              </a:spcAft>
            </a:pPr>
            <a:r>
              <a:rPr lang="en-US" sz="2400" dirty="0" err="1">
                <a:solidFill>
                  <a:prstClr val="black"/>
                </a:solidFill>
                <a:sym typeface="Symbol"/>
              </a:rPr>
              <a:t>M</a:t>
            </a:r>
            <a:r>
              <a:rPr lang="en-US" sz="2400" baseline="-25000" dirty="0" err="1">
                <a:solidFill>
                  <a:prstClr val="black"/>
                </a:solidFill>
                <a:sym typeface="Symbol"/>
              </a:rPr>
              <a:t>solvent</a:t>
            </a:r>
            <a:r>
              <a:rPr lang="en-US" sz="2400" dirty="0">
                <a:solidFill>
                  <a:prstClr val="black"/>
                </a:solidFill>
                <a:sym typeface="Symbol"/>
              </a:rPr>
              <a:t> 	= molar mass of solvent (kg/mol)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  <a:sym typeface="Symbol"/>
              </a:rPr>
              <a:t>T*</a:t>
            </a:r>
            <a:r>
              <a:rPr lang="en-US" sz="2400" baseline="-25000" dirty="0">
                <a:solidFill>
                  <a:prstClr val="black"/>
                </a:solidFill>
                <a:sym typeface="Symbol"/>
              </a:rPr>
              <a:t>fusion </a:t>
            </a:r>
            <a:r>
              <a:rPr lang="en-US" sz="2400" dirty="0">
                <a:solidFill>
                  <a:prstClr val="black"/>
                </a:solidFill>
                <a:sym typeface="Symbol"/>
              </a:rPr>
              <a:t>		= freezing temperature of pure solvent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  <a:sym typeface="Symbol"/>
              </a:rPr>
              <a:t>H*</a:t>
            </a:r>
            <a:r>
              <a:rPr lang="en-US" sz="2400" baseline="-25000" dirty="0" err="1">
                <a:solidFill>
                  <a:prstClr val="black"/>
                </a:solidFill>
                <a:sym typeface="Symbol"/>
              </a:rPr>
              <a:t>fusion,m</a:t>
            </a:r>
            <a:r>
              <a:rPr lang="en-US" sz="2400" baseline="-25000" dirty="0">
                <a:solidFill>
                  <a:prstClr val="black"/>
                </a:solidFill>
                <a:sym typeface="Symbol"/>
              </a:rPr>
              <a:t> 	</a:t>
            </a:r>
            <a:r>
              <a:rPr lang="en-US" sz="2400" dirty="0">
                <a:solidFill>
                  <a:prstClr val="black"/>
                </a:solidFill>
                <a:sym typeface="Symbol"/>
              </a:rPr>
              <a:t>= molar enthalpy of fusion for pure solvent</a:t>
            </a:r>
          </a:p>
          <a:p>
            <a:pPr>
              <a:spcAft>
                <a:spcPts val="1200"/>
              </a:spcAft>
            </a:pPr>
            <a:r>
              <a:rPr lang="en-US" sz="2400" dirty="0" err="1">
                <a:solidFill>
                  <a:prstClr val="black"/>
                </a:solidFill>
                <a:sym typeface="Symbol"/>
              </a:rPr>
              <a:t>m</a:t>
            </a:r>
            <a:r>
              <a:rPr lang="en-US" sz="2400" baseline="-25000" dirty="0" err="1">
                <a:solidFill>
                  <a:prstClr val="black"/>
                </a:solidFill>
                <a:sym typeface="Symbol"/>
              </a:rPr>
              <a:t>solute</a:t>
            </a:r>
            <a:r>
              <a:rPr lang="en-US" sz="2400" dirty="0">
                <a:solidFill>
                  <a:prstClr val="black"/>
                </a:solidFill>
                <a:sym typeface="Symbol"/>
              </a:rPr>
              <a:t>		= </a:t>
            </a:r>
            <a:r>
              <a:rPr lang="en-US" sz="2400" dirty="0" err="1">
                <a:solidFill>
                  <a:prstClr val="black"/>
                </a:solidFill>
                <a:sym typeface="Symbol"/>
              </a:rPr>
              <a:t>molality</a:t>
            </a:r>
            <a:r>
              <a:rPr lang="en-US" sz="2400" dirty="0">
                <a:solidFill>
                  <a:prstClr val="black"/>
                </a:solidFill>
                <a:sym typeface="Symbol"/>
              </a:rPr>
              <a:t> of solute</a:t>
            </a: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9" name="Picture 8" descr="Ethylene_glycol_chemical_structure.png"/>
          <p:cNvPicPr>
            <a:picLocks noChangeAspect="1"/>
          </p:cNvPicPr>
          <p:nvPr/>
        </p:nvPicPr>
        <p:blipFill>
          <a:blip r:embed="rId6" cstate="print"/>
          <a:srcRect l="-8293" t="-19764" r="-5854" b="-22456"/>
          <a:stretch>
            <a:fillRect/>
          </a:stretch>
        </p:blipFill>
        <p:spPr>
          <a:xfrm>
            <a:off x="4543425" y="2171700"/>
            <a:ext cx="2228850" cy="7239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3" name="5-Point Star 12"/>
          <p:cNvSpPr/>
          <p:nvPr/>
        </p:nvSpPr>
        <p:spPr>
          <a:xfrm>
            <a:off x="254577" y="3061852"/>
            <a:ext cx="415637" cy="415637"/>
          </a:xfrm>
          <a:prstGeom prst="star5">
            <a:avLst>
              <a:gd name="adj" fmla="val 15078"/>
              <a:gd name="hf" fmla="val 105146"/>
              <a:gd name="vf" fmla="val 110557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84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bldLvl="2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Boiling Point Elevation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2257425" y="2339975"/>
          <a:ext cx="44418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5" name="Equation" r:id="rId3" imgW="2349360" imgH="520560" progId="Equation.3">
                  <p:embed/>
                </p:oleObj>
              </mc:Choice>
              <mc:Fallback>
                <p:oleObj name="Equation" r:id="rId3" imgW="234936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5" y="2339975"/>
                        <a:ext cx="4441825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9100" y="1076325"/>
            <a:ext cx="8061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</a:rPr>
              <a:t>This is exactly analogous, except that T</a:t>
            </a:r>
            <a:r>
              <a:rPr lang="en-US" sz="2400" baseline="-25000" dirty="0">
                <a:solidFill>
                  <a:prstClr val="black"/>
                </a:solidFill>
              </a:rPr>
              <a:t>b</a:t>
            </a:r>
            <a:r>
              <a:rPr lang="en-US" sz="2400" dirty="0">
                <a:solidFill>
                  <a:prstClr val="black"/>
                </a:solidFill>
              </a:rPr>
              <a:t> is increased: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" y="4191000"/>
            <a:ext cx="7981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i="1" dirty="0" err="1">
                <a:solidFill>
                  <a:prstClr val="black"/>
                </a:solidFill>
              </a:rPr>
              <a:t>K</a:t>
            </a:r>
            <a:r>
              <a:rPr lang="en-US" sz="2400" b="1" i="1" baseline="-25000" dirty="0" err="1">
                <a:solidFill>
                  <a:prstClr val="black"/>
                </a:solidFill>
              </a:rPr>
              <a:t>f</a:t>
            </a:r>
            <a:r>
              <a:rPr lang="en-US" sz="2400" b="1" i="1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and </a:t>
            </a:r>
            <a:r>
              <a:rPr lang="en-US" sz="2400" b="1" i="1" dirty="0">
                <a:solidFill>
                  <a:prstClr val="black"/>
                </a:solidFill>
              </a:rPr>
              <a:t>K</a:t>
            </a:r>
            <a:r>
              <a:rPr lang="en-US" sz="2400" b="1" i="1" baseline="-25000" dirty="0">
                <a:solidFill>
                  <a:prstClr val="black"/>
                </a:solidFill>
              </a:rPr>
              <a:t>b</a:t>
            </a:r>
            <a:r>
              <a:rPr lang="en-US" sz="2400" dirty="0">
                <a:solidFill>
                  <a:prstClr val="black"/>
                </a:solidFill>
              </a:rPr>
              <a:t> are called the </a:t>
            </a:r>
            <a:r>
              <a:rPr lang="en-US" sz="2400" b="1" i="1" dirty="0" err="1">
                <a:solidFill>
                  <a:prstClr val="black"/>
                </a:solidFill>
              </a:rPr>
              <a:t>crysocopic</a:t>
            </a:r>
            <a:r>
              <a:rPr lang="en-US" sz="2400" b="1" i="1" dirty="0">
                <a:solidFill>
                  <a:prstClr val="black"/>
                </a:solidFill>
              </a:rPr>
              <a:t> constant</a:t>
            </a:r>
            <a:r>
              <a:rPr lang="en-US" sz="2400" dirty="0">
                <a:solidFill>
                  <a:prstClr val="black"/>
                </a:solidFill>
              </a:rPr>
              <a:t>, and the </a:t>
            </a:r>
            <a:r>
              <a:rPr lang="en-US" sz="2400" b="1" i="1" dirty="0">
                <a:solidFill>
                  <a:prstClr val="black"/>
                </a:solidFill>
              </a:rPr>
              <a:t>boiling point elevation constants</a:t>
            </a:r>
            <a:r>
              <a:rPr lang="en-US" sz="2400" dirty="0">
                <a:solidFill>
                  <a:prstClr val="black"/>
                </a:solidFill>
              </a:rPr>
              <a:t>, respectively</a:t>
            </a:r>
          </a:p>
        </p:txBody>
      </p:sp>
    </p:spTree>
    <p:extLst>
      <p:ext uri="{BB962C8B-B14F-4D97-AF65-F5344CB8AC3E}">
        <p14:creationId xmlns:p14="http://schemas.microsoft.com/office/powerpoint/2010/main" val="2796182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Osmotic Pressure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1674" y="161925"/>
            <a:ext cx="2471739" cy="16240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76225" y="1933575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</a:rPr>
              <a:t>The origin of osmotic pressure is a differential in chemical potential on either side of the membrane. </a:t>
            </a:r>
          </a:p>
        </p:txBody>
      </p:sp>
      <p:grpSp>
        <p:nvGrpSpPr>
          <p:cNvPr id="151" name="Group 150"/>
          <p:cNvGrpSpPr/>
          <p:nvPr/>
        </p:nvGrpSpPr>
        <p:grpSpPr>
          <a:xfrm>
            <a:off x="933450" y="4162424"/>
            <a:ext cx="3152775" cy="1457326"/>
            <a:chOff x="1190625" y="3343274"/>
            <a:chExt cx="3152775" cy="1457326"/>
          </a:xfrm>
        </p:grpSpPr>
        <p:sp>
          <p:nvSpPr>
            <p:cNvPr id="8" name="Rectangle 7"/>
            <p:cNvSpPr/>
            <p:nvPr/>
          </p:nvSpPr>
          <p:spPr>
            <a:xfrm>
              <a:off x="1190625" y="3343275"/>
              <a:ext cx="3152775" cy="14573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>
              <a:stCxn id="8" idx="0"/>
              <a:endCxn id="8" idx="2"/>
            </p:cNvCxnSpPr>
            <p:nvPr/>
          </p:nvCxnSpPr>
          <p:spPr>
            <a:xfrm rot="16200000" flipH="1">
              <a:off x="2038350" y="4071937"/>
              <a:ext cx="1457325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314450" y="3419475"/>
              <a:ext cx="228600" cy="2286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809750" y="3724275"/>
              <a:ext cx="228600" cy="2286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276350" y="4019550"/>
              <a:ext cx="228600" cy="2286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2447925" y="4514850"/>
              <a:ext cx="228600" cy="2286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352675" y="3524250"/>
              <a:ext cx="228600" cy="2286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2257425" y="3886200"/>
              <a:ext cx="228600" cy="2286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866900" y="4448175"/>
              <a:ext cx="228600" cy="2286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 rot="10617205">
              <a:off x="1400175" y="3724275"/>
              <a:ext cx="247650" cy="238125"/>
              <a:chOff x="2171700" y="5419725"/>
              <a:chExt cx="247650" cy="238125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171700" y="5429250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324100" y="5419725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228850" y="5467350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 rot="3208733">
              <a:off x="2867025" y="3914775"/>
              <a:ext cx="247650" cy="238125"/>
              <a:chOff x="2171700" y="5419725"/>
              <a:chExt cx="247650" cy="238125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2171700" y="5429250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324100" y="5419725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228850" y="5467350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276350" y="4419600"/>
              <a:ext cx="247650" cy="238125"/>
              <a:chOff x="2171700" y="5419725"/>
              <a:chExt cx="247650" cy="23812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2171700" y="5429250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324100" y="5419725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228850" y="5467350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 rot="1911966">
              <a:off x="1695450" y="4086225"/>
              <a:ext cx="247650" cy="238125"/>
              <a:chOff x="2171700" y="5419725"/>
              <a:chExt cx="247650" cy="238125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171700" y="5429250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2324100" y="5419725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228850" y="5467350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 rot="19428183">
              <a:off x="2276475" y="4248150"/>
              <a:ext cx="247650" cy="238125"/>
              <a:chOff x="2171700" y="5419725"/>
              <a:chExt cx="247650" cy="238125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171700" y="5429250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324100" y="5419725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228850" y="5467350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000250" y="3476625"/>
              <a:ext cx="247650" cy="238125"/>
              <a:chOff x="2171700" y="5419725"/>
              <a:chExt cx="247650" cy="238125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2171700" y="5429250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324100" y="5419725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228850" y="5467350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 rot="2260459">
              <a:off x="3219451" y="3486151"/>
              <a:ext cx="247650" cy="238125"/>
              <a:chOff x="2171700" y="5419725"/>
              <a:chExt cx="247650" cy="238125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2171700" y="5429250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324100" y="5419725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228850" y="5467350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 rot="5626045">
              <a:off x="2990850" y="4448175"/>
              <a:ext cx="247650" cy="238125"/>
              <a:chOff x="2171700" y="5419725"/>
              <a:chExt cx="247650" cy="238125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2171700" y="5429250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324100" y="5419725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228850" y="5467350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15344424">
              <a:off x="3219450" y="4114800"/>
              <a:ext cx="247650" cy="238125"/>
              <a:chOff x="2171700" y="5419725"/>
              <a:chExt cx="247650" cy="238125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2171700" y="5429250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324100" y="5419725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228850" y="5467350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3495675" y="4400550"/>
              <a:ext cx="247650" cy="238125"/>
              <a:chOff x="2171700" y="5419725"/>
              <a:chExt cx="247650" cy="238125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2171700" y="5429250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24100" y="5419725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228850" y="5467350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 rot="10191732">
              <a:off x="3895725" y="4152900"/>
              <a:ext cx="247650" cy="238125"/>
              <a:chOff x="2171700" y="5419725"/>
              <a:chExt cx="247650" cy="238125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2171700" y="5429250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324100" y="5419725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228850" y="5467350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 rot="6467386">
              <a:off x="3971925" y="3771900"/>
              <a:ext cx="247650" cy="238125"/>
              <a:chOff x="2171700" y="5419725"/>
              <a:chExt cx="247650" cy="238125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2171700" y="5429250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324100" y="5419725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228850" y="5467350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 rot="1641881">
              <a:off x="3514725" y="3800475"/>
              <a:ext cx="247650" cy="238125"/>
              <a:chOff x="2171700" y="5419725"/>
              <a:chExt cx="247650" cy="238125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2171700" y="5429250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324100" y="5419725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228850" y="5467350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3733800" y="3390900"/>
              <a:ext cx="247650" cy="238125"/>
              <a:chOff x="2171700" y="5419725"/>
              <a:chExt cx="247650" cy="238125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2171700" y="5429250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2324100" y="5419725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228850" y="5467350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 rot="18823226">
              <a:off x="2933700" y="3486150"/>
              <a:ext cx="247650" cy="238125"/>
              <a:chOff x="2171700" y="5419725"/>
              <a:chExt cx="247650" cy="238125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2171700" y="5429250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2324100" y="5419725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228850" y="5467350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22" name="Group 221"/>
          <p:cNvGrpSpPr/>
          <p:nvPr/>
        </p:nvGrpSpPr>
        <p:grpSpPr>
          <a:xfrm>
            <a:off x="4752975" y="4152900"/>
            <a:ext cx="3152775" cy="1457325"/>
            <a:chOff x="5010150" y="3333750"/>
            <a:chExt cx="3152775" cy="1457325"/>
          </a:xfrm>
        </p:grpSpPr>
        <p:sp>
          <p:nvSpPr>
            <p:cNvPr id="11" name="Rectangle 10"/>
            <p:cNvSpPr/>
            <p:nvPr/>
          </p:nvSpPr>
          <p:spPr>
            <a:xfrm>
              <a:off x="5010150" y="3333750"/>
              <a:ext cx="3152775" cy="14573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6581775" y="3343275"/>
              <a:ext cx="212725" cy="1447800"/>
            </a:xfrm>
            <a:custGeom>
              <a:avLst/>
              <a:gdLst>
                <a:gd name="connsiteX0" fmla="*/ 0 w 212725"/>
                <a:gd name="connsiteY0" fmla="*/ 0 h 1447800"/>
                <a:gd name="connsiteX1" fmla="*/ 209550 w 212725"/>
                <a:gd name="connsiteY1" fmla="*/ 819150 h 1447800"/>
                <a:gd name="connsiteX2" fmla="*/ 19050 w 212725"/>
                <a:gd name="connsiteY2" fmla="*/ 144780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725" h="1447800">
                  <a:moveTo>
                    <a:pt x="0" y="0"/>
                  </a:moveTo>
                  <a:cubicBezTo>
                    <a:pt x="103187" y="288925"/>
                    <a:pt x="206375" y="577850"/>
                    <a:pt x="209550" y="819150"/>
                  </a:cubicBezTo>
                  <a:cubicBezTo>
                    <a:pt x="212725" y="1060450"/>
                    <a:pt x="115887" y="1254125"/>
                    <a:pt x="19050" y="1447800"/>
                  </a:cubicBezTo>
                </a:path>
              </a:pathLst>
            </a:cu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5143500" y="3400425"/>
              <a:ext cx="228600" cy="2286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5638800" y="3705225"/>
              <a:ext cx="228600" cy="2286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5105400" y="4000500"/>
              <a:ext cx="228600" cy="2286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6076950" y="4476750"/>
              <a:ext cx="228600" cy="2286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6181725" y="3505200"/>
              <a:ext cx="228600" cy="2286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6096000" y="4000500"/>
              <a:ext cx="228600" cy="2286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5553075" y="4438650"/>
              <a:ext cx="228600" cy="2286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90" name="Group 89"/>
            <p:cNvGrpSpPr/>
            <p:nvPr/>
          </p:nvGrpSpPr>
          <p:grpSpPr>
            <a:xfrm rot="10617205">
              <a:off x="5229225" y="3705225"/>
              <a:ext cx="247650" cy="238125"/>
              <a:chOff x="2171700" y="5419725"/>
              <a:chExt cx="247650" cy="238125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2171700" y="5429250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2324100" y="5419725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2228850" y="5467350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 rot="3208733">
              <a:off x="6324600" y="4210050"/>
              <a:ext cx="247650" cy="238125"/>
              <a:chOff x="2171700" y="5419725"/>
              <a:chExt cx="247650" cy="238125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2171700" y="5429250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2324100" y="5419725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228850" y="5467350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5105400" y="4400550"/>
              <a:ext cx="247650" cy="238125"/>
              <a:chOff x="2171700" y="5419725"/>
              <a:chExt cx="247650" cy="238125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2171700" y="5429250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2324100" y="5419725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2228850" y="5467350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 rot="1911966">
              <a:off x="5524500" y="4067175"/>
              <a:ext cx="247650" cy="238125"/>
              <a:chOff x="2171700" y="5419725"/>
              <a:chExt cx="247650" cy="238125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2171700" y="5429250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2324100" y="5419725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2228850" y="5467350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 rot="19428183">
              <a:off x="5800724" y="4257675"/>
              <a:ext cx="247650" cy="238125"/>
              <a:chOff x="2171700" y="5419725"/>
              <a:chExt cx="247650" cy="238125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2171700" y="5429250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2324100" y="5419725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228850" y="5467350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5867400" y="3533775"/>
              <a:ext cx="247650" cy="238125"/>
              <a:chOff x="2171700" y="5419725"/>
              <a:chExt cx="247650" cy="238125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2171700" y="5429250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324100" y="5419725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2228850" y="5467350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 rot="2260459">
              <a:off x="6791327" y="3438526"/>
              <a:ext cx="247650" cy="238125"/>
              <a:chOff x="2171700" y="5419725"/>
              <a:chExt cx="247650" cy="238125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2171700" y="5429250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2324100" y="5419725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2228850" y="5467350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 rot="5626045">
              <a:off x="6410325" y="3790950"/>
              <a:ext cx="247650" cy="238125"/>
              <a:chOff x="2171700" y="5419725"/>
              <a:chExt cx="247650" cy="238125"/>
            </a:xfrm>
          </p:grpSpPr>
          <p:sp>
            <p:nvSpPr>
              <p:cNvPr id="119" name="Oval 118"/>
              <p:cNvSpPr/>
              <p:nvPr/>
            </p:nvSpPr>
            <p:spPr>
              <a:xfrm>
                <a:off x="2171700" y="5429250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324100" y="5419725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228850" y="5467350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 rot="15344424">
              <a:off x="6877050" y="4352926"/>
              <a:ext cx="247650" cy="238125"/>
              <a:chOff x="2171700" y="5419725"/>
              <a:chExt cx="247650" cy="238125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2171700" y="5429250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324100" y="5419725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2228850" y="5467350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7515225" y="4410075"/>
              <a:ext cx="247650" cy="238125"/>
              <a:chOff x="2171700" y="5419725"/>
              <a:chExt cx="247650" cy="238125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2171700" y="5429250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2324100" y="5419725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2228850" y="5467350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 rot="10191732">
              <a:off x="7848600" y="4143376"/>
              <a:ext cx="247650" cy="238125"/>
              <a:chOff x="2171700" y="5419725"/>
              <a:chExt cx="247650" cy="238125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2171700" y="5429250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2324100" y="5419725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2228850" y="5467350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 rot="6467386">
              <a:off x="7800975" y="3752850"/>
              <a:ext cx="247650" cy="238125"/>
              <a:chOff x="2171700" y="5419725"/>
              <a:chExt cx="247650" cy="238125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2171700" y="5429250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2324100" y="5419725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2228850" y="5467350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 rot="1641881">
              <a:off x="7172325" y="3829050"/>
              <a:ext cx="247650" cy="238125"/>
              <a:chOff x="2171700" y="5419725"/>
              <a:chExt cx="247650" cy="238125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2171700" y="5429250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2324100" y="5419725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228850" y="5467350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7562850" y="3371850"/>
              <a:ext cx="247650" cy="238125"/>
              <a:chOff x="2171700" y="5419725"/>
              <a:chExt cx="247650" cy="238125"/>
            </a:xfrm>
          </p:grpSpPr>
          <p:sp>
            <p:nvSpPr>
              <p:cNvPr id="143" name="Oval 142"/>
              <p:cNvSpPr/>
              <p:nvPr/>
            </p:nvSpPr>
            <p:spPr>
              <a:xfrm>
                <a:off x="2171700" y="5429250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2324100" y="5419725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2228850" y="5467350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 rot="18823226">
              <a:off x="5534024" y="3400424"/>
              <a:ext cx="247650" cy="238125"/>
              <a:chOff x="2171700" y="5419725"/>
              <a:chExt cx="247650" cy="238125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2171700" y="5429250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2324100" y="5419725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2228850" y="5467350"/>
                <a:ext cx="190500" cy="190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0" name="TextBox 149"/>
          <p:cNvSpPr txBox="1"/>
          <p:nvPr/>
        </p:nvSpPr>
        <p:spPr>
          <a:xfrm>
            <a:off x="276225" y="28194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b="1" i="1" dirty="0">
                <a:solidFill>
                  <a:prstClr val="black"/>
                </a:solidFill>
              </a:rPr>
              <a:t>Solvent</a:t>
            </a:r>
            <a:r>
              <a:rPr lang="en-US" sz="2400" dirty="0">
                <a:solidFill>
                  <a:prstClr val="black"/>
                </a:solidFill>
              </a:rPr>
              <a:t> flows across the membrane in an attempt to equilibrate the chemical potential</a:t>
            </a:r>
          </a:p>
        </p:txBody>
      </p:sp>
      <p:sp>
        <p:nvSpPr>
          <p:cNvPr id="223" name="Notched Right Arrow 222"/>
          <p:cNvSpPr/>
          <p:nvPr/>
        </p:nvSpPr>
        <p:spPr>
          <a:xfrm rot="10800000">
            <a:off x="1924050" y="4724399"/>
            <a:ext cx="935182" cy="428625"/>
          </a:xfrm>
          <a:prstGeom prst="notched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0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829425" y="5057775"/>
            <a:ext cx="923925" cy="12763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Fresh water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van’t</a:t>
            </a:r>
            <a:r>
              <a:rPr lang="en-US" dirty="0"/>
              <a:t> Hoff equation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Lecture II-6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CHEM 450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C1BD-0036-4EEA-A245-69818B636A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700" y="1038225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</a:rPr>
              <a:t>As with the S-L coexistence region, we can no longer assume that the compressibility is negligible: We treat chemical potential as </a:t>
            </a:r>
            <a:r>
              <a:rPr lang="en-US" sz="2400" dirty="0">
                <a:solidFill>
                  <a:prstClr val="black"/>
                </a:solidFill>
                <a:sym typeface="Symbol"/>
              </a:rPr>
              <a:t>(T,P) to derive</a:t>
            </a:r>
            <a:endParaRPr lang="en-US" sz="2400" dirty="0">
              <a:solidFill>
                <a:prstClr val="black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282949" y="2489200"/>
          <a:ext cx="1770831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9" name="Equation" r:id="rId3" imgW="825480" imgH="393480" progId="Equation.3">
                  <p:embed/>
                </p:oleObj>
              </mc:Choice>
              <mc:Fallback>
                <p:oleObj name="Equation" r:id="rId3" imgW="825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49" y="2489200"/>
                        <a:ext cx="1770831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050" y="4180890"/>
            <a:ext cx="2990850" cy="22438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6067425" y="5667375"/>
            <a:ext cx="762000" cy="3048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Block Arc 12"/>
          <p:cNvSpPr/>
          <p:nvPr/>
        </p:nvSpPr>
        <p:spPr>
          <a:xfrm rot="5400000">
            <a:off x="7877175" y="5743575"/>
            <a:ext cx="533400" cy="533400"/>
          </a:xfrm>
          <a:prstGeom prst="blockArc">
            <a:avLst>
              <a:gd name="adj1" fmla="val 10800000"/>
              <a:gd name="adj2" fmla="val 1620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34300" y="5734050"/>
            <a:ext cx="371476" cy="123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039100" y="5610225"/>
            <a:ext cx="180975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924800" y="5572125"/>
            <a:ext cx="447675" cy="47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43500" y="5105400"/>
            <a:ext cx="914400" cy="12287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Sea water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29425" y="4552950"/>
            <a:ext cx="923925" cy="177165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238750" y="4095750"/>
            <a:ext cx="666750" cy="933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67225" y="3638550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</a:rPr>
              <a:t>apply pressure</a:t>
            </a:r>
          </a:p>
        </p:txBody>
      </p:sp>
      <p:sp>
        <p:nvSpPr>
          <p:cNvPr id="9" name="Rectangle 8"/>
          <p:cNvSpPr/>
          <p:nvPr/>
        </p:nvSpPr>
        <p:spPr>
          <a:xfrm>
            <a:off x="5133975" y="4543425"/>
            <a:ext cx="923925" cy="1790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5-Point Star 20"/>
          <p:cNvSpPr/>
          <p:nvPr/>
        </p:nvSpPr>
        <p:spPr>
          <a:xfrm>
            <a:off x="2531052" y="2718952"/>
            <a:ext cx="415637" cy="415637"/>
          </a:xfrm>
          <a:prstGeom prst="star5">
            <a:avLst>
              <a:gd name="adj" fmla="val 15078"/>
              <a:gd name="hf" fmla="val 105146"/>
              <a:gd name="vf" fmla="val 110557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0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9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cture Slides">
      <a:majorFont>
        <a:latin typeface="Maiandra GD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cture Slides">
      <a:majorFont>
        <a:latin typeface="Maiandra GD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>
              <a:lumMod val="95000"/>
              <a:lumOff val="5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1200"/>
          </a:spcAft>
          <a:defRPr sz="2400"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cture Slides">
      <a:majorFont>
        <a:latin typeface="Maiandra GD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chemeClr val="tx1">
              <a:lumMod val="95000"/>
              <a:lumOff val="5000"/>
            </a:schemeClr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chemeClr val="tx1">
              <a:lumMod val="95000"/>
              <a:lumOff val="5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1200"/>
          </a:spcAft>
          <a:defRPr sz="24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6454</TotalTime>
  <Words>817</Words>
  <Application>Microsoft Office PowerPoint</Application>
  <PresentationFormat>On-screen Show (4:3)</PresentationFormat>
  <Paragraphs>116</Paragraphs>
  <Slides>16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Century Gothic</vt:lpstr>
      <vt:lpstr>Maiandra GD</vt:lpstr>
      <vt:lpstr>Symbol</vt:lpstr>
      <vt:lpstr>Tw Cen MT</vt:lpstr>
      <vt:lpstr>Custom Design</vt:lpstr>
      <vt:lpstr>1_Custom Design</vt:lpstr>
      <vt:lpstr>1_Office Theme</vt:lpstr>
      <vt:lpstr>2_Office Theme</vt:lpstr>
      <vt:lpstr>Equation</vt:lpstr>
      <vt:lpstr>PowerPoint Presentation</vt:lpstr>
      <vt:lpstr>Solutions and Chemical Potential</vt:lpstr>
      <vt:lpstr>Colligative properties</vt:lpstr>
      <vt:lpstr>Vapor Pressure Lowering</vt:lpstr>
      <vt:lpstr>Solid-solution equilibrium</vt:lpstr>
      <vt:lpstr>Freezing point depression</vt:lpstr>
      <vt:lpstr>Boiling Point Elevation</vt:lpstr>
      <vt:lpstr>Osmotic Pressure</vt:lpstr>
      <vt:lpstr>The van’t Hoff equation</vt:lpstr>
      <vt:lpstr>Electrolytes in solution</vt:lpstr>
      <vt:lpstr>Thermodynamics of dissociation</vt:lpstr>
      <vt:lpstr>Ideal Electrolyte Solutions</vt:lpstr>
      <vt:lpstr>Ion Pairs and Degree of Dissociation</vt:lpstr>
      <vt:lpstr>The van’t Hoff Parameter: Ion-contact pairs</vt:lpstr>
      <vt:lpstr>Colligative properties: Electolytes</vt:lpstr>
      <vt:lpstr>PowerPoint Presentation</vt:lpstr>
    </vt:vector>
  </TitlesOfParts>
  <Company>Western Kentucky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Matthew Nee</dc:creator>
  <cp:lastModifiedBy>Nee, Matthew</cp:lastModifiedBy>
  <cp:revision>496</cp:revision>
  <dcterms:created xsi:type="dcterms:W3CDTF">2010-08-19T21:14:43Z</dcterms:created>
  <dcterms:modified xsi:type="dcterms:W3CDTF">2022-10-04T21:29:11Z</dcterms:modified>
</cp:coreProperties>
</file>