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4" r:id="rId2"/>
    <p:sldMasterId id="2147483756" r:id="rId3"/>
  </p:sldMasterIdLst>
  <p:notesMasterIdLst>
    <p:notesMasterId r:id="rId19"/>
  </p:notesMasterIdLst>
  <p:sldIdLst>
    <p:sldId id="256" r:id="rId4"/>
    <p:sldId id="349" r:id="rId5"/>
    <p:sldId id="351" r:id="rId6"/>
    <p:sldId id="350" r:id="rId7"/>
    <p:sldId id="360" r:id="rId8"/>
    <p:sldId id="352" r:id="rId9"/>
    <p:sldId id="354" r:id="rId10"/>
    <p:sldId id="355" r:id="rId11"/>
    <p:sldId id="362" r:id="rId12"/>
    <p:sldId id="365" r:id="rId13"/>
    <p:sldId id="356" r:id="rId14"/>
    <p:sldId id="361" r:id="rId15"/>
    <p:sldId id="363" r:id="rId16"/>
    <p:sldId id="364" r:id="rId17"/>
    <p:sldId id="272"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C000"/>
    <a:srgbClr val="F79646"/>
    <a:srgbClr val="4776D5"/>
    <a:srgbClr val="95B3D7"/>
    <a:srgbClr val="DAE78B"/>
    <a:srgbClr val="527FD8"/>
    <a:srgbClr val="404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1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7.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57534DF-8A14-431F-9114-89903408480D}" type="datetimeFigureOut">
              <a:rPr lang="en-US" smtClean="0"/>
              <a:pPr/>
              <a:t>10/4/2022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381BC010-C5A4-4D04-93DF-07F016107B6E}" type="slidenum">
              <a:rPr lang="en-US" smtClean="0"/>
              <a:pPr/>
              <a:t>‹#›</a:t>
            </a:fld>
            <a:endParaRPr lang="en-US"/>
          </a:p>
        </p:txBody>
      </p:sp>
    </p:spTree>
    <p:extLst>
      <p:ext uri="{BB962C8B-B14F-4D97-AF65-F5344CB8AC3E}">
        <p14:creationId xmlns:p14="http://schemas.microsoft.com/office/powerpoint/2010/main" val="2224818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1BC010-C5A4-4D04-93DF-07F016107B6E}"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Lecture II-7</a:t>
            </a:r>
            <a:endParaRPr lang="en-US"/>
          </a:p>
        </p:txBody>
      </p:sp>
      <p:sp>
        <p:nvSpPr>
          <p:cNvPr id="5" name="Footer Placeholder 4"/>
          <p:cNvSpPr>
            <a:spLocks noGrp="1"/>
          </p:cNvSpPr>
          <p:nvPr>
            <p:ph type="ftr" sz="quarter" idx="11"/>
          </p:nvPr>
        </p:nvSpPr>
        <p:spPr/>
        <p:txBody>
          <a:bodyPr/>
          <a:lstStyle/>
          <a:p>
            <a:r>
              <a:rPr lang="en-US" smtClean="0"/>
              <a:t>CHEM 450</a:t>
            </a:r>
            <a:endParaRPr lang="en-US"/>
          </a:p>
        </p:txBody>
      </p:sp>
      <p:sp>
        <p:nvSpPr>
          <p:cNvPr id="6" name="Slide Number Placeholder 5"/>
          <p:cNvSpPr>
            <a:spLocks noGrp="1"/>
          </p:cNvSpPr>
          <p:nvPr>
            <p:ph type="sldNum" sz="quarter" idx="12"/>
          </p:nvPr>
        </p:nvSpPr>
        <p:spPr/>
        <p:txBody>
          <a:bodyPr/>
          <a:lstStyle/>
          <a:p>
            <a:fld id="{167BC1BD-0036-4EEA-A245-69818B636A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Lecture II-7</a:t>
            </a:r>
            <a:endParaRPr lang="en-US"/>
          </a:p>
        </p:txBody>
      </p:sp>
      <p:sp>
        <p:nvSpPr>
          <p:cNvPr id="5" name="Footer Placeholder 4"/>
          <p:cNvSpPr>
            <a:spLocks noGrp="1"/>
          </p:cNvSpPr>
          <p:nvPr>
            <p:ph type="ftr" sz="quarter" idx="11"/>
          </p:nvPr>
        </p:nvSpPr>
        <p:spPr/>
        <p:txBody>
          <a:bodyPr/>
          <a:lstStyle/>
          <a:p>
            <a:r>
              <a:rPr lang="en-US" smtClean="0"/>
              <a:t>CHEM 450</a:t>
            </a:r>
            <a:endParaRPr lang="en-US"/>
          </a:p>
        </p:txBody>
      </p:sp>
      <p:sp>
        <p:nvSpPr>
          <p:cNvPr id="6" name="Slide Number Placeholder 5"/>
          <p:cNvSpPr>
            <a:spLocks noGrp="1"/>
          </p:cNvSpPr>
          <p:nvPr>
            <p:ph type="sldNum" sz="quarter" idx="12"/>
          </p:nvPr>
        </p:nvSpPr>
        <p:spPr/>
        <p:txBody>
          <a:bodyPr/>
          <a:lstStyle/>
          <a:p>
            <a:fld id="{167BC1BD-0036-4EEA-A245-69818B636A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Lecture II-7</a:t>
            </a:r>
            <a:endParaRPr lang="en-US"/>
          </a:p>
        </p:txBody>
      </p:sp>
      <p:sp>
        <p:nvSpPr>
          <p:cNvPr id="5" name="Footer Placeholder 4"/>
          <p:cNvSpPr>
            <a:spLocks noGrp="1"/>
          </p:cNvSpPr>
          <p:nvPr>
            <p:ph type="ftr" sz="quarter" idx="11"/>
          </p:nvPr>
        </p:nvSpPr>
        <p:spPr/>
        <p:txBody>
          <a:bodyPr/>
          <a:lstStyle/>
          <a:p>
            <a:r>
              <a:rPr lang="en-US" smtClean="0"/>
              <a:t>CHEM 450</a:t>
            </a:r>
            <a:endParaRPr lang="en-US"/>
          </a:p>
        </p:txBody>
      </p:sp>
      <p:sp>
        <p:nvSpPr>
          <p:cNvPr id="6" name="Slide Number Placeholder 5"/>
          <p:cNvSpPr>
            <a:spLocks noGrp="1"/>
          </p:cNvSpPr>
          <p:nvPr>
            <p:ph type="sldNum" sz="quarter" idx="12"/>
          </p:nvPr>
        </p:nvSpPr>
        <p:spPr/>
        <p:txBody>
          <a:bodyPr/>
          <a:lstStyle/>
          <a:p>
            <a:fld id="{167BC1BD-0036-4EEA-A245-69818B636AA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Lecture II-7</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CHEM 450</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AEBE5EE-DE34-4B80-9702-96FEC2C9A8D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Lecture II-7</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CHEM 450</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AEBE5EE-DE34-4B80-9702-96FEC2C9A8D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Lecture II-7</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CHEM 450</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AEBE5EE-DE34-4B80-9702-96FEC2C9A8D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Lecture II-7</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CHEM 450</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AEBE5EE-DE34-4B80-9702-96FEC2C9A8D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Lecture II-7</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CHEM 450</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7AEBE5EE-DE34-4B80-9702-96FEC2C9A8D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Lecture II-7</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CHEM 450</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7AEBE5EE-DE34-4B80-9702-96FEC2C9A8D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Lecture II-7</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CHEM 450</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7AEBE5EE-DE34-4B80-9702-96FEC2C9A8D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Lecture II-7</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CHEM 450</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AEBE5EE-DE34-4B80-9702-96FEC2C9A8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Lecture II-7</a:t>
            </a:r>
            <a:endParaRPr lang="en-US"/>
          </a:p>
        </p:txBody>
      </p:sp>
      <p:sp>
        <p:nvSpPr>
          <p:cNvPr id="5" name="Footer Placeholder 4"/>
          <p:cNvSpPr>
            <a:spLocks noGrp="1"/>
          </p:cNvSpPr>
          <p:nvPr>
            <p:ph type="ftr" sz="quarter" idx="11"/>
          </p:nvPr>
        </p:nvSpPr>
        <p:spPr/>
        <p:txBody>
          <a:bodyPr/>
          <a:lstStyle/>
          <a:p>
            <a:r>
              <a:rPr lang="en-US" smtClean="0"/>
              <a:t>CHEM 450</a:t>
            </a:r>
            <a:endParaRPr lang="en-US"/>
          </a:p>
        </p:txBody>
      </p:sp>
      <p:sp>
        <p:nvSpPr>
          <p:cNvPr id="6" name="Slide Number Placeholder 5"/>
          <p:cNvSpPr>
            <a:spLocks noGrp="1"/>
          </p:cNvSpPr>
          <p:nvPr>
            <p:ph type="sldNum" sz="quarter" idx="12"/>
          </p:nvPr>
        </p:nvSpPr>
        <p:spPr/>
        <p:txBody>
          <a:bodyPr/>
          <a:lstStyle/>
          <a:p>
            <a:fld id="{167BC1BD-0036-4EEA-A245-69818B636AA8}"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Lecture II-7</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CHEM 450</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AEBE5EE-DE34-4B80-9702-96FEC2C9A8D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Lecture II-7</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CHEM 450</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AEBE5EE-DE34-4B80-9702-96FEC2C9A8D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Lecture II-7</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CHEM 450</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AEBE5EE-DE34-4B80-9702-96FEC2C9A8D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Lecture II-7</a:t>
            </a:r>
            <a:endParaRPr lang="en-US"/>
          </a:p>
        </p:txBody>
      </p:sp>
      <p:sp>
        <p:nvSpPr>
          <p:cNvPr id="5" name="Footer Placeholder 4"/>
          <p:cNvSpPr>
            <a:spLocks noGrp="1"/>
          </p:cNvSpPr>
          <p:nvPr>
            <p:ph type="ftr" sz="quarter" idx="11"/>
          </p:nvPr>
        </p:nvSpPr>
        <p:spPr/>
        <p:txBody>
          <a:bodyPr/>
          <a:lstStyle/>
          <a:p>
            <a:r>
              <a:rPr lang="en-US" smtClean="0"/>
              <a:t>CHEM 450</a:t>
            </a:r>
            <a:endParaRPr lang="en-US"/>
          </a:p>
        </p:txBody>
      </p:sp>
      <p:sp>
        <p:nvSpPr>
          <p:cNvPr id="6" name="Slide Number Placeholder 5"/>
          <p:cNvSpPr>
            <a:spLocks noGrp="1"/>
          </p:cNvSpPr>
          <p:nvPr>
            <p:ph type="sldNum" sz="quarter" idx="12"/>
          </p:nvPr>
        </p:nvSpPr>
        <p:spPr/>
        <p:txBody>
          <a:bodyPr/>
          <a:lstStyle/>
          <a:p>
            <a:fld id="{FB0B82AC-972B-4A8C-8FA8-09E346FBB7A1}"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Lecture II-7</a:t>
            </a:r>
            <a:endParaRPr lang="en-US"/>
          </a:p>
        </p:txBody>
      </p:sp>
      <p:sp>
        <p:nvSpPr>
          <p:cNvPr id="5" name="Footer Placeholder 4"/>
          <p:cNvSpPr>
            <a:spLocks noGrp="1"/>
          </p:cNvSpPr>
          <p:nvPr>
            <p:ph type="ftr" sz="quarter" idx="11"/>
          </p:nvPr>
        </p:nvSpPr>
        <p:spPr/>
        <p:txBody>
          <a:bodyPr/>
          <a:lstStyle/>
          <a:p>
            <a:r>
              <a:rPr lang="en-US" smtClean="0"/>
              <a:t>CHEM 450</a:t>
            </a:r>
            <a:endParaRPr lang="en-US"/>
          </a:p>
        </p:txBody>
      </p:sp>
      <p:sp>
        <p:nvSpPr>
          <p:cNvPr id="6" name="Slide Number Placeholder 5"/>
          <p:cNvSpPr>
            <a:spLocks noGrp="1"/>
          </p:cNvSpPr>
          <p:nvPr>
            <p:ph type="sldNum" sz="quarter" idx="12"/>
          </p:nvPr>
        </p:nvSpPr>
        <p:spPr/>
        <p:txBody>
          <a:bodyPr/>
          <a:lstStyle/>
          <a:p>
            <a:fld id="{FB0B82AC-972B-4A8C-8FA8-09E346FBB7A1}"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Lecture II-7</a:t>
            </a:r>
            <a:endParaRPr lang="en-US"/>
          </a:p>
        </p:txBody>
      </p:sp>
      <p:sp>
        <p:nvSpPr>
          <p:cNvPr id="5" name="Footer Placeholder 4"/>
          <p:cNvSpPr>
            <a:spLocks noGrp="1"/>
          </p:cNvSpPr>
          <p:nvPr>
            <p:ph type="ftr" sz="quarter" idx="11"/>
          </p:nvPr>
        </p:nvSpPr>
        <p:spPr/>
        <p:txBody>
          <a:bodyPr/>
          <a:lstStyle/>
          <a:p>
            <a:r>
              <a:rPr lang="en-US" smtClean="0"/>
              <a:t>CHEM 450</a:t>
            </a:r>
            <a:endParaRPr lang="en-US"/>
          </a:p>
        </p:txBody>
      </p:sp>
      <p:sp>
        <p:nvSpPr>
          <p:cNvPr id="6" name="Slide Number Placeholder 5"/>
          <p:cNvSpPr>
            <a:spLocks noGrp="1"/>
          </p:cNvSpPr>
          <p:nvPr>
            <p:ph type="sldNum" sz="quarter" idx="12"/>
          </p:nvPr>
        </p:nvSpPr>
        <p:spPr/>
        <p:txBody>
          <a:bodyPr/>
          <a:lstStyle/>
          <a:p>
            <a:fld id="{FB0B82AC-972B-4A8C-8FA8-09E346FBB7A1}"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Lecture II-7</a:t>
            </a:r>
            <a:endParaRPr lang="en-US"/>
          </a:p>
        </p:txBody>
      </p:sp>
      <p:sp>
        <p:nvSpPr>
          <p:cNvPr id="6" name="Footer Placeholder 5"/>
          <p:cNvSpPr>
            <a:spLocks noGrp="1"/>
          </p:cNvSpPr>
          <p:nvPr>
            <p:ph type="ftr" sz="quarter" idx="11"/>
          </p:nvPr>
        </p:nvSpPr>
        <p:spPr/>
        <p:txBody>
          <a:bodyPr/>
          <a:lstStyle/>
          <a:p>
            <a:r>
              <a:rPr lang="en-US" smtClean="0"/>
              <a:t>CHEM 450</a:t>
            </a:r>
            <a:endParaRPr lang="en-US"/>
          </a:p>
        </p:txBody>
      </p:sp>
      <p:sp>
        <p:nvSpPr>
          <p:cNvPr id="7" name="Slide Number Placeholder 6"/>
          <p:cNvSpPr>
            <a:spLocks noGrp="1"/>
          </p:cNvSpPr>
          <p:nvPr>
            <p:ph type="sldNum" sz="quarter" idx="12"/>
          </p:nvPr>
        </p:nvSpPr>
        <p:spPr/>
        <p:txBody>
          <a:bodyPr/>
          <a:lstStyle/>
          <a:p>
            <a:fld id="{FB0B82AC-972B-4A8C-8FA8-09E346FBB7A1}"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Lecture II-7</a:t>
            </a:r>
            <a:endParaRPr lang="en-US"/>
          </a:p>
        </p:txBody>
      </p:sp>
      <p:sp>
        <p:nvSpPr>
          <p:cNvPr id="8" name="Footer Placeholder 7"/>
          <p:cNvSpPr>
            <a:spLocks noGrp="1"/>
          </p:cNvSpPr>
          <p:nvPr>
            <p:ph type="ftr" sz="quarter" idx="11"/>
          </p:nvPr>
        </p:nvSpPr>
        <p:spPr/>
        <p:txBody>
          <a:bodyPr/>
          <a:lstStyle/>
          <a:p>
            <a:r>
              <a:rPr lang="en-US" smtClean="0"/>
              <a:t>CHEM 450</a:t>
            </a:r>
            <a:endParaRPr lang="en-US"/>
          </a:p>
        </p:txBody>
      </p:sp>
      <p:sp>
        <p:nvSpPr>
          <p:cNvPr id="9" name="Slide Number Placeholder 8"/>
          <p:cNvSpPr>
            <a:spLocks noGrp="1"/>
          </p:cNvSpPr>
          <p:nvPr>
            <p:ph type="sldNum" sz="quarter" idx="12"/>
          </p:nvPr>
        </p:nvSpPr>
        <p:spPr/>
        <p:txBody>
          <a:bodyPr/>
          <a:lstStyle/>
          <a:p>
            <a:fld id="{FB0B82AC-972B-4A8C-8FA8-09E346FBB7A1}"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Lecture II-7</a:t>
            </a:r>
            <a:endParaRPr lang="en-US"/>
          </a:p>
        </p:txBody>
      </p:sp>
      <p:sp>
        <p:nvSpPr>
          <p:cNvPr id="4" name="Footer Placeholder 3"/>
          <p:cNvSpPr>
            <a:spLocks noGrp="1"/>
          </p:cNvSpPr>
          <p:nvPr>
            <p:ph type="ftr" sz="quarter" idx="11"/>
          </p:nvPr>
        </p:nvSpPr>
        <p:spPr/>
        <p:txBody>
          <a:bodyPr/>
          <a:lstStyle/>
          <a:p>
            <a:r>
              <a:rPr lang="en-US" smtClean="0"/>
              <a:t>CHEM 450</a:t>
            </a:r>
            <a:endParaRPr lang="en-US"/>
          </a:p>
        </p:txBody>
      </p:sp>
      <p:sp>
        <p:nvSpPr>
          <p:cNvPr id="5" name="Slide Number Placeholder 4"/>
          <p:cNvSpPr>
            <a:spLocks noGrp="1"/>
          </p:cNvSpPr>
          <p:nvPr>
            <p:ph type="sldNum" sz="quarter" idx="12"/>
          </p:nvPr>
        </p:nvSpPr>
        <p:spPr/>
        <p:txBody>
          <a:bodyPr/>
          <a:lstStyle/>
          <a:p>
            <a:fld id="{FB0B82AC-972B-4A8C-8FA8-09E346FBB7A1}"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Lecture II-7</a:t>
            </a:r>
            <a:endParaRPr lang="en-US"/>
          </a:p>
        </p:txBody>
      </p:sp>
      <p:sp>
        <p:nvSpPr>
          <p:cNvPr id="3" name="Footer Placeholder 2"/>
          <p:cNvSpPr>
            <a:spLocks noGrp="1"/>
          </p:cNvSpPr>
          <p:nvPr>
            <p:ph type="ftr" sz="quarter" idx="11"/>
          </p:nvPr>
        </p:nvSpPr>
        <p:spPr/>
        <p:txBody>
          <a:bodyPr/>
          <a:lstStyle/>
          <a:p>
            <a:r>
              <a:rPr lang="en-US" smtClean="0"/>
              <a:t>CHEM 450</a:t>
            </a:r>
            <a:endParaRPr lang="en-US"/>
          </a:p>
        </p:txBody>
      </p:sp>
      <p:sp>
        <p:nvSpPr>
          <p:cNvPr id="4" name="Slide Number Placeholder 3"/>
          <p:cNvSpPr>
            <a:spLocks noGrp="1"/>
          </p:cNvSpPr>
          <p:nvPr>
            <p:ph type="sldNum" sz="quarter" idx="12"/>
          </p:nvPr>
        </p:nvSpPr>
        <p:spPr/>
        <p:txBody>
          <a:bodyPr/>
          <a:lstStyle/>
          <a:p>
            <a:fld id="{FB0B82AC-972B-4A8C-8FA8-09E346FBB7A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Lecture II-7</a:t>
            </a:r>
            <a:endParaRPr lang="en-US"/>
          </a:p>
        </p:txBody>
      </p:sp>
      <p:sp>
        <p:nvSpPr>
          <p:cNvPr id="5" name="Footer Placeholder 4"/>
          <p:cNvSpPr>
            <a:spLocks noGrp="1"/>
          </p:cNvSpPr>
          <p:nvPr>
            <p:ph type="ftr" sz="quarter" idx="11"/>
          </p:nvPr>
        </p:nvSpPr>
        <p:spPr/>
        <p:txBody>
          <a:bodyPr/>
          <a:lstStyle/>
          <a:p>
            <a:r>
              <a:rPr lang="en-US" smtClean="0"/>
              <a:t>CHEM 450</a:t>
            </a:r>
            <a:endParaRPr lang="en-US"/>
          </a:p>
        </p:txBody>
      </p:sp>
      <p:sp>
        <p:nvSpPr>
          <p:cNvPr id="6" name="Slide Number Placeholder 5"/>
          <p:cNvSpPr>
            <a:spLocks noGrp="1"/>
          </p:cNvSpPr>
          <p:nvPr>
            <p:ph type="sldNum" sz="quarter" idx="12"/>
          </p:nvPr>
        </p:nvSpPr>
        <p:spPr/>
        <p:txBody>
          <a:bodyPr/>
          <a:lstStyle/>
          <a:p>
            <a:fld id="{167BC1BD-0036-4EEA-A245-69818B636AA8}"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Lecture II-7</a:t>
            </a:r>
            <a:endParaRPr lang="en-US"/>
          </a:p>
        </p:txBody>
      </p:sp>
      <p:sp>
        <p:nvSpPr>
          <p:cNvPr id="6" name="Footer Placeholder 5"/>
          <p:cNvSpPr>
            <a:spLocks noGrp="1"/>
          </p:cNvSpPr>
          <p:nvPr>
            <p:ph type="ftr" sz="quarter" idx="11"/>
          </p:nvPr>
        </p:nvSpPr>
        <p:spPr/>
        <p:txBody>
          <a:bodyPr/>
          <a:lstStyle/>
          <a:p>
            <a:r>
              <a:rPr lang="en-US" smtClean="0"/>
              <a:t>CHEM 450</a:t>
            </a:r>
            <a:endParaRPr lang="en-US"/>
          </a:p>
        </p:txBody>
      </p:sp>
      <p:sp>
        <p:nvSpPr>
          <p:cNvPr id="7" name="Slide Number Placeholder 6"/>
          <p:cNvSpPr>
            <a:spLocks noGrp="1"/>
          </p:cNvSpPr>
          <p:nvPr>
            <p:ph type="sldNum" sz="quarter" idx="12"/>
          </p:nvPr>
        </p:nvSpPr>
        <p:spPr/>
        <p:txBody>
          <a:bodyPr/>
          <a:lstStyle/>
          <a:p>
            <a:fld id="{FB0B82AC-972B-4A8C-8FA8-09E346FBB7A1}"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Lecture II-7</a:t>
            </a:r>
            <a:endParaRPr lang="en-US"/>
          </a:p>
        </p:txBody>
      </p:sp>
      <p:sp>
        <p:nvSpPr>
          <p:cNvPr id="6" name="Footer Placeholder 5"/>
          <p:cNvSpPr>
            <a:spLocks noGrp="1"/>
          </p:cNvSpPr>
          <p:nvPr>
            <p:ph type="ftr" sz="quarter" idx="11"/>
          </p:nvPr>
        </p:nvSpPr>
        <p:spPr/>
        <p:txBody>
          <a:bodyPr/>
          <a:lstStyle/>
          <a:p>
            <a:r>
              <a:rPr lang="en-US" smtClean="0"/>
              <a:t>CHEM 450</a:t>
            </a:r>
            <a:endParaRPr lang="en-US"/>
          </a:p>
        </p:txBody>
      </p:sp>
      <p:sp>
        <p:nvSpPr>
          <p:cNvPr id="7" name="Slide Number Placeholder 6"/>
          <p:cNvSpPr>
            <a:spLocks noGrp="1"/>
          </p:cNvSpPr>
          <p:nvPr>
            <p:ph type="sldNum" sz="quarter" idx="12"/>
          </p:nvPr>
        </p:nvSpPr>
        <p:spPr/>
        <p:txBody>
          <a:bodyPr/>
          <a:lstStyle/>
          <a:p>
            <a:fld id="{FB0B82AC-972B-4A8C-8FA8-09E346FBB7A1}"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Lecture II-7</a:t>
            </a:r>
            <a:endParaRPr lang="en-US"/>
          </a:p>
        </p:txBody>
      </p:sp>
      <p:sp>
        <p:nvSpPr>
          <p:cNvPr id="5" name="Footer Placeholder 4"/>
          <p:cNvSpPr>
            <a:spLocks noGrp="1"/>
          </p:cNvSpPr>
          <p:nvPr>
            <p:ph type="ftr" sz="quarter" idx="11"/>
          </p:nvPr>
        </p:nvSpPr>
        <p:spPr/>
        <p:txBody>
          <a:bodyPr/>
          <a:lstStyle/>
          <a:p>
            <a:r>
              <a:rPr lang="en-US" smtClean="0"/>
              <a:t>CHEM 450</a:t>
            </a:r>
            <a:endParaRPr lang="en-US"/>
          </a:p>
        </p:txBody>
      </p:sp>
      <p:sp>
        <p:nvSpPr>
          <p:cNvPr id="6" name="Slide Number Placeholder 5"/>
          <p:cNvSpPr>
            <a:spLocks noGrp="1"/>
          </p:cNvSpPr>
          <p:nvPr>
            <p:ph type="sldNum" sz="quarter" idx="12"/>
          </p:nvPr>
        </p:nvSpPr>
        <p:spPr/>
        <p:txBody>
          <a:bodyPr/>
          <a:lstStyle/>
          <a:p>
            <a:fld id="{FB0B82AC-972B-4A8C-8FA8-09E346FBB7A1}"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Lecture II-7</a:t>
            </a:r>
            <a:endParaRPr lang="en-US"/>
          </a:p>
        </p:txBody>
      </p:sp>
      <p:sp>
        <p:nvSpPr>
          <p:cNvPr id="5" name="Footer Placeholder 4"/>
          <p:cNvSpPr>
            <a:spLocks noGrp="1"/>
          </p:cNvSpPr>
          <p:nvPr>
            <p:ph type="ftr" sz="quarter" idx="11"/>
          </p:nvPr>
        </p:nvSpPr>
        <p:spPr/>
        <p:txBody>
          <a:bodyPr/>
          <a:lstStyle/>
          <a:p>
            <a:r>
              <a:rPr lang="en-US" smtClean="0"/>
              <a:t>CHEM 450</a:t>
            </a:r>
            <a:endParaRPr lang="en-US"/>
          </a:p>
        </p:txBody>
      </p:sp>
      <p:sp>
        <p:nvSpPr>
          <p:cNvPr id="6" name="Slide Number Placeholder 5"/>
          <p:cNvSpPr>
            <a:spLocks noGrp="1"/>
          </p:cNvSpPr>
          <p:nvPr>
            <p:ph type="sldNum" sz="quarter" idx="12"/>
          </p:nvPr>
        </p:nvSpPr>
        <p:spPr/>
        <p:txBody>
          <a:bodyPr/>
          <a:lstStyle/>
          <a:p>
            <a:fld id="{FB0B82AC-972B-4A8C-8FA8-09E346FBB7A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Lecture II-7</a:t>
            </a:r>
            <a:endParaRPr lang="en-US"/>
          </a:p>
        </p:txBody>
      </p:sp>
      <p:sp>
        <p:nvSpPr>
          <p:cNvPr id="6" name="Footer Placeholder 5"/>
          <p:cNvSpPr>
            <a:spLocks noGrp="1"/>
          </p:cNvSpPr>
          <p:nvPr>
            <p:ph type="ftr" sz="quarter" idx="11"/>
          </p:nvPr>
        </p:nvSpPr>
        <p:spPr/>
        <p:txBody>
          <a:bodyPr/>
          <a:lstStyle/>
          <a:p>
            <a:r>
              <a:rPr lang="en-US" smtClean="0"/>
              <a:t>CHEM 450</a:t>
            </a:r>
            <a:endParaRPr lang="en-US"/>
          </a:p>
        </p:txBody>
      </p:sp>
      <p:sp>
        <p:nvSpPr>
          <p:cNvPr id="7" name="Slide Number Placeholder 6"/>
          <p:cNvSpPr>
            <a:spLocks noGrp="1"/>
          </p:cNvSpPr>
          <p:nvPr>
            <p:ph type="sldNum" sz="quarter" idx="12"/>
          </p:nvPr>
        </p:nvSpPr>
        <p:spPr/>
        <p:txBody>
          <a:bodyPr/>
          <a:lstStyle/>
          <a:p>
            <a:fld id="{167BC1BD-0036-4EEA-A245-69818B636A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Lecture II-7</a:t>
            </a:r>
            <a:endParaRPr lang="en-US"/>
          </a:p>
        </p:txBody>
      </p:sp>
      <p:sp>
        <p:nvSpPr>
          <p:cNvPr id="8" name="Footer Placeholder 7"/>
          <p:cNvSpPr>
            <a:spLocks noGrp="1"/>
          </p:cNvSpPr>
          <p:nvPr>
            <p:ph type="ftr" sz="quarter" idx="11"/>
          </p:nvPr>
        </p:nvSpPr>
        <p:spPr/>
        <p:txBody>
          <a:bodyPr/>
          <a:lstStyle/>
          <a:p>
            <a:r>
              <a:rPr lang="en-US" smtClean="0"/>
              <a:t>CHEM 450</a:t>
            </a:r>
            <a:endParaRPr lang="en-US"/>
          </a:p>
        </p:txBody>
      </p:sp>
      <p:sp>
        <p:nvSpPr>
          <p:cNvPr id="9" name="Slide Number Placeholder 8"/>
          <p:cNvSpPr>
            <a:spLocks noGrp="1"/>
          </p:cNvSpPr>
          <p:nvPr>
            <p:ph type="sldNum" sz="quarter" idx="12"/>
          </p:nvPr>
        </p:nvSpPr>
        <p:spPr/>
        <p:txBody>
          <a:bodyPr/>
          <a:lstStyle/>
          <a:p>
            <a:fld id="{167BC1BD-0036-4EEA-A245-69818B636A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Lecture II-7</a:t>
            </a:r>
            <a:endParaRPr lang="en-US"/>
          </a:p>
        </p:txBody>
      </p:sp>
      <p:sp>
        <p:nvSpPr>
          <p:cNvPr id="4" name="Footer Placeholder 3"/>
          <p:cNvSpPr>
            <a:spLocks noGrp="1"/>
          </p:cNvSpPr>
          <p:nvPr>
            <p:ph type="ftr" sz="quarter" idx="11"/>
          </p:nvPr>
        </p:nvSpPr>
        <p:spPr/>
        <p:txBody>
          <a:bodyPr/>
          <a:lstStyle/>
          <a:p>
            <a:r>
              <a:rPr lang="en-US" smtClean="0"/>
              <a:t>CHEM 450</a:t>
            </a:r>
            <a:endParaRPr lang="en-US"/>
          </a:p>
        </p:txBody>
      </p:sp>
      <p:sp>
        <p:nvSpPr>
          <p:cNvPr id="5" name="Slide Number Placeholder 4"/>
          <p:cNvSpPr>
            <a:spLocks noGrp="1"/>
          </p:cNvSpPr>
          <p:nvPr>
            <p:ph type="sldNum" sz="quarter" idx="12"/>
          </p:nvPr>
        </p:nvSpPr>
        <p:spPr/>
        <p:txBody>
          <a:bodyPr/>
          <a:lstStyle/>
          <a:p>
            <a:fld id="{167BC1BD-0036-4EEA-A245-69818B636A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Lecture II-7</a:t>
            </a:r>
            <a:endParaRPr lang="en-US"/>
          </a:p>
        </p:txBody>
      </p:sp>
      <p:sp>
        <p:nvSpPr>
          <p:cNvPr id="3" name="Footer Placeholder 2"/>
          <p:cNvSpPr>
            <a:spLocks noGrp="1"/>
          </p:cNvSpPr>
          <p:nvPr>
            <p:ph type="ftr" sz="quarter" idx="11"/>
          </p:nvPr>
        </p:nvSpPr>
        <p:spPr/>
        <p:txBody>
          <a:bodyPr/>
          <a:lstStyle/>
          <a:p>
            <a:r>
              <a:rPr lang="en-US" smtClean="0"/>
              <a:t>CHEM 450</a:t>
            </a:r>
            <a:endParaRPr lang="en-US"/>
          </a:p>
        </p:txBody>
      </p:sp>
      <p:sp>
        <p:nvSpPr>
          <p:cNvPr id="4" name="Slide Number Placeholder 3"/>
          <p:cNvSpPr>
            <a:spLocks noGrp="1"/>
          </p:cNvSpPr>
          <p:nvPr>
            <p:ph type="sldNum" sz="quarter" idx="12"/>
          </p:nvPr>
        </p:nvSpPr>
        <p:spPr/>
        <p:txBody>
          <a:bodyPr/>
          <a:lstStyle/>
          <a:p>
            <a:fld id="{167BC1BD-0036-4EEA-A245-69818B636A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Lecture II-7</a:t>
            </a:r>
            <a:endParaRPr lang="en-US"/>
          </a:p>
        </p:txBody>
      </p:sp>
      <p:sp>
        <p:nvSpPr>
          <p:cNvPr id="6" name="Footer Placeholder 5"/>
          <p:cNvSpPr>
            <a:spLocks noGrp="1"/>
          </p:cNvSpPr>
          <p:nvPr>
            <p:ph type="ftr" sz="quarter" idx="11"/>
          </p:nvPr>
        </p:nvSpPr>
        <p:spPr/>
        <p:txBody>
          <a:bodyPr/>
          <a:lstStyle/>
          <a:p>
            <a:r>
              <a:rPr lang="en-US" smtClean="0"/>
              <a:t>CHEM 450</a:t>
            </a:r>
            <a:endParaRPr lang="en-US"/>
          </a:p>
        </p:txBody>
      </p:sp>
      <p:sp>
        <p:nvSpPr>
          <p:cNvPr id="7" name="Slide Number Placeholder 6"/>
          <p:cNvSpPr>
            <a:spLocks noGrp="1"/>
          </p:cNvSpPr>
          <p:nvPr>
            <p:ph type="sldNum" sz="quarter" idx="12"/>
          </p:nvPr>
        </p:nvSpPr>
        <p:spPr/>
        <p:txBody>
          <a:bodyPr/>
          <a:lstStyle/>
          <a:p>
            <a:fld id="{167BC1BD-0036-4EEA-A245-69818B636A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Lecture II-7</a:t>
            </a:r>
            <a:endParaRPr lang="en-US"/>
          </a:p>
        </p:txBody>
      </p:sp>
      <p:sp>
        <p:nvSpPr>
          <p:cNvPr id="6" name="Footer Placeholder 5"/>
          <p:cNvSpPr>
            <a:spLocks noGrp="1"/>
          </p:cNvSpPr>
          <p:nvPr>
            <p:ph type="ftr" sz="quarter" idx="11"/>
          </p:nvPr>
        </p:nvSpPr>
        <p:spPr/>
        <p:txBody>
          <a:bodyPr/>
          <a:lstStyle/>
          <a:p>
            <a:r>
              <a:rPr lang="en-US" smtClean="0"/>
              <a:t>CHEM 450</a:t>
            </a:r>
            <a:endParaRPr lang="en-US"/>
          </a:p>
        </p:txBody>
      </p:sp>
      <p:sp>
        <p:nvSpPr>
          <p:cNvPr id="7" name="Slide Number Placeholder 6"/>
          <p:cNvSpPr>
            <a:spLocks noGrp="1"/>
          </p:cNvSpPr>
          <p:nvPr>
            <p:ph type="sldNum" sz="quarter" idx="12"/>
          </p:nvPr>
        </p:nvSpPr>
        <p:spPr/>
        <p:txBody>
          <a:bodyPr/>
          <a:lstStyle/>
          <a:p>
            <a:fld id="{167BC1BD-0036-4EEA-A245-69818B636A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a:xfrm>
            <a:off x="8458200" y="0"/>
            <a:ext cx="685800" cy="6858000"/>
          </a:xfrm>
          <a:prstGeom prst="rect">
            <a:avLst/>
          </a:prstGeom>
          <a:gradFill flip="none" rotWithShape="1">
            <a:gsLst>
              <a:gs pos="0">
                <a:schemeClr val="accent3">
                  <a:lumMod val="50000"/>
                </a:schemeClr>
              </a:gs>
              <a:gs pos="50000">
                <a:schemeClr val="accent3">
                  <a:lumMod val="60000"/>
                  <a:lumOff val="40000"/>
                </a:schemeClr>
              </a:gs>
              <a:gs pos="100000">
                <a:schemeClr val="bg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152400"/>
            <a:ext cx="8229600" cy="1143000"/>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entury Gothic" pitchFamily="34" charset="0"/>
              </a:defRPr>
            </a:lvl1pPr>
          </a:lstStyle>
          <a:p>
            <a:r>
              <a:rPr lang="en-US" smtClean="0"/>
              <a:t>Lecture II-7</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pitchFamily="34" charset="0"/>
              </a:defRPr>
            </a:lvl1pPr>
          </a:lstStyle>
          <a:p>
            <a:r>
              <a:rPr lang="en-US" smtClean="0"/>
              <a:t>CHEM 450</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entury Gothic" pitchFamily="34" charset="0"/>
              </a:defRPr>
            </a:lvl1pPr>
          </a:lstStyle>
          <a:p>
            <a:fld id="{167BC1BD-0036-4EEA-A245-69818B636AA8}" type="slidenum">
              <a:rPr lang="en-US" smtClean="0"/>
              <a:pPr/>
              <a:t>‹#›</a:t>
            </a:fld>
            <a:endParaRPr lang="en-US"/>
          </a:p>
        </p:txBody>
      </p:sp>
      <p:cxnSp>
        <p:nvCxnSpPr>
          <p:cNvPr id="9" name="Straight Connector 8"/>
          <p:cNvCxnSpPr/>
          <p:nvPr userDrawn="1"/>
        </p:nvCxnSpPr>
        <p:spPr>
          <a:xfrm>
            <a:off x="723900" y="762000"/>
            <a:ext cx="7696200" cy="0"/>
          </a:xfrm>
          <a:prstGeom prst="line">
            <a:avLst/>
          </a:prstGeom>
          <a:ln>
            <a:solidFill>
              <a:schemeClr val="accent3">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ctr" defTabSz="914400" rtl="0" eaLnBrk="1" latinLnBrk="0" hangingPunct="1">
        <a:spcBef>
          <a:spcPct val="0"/>
        </a:spcBef>
        <a:buNone/>
        <a:defRPr sz="3600" kern="1200">
          <a:solidFill>
            <a:schemeClr val="tx1"/>
          </a:solidFill>
          <a:latin typeface="Maiandra GD"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7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4000">
              <a:schemeClr val="accent4">
                <a:lumMod val="60000"/>
                <a:lumOff val="40000"/>
              </a:schemeClr>
            </a:gs>
            <a:gs pos="100000">
              <a:schemeClr val="accent4">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Lecture II-7</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CHEM 450</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B82AC-972B-4A8C-8FA8-09E346FBB7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6.xml"/><Relationship Id="rId4" Type="http://schemas.openxmlformats.org/officeDocument/2006/relationships/image" Target="../media/image20.wmf"/></Relationships>
</file>

<file path=ppt/slides/_rels/slide1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17.bin"/><Relationship Id="rId4" Type="http://schemas.openxmlformats.org/officeDocument/2006/relationships/image" Target="../media/image2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24.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8.bin"/><Relationship Id="rId10" Type="http://schemas.openxmlformats.org/officeDocument/2006/relationships/image" Target="../media/image12.wmf"/><Relationship Id="rId4" Type="http://schemas.openxmlformats.org/officeDocument/2006/relationships/image" Target="../media/image7.wmf"/><Relationship Id="rId9"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43500" y="0"/>
            <a:ext cx="3543300" cy="830997"/>
          </a:xfrm>
          <a:prstGeom prst="rect">
            <a:avLst/>
          </a:prstGeom>
          <a:noFill/>
        </p:spPr>
        <p:txBody>
          <a:bodyPr wrap="square" rtlCol="0">
            <a:spAutoFit/>
          </a:bodyPr>
          <a:lstStyle/>
          <a:p>
            <a:pPr algn="r"/>
            <a:r>
              <a:rPr lang="en-US" sz="2800" dirty="0" smtClean="0"/>
              <a:t>CHEM 450/450G </a:t>
            </a:r>
          </a:p>
          <a:p>
            <a:pPr algn="r"/>
            <a:r>
              <a:rPr lang="en-US" sz="2000" dirty="0" smtClean="0"/>
              <a:t>Dr. M. J. Nee</a:t>
            </a:r>
            <a:endParaRPr lang="en-US" sz="2000" dirty="0"/>
          </a:p>
        </p:txBody>
      </p:sp>
      <p:sp>
        <p:nvSpPr>
          <p:cNvPr id="7" name="TextBox 6"/>
          <p:cNvSpPr txBox="1"/>
          <p:nvPr/>
        </p:nvSpPr>
        <p:spPr>
          <a:xfrm>
            <a:off x="5072495" y="1190625"/>
            <a:ext cx="3971637" cy="4816703"/>
          </a:xfrm>
          <a:prstGeom prst="rect">
            <a:avLst/>
          </a:prstGeom>
          <a:noFill/>
        </p:spPr>
        <p:txBody>
          <a:bodyPr wrap="square" rtlCol="0">
            <a:spAutoFit/>
          </a:bodyPr>
          <a:lstStyle/>
          <a:p>
            <a:pPr>
              <a:spcBef>
                <a:spcPts val="600"/>
              </a:spcBef>
              <a:spcAft>
                <a:spcPts val="600"/>
              </a:spcAft>
            </a:pPr>
            <a:r>
              <a:rPr lang="en-US" sz="2400" dirty="0" smtClean="0"/>
              <a:t>Lecture II-7</a:t>
            </a:r>
          </a:p>
          <a:p>
            <a:pPr>
              <a:spcBef>
                <a:spcPts val="600"/>
              </a:spcBef>
              <a:spcAft>
                <a:spcPts val="600"/>
              </a:spcAft>
            </a:pPr>
            <a:r>
              <a:rPr lang="en-US" sz="2400" dirty="0" smtClean="0"/>
              <a:t>Activity and Real Solutions</a:t>
            </a:r>
          </a:p>
          <a:p>
            <a:pPr>
              <a:spcBef>
                <a:spcPts val="600"/>
              </a:spcBef>
              <a:spcAft>
                <a:spcPts val="600"/>
              </a:spcAft>
            </a:pPr>
            <a:r>
              <a:rPr lang="en-US" sz="2000" dirty="0" smtClean="0"/>
              <a:t>Plan for Today:</a:t>
            </a:r>
          </a:p>
          <a:p>
            <a:pPr marL="457200" indent="-457200">
              <a:spcAft>
                <a:spcPts val="1200"/>
              </a:spcAft>
              <a:buAutoNum type="arabicPeriod"/>
            </a:pPr>
            <a:r>
              <a:rPr lang="en-US" sz="2000" dirty="0" smtClean="0"/>
              <a:t>Partial molar quantities</a:t>
            </a:r>
          </a:p>
          <a:p>
            <a:pPr marL="457200" indent="-457200">
              <a:spcAft>
                <a:spcPts val="1200"/>
              </a:spcAft>
              <a:buAutoNum type="arabicPeriod"/>
            </a:pPr>
            <a:r>
              <a:rPr lang="en-US" sz="2000" dirty="0" smtClean="0"/>
              <a:t>Real Solutions and activity</a:t>
            </a:r>
          </a:p>
          <a:p>
            <a:pPr marL="457200" indent="-457200">
              <a:spcAft>
                <a:spcPts val="1200"/>
              </a:spcAft>
              <a:buAutoNum type="arabicPeriod"/>
            </a:pPr>
            <a:r>
              <a:rPr lang="en-US" sz="2000" dirty="0" smtClean="0"/>
              <a:t>Limiting Laws: molecular perspective</a:t>
            </a:r>
          </a:p>
          <a:p>
            <a:pPr marL="457200" indent="-457200">
              <a:spcAft>
                <a:spcPts val="1200"/>
              </a:spcAft>
              <a:buAutoNum type="arabicPeriod"/>
            </a:pPr>
            <a:r>
              <a:rPr lang="en-US" sz="2000" dirty="0" smtClean="0"/>
              <a:t>Partially miscible liquids</a:t>
            </a:r>
          </a:p>
          <a:p>
            <a:pPr marL="457200" indent="-457200">
              <a:spcAft>
                <a:spcPts val="1200"/>
              </a:spcAft>
              <a:buAutoNum type="arabicPeriod"/>
            </a:pPr>
            <a:endParaRPr lang="en-US" sz="2000" dirty="0" smtClean="0"/>
          </a:p>
          <a:p>
            <a:pPr marL="457200" indent="-457200">
              <a:spcAft>
                <a:spcPts val="1200"/>
              </a:spcAft>
              <a:buAutoNum type="arabicPeriod"/>
            </a:pPr>
            <a:endParaRPr lang="en-US" sz="2000" dirty="0" smtClean="0"/>
          </a:p>
        </p:txBody>
      </p:sp>
      <p:pic>
        <p:nvPicPr>
          <p:cNvPr id="13" name="Picture 2"/>
          <p:cNvPicPr>
            <a:picLocks noChangeAspect="1" noChangeArrowheads="1"/>
          </p:cNvPicPr>
          <p:nvPr/>
        </p:nvPicPr>
        <p:blipFill>
          <a:blip r:embed="rId2" cstate="print"/>
          <a:srcRect l="20709" t="18296" r="20539" b="13587"/>
          <a:stretch>
            <a:fillRect/>
          </a:stretch>
        </p:blipFill>
        <p:spPr bwMode="auto">
          <a:xfrm>
            <a:off x="581025" y="353291"/>
            <a:ext cx="4047129" cy="5921822"/>
          </a:xfrm>
          <a:prstGeom prst="rect">
            <a:avLst/>
          </a:prstGeom>
          <a:solidFill>
            <a:srgbClr val="000000">
              <a:shade val="95000"/>
            </a:srgbClr>
          </a:solidFill>
          <a:ln w="304800" cap="sq">
            <a:solidFill>
              <a:srgbClr val="000000"/>
            </a:solidFill>
            <a:miter lim="800000"/>
          </a:ln>
          <a:effectLst>
            <a:outerShdw blurRad="63500" sx="102000" sy="102000" algn="ctr" rotWithShape="0">
              <a:prstClr val="black">
                <a:alpha val="40000"/>
              </a:prstClr>
            </a:outerShdw>
          </a:effectLst>
        </p:spPr>
      </p:pic>
      <p:pic>
        <p:nvPicPr>
          <p:cNvPr id="39" name="Picture 3" descr="c:\ch09\09_13fig_PChem.jpg"/>
          <p:cNvPicPr>
            <a:picLocks noChangeAspect="1" noChangeArrowheads="1"/>
          </p:cNvPicPr>
          <p:nvPr/>
        </p:nvPicPr>
        <p:blipFill>
          <a:blip r:embed="rId3" cstate="print"/>
          <a:srcRect/>
          <a:stretch>
            <a:fillRect/>
          </a:stretch>
        </p:blipFill>
        <p:spPr bwMode="auto">
          <a:xfrm>
            <a:off x="433079" y="409576"/>
            <a:ext cx="4405930" cy="29767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0" name="Picture 2"/>
          <p:cNvPicPr>
            <a:picLocks noChangeAspect="1" noChangeArrowheads="1"/>
          </p:cNvPicPr>
          <p:nvPr/>
        </p:nvPicPr>
        <p:blipFill>
          <a:blip r:embed="rId4" cstate="print"/>
          <a:srcRect/>
          <a:stretch>
            <a:fillRect/>
          </a:stretch>
        </p:blipFill>
        <p:spPr bwMode="auto">
          <a:xfrm>
            <a:off x="609600" y="3265516"/>
            <a:ext cx="3930250" cy="27225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7AEBE5EE-DE34-4B80-9702-96FEC2C9A8DB}" type="slidenum">
              <a:rPr lang="en-US" smtClean="0"/>
              <a:pPr/>
              <a:t>1</a:t>
            </a:fld>
            <a:endParaRPr lang="en-US"/>
          </a:p>
        </p:txBody>
      </p:sp>
      <p:sp>
        <p:nvSpPr>
          <p:cNvPr id="5" name="Date Placeholder 4"/>
          <p:cNvSpPr>
            <a:spLocks noGrp="1"/>
          </p:cNvSpPr>
          <p:nvPr>
            <p:ph type="dt" sz="half" idx="10"/>
          </p:nvPr>
        </p:nvSpPr>
        <p:spPr/>
        <p:txBody>
          <a:bodyPr/>
          <a:lstStyle/>
          <a:p>
            <a:r>
              <a:rPr lang="en-US" smtClean="0"/>
              <a:t>Lecture II-7</a:t>
            </a:r>
            <a:endParaRPr lang="en-US"/>
          </a:p>
        </p:txBody>
      </p:sp>
      <p:sp>
        <p:nvSpPr>
          <p:cNvPr id="8" name="Footer Placeholder 7"/>
          <p:cNvSpPr>
            <a:spLocks noGrp="1"/>
          </p:cNvSpPr>
          <p:nvPr>
            <p:ph type="ftr" sz="quarter" idx="11"/>
          </p:nvPr>
        </p:nvSpPr>
        <p:spPr/>
        <p:txBody>
          <a:bodyPr/>
          <a:lstStyle/>
          <a:p>
            <a:r>
              <a:rPr lang="en-US" smtClean="0"/>
              <a:t>CHEM 450</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activity</a:t>
            </a:r>
            <a:endParaRPr lang="en-US" dirty="0"/>
          </a:p>
        </p:txBody>
      </p:sp>
      <p:sp>
        <p:nvSpPr>
          <p:cNvPr id="3" name="Date Placeholder 2"/>
          <p:cNvSpPr>
            <a:spLocks noGrp="1"/>
          </p:cNvSpPr>
          <p:nvPr>
            <p:ph type="dt" sz="half" idx="10"/>
          </p:nvPr>
        </p:nvSpPr>
        <p:spPr/>
        <p:txBody>
          <a:bodyPr/>
          <a:lstStyle/>
          <a:p>
            <a:r>
              <a:rPr lang="en-US" smtClean="0"/>
              <a:t>Lecture II-7</a:t>
            </a:r>
            <a:endParaRPr lang="en-US" dirty="0"/>
          </a:p>
        </p:txBody>
      </p:sp>
      <p:sp>
        <p:nvSpPr>
          <p:cNvPr id="4" name="Footer Placeholder 3"/>
          <p:cNvSpPr>
            <a:spLocks noGrp="1"/>
          </p:cNvSpPr>
          <p:nvPr>
            <p:ph type="ftr" sz="quarter" idx="11"/>
          </p:nvPr>
        </p:nvSpPr>
        <p:spPr/>
        <p:txBody>
          <a:bodyPr/>
          <a:lstStyle/>
          <a:p>
            <a:r>
              <a:rPr lang="en-US" smtClean="0"/>
              <a:t>CHEM 450</a:t>
            </a:r>
            <a:endParaRPr lang="en-US"/>
          </a:p>
        </p:txBody>
      </p:sp>
      <p:sp>
        <p:nvSpPr>
          <p:cNvPr id="5" name="Slide Number Placeholder 4"/>
          <p:cNvSpPr>
            <a:spLocks noGrp="1"/>
          </p:cNvSpPr>
          <p:nvPr>
            <p:ph type="sldNum" sz="quarter" idx="12"/>
          </p:nvPr>
        </p:nvSpPr>
        <p:spPr/>
        <p:txBody>
          <a:bodyPr/>
          <a:lstStyle/>
          <a:p>
            <a:fld id="{167BC1BD-0036-4EEA-A245-69818B636AA8}" type="slidenum">
              <a:rPr lang="en-US" smtClean="0"/>
              <a:pPr/>
              <a:t>10</a:t>
            </a:fld>
            <a:endParaRPr lang="en-US"/>
          </a:p>
        </p:txBody>
      </p:sp>
      <p:sp>
        <p:nvSpPr>
          <p:cNvPr id="6" name="TextBox 5"/>
          <p:cNvSpPr txBox="1"/>
          <p:nvPr/>
        </p:nvSpPr>
        <p:spPr>
          <a:xfrm>
            <a:off x="628651" y="1562100"/>
            <a:ext cx="7734300" cy="2985433"/>
          </a:xfrm>
          <a:prstGeom prst="rect">
            <a:avLst/>
          </a:prstGeom>
          <a:noFill/>
        </p:spPr>
        <p:txBody>
          <a:bodyPr wrap="square" rtlCol="0">
            <a:spAutoFit/>
          </a:bodyPr>
          <a:lstStyle/>
          <a:p>
            <a:pPr>
              <a:spcAft>
                <a:spcPts val="1200"/>
              </a:spcAft>
            </a:pPr>
            <a:r>
              <a:rPr lang="en-US" sz="2400" b="1" i="1" dirty="0" smtClean="0"/>
              <a:t>Activity</a:t>
            </a:r>
            <a:r>
              <a:rPr lang="en-US" sz="2400" dirty="0" smtClean="0"/>
              <a:t> is an </a:t>
            </a:r>
            <a:r>
              <a:rPr lang="en-US" sz="2400" b="1" i="1" dirty="0" smtClean="0"/>
              <a:t>effective concentration.</a:t>
            </a:r>
            <a:endParaRPr lang="en-US" sz="2400" i="1" dirty="0" smtClean="0"/>
          </a:p>
          <a:p>
            <a:pPr algn="just">
              <a:spcAft>
                <a:spcPts val="1200"/>
              </a:spcAft>
            </a:pPr>
            <a:r>
              <a:rPr lang="en-US" sz="2400" dirty="0" smtClean="0"/>
              <a:t>Any time you would use concentration (like in </a:t>
            </a:r>
            <a:r>
              <a:rPr lang="en-US" sz="2400" dirty="0" err="1" smtClean="0"/>
              <a:t>Raoult’s</a:t>
            </a:r>
            <a:r>
              <a:rPr lang="en-US" sz="2400" dirty="0" smtClean="0"/>
              <a:t> law) for an ideal solution, you should instead use activity for a real solution. </a:t>
            </a:r>
          </a:p>
          <a:p>
            <a:pPr algn="just">
              <a:spcAft>
                <a:spcPts val="1200"/>
              </a:spcAft>
            </a:pPr>
            <a:r>
              <a:rPr lang="en-US" sz="2400" dirty="0" smtClean="0"/>
              <a:t>As an example, to calculate the vapor pressure of a solution with </a:t>
            </a:r>
            <a:r>
              <a:rPr lang="el-GR" sz="2400" dirty="0" smtClean="0"/>
              <a:t>γ</a:t>
            </a:r>
            <a:r>
              <a:rPr lang="en-US" sz="2400" baseline="-25000" dirty="0" smtClean="0"/>
              <a:t>1</a:t>
            </a:r>
            <a:r>
              <a:rPr lang="en-US" sz="2400" dirty="0" smtClean="0"/>
              <a:t> at different concentrations (in mole fraction, x</a:t>
            </a:r>
            <a:r>
              <a:rPr lang="en-US" sz="2400" baseline="-25000" dirty="0" smtClean="0"/>
              <a:t>1</a:t>
            </a:r>
            <a:r>
              <a:rPr lang="en-US" sz="2400" dirty="0" smtClean="0"/>
              <a:t>), use </a:t>
            </a:r>
            <a:r>
              <a:rPr lang="en-US" sz="2400" dirty="0" err="1" smtClean="0"/>
              <a:t>Raoult’s</a:t>
            </a:r>
            <a:r>
              <a:rPr lang="en-US" sz="2400" dirty="0" smtClean="0"/>
              <a:t> Law </a:t>
            </a:r>
            <a:endParaRPr lang="en-US" sz="2400" dirty="0"/>
          </a:p>
        </p:txBody>
      </p:sp>
      <p:graphicFrame>
        <p:nvGraphicFramePr>
          <p:cNvPr id="8" name="Object 7"/>
          <p:cNvGraphicFramePr>
            <a:graphicFrameLocks noChangeAspect="1"/>
          </p:cNvGraphicFramePr>
          <p:nvPr>
            <p:extLst>
              <p:ext uri="{D42A27DB-BD31-4B8C-83A1-F6EECF244321}">
                <p14:modId xmlns:p14="http://schemas.microsoft.com/office/powerpoint/2010/main" val="1781550441"/>
              </p:ext>
            </p:extLst>
          </p:nvPr>
        </p:nvGraphicFramePr>
        <p:xfrm>
          <a:off x="2822575" y="4968874"/>
          <a:ext cx="2980322" cy="650875"/>
        </p:xfrm>
        <a:graphic>
          <a:graphicData uri="http://schemas.openxmlformats.org/presentationml/2006/ole">
            <mc:AlternateContent xmlns:mc="http://schemas.openxmlformats.org/markup-compatibility/2006">
              <mc:Choice xmlns:v="urn:schemas-microsoft-com:vml" Requires="v">
                <p:oleObj spid="_x0000_s105485" name="Equation" r:id="rId3" imgW="1104840" imgH="241200" progId="Equation.DSMT4">
                  <p:embed/>
                </p:oleObj>
              </mc:Choice>
              <mc:Fallback>
                <p:oleObj name="Equation" r:id="rId3" imgW="1104840" imgH="241200" progId="Equation.DSMT4">
                  <p:embed/>
                  <p:pic>
                    <p:nvPicPr>
                      <p:cNvPr id="0" name=""/>
                      <p:cNvPicPr/>
                      <p:nvPr/>
                    </p:nvPicPr>
                    <p:blipFill>
                      <a:blip r:embed="rId4"/>
                      <a:stretch>
                        <a:fillRect/>
                      </a:stretch>
                    </p:blipFill>
                    <p:spPr>
                      <a:xfrm>
                        <a:off x="2822575" y="4968874"/>
                        <a:ext cx="2980322" cy="650875"/>
                      </a:xfrm>
                      <a:prstGeom prst="rect">
                        <a:avLst/>
                      </a:prstGeom>
                    </p:spPr>
                  </p:pic>
                </p:oleObj>
              </mc:Fallback>
            </mc:AlternateContent>
          </a:graphicData>
        </a:graphic>
      </p:graphicFrame>
    </p:spTree>
    <p:extLst>
      <p:ext uri="{BB962C8B-B14F-4D97-AF65-F5344CB8AC3E}">
        <p14:creationId xmlns:p14="http://schemas.microsoft.com/office/powerpoint/2010/main" val="45383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Partially miscible liquids</a:t>
            </a:r>
            <a:endParaRPr lang="en-US" dirty="0"/>
          </a:p>
        </p:txBody>
      </p:sp>
      <p:sp>
        <p:nvSpPr>
          <p:cNvPr id="3" name="Date Placeholder 2"/>
          <p:cNvSpPr>
            <a:spLocks noGrp="1"/>
          </p:cNvSpPr>
          <p:nvPr>
            <p:ph type="dt" sz="half" idx="10"/>
          </p:nvPr>
        </p:nvSpPr>
        <p:spPr/>
        <p:txBody>
          <a:bodyPr/>
          <a:lstStyle/>
          <a:p>
            <a:r>
              <a:rPr lang="en-US" smtClean="0"/>
              <a:t>Lecture II-7</a:t>
            </a:r>
            <a:endParaRPr lang="en-US"/>
          </a:p>
        </p:txBody>
      </p:sp>
      <p:sp>
        <p:nvSpPr>
          <p:cNvPr id="4" name="Footer Placeholder 3"/>
          <p:cNvSpPr>
            <a:spLocks noGrp="1"/>
          </p:cNvSpPr>
          <p:nvPr>
            <p:ph type="ftr" sz="quarter" idx="11"/>
          </p:nvPr>
        </p:nvSpPr>
        <p:spPr/>
        <p:txBody>
          <a:bodyPr/>
          <a:lstStyle/>
          <a:p>
            <a:r>
              <a:rPr lang="en-US" smtClean="0"/>
              <a:t>CHEM 450</a:t>
            </a:r>
            <a:endParaRPr lang="en-US"/>
          </a:p>
        </p:txBody>
      </p:sp>
      <p:sp>
        <p:nvSpPr>
          <p:cNvPr id="5" name="Slide Number Placeholder 4"/>
          <p:cNvSpPr>
            <a:spLocks noGrp="1"/>
          </p:cNvSpPr>
          <p:nvPr>
            <p:ph type="sldNum" sz="quarter" idx="12"/>
          </p:nvPr>
        </p:nvSpPr>
        <p:spPr/>
        <p:txBody>
          <a:bodyPr/>
          <a:lstStyle/>
          <a:p>
            <a:fld id="{167BC1BD-0036-4EEA-A245-69818B636AA8}" type="slidenum">
              <a:rPr lang="en-US" smtClean="0"/>
              <a:pPr/>
              <a:t>11</a:t>
            </a:fld>
            <a:endParaRPr lang="en-US"/>
          </a:p>
        </p:txBody>
      </p:sp>
      <p:sp>
        <p:nvSpPr>
          <p:cNvPr id="6" name="TextBox 5"/>
          <p:cNvSpPr txBox="1"/>
          <p:nvPr/>
        </p:nvSpPr>
        <p:spPr>
          <a:xfrm>
            <a:off x="523874" y="885825"/>
            <a:ext cx="8067675" cy="1569660"/>
          </a:xfrm>
          <a:prstGeom prst="rect">
            <a:avLst/>
          </a:prstGeom>
          <a:noFill/>
        </p:spPr>
        <p:txBody>
          <a:bodyPr wrap="square" rtlCol="0">
            <a:spAutoFit/>
          </a:bodyPr>
          <a:lstStyle/>
          <a:p>
            <a:pPr algn="just">
              <a:spcAft>
                <a:spcPts val="1200"/>
              </a:spcAft>
            </a:pPr>
            <a:r>
              <a:rPr lang="en-US" sz="2400" dirty="0" smtClean="0"/>
              <a:t>We will deal qualitatively with the phase behavior of partially miscible liquids. Most have an </a:t>
            </a:r>
            <a:r>
              <a:rPr lang="en-US" sz="2400" b="1" i="1" dirty="0" smtClean="0"/>
              <a:t>upper consulate temperature</a:t>
            </a:r>
            <a:r>
              <a:rPr lang="en-US" sz="2400" dirty="0" smtClean="0"/>
              <a:t>, above which the liquids are fully soluble at any composition. </a:t>
            </a:r>
          </a:p>
        </p:txBody>
      </p:sp>
      <p:pic>
        <p:nvPicPr>
          <p:cNvPr id="7" name="Picture 3" descr="c:\ch09\09_21fig_PChem.jpg"/>
          <p:cNvPicPr>
            <a:picLocks noChangeAspect="1" noChangeArrowheads="1"/>
          </p:cNvPicPr>
          <p:nvPr/>
        </p:nvPicPr>
        <p:blipFill>
          <a:blip r:embed="rId2" cstate="print"/>
          <a:srcRect/>
          <a:stretch>
            <a:fillRect/>
          </a:stretch>
        </p:blipFill>
        <p:spPr bwMode="auto">
          <a:xfrm>
            <a:off x="276226" y="2548303"/>
            <a:ext cx="3575420" cy="40667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4772025" y="5142488"/>
            <a:ext cx="4086225" cy="1354217"/>
          </a:xfrm>
          <a:prstGeom prst="rect">
            <a:avLst/>
          </a:prstGeom>
          <a:noFill/>
        </p:spPr>
        <p:txBody>
          <a:bodyPr wrap="square" rtlCol="0">
            <a:spAutoFit/>
          </a:bodyPr>
          <a:lstStyle/>
          <a:p>
            <a:pPr>
              <a:spcAft>
                <a:spcPts val="1200"/>
              </a:spcAft>
            </a:pPr>
            <a:r>
              <a:rPr lang="en-US" sz="2400" dirty="0" smtClean="0"/>
              <a:t>Below the UCT, only a certain amount is soluble.</a:t>
            </a:r>
          </a:p>
          <a:p>
            <a:pPr>
              <a:spcAft>
                <a:spcPts val="1200"/>
              </a:spcAft>
            </a:pPr>
            <a:r>
              <a:rPr lang="en-US" sz="2400" dirty="0" smtClean="0"/>
              <a:t>This is water-phenol.</a:t>
            </a:r>
          </a:p>
        </p:txBody>
      </p:sp>
      <p:pic>
        <p:nvPicPr>
          <p:cNvPr id="96258" name="Picture 2"/>
          <p:cNvPicPr>
            <a:picLocks noChangeAspect="1" noChangeArrowheads="1"/>
          </p:cNvPicPr>
          <p:nvPr/>
        </p:nvPicPr>
        <p:blipFill>
          <a:blip r:embed="rId3" cstate="print"/>
          <a:srcRect/>
          <a:stretch>
            <a:fillRect/>
          </a:stretch>
        </p:blipFill>
        <p:spPr bwMode="auto">
          <a:xfrm>
            <a:off x="4700000" y="2552700"/>
            <a:ext cx="3293250" cy="22813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 consulate temperature</a:t>
            </a:r>
            <a:endParaRPr lang="en-US" dirty="0"/>
          </a:p>
        </p:txBody>
      </p:sp>
      <p:sp>
        <p:nvSpPr>
          <p:cNvPr id="3" name="Date Placeholder 2"/>
          <p:cNvSpPr>
            <a:spLocks noGrp="1"/>
          </p:cNvSpPr>
          <p:nvPr>
            <p:ph type="dt" sz="half" idx="10"/>
          </p:nvPr>
        </p:nvSpPr>
        <p:spPr/>
        <p:txBody>
          <a:bodyPr/>
          <a:lstStyle/>
          <a:p>
            <a:r>
              <a:rPr lang="en-US" smtClean="0"/>
              <a:t>Lecture II-7</a:t>
            </a:r>
            <a:endParaRPr lang="en-US"/>
          </a:p>
        </p:txBody>
      </p:sp>
      <p:sp>
        <p:nvSpPr>
          <p:cNvPr id="4" name="Footer Placeholder 3"/>
          <p:cNvSpPr>
            <a:spLocks noGrp="1"/>
          </p:cNvSpPr>
          <p:nvPr>
            <p:ph type="ftr" sz="quarter" idx="11"/>
          </p:nvPr>
        </p:nvSpPr>
        <p:spPr/>
        <p:txBody>
          <a:bodyPr/>
          <a:lstStyle/>
          <a:p>
            <a:r>
              <a:rPr lang="en-US" smtClean="0"/>
              <a:t>CHEM 450</a:t>
            </a:r>
            <a:endParaRPr lang="en-US"/>
          </a:p>
        </p:txBody>
      </p:sp>
      <p:sp>
        <p:nvSpPr>
          <p:cNvPr id="5" name="Slide Number Placeholder 4"/>
          <p:cNvSpPr>
            <a:spLocks noGrp="1"/>
          </p:cNvSpPr>
          <p:nvPr>
            <p:ph type="sldNum" sz="quarter" idx="12"/>
          </p:nvPr>
        </p:nvSpPr>
        <p:spPr/>
        <p:txBody>
          <a:bodyPr/>
          <a:lstStyle/>
          <a:p>
            <a:fld id="{167BC1BD-0036-4EEA-A245-69818B636AA8}" type="slidenum">
              <a:rPr lang="en-US" smtClean="0"/>
              <a:pPr/>
              <a:t>12</a:t>
            </a:fld>
            <a:endParaRPr lang="en-US"/>
          </a:p>
        </p:txBody>
      </p:sp>
      <p:pic>
        <p:nvPicPr>
          <p:cNvPr id="6" name="Picture 3" descr="c:\ch09\09_22fig_PChem.jpg"/>
          <p:cNvPicPr>
            <a:picLocks noChangeAspect="1" noChangeArrowheads="1"/>
          </p:cNvPicPr>
          <p:nvPr/>
        </p:nvPicPr>
        <p:blipFill>
          <a:blip r:embed="rId2" cstate="print"/>
          <a:srcRect/>
          <a:stretch>
            <a:fillRect/>
          </a:stretch>
        </p:blipFill>
        <p:spPr bwMode="auto">
          <a:xfrm>
            <a:off x="571499" y="2460705"/>
            <a:ext cx="3616325" cy="3892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800px-Triethylamine.PNG"/>
          <p:cNvPicPr>
            <a:picLocks noChangeAspect="1"/>
          </p:cNvPicPr>
          <p:nvPr/>
        </p:nvPicPr>
        <p:blipFill>
          <a:blip r:embed="rId3" cstate="print"/>
          <a:stretch>
            <a:fillRect/>
          </a:stretch>
        </p:blipFill>
        <p:spPr>
          <a:xfrm>
            <a:off x="5229224" y="2440042"/>
            <a:ext cx="2066925" cy="125565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6236" y="4552950"/>
            <a:ext cx="1350840" cy="786311"/>
          </a:xfrm>
          <a:prstGeom prst="rect">
            <a:avLst/>
          </a:prstGeom>
        </p:spPr>
      </p:pic>
      <p:sp>
        <p:nvSpPr>
          <p:cNvPr id="11" name="TextBox 10"/>
          <p:cNvSpPr txBox="1"/>
          <p:nvPr/>
        </p:nvSpPr>
        <p:spPr>
          <a:xfrm>
            <a:off x="390526" y="885825"/>
            <a:ext cx="8172450" cy="1200329"/>
          </a:xfrm>
          <a:prstGeom prst="rect">
            <a:avLst/>
          </a:prstGeom>
          <a:noFill/>
        </p:spPr>
        <p:txBody>
          <a:bodyPr wrap="square" rtlCol="0">
            <a:spAutoFit/>
          </a:bodyPr>
          <a:lstStyle/>
          <a:p>
            <a:pPr>
              <a:spcAft>
                <a:spcPts val="1200"/>
              </a:spcAft>
            </a:pPr>
            <a:r>
              <a:rPr lang="en-US" sz="2400" dirty="0" smtClean="0"/>
              <a:t>Why might </a:t>
            </a:r>
            <a:r>
              <a:rPr lang="en-US" sz="2400" dirty="0" err="1" smtClean="0"/>
              <a:t>triethylamine</a:t>
            </a:r>
            <a:r>
              <a:rPr lang="en-US" sz="2400" dirty="0" smtClean="0"/>
              <a:t>-water have a </a:t>
            </a:r>
            <a:r>
              <a:rPr lang="en-US" sz="2400" b="1" i="1" dirty="0" smtClean="0"/>
              <a:t>lower consulate temperature?</a:t>
            </a:r>
            <a:r>
              <a:rPr lang="en-US" sz="2400" dirty="0" smtClean="0"/>
              <a:t> Consider the Gibbs Energy of mixing, and the entropic and </a:t>
            </a:r>
            <a:r>
              <a:rPr lang="en-US" sz="2400" dirty="0" err="1" smtClean="0"/>
              <a:t>enthalpic</a:t>
            </a:r>
            <a:r>
              <a:rPr lang="en-US" sz="2400" dirty="0" smtClean="0"/>
              <a:t> contributions.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Chemical Equilibrium: A Review</a:t>
            </a:r>
            <a:endParaRPr lang="en-US" dirty="0"/>
          </a:p>
        </p:txBody>
      </p:sp>
      <p:sp>
        <p:nvSpPr>
          <p:cNvPr id="3" name="Date Placeholder 2"/>
          <p:cNvSpPr>
            <a:spLocks noGrp="1"/>
          </p:cNvSpPr>
          <p:nvPr>
            <p:ph type="dt" sz="half" idx="10"/>
          </p:nvPr>
        </p:nvSpPr>
        <p:spPr/>
        <p:txBody>
          <a:bodyPr/>
          <a:lstStyle/>
          <a:p>
            <a:r>
              <a:rPr lang="en-US" smtClean="0"/>
              <a:t>Lecture II-7</a:t>
            </a:r>
            <a:endParaRPr lang="en-US"/>
          </a:p>
        </p:txBody>
      </p:sp>
      <p:sp>
        <p:nvSpPr>
          <p:cNvPr id="4" name="Footer Placeholder 3"/>
          <p:cNvSpPr>
            <a:spLocks noGrp="1"/>
          </p:cNvSpPr>
          <p:nvPr>
            <p:ph type="ftr" sz="quarter" idx="11"/>
          </p:nvPr>
        </p:nvSpPr>
        <p:spPr/>
        <p:txBody>
          <a:bodyPr/>
          <a:lstStyle/>
          <a:p>
            <a:r>
              <a:rPr lang="en-US" smtClean="0"/>
              <a:t>CHEM 450</a:t>
            </a:r>
            <a:endParaRPr lang="en-US"/>
          </a:p>
        </p:txBody>
      </p:sp>
      <p:sp>
        <p:nvSpPr>
          <p:cNvPr id="5" name="Slide Number Placeholder 4"/>
          <p:cNvSpPr>
            <a:spLocks noGrp="1"/>
          </p:cNvSpPr>
          <p:nvPr>
            <p:ph type="sldNum" sz="quarter" idx="12"/>
          </p:nvPr>
        </p:nvSpPr>
        <p:spPr/>
        <p:txBody>
          <a:bodyPr/>
          <a:lstStyle/>
          <a:p>
            <a:fld id="{167BC1BD-0036-4EEA-A245-69818B636AA8}" type="slidenum">
              <a:rPr lang="en-US" smtClean="0"/>
              <a:pPr/>
              <a:t>13</a:t>
            </a:fld>
            <a:endParaRPr lang="en-US"/>
          </a:p>
        </p:txBody>
      </p:sp>
      <p:graphicFrame>
        <p:nvGraphicFramePr>
          <p:cNvPr id="2051" name="Object 3"/>
          <p:cNvGraphicFramePr>
            <a:graphicFrameLocks noChangeAspect="1"/>
          </p:cNvGraphicFramePr>
          <p:nvPr/>
        </p:nvGraphicFramePr>
        <p:xfrm>
          <a:off x="442913" y="1860550"/>
          <a:ext cx="2265362" cy="1665288"/>
        </p:xfrm>
        <a:graphic>
          <a:graphicData uri="http://schemas.openxmlformats.org/presentationml/2006/ole">
            <mc:AlternateContent xmlns:mc="http://schemas.openxmlformats.org/markup-compatibility/2006">
              <mc:Choice xmlns:v="urn:schemas-microsoft-com:vml" Requires="v">
                <p:oleObj spid="_x0000_s103486" name="Equation" r:id="rId3" imgW="1244520" imgH="914400" progId="Equation.3">
                  <p:embed/>
                </p:oleObj>
              </mc:Choice>
              <mc:Fallback>
                <p:oleObj name="Equation" r:id="rId3" imgW="1244520" imgH="9144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3" y="1860550"/>
                        <a:ext cx="2265362" cy="166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nvGraphicFramePr>
        <p:xfrm>
          <a:off x="4057651" y="2220187"/>
          <a:ext cx="4010022" cy="1123846"/>
        </p:xfrm>
        <a:graphic>
          <a:graphicData uri="http://schemas.openxmlformats.org/presentationml/2006/ole">
            <mc:AlternateContent xmlns:mc="http://schemas.openxmlformats.org/markup-compatibility/2006">
              <mc:Choice xmlns:v="urn:schemas-microsoft-com:vml" Requires="v">
                <p:oleObj spid="_x0000_s103487" name="Equation" r:id="rId5" imgW="1815840" imgH="507960" progId="Equation.3">
                  <p:embed/>
                </p:oleObj>
              </mc:Choice>
              <mc:Fallback>
                <p:oleObj name="Equation" r:id="rId5" imgW="1815840" imgH="5079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7651" y="2220187"/>
                        <a:ext cx="4010022" cy="11238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381000" y="1247775"/>
            <a:ext cx="1802096" cy="461665"/>
          </a:xfrm>
          <a:prstGeom prst="rect">
            <a:avLst/>
          </a:prstGeom>
          <a:noFill/>
        </p:spPr>
        <p:txBody>
          <a:bodyPr wrap="none" rtlCol="0">
            <a:spAutoFit/>
          </a:bodyPr>
          <a:lstStyle/>
          <a:p>
            <a:pPr>
              <a:spcAft>
                <a:spcPts val="1200"/>
              </a:spcAft>
            </a:pPr>
            <a:r>
              <a:rPr lang="en-US" sz="2400" dirty="0" smtClean="0"/>
              <a:t>For Gases: </a:t>
            </a:r>
          </a:p>
        </p:txBody>
      </p:sp>
      <p:graphicFrame>
        <p:nvGraphicFramePr>
          <p:cNvPr id="2053" name="Object 5"/>
          <p:cNvGraphicFramePr>
            <a:graphicFrameLocks noChangeAspect="1"/>
          </p:cNvGraphicFramePr>
          <p:nvPr/>
        </p:nvGraphicFramePr>
        <p:xfrm>
          <a:off x="2259013" y="3927475"/>
          <a:ext cx="4059237" cy="1811338"/>
        </p:xfrm>
        <a:graphic>
          <a:graphicData uri="http://schemas.openxmlformats.org/presentationml/2006/ole">
            <mc:AlternateContent xmlns:mc="http://schemas.openxmlformats.org/markup-compatibility/2006">
              <mc:Choice xmlns:v="urn:schemas-microsoft-com:vml" Requires="v">
                <p:oleObj spid="_x0000_s103488" name="Equation" r:id="rId7" imgW="939600" imgH="419040" progId="Equation.3">
                  <p:embed/>
                </p:oleObj>
              </mc:Choice>
              <mc:Fallback>
                <p:oleObj name="Equation" r:id="rId7" imgW="939600" imgH="4190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9013" y="3927475"/>
                        <a:ext cx="4059237" cy="181133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Equilibrium in solution</a:t>
            </a:r>
            <a:endParaRPr lang="en-US" dirty="0"/>
          </a:p>
        </p:txBody>
      </p:sp>
      <p:sp>
        <p:nvSpPr>
          <p:cNvPr id="3" name="Date Placeholder 2"/>
          <p:cNvSpPr>
            <a:spLocks noGrp="1"/>
          </p:cNvSpPr>
          <p:nvPr>
            <p:ph type="dt" sz="half" idx="10"/>
          </p:nvPr>
        </p:nvSpPr>
        <p:spPr/>
        <p:txBody>
          <a:bodyPr/>
          <a:lstStyle/>
          <a:p>
            <a:r>
              <a:rPr lang="en-US" smtClean="0"/>
              <a:t>Lecture II-7</a:t>
            </a:r>
            <a:endParaRPr lang="en-US"/>
          </a:p>
        </p:txBody>
      </p:sp>
      <p:sp>
        <p:nvSpPr>
          <p:cNvPr id="4" name="Footer Placeholder 3"/>
          <p:cNvSpPr>
            <a:spLocks noGrp="1"/>
          </p:cNvSpPr>
          <p:nvPr>
            <p:ph type="ftr" sz="quarter" idx="11"/>
          </p:nvPr>
        </p:nvSpPr>
        <p:spPr/>
        <p:txBody>
          <a:bodyPr/>
          <a:lstStyle/>
          <a:p>
            <a:r>
              <a:rPr lang="en-US" smtClean="0"/>
              <a:t>CHEM 450</a:t>
            </a:r>
            <a:endParaRPr lang="en-US"/>
          </a:p>
        </p:txBody>
      </p:sp>
      <p:sp>
        <p:nvSpPr>
          <p:cNvPr id="5" name="Slide Number Placeholder 4"/>
          <p:cNvSpPr>
            <a:spLocks noGrp="1"/>
          </p:cNvSpPr>
          <p:nvPr>
            <p:ph type="sldNum" sz="quarter" idx="12"/>
          </p:nvPr>
        </p:nvSpPr>
        <p:spPr/>
        <p:txBody>
          <a:bodyPr/>
          <a:lstStyle/>
          <a:p>
            <a:fld id="{167BC1BD-0036-4EEA-A245-69818B636AA8}" type="slidenum">
              <a:rPr lang="en-US" smtClean="0"/>
              <a:pPr/>
              <a:t>14</a:t>
            </a:fld>
            <a:endParaRPr lang="en-US"/>
          </a:p>
        </p:txBody>
      </p:sp>
      <p:sp>
        <p:nvSpPr>
          <p:cNvPr id="6" name="TextBox 5"/>
          <p:cNvSpPr txBox="1"/>
          <p:nvPr/>
        </p:nvSpPr>
        <p:spPr>
          <a:xfrm>
            <a:off x="447676" y="1085850"/>
            <a:ext cx="8162924" cy="1723549"/>
          </a:xfrm>
          <a:prstGeom prst="rect">
            <a:avLst/>
          </a:prstGeom>
          <a:noFill/>
        </p:spPr>
        <p:txBody>
          <a:bodyPr wrap="square" rtlCol="0">
            <a:spAutoFit/>
          </a:bodyPr>
          <a:lstStyle/>
          <a:p>
            <a:pPr algn="just">
              <a:spcAft>
                <a:spcPts val="1200"/>
              </a:spcAft>
            </a:pPr>
            <a:r>
              <a:rPr lang="en-US" sz="2400" dirty="0" smtClean="0"/>
              <a:t>Now, we must reference ourselves to a </a:t>
            </a:r>
            <a:r>
              <a:rPr lang="en-US" sz="2400" b="1" i="1" dirty="0" smtClean="0"/>
              <a:t>standard concentration: c</a:t>
            </a:r>
            <a:r>
              <a:rPr lang="en-US" sz="2400" b="1" dirty="0" smtClean="0">
                <a:sym typeface="Symbol"/>
              </a:rPr>
              <a:t></a:t>
            </a:r>
            <a:r>
              <a:rPr lang="en-US" sz="2400" i="1" dirty="0" smtClean="0">
                <a:sym typeface="Symbol"/>
              </a:rPr>
              <a:t> = 1m. </a:t>
            </a:r>
            <a:endParaRPr lang="en-US" sz="2400" dirty="0" smtClean="0">
              <a:sym typeface="Symbol"/>
            </a:endParaRPr>
          </a:p>
          <a:p>
            <a:pPr algn="just">
              <a:spcAft>
                <a:spcPts val="1200"/>
              </a:spcAft>
            </a:pPr>
            <a:r>
              <a:rPr lang="en-US" sz="2400" dirty="0" smtClean="0">
                <a:sym typeface="Symbol"/>
              </a:rPr>
              <a:t>We also need to account for the activity of the solution, instead of using the straight concentration.</a:t>
            </a:r>
            <a:endParaRPr lang="en-US" sz="2400" dirty="0" smtClean="0"/>
          </a:p>
        </p:txBody>
      </p:sp>
      <p:graphicFrame>
        <p:nvGraphicFramePr>
          <p:cNvPr id="7" name="Object 6"/>
          <p:cNvGraphicFramePr>
            <a:graphicFrameLocks noChangeAspect="1"/>
          </p:cNvGraphicFramePr>
          <p:nvPr/>
        </p:nvGraphicFramePr>
        <p:xfrm>
          <a:off x="1995488" y="3217863"/>
          <a:ext cx="4683125" cy="1214437"/>
        </p:xfrm>
        <a:graphic>
          <a:graphicData uri="http://schemas.openxmlformats.org/presentationml/2006/ole">
            <mc:AlternateContent xmlns:mc="http://schemas.openxmlformats.org/markup-compatibility/2006">
              <mc:Choice xmlns:v="urn:schemas-microsoft-com:vml" Requires="v">
                <p:oleObj spid="_x0000_s104470" name="Equation" r:id="rId3" imgW="1955520" imgH="507960" progId="Equation.3">
                  <p:embed/>
                </p:oleObj>
              </mc:Choice>
              <mc:Fallback>
                <p:oleObj name="Equation" r:id="rId3" imgW="1955520" imgH="5079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5488" y="3217863"/>
                        <a:ext cx="4683125" cy="1214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476251" y="4772025"/>
            <a:ext cx="8172450" cy="1200329"/>
          </a:xfrm>
          <a:prstGeom prst="rect">
            <a:avLst/>
          </a:prstGeom>
          <a:noFill/>
        </p:spPr>
        <p:txBody>
          <a:bodyPr wrap="square" rtlCol="0">
            <a:spAutoFit/>
          </a:bodyPr>
          <a:lstStyle/>
          <a:p>
            <a:pPr algn="just">
              <a:spcAft>
                <a:spcPts val="1200"/>
              </a:spcAft>
            </a:pPr>
            <a:r>
              <a:rPr lang="en-US" sz="2400" dirty="0" smtClean="0"/>
              <a:t>For an ideal solution, molarity or </a:t>
            </a:r>
            <a:r>
              <a:rPr lang="en-US" sz="2400" dirty="0" err="1" smtClean="0"/>
              <a:t>molality</a:t>
            </a:r>
            <a:r>
              <a:rPr lang="en-US" sz="2400" dirty="0" smtClean="0"/>
              <a:t> is fine instead of activity. Remember, the standard concentration is used for solids, so that they do not influence </a:t>
            </a:r>
            <a:r>
              <a:rPr lang="en-US" sz="2400" dirty="0" err="1" smtClean="0"/>
              <a:t>eqm</a:t>
            </a:r>
            <a:r>
              <a:rPr lang="en-US" sz="2400" dirty="0" smtClean="0"/>
              <a:t>.</a:t>
            </a:r>
          </a:p>
        </p:txBody>
      </p:sp>
      <p:sp>
        <p:nvSpPr>
          <p:cNvPr id="10" name="5-Point Star 9"/>
          <p:cNvSpPr/>
          <p:nvPr/>
        </p:nvSpPr>
        <p:spPr>
          <a:xfrm>
            <a:off x="1292802" y="3557152"/>
            <a:ext cx="415637" cy="415637"/>
          </a:xfrm>
          <a:prstGeom prst="star5">
            <a:avLst>
              <a:gd name="adj" fmla="val 15078"/>
              <a:gd name="hf" fmla="val 105146"/>
              <a:gd name="vf" fmla="val 110557"/>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4000">
              <a:schemeClr val="accent4">
                <a:lumMod val="40000"/>
                <a:lumOff val="60000"/>
              </a:schemeClr>
            </a:gs>
            <a:gs pos="100000">
              <a:schemeClr val="accent4">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Lecture II-7</a:t>
            </a:r>
            <a:endParaRPr lang="en-US"/>
          </a:p>
        </p:txBody>
      </p:sp>
      <p:sp>
        <p:nvSpPr>
          <p:cNvPr id="5" name="Footer Placeholder 4"/>
          <p:cNvSpPr>
            <a:spLocks noGrp="1"/>
          </p:cNvSpPr>
          <p:nvPr>
            <p:ph type="ftr" sz="quarter" idx="11"/>
          </p:nvPr>
        </p:nvSpPr>
        <p:spPr/>
        <p:txBody>
          <a:bodyPr/>
          <a:lstStyle/>
          <a:p>
            <a:r>
              <a:rPr lang="en-US" smtClean="0"/>
              <a:t>CHEM 450</a:t>
            </a:r>
            <a:endParaRPr lang="en-US" dirty="0"/>
          </a:p>
        </p:txBody>
      </p:sp>
      <p:sp>
        <p:nvSpPr>
          <p:cNvPr id="6" name="Slide Number Placeholder 5"/>
          <p:cNvSpPr>
            <a:spLocks noGrp="1"/>
          </p:cNvSpPr>
          <p:nvPr>
            <p:ph type="sldNum" sz="quarter" idx="12"/>
          </p:nvPr>
        </p:nvSpPr>
        <p:spPr/>
        <p:txBody>
          <a:bodyPr/>
          <a:lstStyle/>
          <a:p>
            <a:fld id="{FB0B82AC-972B-4A8C-8FA8-09E346FBB7A1}" type="slidenum">
              <a:rPr lang="en-US" smtClean="0"/>
              <a:pPr/>
              <a:t>15</a:t>
            </a:fld>
            <a:endParaRPr lang="en-US"/>
          </a:p>
        </p:txBody>
      </p:sp>
      <p:sp>
        <p:nvSpPr>
          <p:cNvPr id="9" name="TextBox 8"/>
          <p:cNvSpPr txBox="1"/>
          <p:nvPr/>
        </p:nvSpPr>
        <p:spPr>
          <a:xfrm>
            <a:off x="628650" y="1142999"/>
            <a:ext cx="7877175" cy="1938992"/>
          </a:xfrm>
          <a:prstGeom prst="rect">
            <a:avLst/>
          </a:prstGeom>
          <a:noFill/>
        </p:spPr>
        <p:txBody>
          <a:bodyPr wrap="square" rtlCol="0">
            <a:spAutoFit/>
          </a:bodyPr>
          <a:lstStyle/>
          <a:p>
            <a:pPr algn="just"/>
            <a:r>
              <a:rPr lang="en-US" sz="2400" b="1" dirty="0" smtClean="0">
                <a:latin typeface="Century Gothic" pitchFamily="34" charset="0"/>
              </a:rPr>
              <a:t>For next time: Read Chapter 10</a:t>
            </a:r>
            <a:r>
              <a:rPr lang="en-US" sz="2400" dirty="0" smtClean="0">
                <a:latin typeface="Century Gothic" pitchFamily="34" charset="0"/>
              </a:rPr>
              <a:t>. Our last Unit II lecture will cover that material. You may have seen some before, but it will get more involved. This stuff (and what is covered today) will be on HW 7, due </a:t>
            </a:r>
            <a:r>
              <a:rPr lang="en-US" sz="2400" dirty="0" smtClean="0">
                <a:latin typeface="Century Gothic" pitchFamily="34" charset="0"/>
              </a:rPr>
              <a:t>10/29.</a:t>
            </a:r>
            <a:endParaRPr lang="en-US" sz="2400" b="1" dirty="0" smtClean="0">
              <a:latin typeface="Century Gothic"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5" y="-152400"/>
            <a:ext cx="8429625" cy="1143000"/>
          </a:xfrm>
        </p:spPr>
        <p:txBody>
          <a:bodyPr>
            <a:normAutofit/>
          </a:bodyPr>
          <a:lstStyle/>
          <a:p>
            <a:r>
              <a:rPr lang="en-US" dirty="0" smtClean="0"/>
              <a:t>Real Solutions deviate from </a:t>
            </a:r>
            <a:r>
              <a:rPr lang="en-US" dirty="0" err="1" smtClean="0"/>
              <a:t>Raoult’s</a:t>
            </a:r>
            <a:r>
              <a:rPr lang="en-US" dirty="0" smtClean="0"/>
              <a:t> Law</a:t>
            </a:r>
            <a:endParaRPr lang="en-US" dirty="0"/>
          </a:p>
        </p:txBody>
      </p:sp>
      <p:sp>
        <p:nvSpPr>
          <p:cNvPr id="3" name="Date Placeholder 2"/>
          <p:cNvSpPr>
            <a:spLocks noGrp="1"/>
          </p:cNvSpPr>
          <p:nvPr>
            <p:ph type="dt" sz="half" idx="10"/>
          </p:nvPr>
        </p:nvSpPr>
        <p:spPr/>
        <p:txBody>
          <a:bodyPr/>
          <a:lstStyle/>
          <a:p>
            <a:r>
              <a:rPr lang="en-US" smtClean="0"/>
              <a:t>Lecture II-7</a:t>
            </a:r>
            <a:endParaRPr lang="en-US"/>
          </a:p>
        </p:txBody>
      </p:sp>
      <p:sp>
        <p:nvSpPr>
          <p:cNvPr id="4" name="Footer Placeholder 3"/>
          <p:cNvSpPr>
            <a:spLocks noGrp="1"/>
          </p:cNvSpPr>
          <p:nvPr>
            <p:ph type="ftr" sz="quarter" idx="11"/>
          </p:nvPr>
        </p:nvSpPr>
        <p:spPr/>
        <p:txBody>
          <a:bodyPr/>
          <a:lstStyle/>
          <a:p>
            <a:r>
              <a:rPr lang="en-US" smtClean="0"/>
              <a:t>CHEM 450</a:t>
            </a:r>
            <a:endParaRPr lang="en-US"/>
          </a:p>
        </p:txBody>
      </p:sp>
      <p:sp>
        <p:nvSpPr>
          <p:cNvPr id="5" name="Slide Number Placeholder 4"/>
          <p:cNvSpPr>
            <a:spLocks noGrp="1"/>
          </p:cNvSpPr>
          <p:nvPr>
            <p:ph type="sldNum" sz="quarter" idx="12"/>
          </p:nvPr>
        </p:nvSpPr>
        <p:spPr/>
        <p:txBody>
          <a:bodyPr/>
          <a:lstStyle/>
          <a:p>
            <a:fld id="{167BC1BD-0036-4EEA-A245-69818B636AA8}" type="slidenum">
              <a:rPr lang="en-US" smtClean="0"/>
              <a:pPr/>
              <a:t>2</a:t>
            </a:fld>
            <a:endParaRPr lang="en-US"/>
          </a:p>
        </p:txBody>
      </p:sp>
      <p:sp>
        <p:nvSpPr>
          <p:cNvPr id="6" name="TextBox 5"/>
          <p:cNvSpPr txBox="1"/>
          <p:nvPr/>
        </p:nvSpPr>
        <p:spPr>
          <a:xfrm>
            <a:off x="333375" y="1000125"/>
            <a:ext cx="5320687" cy="461665"/>
          </a:xfrm>
          <a:prstGeom prst="rect">
            <a:avLst/>
          </a:prstGeom>
          <a:noFill/>
        </p:spPr>
        <p:txBody>
          <a:bodyPr wrap="none" rtlCol="0">
            <a:spAutoFit/>
          </a:bodyPr>
          <a:lstStyle/>
          <a:p>
            <a:pPr>
              <a:spcAft>
                <a:spcPts val="1200"/>
              </a:spcAft>
            </a:pPr>
            <a:r>
              <a:rPr lang="en-US" sz="2400" dirty="0" smtClean="0"/>
              <a:t>Consider the acetone-CS</a:t>
            </a:r>
            <a:r>
              <a:rPr lang="en-US" sz="2400" baseline="-25000" dirty="0" smtClean="0"/>
              <a:t>2 </a:t>
            </a:r>
            <a:r>
              <a:rPr lang="en-US" sz="2400" dirty="0" smtClean="0"/>
              <a:t>system: </a:t>
            </a:r>
          </a:p>
        </p:txBody>
      </p:sp>
      <p:pic>
        <p:nvPicPr>
          <p:cNvPr id="7" name="Picture 3" descr="c:\ch09\09_13fig_PChem.jpg"/>
          <p:cNvPicPr>
            <a:picLocks noChangeAspect="1" noChangeArrowheads="1"/>
          </p:cNvPicPr>
          <p:nvPr/>
        </p:nvPicPr>
        <p:blipFill>
          <a:blip r:embed="rId2" cstate="print"/>
          <a:srcRect/>
          <a:stretch>
            <a:fillRect/>
          </a:stretch>
        </p:blipFill>
        <p:spPr bwMode="auto">
          <a:xfrm>
            <a:off x="1123950" y="1713100"/>
            <a:ext cx="6891338" cy="46559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molar quantities</a:t>
            </a:r>
            <a:endParaRPr lang="en-US" dirty="0"/>
          </a:p>
        </p:txBody>
      </p:sp>
      <p:sp>
        <p:nvSpPr>
          <p:cNvPr id="3" name="Date Placeholder 2"/>
          <p:cNvSpPr>
            <a:spLocks noGrp="1"/>
          </p:cNvSpPr>
          <p:nvPr>
            <p:ph type="dt" sz="half" idx="10"/>
          </p:nvPr>
        </p:nvSpPr>
        <p:spPr/>
        <p:txBody>
          <a:bodyPr/>
          <a:lstStyle/>
          <a:p>
            <a:r>
              <a:rPr lang="en-US" smtClean="0"/>
              <a:t>Lecture II-7</a:t>
            </a:r>
            <a:endParaRPr lang="en-US"/>
          </a:p>
        </p:txBody>
      </p:sp>
      <p:sp>
        <p:nvSpPr>
          <p:cNvPr id="4" name="Footer Placeholder 3"/>
          <p:cNvSpPr>
            <a:spLocks noGrp="1"/>
          </p:cNvSpPr>
          <p:nvPr>
            <p:ph type="ftr" sz="quarter" idx="11"/>
          </p:nvPr>
        </p:nvSpPr>
        <p:spPr/>
        <p:txBody>
          <a:bodyPr/>
          <a:lstStyle/>
          <a:p>
            <a:r>
              <a:rPr lang="en-US" smtClean="0"/>
              <a:t>CHEM 450</a:t>
            </a:r>
            <a:endParaRPr lang="en-US" dirty="0"/>
          </a:p>
        </p:txBody>
      </p:sp>
      <p:sp>
        <p:nvSpPr>
          <p:cNvPr id="5" name="Slide Number Placeholder 4"/>
          <p:cNvSpPr>
            <a:spLocks noGrp="1"/>
          </p:cNvSpPr>
          <p:nvPr>
            <p:ph type="sldNum" sz="quarter" idx="12"/>
          </p:nvPr>
        </p:nvSpPr>
        <p:spPr/>
        <p:txBody>
          <a:bodyPr/>
          <a:lstStyle/>
          <a:p>
            <a:fld id="{167BC1BD-0036-4EEA-A245-69818B636AA8}" type="slidenum">
              <a:rPr lang="en-US" smtClean="0"/>
              <a:pPr/>
              <a:t>3</a:t>
            </a:fld>
            <a:endParaRPr lang="en-US"/>
          </a:p>
        </p:txBody>
      </p:sp>
      <p:sp>
        <p:nvSpPr>
          <p:cNvPr id="6" name="TextBox 5"/>
          <p:cNvSpPr txBox="1"/>
          <p:nvPr/>
        </p:nvSpPr>
        <p:spPr>
          <a:xfrm>
            <a:off x="1457325" y="1304925"/>
            <a:ext cx="3417923" cy="461665"/>
          </a:xfrm>
          <a:prstGeom prst="rect">
            <a:avLst/>
          </a:prstGeom>
          <a:noFill/>
        </p:spPr>
        <p:txBody>
          <a:bodyPr wrap="none" rtlCol="0">
            <a:spAutoFit/>
          </a:bodyPr>
          <a:lstStyle/>
          <a:p>
            <a:pPr>
              <a:spcAft>
                <a:spcPts val="1200"/>
              </a:spcAft>
            </a:pPr>
            <a:r>
              <a:rPr lang="en-US" sz="2400" dirty="0" smtClean="0"/>
              <a:t>Chemical potential is </a:t>
            </a:r>
          </a:p>
        </p:txBody>
      </p:sp>
      <p:graphicFrame>
        <p:nvGraphicFramePr>
          <p:cNvPr id="7" name="Object 6"/>
          <p:cNvGraphicFramePr>
            <a:graphicFrameLocks noChangeAspect="1"/>
          </p:cNvGraphicFramePr>
          <p:nvPr/>
        </p:nvGraphicFramePr>
        <p:xfrm>
          <a:off x="4833938" y="1066800"/>
          <a:ext cx="1882775" cy="977900"/>
        </p:xfrm>
        <a:graphic>
          <a:graphicData uri="http://schemas.openxmlformats.org/presentationml/2006/ole">
            <mc:AlternateContent xmlns:mc="http://schemas.openxmlformats.org/markup-compatibility/2006">
              <mc:Choice xmlns:v="urn:schemas-microsoft-com:vml" Requires="v">
                <p:oleObj spid="_x0000_s89150" name="Equation" r:id="rId3" imgW="977760" imgH="507960" progId="Equation.3">
                  <p:embed/>
                </p:oleObj>
              </mc:Choice>
              <mc:Fallback>
                <p:oleObj name="Equation" r:id="rId3" imgW="977760" imgH="5079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3938" y="1066800"/>
                        <a:ext cx="1882775"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447675" y="2505075"/>
            <a:ext cx="8420100" cy="830997"/>
          </a:xfrm>
          <a:prstGeom prst="rect">
            <a:avLst/>
          </a:prstGeom>
          <a:noFill/>
        </p:spPr>
        <p:txBody>
          <a:bodyPr wrap="square" rtlCol="0">
            <a:spAutoFit/>
          </a:bodyPr>
          <a:lstStyle/>
          <a:p>
            <a:pPr>
              <a:spcAft>
                <a:spcPts val="1200"/>
              </a:spcAft>
            </a:pPr>
            <a:r>
              <a:rPr lang="en-US" sz="2400" dirty="0" smtClean="0"/>
              <a:t>There are other </a:t>
            </a:r>
            <a:r>
              <a:rPr lang="en-US" sz="2400" b="1" i="1" dirty="0" smtClean="0"/>
              <a:t>partial molar quantities</a:t>
            </a:r>
            <a:r>
              <a:rPr lang="en-US" sz="2400" dirty="0" smtClean="0"/>
              <a:t> for the other state functions, such as partial molar volume:</a:t>
            </a:r>
          </a:p>
        </p:txBody>
      </p:sp>
      <p:graphicFrame>
        <p:nvGraphicFramePr>
          <p:cNvPr id="89091" name="Object 3"/>
          <p:cNvGraphicFramePr>
            <a:graphicFrameLocks noChangeAspect="1"/>
          </p:cNvGraphicFramePr>
          <p:nvPr/>
        </p:nvGraphicFramePr>
        <p:xfrm>
          <a:off x="3541713" y="3400425"/>
          <a:ext cx="1857375" cy="977900"/>
        </p:xfrm>
        <a:graphic>
          <a:graphicData uri="http://schemas.openxmlformats.org/presentationml/2006/ole">
            <mc:AlternateContent xmlns:mc="http://schemas.openxmlformats.org/markup-compatibility/2006">
              <mc:Choice xmlns:v="urn:schemas-microsoft-com:vml" Requires="v">
                <p:oleObj spid="_x0000_s89151" name="Equation" r:id="rId5" imgW="965160" imgH="507960" progId="Equation.3">
                  <p:embed/>
                </p:oleObj>
              </mc:Choice>
              <mc:Fallback>
                <p:oleObj name="Equation" r:id="rId5" imgW="965160" imgH="5079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1713" y="3400425"/>
                        <a:ext cx="1857375"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285750" y="4752975"/>
            <a:ext cx="3938899" cy="461665"/>
          </a:xfrm>
          <a:prstGeom prst="rect">
            <a:avLst/>
          </a:prstGeom>
          <a:noFill/>
        </p:spPr>
        <p:txBody>
          <a:bodyPr wrap="none" rtlCol="0">
            <a:spAutoFit/>
          </a:bodyPr>
          <a:lstStyle/>
          <a:p>
            <a:pPr>
              <a:spcAft>
                <a:spcPts val="1200"/>
              </a:spcAft>
            </a:pPr>
            <a:r>
              <a:rPr lang="en-US" sz="2400" dirty="0" smtClean="0"/>
              <a:t>So that the total volume, </a:t>
            </a:r>
          </a:p>
        </p:txBody>
      </p:sp>
      <p:graphicFrame>
        <p:nvGraphicFramePr>
          <p:cNvPr id="11" name="Object 10"/>
          <p:cNvGraphicFramePr>
            <a:graphicFrameLocks noChangeAspect="1"/>
          </p:cNvGraphicFramePr>
          <p:nvPr/>
        </p:nvGraphicFramePr>
        <p:xfrm>
          <a:off x="4086726" y="4705350"/>
          <a:ext cx="4838032" cy="488950"/>
        </p:xfrm>
        <a:graphic>
          <a:graphicData uri="http://schemas.openxmlformats.org/presentationml/2006/ole">
            <mc:AlternateContent xmlns:mc="http://schemas.openxmlformats.org/markup-compatibility/2006">
              <mc:Choice xmlns:v="urn:schemas-microsoft-com:vml" Requires="v">
                <p:oleObj spid="_x0000_s89152" name="Equation" r:id="rId7" imgW="2387520" imgH="241200" progId="Equation.3">
                  <p:embed/>
                </p:oleObj>
              </mc:Choice>
              <mc:Fallback>
                <p:oleObj name="Equation" r:id="rId7" imgW="2387520" imgH="241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6726" y="4705350"/>
                        <a:ext cx="483803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800100" y="5572125"/>
            <a:ext cx="7024680" cy="461665"/>
          </a:xfrm>
          <a:prstGeom prst="rect">
            <a:avLst/>
          </a:prstGeom>
          <a:noFill/>
          <a:ln>
            <a:solidFill>
              <a:schemeClr val="tx1">
                <a:lumMod val="95000"/>
                <a:lumOff val="5000"/>
              </a:schemeClr>
            </a:solidFill>
          </a:ln>
        </p:spPr>
        <p:txBody>
          <a:bodyPr wrap="none" rtlCol="0">
            <a:spAutoFit/>
          </a:bodyPr>
          <a:lstStyle/>
          <a:p>
            <a:pPr>
              <a:spcAft>
                <a:spcPts val="1200"/>
              </a:spcAft>
            </a:pPr>
            <a:r>
              <a:rPr lang="en-US" sz="2400" b="1" dirty="0" smtClean="0"/>
              <a:t>It is no longer valid to assume that V = V</a:t>
            </a:r>
            <a:r>
              <a:rPr lang="en-US" sz="2400" b="1" baseline="-25000" dirty="0" smtClean="0"/>
              <a:t>1</a:t>
            </a:r>
            <a:r>
              <a:rPr lang="en-US" sz="2400" b="1" dirty="0" smtClean="0"/>
              <a:t>+V</a:t>
            </a:r>
            <a:r>
              <a:rPr lang="en-US" sz="2400" b="1" baseline="-25000" dirty="0" smtClean="0"/>
              <a:t>2</a:t>
            </a:r>
            <a:r>
              <a:rPr lang="en-US" sz="2400" b="1"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09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dilute solutions and activities</a:t>
            </a:r>
            <a:endParaRPr lang="en-US" dirty="0"/>
          </a:p>
        </p:txBody>
      </p:sp>
      <p:sp>
        <p:nvSpPr>
          <p:cNvPr id="3" name="Date Placeholder 2"/>
          <p:cNvSpPr>
            <a:spLocks noGrp="1"/>
          </p:cNvSpPr>
          <p:nvPr>
            <p:ph type="dt" sz="half" idx="10"/>
          </p:nvPr>
        </p:nvSpPr>
        <p:spPr/>
        <p:txBody>
          <a:bodyPr/>
          <a:lstStyle/>
          <a:p>
            <a:r>
              <a:rPr lang="en-US" smtClean="0"/>
              <a:t>Lecture II-7</a:t>
            </a:r>
            <a:endParaRPr lang="en-US"/>
          </a:p>
        </p:txBody>
      </p:sp>
      <p:sp>
        <p:nvSpPr>
          <p:cNvPr id="4" name="Footer Placeholder 3"/>
          <p:cNvSpPr>
            <a:spLocks noGrp="1"/>
          </p:cNvSpPr>
          <p:nvPr>
            <p:ph type="ftr" sz="quarter" idx="11"/>
          </p:nvPr>
        </p:nvSpPr>
        <p:spPr/>
        <p:txBody>
          <a:bodyPr/>
          <a:lstStyle/>
          <a:p>
            <a:r>
              <a:rPr lang="en-US" smtClean="0"/>
              <a:t>CHEM 450</a:t>
            </a:r>
            <a:endParaRPr lang="en-US"/>
          </a:p>
        </p:txBody>
      </p:sp>
      <p:sp>
        <p:nvSpPr>
          <p:cNvPr id="5" name="Slide Number Placeholder 4"/>
          <p:cNvSpPr>
            <a:spLocks noGrp="1"/>
          </p:cNvSpPr>
          <p:nvPr>
            <p:ph type="sldNum" sz="quarter" idx="12"/>
          </p:nvPr>
        </p:nvSpPr>
        <p:spPr/>
        <p:txBody>
          <a:bodyPr/>
          <a:lstStyle/>
          <a:p>
            <a:fld id="{167BC1BD-0036-4EEA-A245-69818B636AA8}" type="slidenum">
              <a:rPr lang="en-US" smtClean="0"/>
              <a:pPr/>
              <a:t>4</a:t>
            </a:fld>
            <a:endParaRPr lang="en-US"/>
          </a:p>
        </p:txBody>
      </p:sp>
      <p:sp>
        <p:nvSpPr>
          <p:cNvPr id="6" name="TextBox 5"/>
          <p:cNvSpPr txBox="1"/>
          <p:nvPr/>
        </p:nvSpPr>
        <p:spPr>
          <a:xfrm>
            <a:off x="361950" y="1314450"/>
            <a:ext cx="8105775" cy="830997"/>
          </a:xfrm>
          <a:prstGeom prst="rect">
            <a:avLst/>
          </a:prstGeom>
          <a:noFill/>
        </p:spPr>
        <p:txBody>
          <a:bodyPr wrap="square" rtlCol="0">
            <a:spAutoFit/>
          </a:bodyPr>
          <a:lstStyle/>
          <a:p>
            <a:pPr>
              <a:spcAft>
                <a:spcPts val="1200"/>
              </a:spcAft>
            </a:pPr>
            <a:r>
              <a:rPr lang="en-US" sz="2400" b="1" i="1" dirty="0" smtClean="0"/>
              <a:t>Activity</a:t>
            </a:r>
            <a:r>
              <a:rPr lang="en-US" sz="2400" dirty="0" smtClean="0"/>
              <a:t> </a:t>
            </a:r>
            <a:r>
              <a:rPr lang="en-US" sz="2400" b="1" i="1" dirty="0" smtClean="0"/>
              <a:t>(a)</a:t>
            </a:r>
            <a:r>
              <a:rPr lang="en-US" sz="2400" dirty="0" smtClean="0"/>
              <a:t> is for solutions what fugacity is for gases: effective concentration (e.g., for use in </a:t>
            </a:r>
            <a:r>
              <a:rPr lang="en-US" sz="2400" dirty="0" err="1" smtClean="0"/>
              <a:t>Raoult’s</a:t>
            </a:r>
            <a:r>
              <a:rPr lang="en-US" sz="2400" dirty="0" smtClean="0"/>
              <a:t> Law):</a:t>
            </a:r>
          </a:p>
        </p:txBody>
      </p:sp>
      <p:graphicFrame>
        <p:nvGraphicFramePr>
          <p:cNvPr id="7" name="Object 6"/>
          <p:cNvGraphicFramePr>
            <a:graphicFrameLocks noChangeAspect="1"/>
          </p:cNvGraphicFramePr>
          <p:nvPr/>
        </p:nvGraphicFramePr>
        <p:xfrm>
          <a:off x="3335991" y="2381250"/>
          <a:ext cx="2099609" cy="977900"/>
        </p:xfrm>
        <a:graphic>
          <a:graphicData uri="http://schemas.openxmlformats.org/presentationml/2006/ole">
            <mc:AlternateContent xmlns:mc="http://schemas.openxmlformats.org/markup-compatibility/2006">
              <mc:Choice xmlns:v="urn:schemas-microsoft-com:vml" Requires="v">
                <p:oleObj spid="_x0000_s90154" name="Equation" r:id="rId3" imgW="927000" imgH="431640" progId="Equation.3">
                  <p:embed/>
                </p:oleObj>
              </mc:Choice>
              <mc:Fallback>
                <p:oleObj name="Equation" r:id="rId3" imgW="92700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5991" y="2381250"/>
                        <a:ext cx="2099609"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371475" y="4095750"/>
            <a:ext cx="8105775" cy="830997"/>
          </a:xfrm>
          <a:prstGeom prst="rect">
            <a:avLst/>
          </a:prstGeom>
          <a:noFill/>
        </p:spPr>
        <p:txBody>
          <a:bodyPr wrap="square" rtlCol="0">
            <a:spAutoFit/>
          </a:bodyPr>
          <a:lstStyle/>
          <a:p>
            <a:pPr>
              <a:spcAft>
                <a:spcPts val="1200"/>
              </a:spcAft>
            </a:pPr>
            <a:r>
              <a:rPr lang="en-US" sz="2400" b="1" i="1" dirty="0" smtClean="0"/>
              <a:t>Activity coefficient (</a:t>
            </a:r>
            <a:r>
              <a:rPr lang="en-US" sz="2400" b="1" i="1" dirty="0" smtClean="0">
                <a:sym typeface="Symbol"/>
              </a:rPr>
              <a:t></a:t>
            </a:r>
            <a:r>
              <a:rPr lang="en-US" sz="2400" b="1" i="1" dirty="0" smtClean="0"/>
              <a:t>)</a:t>
            </a:r>
            <a:r>
              <a:rPr lang="en-US" sz="2400" dirty="0" smtClean="0"/>
              <a:t> is for solutions what fugacity coefficient is for gases:</a:t>
            </a:r>
          </a:p>
        </p:txBody>
      </p:sp>
      <p:graphicFrame>
        <p:nvGraphicFramePr>
          <p:cNvPr id="9" name="Object 8"/>
          <p:cNvGraphicFramePr>
            <a:graphicFrameLocks noChangeAspect="1"/>
          </p:cNvGraphicFramePr>
          <p:nvPr/>
        </p:nvGraphicFramePr>
        <p:xfrm>
          <a:off x="3383616" y="4895850"/>
          <a:ext cx="2099609" cy="977900"/>
        </p:xfrm>
        <a:graphic>
          <a:graphicData uri="http://schemas.openxmlformats.org/presentationml/2006/ole">
            <mc:AlternateContent xmlns:mc="http://schemas.openxmlformats.org/markup-compatibility/2006">
              <mc:Choice xmlns:v="urn:schemas-microsoft-com:vml" Requires="v">
                <p:oleObj spid="_x0000_s90155" name="Equation" r:id="rId5" imgW="927000" imgH="431640" progId="Equation.3">
                  <p:embed/>
                </p:oleObj>
              </mc:Choice>
              <mc:Fallback>
                <p:oleObj name="Equation" r:id="rId5" imgW="92700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3616" y="4895850"/>
                        <a:ext cx="2099609"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Chemical potential and activity</a:t>
            </a:r>
            <a:endParaRPr lang="en-US" dirty="0"/>
          </a:p>
        </p:txBody>
      </p:sp>
      <p:sp>
        <p:nvSpPr>
          <p:cNvPr id="3" name="Date Placeholder 2"/>
          <p:cNvSpPr>
            <a:spLocks noGrp="1"/>
          </p:cNvSpPr>
          <p:nvPr>
            <p:ph type="dt" sz="half" idx="10"/>
          </p:nvPr>
        </p:nvSpPr>
        <p:spPr/>
        <p:txBody>
          <a:bodyPr/>
          <a:lstStyle/>
          <a:p>
            <a:r>
              <a:rPr lang="en-US" smtClean="0"/>
              <a:t>Lecture II-7</a:t>
            </a:r>
            <a:endParaRPr lang="en-US"/>
          </a:p>
        </p:txBody>
      </p:sp>
      <p:sp>
        <p:nvSpPr>
          <p:cNvPr id="4" name="Footer Placeholder 3"/>
          <p:cNvSpPr>
            <a:spLocks noGrp="1"/>
          </p:cNvSpPr>
          <p:nvPr>
            <p:ph type="ftr" sz="quarter" idx="11"/>
          </p:nvPr>
        </p:nvSpPr>
        <p:spPr/>
        <p:txBody>
          <a:bodyPr/>
          <a:lstStyle/>
          <a:p>
            <a:r>
              <a:rPr lang="en-US" smtClean="0"/>
              <a:t>CHEM 450</a:t>
            </a:r>
            <a:endParaRPr lang="en-US"/>
          </a:p>
        </p:txBody>
      </p:sp>
      <p:sp>
        <p:nvSpPr>
          <p:cNvPr id="5" name="Slide Number Placeholder 4"/>
          <p:cNvSpPr>
            <a:spLocks noGrp="1"/>
          </p:cNvSpPr>
          <p:nvPr>
            <p:ph type="sldNum" sz="quarter" idx="12"/>
          </p:nvPr>
        </p:nvSpPr>
        <p:spPr/>
        <p:txBody>
          <a:bodyPr/>
          <a:lstStyle/>
          <a:p>
            <a:fld id="{167BC1BD-0036-4EEA-A245-69818B636AA8}" type="slidenum">
              <a:rPr lang="en-US" smtClean="0"/>
              <a:pPr/>
              <a:t>5</a:t>
            </a:fld>
            <a:endParaRPr lang="en-US"/>
          </a:p>
        </p:txBody>
      </p:sp>
      <p:sp>
        <p:nvSpPr>
          <p:cNvPr id="6" name="TextBox 5"/>
          <p:cNvSpPr txBox="1"/>
          <p:nvPr/>
        </p:nvSpPr>
        <p:spPr>
          <a:xfrm>
            <a:off x="438151" y="1343025"/>
            <a:ext cx="7867650" cy="1200329"/>
          </a:xfrm>
          <a:prstGeom prst="rect">
            <a:avLst/>
          </a:prstGeom>
          <a:noFill/>
        </p:spPr>
        <p:txBody>
          <a:bodyPr wrap="square" rtlCol="0">
            <a:spAutoFit/>
          </a:bodyPr>
          <a:lstStyle/>
          <a:p>
            <a:pPr algn="just">
              <a:spcAft>
                <a:spcPts val="1200"/>
              </a:spcAft>
            </a:pPr>
            <a:r>
              <a:rPr lang="en-US" sz="2400" dirty="0" smtClean="0"/>
              <a:t>When we have a non-ideal solution, we can re-express the chemical potential of each component with the activity, instead of the mole fraction:</a:t>
            </a:r>
          </a:p>
        </p:txBody>
      </p:sp>
      <p:graphicFrame>
        <p:nvGraphicFramePr>
          <p:cNvPr id="7" name="Object 6"/>
          <p:cNvGraphicFramePr>
            <a:graphicFrameLocks noChangeAspect="1"/>
          </p:cNvGraphicFramePr>
          <p:nvPr>
            <p:extLst>
              <p:ext uri="{D42A27DB-BD31-4B8C-83A1-F6EECF244321}">
                <p14:modId xmlns:p14="http://schemas.microsoft.com/office/powerpoint/2010/main" val="2162366794"/>
              </p:ext>
            </p:extLst>
          </p:nvPr>
        </p:nvGraphicFramePr>
        <p:xfrm>
          <a:off x="1652758" y="3133725"/>
          <a:ext cx="3387892" cy="590550"/>
        </p:xfrm>
        <a:graphic>
          <a:graphicData uri="http://schemas.openxmlformats.org/presentationml/2006/ole">
            <mc:AlternateContent xmlns:mc="http://schemas.openxmlformats.org/markup-compatibility/2006">
              <mc:Choice xmlns:v="urn:schemas-microsoft-com:vml" Requires="v">
                <p:oleObj spid="_x0000_s91162" name="Equation" r:id="rId3" imgW="1384200" imgH="241200" progId="Equation.3">
                  <p:embed/>
                </p:oleObj>
              </mc:Choice>
              <mc:Fallback>
                <p:oleObj name="Equation" r:id="rId3" imgW="138420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2758" y="3133725"/>
                        <a:ext cx="3387892"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333500" y="4410075"/>
            <a:ext cx="6723315" cy="461665"/>
          </a:xfrm>
          <a:prstGeom prst="rect">
            <a:avLst/>
          </a:prstGeom>
          <a:noFill/>
        </p:spPr>
        <p:txBody>
          <a:bodyPr wrap="none" rtlCol="0">
            <a:spAutoFit/>
          </a:bodyPr>
          <a:lstStyle/>
          <a:p>
            <a:pPr>
              <a:spcAft>
                <a:spcPts val="1200"/>
              </a:spcAft>
            </a:pPr>
            <a:r>
              <a:rPr lang="en-US" sz="2400" dirty="0" smtClean="0"/>
              <a:t>What are the implications of this statement?</a:t>
            </a:r>
          </a:p>
        </p:txBody>
      </p:sp>
      <p:sp>
        <p:nvSpPr>
          <p:cNvPr id="9" name="5-Point Star 8"/>
          <p:cNvSpPr/>
          <p:nvPr/>
        </p:nvSpPr>
        <p:spPr>
          <a:xfrm>
            <a:off x="858081" y="3204727"/>
            <a:ext cx="415637" cy="415637"/>
          </a:xfrm>
          <a:prstGeom prst="star5">
            <a:avLst>
              <a:gd name="adj" fmla="val 15078"/>
              <a:gd name="hf" fmla="val 105146"/>
              <a:gd name="vf" fmla="val 110557"/>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10" name="Object 2"/>
          <p:cNvGraphicFramePr>
            <a:graphicFrameLocks noChangeAspect="1"/>
          </p:cNvGraphicFramePr>
          <p:nvPr>
            <p:extLst>
              <p:ext uri="{D42A27DB-BD31-4B8C-83A1-F6EECF244321}">
                <p14:modId xmlns:p14="http://schemas.microsoft.com/office/powerpoint/2010/main" val="1642114535"/>
              </p:ext>
            </p:extLst>
          </p:nvPr>
        </p:nvGraphicFramePr>
        <p:xfrm>
          <a:off x="5859844" y="2940050"/>
          <a:ext cx="2100262" cy="977900"/>
        </p:xfrm>
        <a:graphic>
          <a:graphicData uri="http://schemas.openxmlformats.org/presentationml/2006/ole">
            <mc:AlternateContent xmlns:mc="http://schemas.openxmlformats.org/markup-compatibility/2006">
              <mc:Choice xmlns:v="urn:schemas-microsoft-com:vml" Requires="v">
                <p:oleObj spid="_x0000_s91163" name="Equation" r:id="rId5" imgW="927000" imgH="431640" progId="Equation.3">
                  <p:embed/>
                </p:oleObj>
              </mc:Choice>
              <mc:Fallback>
                <p:oleObj name="Equation" r:id="rId5" imgW="927000" imgH="431640" progId="Equation.3">
                  <p:embed/>
                  <p:pic>
                    <p:nvPicPr>
                      <p:cNvPr id="92162"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9844" y="2940050"/>
                        <a:ext cx="2100262"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molecular perspective</a:t>
            </a:r>
            <a:endParaRPr lang="en-US" dirty="0"/>
          </a:p>
        </p:txBody>
      </p:sp>
      <p:sp>
        <p:nvSpPr>
          <p:cNvPr id="3" name="Date Placeholder 2"/>
          <p:cNvSpPr>
            <a:spLocks noGrp="1"/>
          </p:cNvSpPr>
          <p:nvPr>
            <p:ph type="dt" sz="half" idx="10"/>
          </p:nvPr>
        </p:nvSpPr>
        <p:spPr/>
        <p:txBody>
          <a:bodyPr/>
          <a:lstStyle/>
          <a:p>
            <a:r>
              <a:rPr lang="en-US" smtClean="0"/>
              <a:t>Lecture II-7</a:t>
            </a:r>
            <a:endParaRPr lang="en-US"/>
          </a:p>
        </p:txBody>
      </p:sp>
      <p:sp>
        <p:nvSpPr>
          <p:cNvPr id="4" name="Footer Placeholder 3"/>
          <p:cNvSpPr>
            <a:spLocks noGrp="1"/>
          </p:cNvSpPr>
          <p:nvPr>
            <p:ph type="ftr" sz="quarter" idx="11"/>
          </p:nvPr>
        </p:nvSpPr>
        <p:spPr>
          <a:xfrm>
            <a:off x="3124200" y="6492875"/>
            <a:ext cx="2895600" cy="365125"/>
          </a:xfrm>
        </p:spPr>
        <p:txBody>
          <a:bodyPr/>
          <a:lstStyle/>
          <a:p>
            <a:r>
              <a:rPr lang="en-US" smtClean="0"/>
              <a:t>CHEM 450</a:t>
            </a:r>
            <a:endParaRPr lang="en-US"/>
          </a:p>
        </p:txBody>
      </p:sp>
      <p:sp>
        <p:nvSpPr>
          <p:cNvPr id="5" name="Slide Number Placeholder 4"/>
          <p:cNvSpPr>
            <a:spLocks noGrp="1"/>
          </p:cNvSpPr>
          <p:nvPr>
            <p:ph type="sldNum" sz="quarter" idx="12"/>
          </p:nvPr>
        </p:nvSpPr>
        <p:spPr/>
        <p:txBody>
          <a:bodyPr/>
          <a:lstStyle/>
          <a:p>
            <a:fld id="{167BC1BD-0036-4EEA-A245-69818B636AA8}" type="slidenum">
              <a:rPr lang="en-US" smtClean="0"/>
              <a:pPr/>
              <a:t>6</a:t>
            </a:fld>
            <a:endParaRPr lang="en-US"/>
          </a:p>
        </p:txBody>
      </p:sp>
      <p:grpSp>
        <p:nvGrpSpPr>
          <p:cNvPr id="66" name="Group 65"/>
          <p:cNvGrpSpPr/>
          <p:nvPr/>
        </p:nvGrpSpPr>
        <p:grpSpPr>
          <a:xfrm>
            <a:off x="476250" y="866775"/>
            <a:ext cx="2247900" cy="1733550"/>
            <a:chOff x="476250" y="866775"/>
            <a:chExt cx="2247900" cy="1733550"/>
          </a:xfrm>
        </p:grpSpPr>
        <p:sp>
          <p:nvSpPr>
            <p:cNvPr id="47" name="Rectangle 46"/>
            <p:cNvSpPr/>
            <p:nvPr/>
          </p:nvSpPr>
          <p:spPr>
            <a:xfrm>
              <a:off x="476250" y="866775"/>
              <a:ext cx="2247900" cy="17335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Oval 5"/>
            <p:cNvSpPr/>
            <p:nvPr/>
          </p:nvSpPr>
          <p:spPr>
            <a:xfrm>
              <a:off x="1333500" y="1181100"/>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19175" y="1562100"/>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57225" y="1733550"/>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23900" y="1057275"/>
              <a:ext cx="219075" cy="2190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Oval 9"/>
            <p:cNvSpPr/>
            <p:nvPr/>
          </p:nvSpPr>
          <p:spPr>
            <a:xfrm>
              <a:off x="1028700" y="2076450"/>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838325" y="1543050"/>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790700" y="1038225"/>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581150" y="2171700"/>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428750" y="1666875"/>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066925" y="1971675"/>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466725" y="2686050"/>
            <a:ext cx="2247900" cy="1733550"/>
            <a:chOff x="466725" y="2686050"/>
            <a:chExt cx="2247900" cy="1733550"/>
          </a:xfrm>
        </p:grpSpPr>
        <p:sp>
          <p:nvSpPr>
            <p:cNvPr id="49" name="Rectangle 48"/>
            <p:cNvSpPr/>
            <p:nvPr/>
          </p:nvSpPr>
          <p:spPr>
            <a:xfrm>
              <a:off x="466725" y="2686050"/>
              <a:ext cx="2247900" cy="17335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Oval 16"/>
            <p:cNvSpPr/>
            <p:nvPr/>
          </p:nvSpPr>
          <p:spPr>
            <a:xfrm>
              <a:off x="1600200" y="2981325"/>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219200" y="3257550"/>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57250" y="3429000"/>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581150" y="3419475"/>
              <a:ext cx="219075" cy="2190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p:cNvSpPr/>
            <p:nvPr/>
          </p:nvSpPr>
          <p:spPr>
            <a:xfrm>
              <a:off x="1228725" y="3771900"/>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038350" y="3238500"/>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143000" y="2838450"/>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666875" y="3914775"/>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962150" y="3638550"/>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247900" y="3971925"/>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p:cNvGrpSpPr/>
          <p:nvPr/>
        </p:nvGrpSpPr>
        <p:grpSpPr>
          <a:xfrm>
            <a:off x="457200" y="4505325"/>
            <a:ext cx="2247900" cy="1733550"/>
            <a:chOff x="457200" y="4505325"/>
            <a:chExt cx="2247900" cy="1733550"/>
          </a:xfrm>
        </p:grpSpPr>
        <p:sp>
          <p:nvSpPr>
            <p:cNvPr id="48" name="Rectangle 47"/>
            <p:cNvSpPr/>
            <p:nvPr/>
          </p:nvSpPr>
          <p:spPr>
            <a:xfrm>
              <a:off x="457200" y="4505325"/>
              <a:ext cx="2247900" cy="17335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Oval 36"/>
            <p:cNvSpPr/>
            <p:nvPr/>
          </p:nvSpPr>
          <p:spPr>
            <a:xfrm>
              <a:off x="1657350" y="4724400"/>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276350" y="5000625"/>
              <a:ext cx="219075" cy="2190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Oval 38"/>
            <p:cNvSpPr/>
            <p:nvPr/>
          </p:nvSpPr>
          <p:spPr>
            <a:xfrm>
              <a:off x="914400" y="5172075"/>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638300" y="5162550"/>
              <a:ext cx="219075" cy="2190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Oval 40"/>
            <p:cNvSpPr/>
            <p:nvPr/>
          </p:nvSpPr>
          <p:spPr>
            <a:xfrm>
              <a:off x="1285875" y="5514975"/>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095500" y="4981575"/>
              <a:ext cx="219075" cy="2190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Oval 42"/>
            <p:cNvSpPr/>
            <p:nvPr/>
          </p:nvSpPr>
          <p:spPr>
            <a:xfrm>
              <a:off x="1200150" y="4581525"/>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724025" y="5657850"/>
              <a:ext cx="219075" cy="2190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Oval 44"/>
            <p:cNvSpPr/>
            <p:nvPr/>
          </p:nvSpPr>
          <p:spPr>
            <a:xfrm>
              <a:off x="2019300" y="5381625"/>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305050" y="5715000"/>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1" name="Straight Arrow Connector 50"/>
          <p:cNvCxnSpPr>
            <a:endCxn id="14" idx="6"/>
          </p:cNvCxnSpPr>
          <p:nvPr/>
        </p:nvCxnSpPr>
        <p:spPr>
          <a:xfrm rot="10800000">
            <a:off x="1647826" y="1776414"/>
            <a:ext cx="1876425" cy="71437"/>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0800000">
            <a:off x="1800226" y="3519489"/>
            <a:ext cx="1876425" cy="71437"/>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a:off x="1866902" y="5272093"/>
            <a:ext cx="1181098" cy="52383"/>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7505700" y="1076325"/>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6048375" y="1076325"/>
            <a:ext cx="219075" cy="2190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TextBox 55"/>
          <p:cNvSpPr txBox="1"/>
          <p:nvPr/>
        </p:nvSpPr>
        <p:spPr>
          <a:xfrm>
            <a:off x="6343650" y="990600"/>
            <a:ext cx="683200" cy="461665"/>
          </a:xfrm>
          <a:prstGeom prst="rect">
            <a:avLst/>
          </a:prstGeom>
          <a:noFill/>
        </p:spPr>
        <p:txBody>
          <a:bodyPr wrap="none" rtlCol="0">
            <a:spAutoFit/>
          </a:bodyPr>
          <a:lstStyle/>
          <a:p>
            <a:pPr>
              <a:spcAft>
                <a:spcPts val="1200"/>
              </a:spcAft>
            </a:pPr>
            <a:r>
              <a:rPr lang="en-US" sz="2400" dirty="0" smtClean="0"/>
              <a:t>= A</a:t>
            </a:r>
          </a:p>
        </p:txBody>
      </p:sp>
      <p:sp>
        <p:nvSpPr>
          <p:cNvPr id="57" name="TextBox 56"/>
          <p:cNvSpPr txBox="1"/>
          <p:nvPr/>
        </p:nvSpPr>
        <p:spPr>
          <a:xfrm>
            <a:off x="7877175" y="962025"/>
            <a:ext cx="631904" cy="461665"/>
          </a:xfrm>
          <a:prstGeom prst="rect">
            <a:avLst/>
          </a:prstGeom>
          <a:noFill/>
        </p:spPr>
        <p:txBody>
          <a:bodyPr wrap="none" rtlCol="0">
            <a:spAutoFit/>
          </a:bodyPr>
          <a:lstStyle/>
          <a:p>
            <a:pPr>
              <a:spcAft>
                <a:spcPts val="1200"/>
              </a:spcAft>
            </a:pPr>
            <a:r>
              <a:rPr lang="en-US" sz="2400" dirty="0" smtClean="0"/>
              <a:t>= B</a:t>
            </a:r>
          </a:p>
        </p:txBody>
      </p:sp>
      <p:sp>
        <p:nvSpPr>
          <p:cNvPr id="58" name="TextBox 57"/>
          <p:cNvSpPr txBox="1"/>
          <p:nvPr/>
        </p:nvSpPr>
        <p:spPr>
          <a:xfrm>
            <a:off x="3600450" y="1676400"/>
            <a:ext cx="2476500" cy="830997"/>
          </a:xfrm>
          <a:prstGeom prst="rect">
            <a:avLst/>
          </a:prstGeom>
          <a:noFill/>
        </p:spPr>
        <p:txBody>
          <a:bodyPr wrap="square" rtlCol="0">
            <a:spAutoFit/>
          </a:bodyPr>
          <a:lstStyle/>
          <a:p>
            <a:pPr>
              <a:spcAft>
                <a:spcPts val="1200"/>
              </a:spcAft>
            </a:pPr>
            <a:r>
              <a:rPr lang="en-US" sz="2400" dirty="0" smtClean="0"/>
              <a:t>Forces are mostly B-B</a:t>
            </a:r>
          </a:p>
        </p:txBody>
      </p:sp>
      <p:sp>
        <p:nvSpPr>
          <p:cNvPr id="59" name="TextBox 58"/>
          <p:cNvSpPr txBox="1"/>
          <p:nvPr/>
        </p:nvSpPr>
        <p:spPr>
          <a:xfrm>
            <a:off x="3724275" y="3152775"/>
            <a:ext cx="2476500" cy="830997"/>
          </a:xfrm>
          <a:prstGeom prst="rect">
            <a:avLst/>
          </a:prstGeom>
          <a:noFill/>
        </p:spPr>
        <p:txBody>
          <a:bodyPr wrap="square" rtlCol="0">
            <a:spAutoFit/>
          </a:bodyPr>
          <a:lstStyle/>
          <a:p>
            <a:pPr>
              <a:spcAft>
                <a:spcPts val="1200"/>
              </a:spcAft>
            </a:pPr>
            <a:r>
              <a:rPr lang="en-US" sz="2400" dirty="0" smtClean="0"/>
              <a:t>Forces are mostly A-B</a:t>
            </a:r>
          </a:p>
        </p:txBody>
      </p:sp>
      <p:sp>
        <p:nvSpPr>
          <p:cNvPr id="60" name="TextBox 59"/>
          <p:cNvSpPr txBox="1"/>
          <p:nvPr/>
        </p:nvSpPr>
        <p:spPr>
          <a:xfrm>
            <a:off x="3162300" y="5010150"/>
            <a:ext cx="2952750" cy="830997"/>
          </a:xfrm>
          <a:prstGeom prst="rect">
            <a:avLst/>
          </a:prstGeom>
          <a:noFill/>
        </p:spPr>
        <p:txBody>
          <a:bodyPr wrap="square" rtlCol="0">
            <a:spAutoFit/>
          </a:bodyPr>
          <a:lstStyle/>
          <a:p>
            <a:pPr>
              <a:spcAft>
                <a:spcPts val="1200"/>
              </a:spcAft>
            </a:pPr>
            <a:r>
              <a:rPr lang="en-US" sz="2400" dirty="0" smtClean="0"/>
              <a:t>Forces are mixed: A-B and A-A</a:t>
            </a:r>
          </a:p>
        </p:txBody>
      </p:sp>
      <p:sp>
        <p:nvSpPr>
          <p:cNvPr id="61" name="TextBox 60"/>
          <p:cNvSpPr txBox="1"/>
          <p:nvPr/>
        </p:nvSpPr>
        <p:spPr>
          <a:xfrm>
            <a:off x="6219825" y="1828800"/>
            <a:ext cx="2058577" cy="461665"/>
          </a:xfrm>
          <a:prstGeom prst="rect">
            <a:avLst/>
          </a:prstGeom>
          <a:noFill/>
        </p:spPr>
        <p:txBody>
          <a:bodyPr wrap="none" rtlCol="0">
            <a:spAutoFit/>
          </a:bodyPr>
          <a:lstStyle/>
          <a:p>
            <a:pPr>
              <a:spcAft>
                <a:spcPts val="1200"/>
              </a:spcAft>
            </a:pPr>
            <a:r>
              <a:rPr lang="en-US" sz="2400" dirty="0" err="1" smtClean="0"/>
              <a:t>Raoult’s</a:t>
            </a:r>
            <a:r>
              <a:rPr lang="en-US" sz="2400" dirty="0" smtClean="0"/>
              <a:t> Law</a:t>
            </a:r>
          </a:p>
        </p:txBody>
      </p:sp>
      <p:sp>
        <p:nvSpPr>
          <p:cNvPr id="62" name="TextBox 61"/>
          <p:cNvSpPr txBox="1"/>
          <p:nvPr/>
        </p:nvSpPr>
        <p:spPr>
          <a:xfrm>
            <a:off x="6315075" y="3362325"/>
            <a:ext cx="1962397" cy="461665"/>
          </a:xfrm>
          <a:prstGeom prst="rect">
            <a:avLst/>
          </a:prstGeom>
          <a:noFill/>
        </p:spPr>
        <p:txBody>
          <a:bodyPr wrap="none" rtlCol="0">
            <a:spAutoFit/>
          </a:bodyPr>
          <a:lstStyle/>
          <a:p>
            <a:pPr>
              <a:spcAft>
                <a:spcPts val="1200"/>
              </a:spcAft>
            </a:pPr>
            <a:r>
              <a:rPr lang="en-US" sz="2400" dirty="0" smtClean="0"/>
              <a:t>Henry’s Law</a:t>
            </a:r>
          </a:p>
        </p:txBody>
      </p:sp>
      <p:sp>
        <p:nvSpPr>
          <p:cNvPr id="63" name="TextBox 62"/>
          <p:cNvSpPr txBox="1"/>
          <p:nvPr/>
        </p:nvSpPr>
        <p:spPr>
          <a:xfrm>
            <a:off x="6410325" y="5019675"/>
            <a:ext cx="2390775" cy="830997"/>
          </a:xfrm>
          <a:prstGeom prst="rect">
            <a:avLst/>
          </a:prstGeom>
          <a:noFill/>
        </p:spPr>
        <p:txBody>
          <a:bodyPr wrap="square" rtlCol="0">
            <a:spAutoFit/>
          </a:bodyPr>
          <a:lstStyle/>
          <a:p>
            <a:pPr>
              <a:spcAft>
                <a:spcPts val="1200"/>
              </a:spcAft>
            </a:pPr>
            <a:r>
              <a:rPr lang="en-US" sz="2400" dirty="0" smtClean="0"/>
              <a:t>Real Solution: use activities!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2" grpId="0"/>
      <p:bldP spid="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 defined by standard states</a:t>
            </a:r>
            <a:endParaRPr lang="en-US" dirty="0"/>
          </a:p>
        </p:txBody>
      </p:sp>
      <p:sp>
        <p:nvSpPr>
          <p:cNvPr id="3" name="Date Placeholder 2"/>
          <p:cNvSpPr>
            <a:spLocks noGrp="1"/>
          </p:cNvSpPr>
          <p:nvPr>
            <p:ph type="dt" sz="half" idx="10"/>
          </p:nvPr>
        </p:nvSpPr>
        <p:spPr/>
        <p:txBody>
          <a:bodyPr/>
          <a:lstStyle/>
          <a:p>
            <a:r>
              <a:rPr lang="en-US" smtClean="0"/>
              <a:t>Lecture II-7</a:t>
            </a:r>
            <a:endParaRPr lang="en-US"/>
          </a:p>
        </p:txBody>
      </p:sp>
      <p:sp>
        <p:nvSpPr>
          <p:cNvPr id="4" name="Footer Placeholder 3"/>
          <p:cNvSpPr>
            <a:spLocks noGrp="1"/>
          </p:cNvSpPr>
          <p:nvPr>
            <p:ph type="ftr" sz="quarter" idx="11"/>
          </p:nvPr>
        </p:nvSpPr>
        <p:spPr/>
        <p:txBody>
          <a:bodyPr/>
          <a:lstStyle/>
          <a:p>
            <a:r>
              <a:rPr lang="en-US" smtClean="0"/>
              <a:t>CHEM 450</a:t>
            </a:r>
            <a:endParaRPr lang="en-US"/>
          </a:p>
        </p:txBody>
      </p:sp>
      <p:sp>
        <p:nvSpPr>
          <p:cNvPr id="5" name="Slide Number Placeholder 4"/>
          <p:cNvSpPr>
            <a:spLocks noGrp="1"/>
          </p:cNvSpPr>
          <p:nvPr>
            <p:ph type="sldNum" sz="quarter" idx="12"/>
          </p:nvPr>
        </p:nvSpPr>
        <p:spPr/>
        <p:txBody>
          <a:bodyPr/>
          <a:lstStyle/>
          <a:p>
            <a:fld id="{167BC1BD-0036-4EEA-A245-69818B636AA8}" type="slidenum">
              <a:rPr lang="en-US" smtClean="0"/>
              <a:pPr/>
              <a:t>7</a:t>
            </a:fld>
            <a:endParaRPr lang="en-US"/>
          </a:p>
        </p:txBody>
      </p:sp>
      <p:sp>
        <p:nvSpPr>
          <p:cNvPr id="6" name="TextBox 5"/>
          <p:cNvSpPr txBox="1"/>
          <p:nvPr/>
        </p:nvSpPr>
        <p:spPr>
          <a:xfrm>
            <a:off x="247650" y="1219200"/>
            <a:ext cx="8478603" cy="461665"/>
          </a:xfrm>
          <a:prstGeom prst="rect">
            <a:avLst/>
          </a:prstGeom>
          <a:noFill/>
        </p:spPr>
        <p:txBody>
          <a:bodyPr wrap="none" rtlCol="0">
            <a:spAutoFit/>
          </a:bodyPr>
          <a:lstStyle/>
          <a:p>
            <a:pPr>
              <a:spcAft>
                <a:spcPts val="1200"/>
              </a:spcAft>
            </a:pPr>
            <a:r>
              <a:rPr lang="en-US" sz="2400" dirty="0" smtClean="0"/>
              <a:t>For the </a:t>
            </a:r>
            <a:r>
              <a:rPr lang="en-US" sz="2400" b="1" i="1" dirty="0" smtClean="0"/>
              <a:t>solvent</a:t>
            </a:r>
            <a:r>
              <a:rPr lang="en-US" sz="2400" dirty="0" smtClean="0"/>
              <a:t>, use the </a:t>
            </a:r>
            <a:r>
              <a:rPr lang="en-US" sz="2400" dirty="0" err="1" smtClean="0"/>
              <a:t>Raoult’s</a:t>
            </a:r>
            <a:r>
              <a:rPr lang="en-US" sz="2400" dirty="0" smtClean="0"/>
              <a:t> law standard as above:</a:t>
            </a:r>
          </a:p>
        </p:txBody>
      </p:sp>
      <p:graphicFrame>
        <p:nvGraphicFramePr>
          <p:cNvPr id="92162" name="Object 2"/>
          <p:cNvGraphicFramePr>
            <a:graphicFrameLocks noChangeAspect="1"/>
          </p:cNvGraphicFramePr>
          <p:nvPr/>
        </p:nvGraphicFramePr>
        <p:xfrm>
          <a:off x="3354388" y="1866900"/>
          <a:ext cx="2100262" cy="977900"/>
        </p:xfrm>
        <a:graphic>
          <a:graphicData uri="http://schemas.openxmlformats.org/presentationml/2006/ole">
            <mc:AlternateContent xmlns:mc="http://schemas.openxmlformats.org/markup-compatibility/2006">
              <mc:Choice xmlns:v="urn:schemas-microsoft-com:vml" Requires="v">
                <p:oleObj spid="_x0000_s92242" name="Equation" r:id="rId3" imgW="927000" imgH="431640" progId="Equation.3">
                  <p:embed/>
                </p:oleObj>
              </mc:Choice>
              <mc:Fallback>
                <p:oleObj name="Equation" r:id="rId3" imgW="92700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4388" y="1866900"/>
                        <a:ext cx="2100262"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3" name="Object 3"/>
          <p:cNvGraphicFramePr>
            <a:graphicFrameLocks noChangeAspect="1"/>
          </p:cNvGraphicFramePr>
          <p:nvPr/>
        </p:nvGraphicFramePr>
        <p:xfrm>
          <a:off x="2922588" y="5375275"/>
          <a:ext cx="3108325" cy="1119188"/>
        </p:xfrm>
        <a:graphic>
          <a:graphicData uri="http://schemas.openxmlformats.org/presentationml/2006/ole">
            <mc:AlternateContent xmlns:mc="http://schemas.openxmlformats.org/markup-compatibility/2006">
              <mc:Choice xmlns:v="urn:schemas-microsoft-com:vml" Requires="v">
                <p:oleObj spid="_x0000_s92243" name="Equation" r:id="rId5" imgW="1269720" imgH="457200" progId="Equation.3">
                  <p:embed/>
                </p:oleObj>
              </mc:Choice>
              <mc:Fallback>
                <p:oleObj name="Equation" r:id="rId5" imgW="1269720" imgH="457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2588" y="5375275"/>
                        <a:ext cx="3108325" cy="111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4" name="Object 4"/>
          <p:cNvGraphicFramePr>
            <a:graphicFrameLocks noChangeAspect="1"/>
          </p:cNvGraphicFramePr>
          <p:nvPr/>
        </p:nvGraphicFramePr>
        <p:xfrm>
          <a:off x="1800225" y="4410075"/>
          <a:ext cx="1208088" cy="977900"/>
        </p:xfrm>
        <a:graphic>
          <a:graphicData uri="http://schemas.openxmlformats.org/presentationml/2006/ole">
            <mc:AlternateContent xmlns:mc="http://schemas.openxmlformats.org/markup-compatibility/2006">
              <mc:Choice xmlns:v="urn:schemas-microsoft-com:vml" Requires="v">
                <p:oleObj spid="_x0000_s92244" name="Equation" r:id="rId7" imgW="533160" imgH="431640" progId="Equation.3">
                  <p:embed/>
                </p:oleObj>
              </mc:Choice>
              <mc:Fallback>
                <p:oleObj name="Equation" r:id="rId7" imgW="533160" imgH="431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0225" y="4410075"/>
                        <a:ext cx="1208088"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5" name="Object 5"/>
          <p:cNvGraphicFramePr>
            <a:graphicFrameLocks noChangeAspect="1"/>
          </p:cNvGraphicFramePr>
          <p:nvPr/>
        </p:nvGraphicFramePr>
        <p:xfrm>
          <a:off x="5605463" y="4457700"/>
          <a:ext cx="1065212" cy="977900"/>
        </p:xfrm>
        <a:graphic>
          <a:graphicData uri="http://schemas.openxmlformats.org/presentationml/2006/ole">
            <mc:AlternateContent xmlns:mc="http://schemas.openxmlformats.org/markup-compatibility/2006">
              <mc:Choice xmlns:v="urn:schemas-microsoft-com:vml" Requires="v">
                <p:oleObj spid="_x0000_s92245" name="Equation" r:id="rId9" imgW="469800" imgH="431640" progId="Equation.3">
                  <p:embed/>
                </p:oleObj>
              </mc:Choice>
              <mc:Fallback>
                <p:oleObj name="Equation" r:id="rId9" imgW="469800" imgH="4316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05463" y="4457700"/>
                        <a:ext cx="1065212"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352425" y="3733800"/>
            <a:ext cx="8217314" cy="461665"/>
          </a:xfrm>
          <a:prstGeom prst="rect">
            <a:avLst/>
          </a:prstGeom>
          <a:noFill/>
        </p:spPr>
        <p:txBody>
          <a:bodyPr wrap="none" rtlCol="0">
            <a:spAutoFit/>
          </a:bodyPr>
          <a:lstStyle/>
          <a:p>
            <a:pPr>
              <a:spcAft>
                <a:spcPts val="1200"/>
              </a:spcAft>
            </a:pPr>
            <a:r>
              <a:rPr lang="en-US" sz="2400" dirty="0" smtClean="0"/>
              <a:t>For the </a:t>
            </a:r>
            <a:r>
              <a:rPr lang="en-US" sz="2400" b="1" i="1" dirty="0" smtClean="0"/>
              <a:t>solute</a:t>
            </a:r>
            <a:r>
              <a:rPr lang="en-US" sz="2400" dirty="0" smtClean="0"/>
              <a:t>, use the Henry’s law standard as above: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Henry’s law and gas solubility</a:t>
            </a:r>
            <a:endParaRPr lang="en-US" dirty="0"/>
          </a:p>
        </p:txBody>
      </p:sp>
      <p:sp>
        <p:nvSpPr>
          <p:cNvPr id="3" name="Date Placeholder 2"/>
          <p:cNvSpPr>
            <a:spLocks noGrp="1"/>
          </p:cNvSpPr>
          <p:nvPr>
            <p:ph type="dt" sz="half" idx="10"/>
          </p:nvPr>
        </p:nvSpPr>
        <p:spPr/>
        <p:txBody>
          <a:bodyPr/>
          <a:lstStyle/>
          <a:p>
            <a:r>
              <a:rPr lang="en-US" smtClean="0"/>
              <a:t>Lecture II-7</a:t>
            </a:r>
            <a:endParaRPr lang="en-US"/>
          </a:p>
        </p:txBody>
      </p:sp>
      <p:sp>
        <p:nvSpPr>
          <p:cNvPr id="4" name="Footer Placeholder 3"/>
          <p:cNvSpPr>
            <a:spLocks noGrp="1"/>
          </p:cNvSpPr>
          <p:nvPr>
            <p:ph type="ftr" sz="quarter" idx="11"/>
          </p:nvPr>
        </p:nvSpPr>
        <p:spPr/>
        <p:txBody>
          <a:bodyPr/>
          <a:lstStyle/>
          <a:p>
            <a:r>
              <a:rPr lang="en-US" smtClean="0"/>
              <a:t>CHEM 450</a:t>
            </a:r>
            <a:endParaRPr lang="en-US"/>
          </a:p>
        </p:txBody>
      </p:sp>
      <p:sp>
        <p:nvSpPr>
          <p:cNvPr id="5" name="Slide Number Placeholder 4"/>
          <p:cNvSpPr>
            <a:spLocks noGrp="1"/>
          </p:cNvSpPr>
          <p:nvPr>
            <p:ph type="sldNum" sz="quarter" idx="12"/>
          </p:nvPr>
        </p:nvSpPr>
        <p:spPr/>
        <p:txBody>
          <a:bodyPr/>
          <a:lstStyle/>
          <a:p>
            <a:fld id="{167BC1BD-0036-4EEA-A245-69818B636AA8}" type="slidenum">
              <a:rPr lang="en-US" smtClean="0"/>
              <a:pPr/>
              <a:t>8</a:t>
            </a:fld>
            <a:endParaRPr lang="en-US"/>
          </a:p>
        </p:txBody>
      </p:sp>
      <p:graphicFrame>
        <p:nvGraphicFramePr>
          <p:cNvPr id="93186" name="Object 2"/>
          <p:cNvGraphicFramePr>
            <a:graphicFrameLocks noChangeAspect="1"/>
          </p:cNvGraphicFramePr>
          <p:nvPr/>
        </p:nvGraphicFramePr>
        <p:xfrm>
          <a:off x="2789238" y="1441450"/>
          <a:ext cx="3108325" cy="1119188"/>
        </p:xfrm>
        <a:graphic>
          <a:graphicData uri="http://schemas.openxmlformats.org/presentationml/2006/ole">
            <mc:AlternateContent xmlns:mc="http://schemas.openxmlformats.org/markup-compatibility/2006">
              <mc:Choice xmlns:v="urn:schemas-microsoft-com:vml" Requires="v">
                <p:oleObj spid="_x0000_s93226" name="Equation" r:id="rId3" imgW="1269720" imgH="457200" progId="Equation.3">
                  <p:embed/>
                </p:oleObj>
              </mc:Choice>
              <mc:Fallback>
                <p:oleObj name="Equation" r:id="rId3" imgW="126972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9238" y="1441450"/>
                        <a:ext cx="3108325" cy="111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2949575" y="2567086"/>
          <a:ext cx="2574926" cy="1367930"/>
        </p:xfrm>
        <a:graphic>
          <a:graphicData uri="http://schemas.openxmlformats.org/presentationml/2006/ole">
            <mc:AlternateContent xmlns:mc="http://schemas.openxmlformats.org/markup-compatibility/2006">
              <mc:Choice xmlns:v="urn:schemas-microsoft-com:vml" Requires="v">
                <p:oleObj spid="_x0000_s93227" name="Equation" r:id="rId5" imgW="812520" imgH="431640" progId="Equation.3">
                  <p:embed/>
                </p:oleObj>
              </mc:Choice>
              <mc:Fallback>
                <p:oleObj name="Equation" r:id="rId5" imgW="81252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9575" y="2567086"/>
                        <a:ext cx="2574926" cy="13679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5-Point Star 7"/>
          <p:cNvSpPr/>
          <p:nvPr/>
        </p:nvSpPr>
        <p:spPr>
          <a:xfrm>
            <a:off x="2311977" y="3033277"/>
            <a:ext cx="415637" cy="415637"/>
          </a:xfrm>
          <a:prstGeom prst="star5">
            <a:avLst>
              <a:gd name="adj" fmla="val 15078"/>
              <a:gd name="hf" fmla="val 105146"/>
              <a:gd name="vf" fmla="val 110557"/>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p:cNvSpPr txBox="1"/>
          <p:nvPr/>
        </p:nvSpPr>
        <p:spPr>
          <a:xfrm>
            <a:off x="2000250" y="4476750"/>
            <a:ext cx="5109091" cy="461665"/>
          </a:xfrm>
          <a:prstGeom prst="rect">
            <a:avLst/>
          </a:prstGeom>
          <a:noFill/>
        </p:spPr>
        <p:txBody>
          <a:bodyPr wrap="none" rtlCol="0">
            <a:spAutoFit/>
          </a:bodyPr>
          <a:lstStyle/>
          <a:p>
            <a:pPr>
              <a:spcAft>
                <a:spcPts val="1200"/>
              </a:spcAft>
            </a:pPr>
            <a:r>
              <a:rPr lang="en-US" sz="2400" dirty="0" smtClean="0"/>
              <a:t>So why does warm Coke go flat?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Activity from data</a:t>
            </a:r>
            <a:endParaRPr lang="en-US" dirty="0"/>
          </a:p>
        </p:txBody>
      </p:sp>
      <p:sp>
        <p:nvSpPr>
          <p:cNvPr id="3" name="Date Placeholder 2"/>
          <p:cNvSpPr>
            <a:spLocks noGrp="1"/>
          </p:cNvSpPr>
          <p:nvPr>
            <p:ph type="dt" sz="half" idx="10"/>
          </p:nvPr>
        </p:nvSpPr>
        <p:spPr/>
        <p:txBody>
          <a:bodyPr/>
          <a:lstStyle/>
          <a:p>
            <a:r>
              <a:rPr lang="en-US" smtClean="0"/>
              <a:t>Lecture II-7</a:t>
            </a:r>
            <a:endParaRPr lang="en-US"/>
          </a:p>
        </p:txBody>
      </p:sp>
      <p:sp>
        <p:nvSpPr>
          <p:cNvPr id="4" name="Footer Placeholder 3"/>
          <p:cNvSpPr>
            <a:spLocks noGrp="1"/>
          </p:cNvSpPr>
          <p:nvPr>
            <p:ph type="ftr" sz="quarter" idx="11"/>
          </p:nvPr>
        </p:nvSpPr>
        <p:spPr/>
        <p:txBody>
          <a:bodyPr/>
          <a:lstStyle/>
          <a:p>
            <a:r>
              <a:rPr lang="en-US" smtClean="0"/>
              <a:t>CHEM 450</a:t>
            </a:r>
            <a:endParaRPr lang="en-US"/>
          </a:p>
        </p:txBody>
      </p:sp>
      <p:sp>
        <p:nvSpPr>
          <p:cNvPr id="5" name="Slide Number Placeholder 4"/>
          <p:cNvSpPr>
            <a:spLocks noGrp="1"/>
          </p:cNvSpPr>
          <p:nvPr>
            <p:ph type="sldNum" sz="quarter" idx="12"/>
          </p:nvPr>
        </p:nvSpPr>
        <p:spPr/>
        <p:txBody>
          <a:bodyPr/>
          <a:lstStyle/>
          <a:p>
            <a:fld id="{167BC1BD-0036-4EEA-A245-69818B636AA8}" type="slidenum">
              <a:rPr lang="en-US" smtClean="0"/>
              <a:pPr/>
              <a:t>9</a:t>
            </a:fld>
            <a:endParaRPr lang="en-US"/>
          </a:p>
        </p:txBody>
      </p:sp>
      <p:sp>
        <p:nvSpPr>
          <p:cNvPr id="6" name="TextBox 5"/>
          <p:cNvSpPr txBox="1"/>
          <p:nvPr/>
        </p:nvSpPr>
        <p:spPr>
          <a:xfrm>
            <a:off x="276225" y="1200150"/>
            <a:ext cx="8181976" cy="1200329"/>
          </a:xfrm>
          <a:prstGeom prst="rect">
            <a:avLst/>
          </a:prstGeom>
          <a:noFill/>
        </p:spPr>
        <p:txBody>
          <a:bodyPr wrap="square" rtlCol="0">
            <a:spAutoFit/>
          </a:bodyPr>
          <a:lstStyle/>
          <a:p>
            <a:pPr algn="just">
              <a:spcAft>
                <a:spcPts val="1200"/>
              </a:spcAft>
            </a:pPr>
            <a:r>
              <a:rPr lang="en-US" sz="2400" dirty="0" smtClean="0"/>
              <a:t>We can calculate the </a:t>
            </a:r>
            <a:r>
              <a:rPr lang="en-US" sz="2400" b="1" i="1" dirty="0" smtClean="0"/>
              <a:t>activity</a:t>
            </a:r>
            <a:r>
              <a:rPr lang="en-US" sz="2400" dirty="0" smtClean="0"/>
              <a:t> of each component in a mixture based on the </a:t>
            </a:r>
            <a:r>
              <a:rPr lang="en-US" sz="2400" b="1" i="1" dirty="0" smtClean="0"/>
              <a:t>compositions</a:t>
            </a:r>
            <a:r>
              <a:rPr lang="en-US" sz="2400" dirty="0" smtClean="0"/>
              <a:t> in the vapor (</a:t>
            </a:r>
            <a:r>
              <a:rPr lang="en-US" sz="2400" dirty="0" err="1" smtClean="0"/>
              <a:t>y</a:t>
            </a:r>
            <a:r>
              <a:rPr lang="en-US" sz="2400" baseline="-25000" dirty="0" err="1" smtClean="0"/>
              <a:t>i</a:t>
            </a:r>
            <a:r>
              <a:rPr lang="en-US" sz="2400" dirty="0" smtClean="0"/>
              <a:t>) and in the solution (x</a:t>
            </a:r>
            <a:r>
              <a:rPr lang="en-US" sz="2400" baseline="-25000" dirty="0" smtClean="0"/>
              <a:t>i</a:t>
            </a:r>
            <a:r>
              <a:rPr lang="en-US" sz="2400" dirty="0" smtClean="0"/>
              <a:t>):</a:t>
            </a:r>
          </a:p>
        </p:txBody>
      </p:sp>
      <p:graphicFrame>
        <p:nvGraphicFramePr>
          <p:cNvPr id="7" name="Object 6"/>
          <p:cNvGraphicFramePr>
            <a:graphicFrameLocks noChangeAspect="1"/>
          </p:cNvGraphicFramePr>
          <p:nvPr/>
        </p:nvGraphicFramePr>
        <p:xfrm>
          <a:off x="3079750" y="2936875"/>
          <a:ext cx="2295525" cy="939800"/>
        </p:xfrm>
        <a:graphic>
          <a:graphicData uri="http://schemas.openxmlformats.org/presentationml/2006/ole">
            <mc:AlternateContent xmlns:mc="http://schemas.openxmlformats.org/markup-compatibility/2006">
              <mc:Choice xmlns:v="urn:schemas-microsoft-com:vml" Requires="v">
                <p:oleObj spid="_x0000_s99370" name="Equation" r:id="rId3" imgW="1054080" imgH="431640" progId="Equation.DSMT4">
                  <p:embed/>
                </p:oleObj>
              </mc:Choice>
              <mc:Fallback>
                <p:oleObj name="Equation" r:id="rId3" imgW="105408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50" y="2936875"/>
                        <a:ext cx="2295525"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31" name="Object 3"/>
          <p:cNvGraphicFramePr>
            <a:graphicFrameLocks noChangeAspect="1"/>
          </p:cNvGraphicFramePr>
          <p:nvPr/>
        </p:nvGraphicFramePr>
        <p:xfrm>
          <a:off x="3721100" y="4070007"/>
          <a:ext cx="1117600" cy="1026982"/>
        </p:xfrm>
        <a:graphic>
          <a:graphicData uri="http://schemas.openxmlformats.org/presentationml/2006/ole">
            <mc:AlternateContent xmlns:mc="http://schemas.openxmlformats.org/markup-compatibility/2006">
              <mc:Choice xmlns:v="urn:schemas-microsoft-com:vml" Requires="v">
                <p:oleObj spid="_x0000_s99371" name="Equation" r:id="rId5" imgW="469800" imgH="431640" progId="Equation.DSMT4">
                  <p:embed/>
                </p:oleObj>
              </mc:Choice>
              <mc:Fallback>
                <p:oleObj name="Equation" r:id="rId5" imgW="469800" imgH="4316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1100" y="4070007"/>
                        <a:ext cx="1117600" cy="1026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ecture Slides">
      <a:majorFont>
        <a:latin typeface="Maiandra GD"/>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chemeClr val="tx1">
              <a:lumMod val="95000"/>
              <a:lumOff val="5000"/>
            </a:schemeClr>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Aft>
            <a:spcPts val="1200"/>
          </a:spcAft>
          <a:defRPr sz="2400" dirty="0" smtClean="0"/>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ecture Slides">
      <a:majorFont>
        <a:latin typeface="Maiandra GD"/>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6245</TotalTime>
  <Words>617</Words>
  <Application>Microsoft Office PowerPoint</Application>
  <PresentationFormat>On-screen Show (4:3)</PresentationFormat>
  <Paragraphs>101</Paragraphs>
  <Slides>15</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15</vt:i4>
      </vt:variant>
    </vt:vector>
  </HeadingPairs>
  <TitlesOfParts>
    <vt:vector size="24" baseType="lpstr">
      <vt:lpstr>Arial</vt:lpstr>
      <vt:lpstr>Calibri</vt:lpstr>
      <vt:lpstr>Century Gothic</vt:lpstr>
      <vt:lpstr>Maiandra GD</vt:lpstr>
      <vt:lpstr>Symbol</vt:lpstr>
      <vt:lpstr>Office Theme</vt:lpstr>
      <vt:lpstr>Custom Design</vt:lpstr>
      <vt:lpstr>1_Custom Design</vt:lpstr>
      <vt:lpstr>Equation</vt:lpstr>
      <vt:lpstr>PowerPoint Presentation</vt:lpstr>
      <vt:lpstr>Real Solutions deviate from Raoult’s Law</vt:lpstr>
      <vt:lpstr>Partial molar quantities</vt:lpstr>
      <vt:lpstr>Ideal dilute solutions and activities</vt:lpstr>
      <vt:lpstr>Chemical potential and activity</vt:lpstr>
      <vt:lpstr>A molecular perspective</vt:lpstr>
      <vt:lpstr>Activities defined by standard states</vt:lpstr>
      <vt:lpstr>Henry’s law and gas solubility</vt:lpstr>
      <vt:lpstr>Calculating Activity from data</vt:lpstr>
      <vt:lpstr>Using activity</vt:lpstr>
      <vt:lpstr>Partially miscible liquids</vt:lpstr>
      <vt:lpstr>Lower consulate temperature</vt:lpstr>
      <vt:lpstr>Chemical Equilibrium: A Review</vt:lpstr>
      <vt:lpstr>Equilibrium in solution</vt:lpstr>
      <vt:lpstr>PowerPoint Presentation</vt:lpstr>
    </vt:vector>
  </TitlesOfParts>
  <Company>Western Kentucky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Matthew Nee</dc:creator>
  <cp:lastModifiedBy>Nee, Matthew</cp:lastModifiedBy>
  <cp:revision>489</cp:revision>
  <dcterms:created xsi:type="dcterms:W3CDTF">2010-08-19T21:14:43Z</dcterms:created>
  <dcterms:modified xsi:type="dcterms:W3CDTF">2022-10-04T21:32:28Z</dcterms:modified>
</cp:coreProperties>
</file>