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44" r:id="rId2"/>
    <p:sldMasterId id="2147483756" r:id="rId3"/>
  </p:sldMasterIdLst>
  <p:notesMasterIdLst>
    <p:notesMasterId r:id="rId24"/>
  </p:notesMasterIdLst>
  <p:sldIdLst>
    <p:sldId id="256" r:id="rId4"/>
    <p:sldId id="348" r:id="rId5"/>
    <p:sldId id="362" r:id="rId6"/>
    <p:sldId id="349" r:id="rId7"/>
    <p:sldId id="358" r:id="rId8"/>
    <p:sldId id="363" r:id="rId9"/>
    <p:sldId id="352" r:id="rId10"/>
    <p:sldId id="353" r:id="rId11"/>
    <p:sldId id="366" r:id="rId12"/>
    <p:sldId id="354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272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C000"/>
    <a:srgbClr val="F79646"/>
    <a:srgbClr val="4776D5"/>
    <a:srgbClr val="95B3D7"/>
    <a:srgbClr val="DAE78B"/>
    <a:srgbClr val="527FD8"/>
    <a:srgbClr val="404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57534DF-8A14-431F-9114-89903408480D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81BC010-C5A4-4D04-93DF-07F016107B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5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C010-C5A4-4D04-93DF-07F016107B6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C010-C5A4-4D04-93DF-07F016107B6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458200" y="0"/>
            <a:ext cx="6858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Lecture II-8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23900" y="762000"/>
            <a:ext cx="76962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Maiandra G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4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76825" y="0"/>
            <a:ext cx="360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CHEM 450/450G </a:t>
            </a:r>
          </a:p>
          <a:p>
            <a:pPr algn="r"/>
            <a:r>
              <a:rPr lang="en-US" sz="2000" dirty="0" smtClean="0"/>
              <a:t>Dr. M. J. Nee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15345" y="1219200"/>
            <a:ext cx="3971637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Lecture II-8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Electrolyte solutions and ionic strength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Plan for Today: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 smtClean="0"/>
              <a:t>Electrolyte solutions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 smtClean="0"/>
              <a:t>Thermodynamics of Solubility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 smtClean="0"/>
              <a:t>Ionic Strength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 smtClean="0"/>
              <a:t>Debye-</a:t>
            </a:r>
            <a:r>
              <a:rPr lang="en-US" sz="2000" dirty="0" err="1" smtClean="0"/>
              <a:t>Hückel</a:t>
            </a:r>
            <a:r>
              <a:rPr lang="en-US" sz="2000" dirty="0" smtClean="0"/>
              <a:t> theory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 smtClean="0"/>
              <a:t>Effects of ions in solution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endParaRPr lang="en-US" sz="20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 l="20709" t="18296" r="20539" b="13587"/>
          <a:stretch>
            <a:fillRect/>
          </a:stretch>
        </p:blipFill>
        <p:spPr bwMode="auto">
          <a:xfrm>
            <a:off x="447675" y="439016"/>
            <a:ext cx="4047129" cy="5921822"/>
          </a:xfrm>
          <a:prstGeom prst="rect">
            <a:avLst/>
          </a:prstGeom>
          <a:solidFill>
            <a:srgbClr val="000000">
              <a:shade val="95000"/>
            </a:srgbClr>
          </a:solidFill>
          <a:ln w="304800" cap="sq">
            <a:solidFill>
              <a:srgbClr val="000000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93329">
            <a:off x="2597011" y="3330311"/>
            <a:ext cx="2172538" cy="300287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14300" y="2914650"/>
            <a:ext cx="3133725" cy="3133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 t="5417" b="7917"/>
          <a:stretch>
            <a:fillRect/>
          </a:stretch>
        </p:blipFill>
        <p:spPr bwMode="auto">
          <a:xfrm>
            <a:off x="352425" y="390525"/>
            <a:ext cx="3795344" cy="24669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5EE-DE34-4B80-9702-96FEC2C9A8D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-152400"/>
            <a:ext cx="851535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Ionic Strength measures influence of field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63550" y="1133475"/>
          <a:ext cx="270192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3" imgW="863280" imgH="444240" progId="Equation.3">
                  <p:embed/>
                </p:oleObj>
              </mc:Choice>
              <mc:Fallback>
                <p:oleObj name="Equation" r:id="rId3" imgW="86328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1133475"/>
                        <a:ext cx="2701925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1085850"/>
            <a:ext cx="4676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/>
              <a:t>Note: here, </a:t>
            </a:r>
            <a:r>
              <a:rPr lang="en-US" sz="2400" dirty="0" err="1" smtClean="0"/>
              <a:t>i</a:t>
            </a:r>
            <a:r>
              <a:rPr lang="en-US" sz="2400" dirty="0" smtClean="0"/>
              <a:t> is each </a:t>
            </a:r>
            <a:r>
              <a:rPr lang="en-US" sz="2400" b="1" i="1" dirty="0" smtClean="0"/>
              <a:t>ion</a:t>
            </a:r>
            <a:r>
              <a:rPr lang="en-US" sz="2400" dirty="0" smtClean="0"/>
              <a:t>. Thus, m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accounts for the number of ions that each formula unit dissociates into.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5825" y="3524250"/>
            <a:ext cx="78009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Implications: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 smtClean="0"/>
              <a:t>For a 1:1 electrolyte, </a:t>
            </a:r>
            <a:r>
              <a:rPr lang="en-US" sz="2400" i="1" dirty="0" smtClean="0">
                <a:latin typeface="Palatino Linotype" pitchFamily="18" charset="0"/>
              </a:rPr>
              <a:t>I = m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 smtClean="0"/>
              <a:t>As </a:t>
            </a:r>
            <a:r>
              <a:rPr lang="en-US" sz="2400" i="1" dirty="0" smtClean="0"/>
              <a:t>z</a:t>
            </a:r>
            <a:r>
              <a:rPr lang="en-US" sz="2400" dirty="0" smtClean="0"/>
              <a:t> increases, </a:t>
            </a:r>
            <a:r>
              <a:rPr lang="en-US" sz="2400" i="1" dirty="0" smtClean="0">
                <a:latin typeface="Palatino Linotype" pitchFamily="18" charset="0"/>
              </a:rPr>
              <a:t>I</a:t>
            </a:r>
            <a:r>
              <a:rPr lang="en-US" sz="2400" dirty="0" smtClean="0"/>
              <a:t> increases exponentially.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 smtClean="0"/>
              <a:t>Increasing charge per ion dominates over increasing number of 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Debye-</a:t>
            </a:r>
            <a:r>
              <a:rPr lang="en-US" dirty="0" err="1" smtClean="0"/>
              <a:t>Hückel</a:t>
            </a:r>
            <a:r>
              <a:rPr lang="en-US" dirty="0" smtClean="0"/>
              <a:t> Theory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1" y="1181100"/>
            <a:ext cx="7791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Uses electrostatics to correlate ionic strength to mean ionic activity coefficient: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37871" y="2095500"/>
          <a:ext cx="3590396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8" name="Equation" r:id="rId3" imgW="1498320" imgH="457200" progId="Equation.3">
                  <p:embed/>
                </p:oleObj>
              </mc:Choice>
              <mc:Fallback>
                <p:oleObj name="Equation" r:id="rId3" imgW="149832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7871" y="2095500"/>
                        <a:ext cx="3590396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3486150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Where, for aqueous solutions at T = 298.15 K, </a:t>
            </a: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2414588" y="4016375"/>
          <a:ext cx="3771900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9" name="Equation" r:id="rId5" imgW="1574640" imgH="609480" progId="Equation.3">
                  <p:embed/>
                </p:oleObj>
              </mc:Choice>
              <mc:Fallback>
                <p:oleObj name="Equation" r:id="rId5" imgW="1574640" imgH="609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4016375"/>
                        <a:ext cx="3771900" cy="146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5-Point Star 10"/>
          <p:cNvSpPr/>
          <p:nvPr/>
        </p:nvSpPr>
        <p:spPr>
          <a:xfrm>
            <a:off x="1740477" y="4471552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95325" y="5610225"/>
            <a:ext cx="6159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This is strictly valid only for </a:t>
            </a:r>
            <a:r>
              <a:rPr lang="en-US" sz="2400" b="1" i="1" dirty="0" smtClean="0"/>
              <a:t>dilute</a:t>
            </a:r>
            <a:r>
              <a:rPr lang="en-US" sz="2400" dirty="0" smtClean="0"/>
              <a:t>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Equilibrium in electrolyte solutions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705224" y="3702050"/>
          <a:ext cx="113403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2" name="Equation" r:id="rId4" imgW="419040" imgH="215640" progId="Equation.3">
                  <p:embed/>
                </p:oleObj>
              </mc:Choice>
              <mc:Fallback>
                <p:oleObj name="Equation" r:id="rId4" imgW="4190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4" y="3702050"/>
                        <a:ext cx="113403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1938338" y="884238"/>
          <a:ext cx="468312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3" name="Equation" r:id="rId6" imgW="1955520" imgH="507960" progId="Equation.3">
                  <p:embed/>
                </p:oleObj>
              </mc:Choice>
              <mc:Fallback>
                <p:oleObj name="Equation" r:id="rId6" imgW="1955520" imgH="507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884238"/>
                        <a:ext cx="4683125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5775" y="2362200"/>
            <a:ext cx="808329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/>
              <a:t>Just as for regular solutions. However, solute-solute interactions are dominated by electrostatics in electrolyte solutions:</a:t>
            </a:r>
          </a:p>
          <a:p>
            <a:pPr algn="just">
              <a:spcAft>
                <a:spcPts val="1200"/>
              </a:spcAft>
            </a:pP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85775" y="4876800"/>
            <a:ext cx="8083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/>
              <a:t>For dilute solutions, </a:t>
            </a:r>
            <a:r>
              <a:rPr lang="en-US" sz="2400" i="1" dirty="0" smtClean="0"/>
              <a:t>a</a:t>
            </a:r>
            <a:r>
              <a:rPr lang="en-US" sz="2400" baseline="-25000" dirty="0" smtClean="0">
                <a:sym typeface="Symbol"/>
              </a:rPr>
              <a:t></a:t>
            </a:r>
            <a:r>
              <a:rPr lang="en-US" sz="2400" dirty="0" smtClean="0">
                <a:sym typeface="Symbol"/>
              </a:rPr>
              <a:t> comes from D-H theory. Otherwise, use the table based on the </a:t>
            </a:r>
            <a:r>
              <a:rPr lang="en-US" sz="2400" dirty="0" err="1" smtClean="0">
                <a:sym typeface="Symbol"/>
              </a:rPr>
              <a:t>molality</a:t>
            </a:r>
            <a:r>
              <a:rPr lang="en-US" sz="2400" dirty="0" smtClean="0">
                <a:sym typeface="Symbol"/>
              </a:rPr>
              <a:t> of the electrolyte.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-152400"/>
            <a:ext cx="84963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Dependence on electrolyte concentrations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2425" y="1314450"/>
            <a:ext cx="84486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/>
              <a:t>Debye-</a:t>
            </a:r>
            <a:r>
              <a:rPr lang="en-US" sz="2400" dirty="0" err="1" smtClean="0"/>
              <a:t>Hückel</a:t>
            </a:r>
            <a:r>
              <a:rPr lang="en-US" sz="2400" dirty="0" smtClean="0"/>
              <a:t> theory applies low concentration (I &lt; 0.1)</a:t>
            </a:r>
          </a:p>
          <a:p>
            <a:pPr algn="just">
              <a:spcAft>
                <a:spcPts val="1200"/>
              </a:spcAft>
            </a:pPr>
            <a:r>
              <a:rPr lang="en-US" sz="2400" dirty="0" smtClean="0"/>
              <a:t>	Calculate</a:t>
            </a:r>
            <a:r>
              <a:rPr lang="en-US" sz="2400" i="1" dirty="0" smtClean="0"/>
              <a:t> </a:t>
            </a:r>
            <a:r>
              <a:rPr lang="en-US" sz="2400" b="1" i="1" dirty="0" smtClean="0">
                <a:sym typeface="Symbol"/>
              </a:rPr>
              <a:t></a:t>
            </a:r>
            <a:r>
              <a:rPr lang="en-US" sz="2400" i="1" dirty="0" smtClean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and </a:t>
            </a:r>
            <a:r>
              <a:rPr lang="en-US" sz="2400" b="1" i="1" dirty="0" smtClean="0">
                <a:sym typeface="Symbol"/>
              </a:rPr>
              <a:t>a</a:t>
            </a:r>
            <a:r>
              <a:rPr lang="en-US" sz="2400" dirty="0" smtClean="0">
                <a:sym typeface="Symbol"/>
              </a:rPr>
              <a:t> using D-H</a:t>
            </a:r>
          </a:p>
          <a:p>
            <a:pPr algn="just">
              <a:spcAft>
                <a:spcPts val="1200"/>
              </a:spcAft>
            </a:pPr>
            <a:r>
              <a:rPr lang="en-US" sz="2400" dirty="0" smtClean="0">
                <a:sym typeface="Symbol"/>
              </a:rPr>
              <a:t>	Use the TOTAL ionic strength</a:t>
            </a:r>
          </a:p>
          <a:p>
            <a:pPr algn="just">
              <a:spcAft>
                <a:spcPts val="1200"/>
              </a:spcAft>
            </a:pPr>
            <a:endParaRPr lang="en-US" sz="2400" dirty="0" smtClean="0">
              <a:sym typeface="Symbol"/>
            </a:endParaRPr>
          </a:p>
          <a:p>
            <a:pPr algn="just">
              <a:spcAft>
                <a:spcPts val="1200"/>
              </a:spcAft>
            </a:pPr>
            <a:r>
              <a:rPr lang="en-US" sz="2400" dirty="0" smtClean="0">
                <a:sym typeface="Symbol"/>
              </a:rPr>
              <a:t>Above </a:t>
            </a:r>
            <a:r>
              <a:rPr lang="en-US" sz="2400" i="1" dirty="0" smtClean="0">
                <a:latin typeface="Palatino Linotype" pitchFamily="18" charset="0"/>
                <a:sym typeface="Symbol"/>
              </a:rPr>
              <a:t>I</a:t>
            </a:r>
            <a:r>
              <a:rPr lang="en-US" sz="2400" dirty="0" smtClean="0">
                <a:sym typeface="Symbol"/>
              </a:rPr>
              <a:t> = 0.1, use Table 10.3 (appendix).</a:t>
            </a:r>
          </a:p>
          <a:p>
            <a:pPr algn="just">
              <a:spcAft>
                <a:spcPts val="1200"/>
              </a:spcAft>
            </a:pPr>
            <a:endParaRPr lang="en-US" sz="2400" dirty="0" smtClean="0">
              <a:sym typeface="Symbol"/>
            </a:endParaRPr>
          </a:p>
          <a:p>
            <a:pPr algn="just">
              <a:spcAft>
                <a:spcPts val="1200"/>
              </a:spcAft>
            </a:pPr>
            <a:r>
              <a:rPr lang="en-US" sz="2400" dirty="0" smtClean="0">
                <a:sym typeface="Symbol"/>
              </a:rPr>
              <a:t>In both cases, ionic strength can arise from multiple sources, but it is additive!</a:t>
            </a:r>
          </a:p>
          <a:p>
            <a:pPr algn="just">
              <a:spcAft>
                <a:spcPts val="1200"/>
              </a:spcAft>
            </a:pPr>
            <a:r>
              <a:rPr lang="en-US" sz="2400" dirty="0" smtClean="0">
                <a:sym typeface="Symbol"/>
              </a:rPr>
              <a:t>	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Iterative Equilibrium Calculations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" y="1133475"/>
            <a:ext cx="887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For reactions that produce electrolytes (like dissociation), there is a feedback loop: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9176" y="2137791"/>
            <a:ext cx="2514600" cy="12668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concentration from K</a:t>
            </a:r>
            <a:r>
              <a:rPr lang="en-US" baseline="-25000" dirty="0" smtClean="0"/>
              <a:t>C</a:t>
            </a:r>
            <a:endParaRPr lang="en-US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933949" y="2133599"/>
            <a:ext cx="2514600" cy="12710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ionic strength based on concentration</a:t>
            </a:r>
            <a:endParaRPr lang="en-US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4933949" y="4543424"/>
            <a:ext cx="2514600" cy="12710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activity based on ionic strength</a:t>
            </a:r>
            <a:endParaRPr lang="en-US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1019176" y="4543424"/>
            <a:ext cx="2514600" cy="12710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Re-calculate equilibrium based on activity</a:t>
            </a:r>
            <a:endParaRPr lang="en-US" baseline="-25000" dirty="0"/>
          </a:p>
        </p:txBody>
      </p:sp>
      <p:sp>
        <p:nvSpPr>
          <p:cNvPr id="12" name="Right Arrow 11"/>
          <p:cNvSpPr/>
          <p:nvPr/>
        </p:nvSpPr>
        <p:spPr>
          <a:xfrm>
            <a:off x="3724275" y="2657475"/>
            <a:ext cx="1057275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5895974" y="3857625"/>
            <a:ext cx="904875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3743325" y="5000625"/>
            <a:ext cx="1057275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9296033">
            <a:off x="3752850" y="3876675"/>
            <a:ext cx="1057275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dissociation of an acid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1647825" y="1409699"/>
          <a:ext cx="2133600" cy="1641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2" name="Equation" r:id="rId3" imgW="990360" imgH="761760" progId="Equation.3">
                  <p:embed/>
                </p:oleObj>
              </mc:Choice>
              <mc:Fallback>
                <p:oleObj name="Equation" r:id="rId3" imgW="990360" imgH="761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1409699"/>
                        <a:ext cx="2133600" cy="1641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81625" y="1495425"/>
            <a:ext cx="231024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pH = -log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[H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]</a:t>
            </a:r>
          </a:p>
          <a:p>
            <a:pPr>
              <a:spcAft>
                <a:spcPts val="1200"/>
              </a:spcAft>
            </a:pPr>
            <a:r>
              <a:rPr lang="en-US" sz="2400" dirty="0" err="1" smtClean="0"/>
              <a:t>pK</a:t>
            </a:r>
            <a:r>
              <a:rPr lang="en-US" sz="2400" baseline="-25000" dirty="0" err="1" smtClean="0"/>
              <a:t>a</a:t>
            </a:r>
            <a:r>
              <a:rPr lang="en-US" sz="2400" dirty="0" smtClean="0"/>
              <a:t> = -log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8225" y="3857625"/>
            <a:ext cx="7572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/>
              <a:t>Compare pH of 0.1 M aspartic acid (</a:t>
            </a:r>
            <a:r>
              <a:rPr lang="en-US" sz="2400" dirty="0" err="1" smtClean="0"/>
              <a:t>pK</a:t>
            </a:r>
            <a:r>
              <a:rPr lang="en-US" sz="2400" baseline="-25000" dirty="0" err="1" smtClean="0"/>
              <a:t>a</a:t>
            </a:r>
            <a:r>
              <a:rPr lang="en-US" sz="2400" dirty="0" smtClean="0"/>
              <a:t> = 4.0) (a) in pure water and (b) in the presence of a solution which is 10 </a:t>
            </a:r>
            <a:r>
              <a:rPr lang="en-US" sz="2400" dirty="0" err="1" smtClean="0"/>
              <a:t>mM</a:t>
            </a:r>
            <a:r>
              <a:rPr lang="en-US" sz="2400" dirty="0" smtClean="0"/>
              <a:t> in potassium sulfate. 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349827" y="4223902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Henderson-</a:t>
            </a:r>
            <a:r>
              <a:rPr lang="en-US" dirty="0" err="1" smtClean="0"/>
              <a:t>Hasselbach</a:t>
            </a:r>
            <a:r>
              <a:rPr lang="en-US" dirty="0" smtClean="0"/>
              <a:t> equation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59247" y="1481138"/>
          <a:ext cx="3100203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Equation" r:id="rId3" imgW="1346040" imgH="444240" progId="Equation.3">
                  <p:embed/>
                </p:oleObj>
              </mc:Choice>
              <mc:Fallback>
                <p:oleObj name="Equation" r:id="rId3" imgW="134604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247" y="1481138"/>
                        <a:ext cx="3100203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-Point Star 7"/>
          <p:cNvSpPr/>
          <p:nvPr/>
        </p:nvSpPr>
        <p:spPr>
          <a:xfrm>
            <a:off x="1816677" y="1814077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62375" y="3238500"/>
            <a:ext cx="4791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/>
              <a:t>We use equilibrium to show that adding the conjugate base to a solution of weak acid will “buffer” the solution against change in </a:t>
            </a:r>
            <a:r>
              <a:rPr lang="en-US" sz="2400" dirty="0" err="1" smtClean="0"/>
              <a:t>pH.</a:t>
            </a:r>
            <a:endParaRPr lang="en-US" sz="2400" dirty="0" smtClean="0"/>
          </a:p>
        </p:txBody>
      </p:sp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197"/>
          <a:stretch>
            <a:fillRect/>
          </a:stretch>
        </p:blipFill>
        <p:spPr bwMode="auto">
          <a:xfrm>
            <a:off x="723900" y="2657475"/>
            <a:ext cx="2860374" cy="312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Electrolytes and Buffers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250" y="12573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Account for ionic strength in acid-base dissociation using the Debye-</a:t>
            </a:r>
            <a:r>
              <a:rPr lang="en-US" sz="2400" dirty="0" err="1" smtClean="0"/>
              <a:t>Hückel</a:t>
            </a:r>
            <a:r>
              <a:rPr lang="en-US" sz="2400" dirty="0" smtClean="0"/>
              <a:t> theory, and using </a:t>
            </a:r>
            <a:r>
              <a:rPr lang="en-US" sz="2400" i="1" dirty="0" err="1" smtClean="0"/>
              <a:t>a</a:t>
            </a:r>
            <a:r>
              <a:rPr lang="en-US" sz="2400" baseline="-25000" dirty="0" err="1" smtClean="0"/>
              <a:t>H</a:t>
            </a:r>
            <a:r>
              <a:rPr lang="en-US" sz="2400" baseline="-25000" dirty="0" smtClean="0"/>
              <a:t>+</a:t>
            </a:r>
            <a:r>
              <a:rPr lang="en-US" sz="2400" dirty="0" smtClean="0"/>
              <a:t> instead of [H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].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60074" y="2755900"/>
          <a:ext cx="392321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Equation" r:id="rId3" imgW="2019240" imgH="444240" progId="Equation.3">
                  <p:embed/>
                </p:oleObj>
              </mc:Choice>
              <mc:Fallback>
                <p:oleObj name="Equation" r:id="rId3" imgW="201924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074" y="2755900"/>
                        <a:ext cx="392321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-Point Star 7"/>
          <p:cNvSpPr/>
          <p:nvPr/>
        </p:nvSpPr>
        <p:spPr>
          <a:xfrm>
            <a:off x="1673802" y="2995177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4326" y="4086225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For weak acids, the acid alone does not contribute much to the ionic strength, but a buffer certainly can: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150" y="5381625"/>
            <a:ext cx="727955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If </a:t>
            </a:r>
            <a:r>
              <a:rPr lang="en-US" sz="2400" dirty="0" err="1" smtClean="0"/>
              <a:t>pK</a:t>
            </a:r>
            <a:r>
              <a:rPr lang="en-US" sz="2400" baseline="-25000" dirty="0" err="1" smtClean="0"/>
              <a:t>a</a:t>
            </a:r>
            <a:r>
              <a:rPr lang="en-US" sz="2400" dirty="0" smtClean="0"/>
              <a:t> = 4.76, 0.1M HA,  [H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] = 0.00132, I = 0.00132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			 pH adjustment is only 0.018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Davies Equation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7650" y="1038225"/>
            <a:ext cx="8239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An example of an </a:t>
            </a:r>
            <a:r>
              <a:rPr lang="en-US" sz="2400" b="1" i="1" dirty="0" smtClean="0"/>
              <a:t>empirical model</a:t>
            </a:r>
            <a:r>
              <a:rPr lang="en-US" sz="2400" dirty="0" smtClean="0"/>
              <a:t>: It seems to produce real behavior more at higher ionic strength.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927584"/>
              </p:ext>
            </p:extLst>
          </p:nvPr>
        </p:nvGraphicFramePr>
        <p:xfrm>
          <a:off x="173038" y="3106738"/>
          <a:ext cx="5287962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Equation" r:id="rId3" imgW="2908080" imgH="914400" progId="Equation.DSMT4">
                  <p:embed/>
                </p:oleObj>
              </mc:Choice>
              <mc:Fallback>
                <p:oleObj name="Equation" r:id="rId3" imgW="290808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3106738"/>
                        <a:ext cx="5287962" cy="166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3" descr="c:\ch10\10_08fig_PChem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78792" y="2209800"/>
            <a:ext cx="3135007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Salting in/Salting Out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7651" y="1009650"/>
            <a:ext cx="8753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The Davies model predicts first an increase (salting in), then a decrease (salting out) in </a:t>
            </a:r>
            <a:r>
              <a:rPr lang="en-US" sz="2400" dirty="0" err="1" smtClean="0"/>
              <a:t>solubilty</a:t>
            </a:r>
            <a:r>
              <a:rPr lang="en-US" sz="2400" dirty="0" smtClean="0"/>
              <a:t> with ionic strength. The two effects arise from different phenomena. 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0888" y="2439865"/>
            <a:ext cx="5720012" cy="4180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Electrolytes </a:t>
            </a:r>
            <a:r>
              <a:rPr lang="en-US" smtClean="0"/>
              <a:t>in solution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52775" y="6356350"/>
            <a:ext cx="2895600" cy="365125"/>
          </a:xfrm>
        </p:spPr>
        <p:txBody>
          <a:bodyPr/>
          <a:lstStyle/>
          <a:p>
            <a:r>
              <a:rPr lang="en-US" smtClean="0"/>
              <a:t>CHEM 450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0873" t="5417" b="7917"/>
          <a:stretch>
            <a:fillRect/>
          </a:stretch>
        </p:blipFill>
        <p:spPr bwMode="auto">
          <a:xfrm>
            <a:off x="323850" y="2590799"/>
            <a:ext cx="4244686" cy="3095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71476" y="1190625"/>
            <a:ext cx="8401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/>
              <a:t>Electrolytes have a formula unit, not a molecular formula: when you have 100 Na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and 100 </a:t>
            </a:r>
            <a:r>
              <a:rPr lang="en-US" sz="2400" dirty="0" err="1" smtClean="0"/>
              <a:t>Cl</a:t>
            </a:r>
            <a:r>
              <a:rPr lang="en-US" sz="2400" baseline="30000" dirty="0" smtClean="0"/>
              <a:t>-</a:t>
            </a:r>
            <a:r>
              <a:rPr lang="en-US" sz="2400" dirty="0" smtClean="0"/>
              <a:t> in a crystal, you break the equivalent of 100 NaCl bonds.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1550" y="2638425"/>
            <a:ext cx="4057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/>
              <a:t>Cannot have a solution of </a:t>
            </a:r>
            <a:r>
              <a:rPr lang="en-US" sz="2400" dirty="0" err="1" smtClean="0"/>
              <a:t>cations</a:t>
            </a:r>
            <a:r>
              <a:rPr lang="en-US" sz="2400" dirty="0" smtClean="0"/>
              <a:t>, or a solution of anions: the solution is both together... and neutral.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1550" y="4514850"/>
            <a:ext cx="3952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/>
              <a:t>Dissociation is favored when entropic gain outweighs </a:t>
            </a:r>
            <a:r>
              <a:rPr lang="en-US" sz="2400" dirty="0" err="1" smtClean="0"/>
              <a:t>enthalpic</a:t>
            </a:r>
            <a:r>
              <a:rPr lang="en-US" sz="2400" dirty="0" smtClean="0"/>
              <a:t> input to “break” bond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1142999"/>
            <a:ext cx="7877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itchFamily="34" charset="0"/>
              </a:rPr>
              <a:t>That’s it for Unit II. </a:t>
            </a:r>
            <a:r>
              <a:rPr lang="en-US" sz="2400" dirty="0" smtClean="0">
                <a:latin typeface="Century Gothic" pitchFamily="34" charset="0"/>
              </a:rPr>
              <a:t>We review on </a:t>
            </a:r>
            <a:r>
              <a:rPr lang="en-US" sz="2400" dirty="0" smtClean="0">
                <a:latin typeface="Century Gothic" pitchFamily="34" charset="0"/>
              </a:rPr>
              <a:t>Thursday</a:t>
            </a:r>
            <a:r>
              <a:rPr lang="en-US" sz="2400" dirty="0" smtClean="0">
                <a:latin typeface="Century Gothic" pitchFamily="34" charset="0"/>
              </a:rPr>
              <a:t>, </a:t>
            </a:r>
            <a:r>
              <a:rPr lang="en-US" sz="2400" dirty="0">
                <a:latin typeface="Century Gothic" pitchFamily="34" charset="0"/>
              </a:rPr>
              <a:t>and have Exam 2 next </a:t>
            </a:r>
            <a:r>
              <a:rPr lang="en-US" sz="2400" dirty="0" smtClean="0">
                <a:latin typeface="Century Gothic" pitchFamily="34" charset="0"/>
              </a:rPr>
              <a:t>Tue</a:t>
            </a:r>
            <a:r>
              <a:rPr lang="en-US" sz="2400" dirty="0" smtClean="0">
                <a:latin typeface="Century Gothic" pitchFamily="34" charset="0"/>
              </a:rPr>
              <a:t>sday</a:t>
            </a:r>
            <a:r>
              <a:rPr lang="en-US" sz="2400" dirty="0">
                <a:latin typeface="Century Gothic" pitchFamily="34" charset="0"/>
              </a:rPr>
              <a:t>. </a:t>
            </a:r>
            <a:r>
              <a:rPr lang="en-US" sz="2400" dirty="0" smtClean="0">
                <a:latin typeface="Century Gothic" pitchFamily="34" charset="0"/>
              </a:rPr>
              <a:t>Email </a:t>
            </a:r>
            <a:r>
              <a:rPr lang="en-US" sz="2400" dirty="0">
                <a:latin typeface="Century Gothic" pitchFamily="34" charset="0"/>
              </a:rPr>
              <a:t>if you have questions! </a:t>
            </a:r>
          </a:p>
          <a:p>
            <a:endParaRPr lang="en-US" sz="2400" b="1" dirty="0" smtClean="0">
              <a:latin typeface="Century Gothic" pitchFamily="34" charset="0"/>
            </a:endParaRPr>
          </a:p>
          <a:p>
            <a:r>
              <a:rPr lang="en-US" sz="2400" b="1" dirty="0" smtClean="0">
                <a:latin typeface="Century Gothic" pitchFamily="34" charset="0"/>
              </a:rPr>
              <a:t>HW 7 </a:t>
            </a:r>
            <a:r>
              <a:rPr lang="en-US" sz="2400" dirty="0" smtClean="0">
                <a:latin typeface="Century Gothic" pitchFamily="34" charset="0"/>
              </a:rPr>
              <a:t>is due </a:t>
            </a:r>
            <a:r>
              <a:rPr lang="en-US" sz="2400" dirty="0" smtClean="0">
                <a:latin typeface="Century Gothic" pitchFamily="34" charset="0"/>
              </a:rPr>
              <a:t>10/29, </a:t>
            </a:r>
            <a:r>
              <a:rPr lang="en-US" sz="2400" dirty="0" smtClean="0">
                <a:latin typeface="Century Gothic" pitchFamily="34" charset="0"/>
              </a:rPr>
              <a:t>and will include both this material and the real solutions/activities content.</a:t>
            </a:r>
            <a:endParaRPr lang="en-US" sz="2400" b="1" dirty="0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Electric field (potential) from a point charge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41375" y="1893888"/>
          <a:ext cx="222250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name="Equation" r:id="rId3" imgW="850680" imgH="431640" progId="Equation.3">
                  <p:embed/>
                </p:oleObj>
              </mc:Choice>
              <mc:Fallback>
                <p:oleObj name="Equation" r:id="rId3" imgW="8506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1893888"/>
                        <a:ext cx="2222500" cy="1128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9575" y="938211"/>
            <a:ext cx="4324350" cy="3243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2847975" y="5008563"/>
          <a:ext cx="2687638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6" name="Equation" r:id="rId6" imgW="1028520" imgH="431640" progId="Equation.3">
                  <p:embed/>
                </p:oleObj>
              </mc:Choice>
              <mc:Fallback>
                <p:oleObj name="Equation" r:id="rId6" imgW="102852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5008563"/>
                        <a:ext cx="2687638" cy="1128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0500" y="1333500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For a single point charge: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975" y="4514850"/>
            <a:ext cx="4506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Force between two charges: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Thermodynamics of dissociation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8125" y="962025"/>
            <a:ext cx="87153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 smtClean="0"/>
              <a:t>All thermodynamic state functions (</a:t>
            </a:r>
            <a:r>
              <a:rPr lang="en-US" sz="2400" dirty="0" smtClean="0">
                <a:sym typeface="Symbol"/>
              </a:rPr>
              <a:t></a:t>
            </a:r>
            <a:r>
              <a:rPr lang="en-US" sz="2400" dirty="0" err="1" smtClean="0"/>
              <a:t>G</a:t>
            </a:r>
            <a:r>
              <a:rPr lang="en-US" sz="2400" dirty="0" err="1" smtClean="0">
                <a:sym typeface="Symbol"/>
              </a:rPr>
              <a:t>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 , </a:t>
            </a:r>
            <a:r>
              <a:rPr lang="en-US" sz="2400" dirty="0" smtClean="0">
                <a:sym typeface="Symbol"/>
              </a:rPr>
              <a:t></a:t>
            </a:r>
            <a:r>
              <a:rPr lang="en-US" sz="2400" dirty="0" err="1" smtClean="0"/>
              <a:t>H</a:t>
            </a:r>
            <a:r>
              <a:rPr lang="en-US" sz="2400" dirty="0" err="1" smtClean="0">
                <a:sym typeface="Symbol"/>
              </a:rPr>
              <a:t></a:t>
            </a:r>
            <a:r>
              <a:rPr lang="en-US" sz="2400" baseline="-25000" dirty="0" err="1" smtClean="0"/>
              <a:t>f</a:t>
            </a:r>
            <a:r>
              <a:rPr lang="en-US" sz="2400" baseline="-25000" dirty="0" smtClean="0"/>
              <a:t>,</a:t>
            </a:r>
            <a:r>
              <a:rPr lang="en-US" sz="2400" dirty="0" smtClean="0"/>
              <a:t> S</a:t>
            </a:r>
            <a:r>
              <a:rPr lang="en-US" sz="2400" dirty="0" smtClean="0">
                <a:sym typeface="Symbol"/>
              </a:rPr>
              <a:t>) </a:t>
            </a:r>
            <a:r>
              <a:rPr lang="en-US" sz="2400" dirty="0" smtClean="0"/>
              <a:t>are referenced to H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= 0 for ions.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 smtClean="0"/>
              <a:t>Gibbs Energy for dissociation is defined in the same way as before, using a reaction like: 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endParaRPr lang="en-US" sz="2400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22399" y="3155950"/>
          <a:ext cx="4224421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3" imgW="2031840" imgH="241200" progId="Equation.3">
                  <p:embed/>
                </p:oleObj>
              </mc:Choice>
              <mc:Fallback>
                <p:oleObj name="Equation" r:id="rId3" imgW="203184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399" y="3155950"/>
                        <a:ext cx="4224421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7013" y="3371502"/>
            <a:ext cx="2566987" cy="354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1926" y="3762375"/>
            <a:ext cx="645795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endParaRPr lang="en-US" sz="2400" dirty="0" smtClean="0"/>
          </a:p>
          <a:p>
            <a:pPr marL="457200" indent="-457200">
              <a:spcAft>
                <a:spcPts val="1200"/>
              </a:spcAft>
              <a:buFont typeface="+mj-lt"/>
              <a:buAutoNum type="arabicPeriod" startAt="3"/>
            </a:pPr>
            <a:r>
              <a:rPr lang="en-US" sz="2400" dirty="0" smtClean="0"/>
              <a:t>If </a:t>
            </a:r>
            <a:r>
              <a:rPr lang="en-US" sz="2400" dirty="0" smtClean="0">
                <a:sym typeface="Symbol"/>
              </a:rPr>
              <a:t></a:t>
            </a:r>
            <a:r>
              <a:rPr lang="en-US" sz="2400" dirty="0" smtClean="0"/>
              <a:t>G</a:t>
            </a:r>
            <a:r>
              <a:rPr lang="en-US" sz="2400" baseline="-25000" dirty="0" smtClean="0"/>
              <a:t>R</a:t>
            </a:r>
            <a:r>
              <a:rPr lang="en-US" sz="2400" dirty="0" smtClean="0"/>
              <a:t> &lt; 0, the reaction is spontaneous, so the electrolyte is “soluble”</a:t>
            </a:r>
          </a:p>
          <a:p>
            <a:pPr>
              <a:spcAft>
                <a:spcPts val="1200"/>
              </a:spcAft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effect of ionic field?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95625" y="6308725"/>
            <a:ext cx="2895600" cy="365125"/>
          </a:xfrm>
        </p:spPr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942975"/>
            <a:ext cx="83153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300" dirty="0" smtClean="0"/>
              <a:t>Compared to non-electrolytes, solute-solute interactions are dominated by long-range electrostatics!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2495550"/>
            <a:ext cx="3933825" cy="3933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 l="11165" t="10194" r="11165" b="12864"/>
          <a:stretch>
            <a:fillRect/>
          </a:stretch>
        </p:blipFill>
        <p:spPr bwMode="auto">
          <a:xfrm>
            <a:off x="438150" y="2537758"/>
            <a:ext cx="3924300" cy="3887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Chemical potential of electrolyte solutions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051" y="1562100"/>
            <a:ext cx="8115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/>
              <a:t>We define a </a:t>
            </a:r>
            <a:r>
              <a:rPr lang="en-US" sz="2400" b="1" i="1" dirty="0" smtClean="0"/>
              <a:t>mean ionic chemical potential</a:t>
            </a:r>
            <a:r>
              <a:rPr lang="en-US" sz="2400" dirty="0" smtClean="0"/>
              <a:t>, </a:t>
            </a:r>
            <a:r>
              <a:rPr lang="en-US" sz="2400" dirty="0" smtClean="0">
                <a:sym typeface="Symbol"/>
              </a:rPr>
              <a:t></a:t>
            </a:r>
            <a:r>
              <a:rPr lang="en-US" sz="2400" baseline="-25000" dirty="0" smtClean="0">
                <a:sym typeface="Symbol"/>
              </a:rPr>
              <a:t></a:t>
            </a:r>
            <a:r>
              <a:rPr lang="en-US" sz="2400" dirty="0" smtClean="0">
                <a:sym typeface="Symbol"/>
              </a:rPr>
              <a:t>, for the solute as: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00051" y="4181475"/>
            <a:ext cx="8134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/>
              <a:t>We must use this mean ionic </a:t>
            </a:r>
            <a:r>
              <a:rPr lang="en-US" sz="2400" dirty="0" smtClean="0">
                <a:sym typeface="Symbol"/>
              </a:rPr>
              <a:t> because we cannot experimentally get  for the individual ions (no solution of just </a:t>
            </a:r>
            <a:r>
              <a:rPr lang="en-US" sz="2400" dirty="0" err="1" smtClean="0">
                <a:sym typeface="Symbol"/>
              </a:rPr>
              <a:t>cations</a:t>
            </a:r>
            <a:r>
              <a:rPr lang="en-US" sz="2400" dirty="0" smtClean="0">
                <a:sym typeface="Symbol"/>
              </a:rPr>
              <a:t>!)</a:t>
            </a:r>
            <a:endParaRPr lang="en-US" sz="24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584348" y="2857500"/>
          <a:ext cx="319732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Equation" r:id="rId3" imgW="1638000" imgH="393480" progId="Equation.3">
                  <p:embed/>
                </p:oleObj>
              </mc:Choice>
              <mc:Fallback>
                <p:oleObj name="Equation" r:id="rId3" imgW="16380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348" y="2857500"/>
                        <a:ext cx="3197327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5-Point Star 9"/>
          <p:cNvSpPr/>
          <p:nvPr/>
        </p:nvSpPr>
        <p:spPr>
          <a:xfrm>
            <a:off x="1864302" y="3014227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of electrolyte solutions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7675" y="1866900"/>
            <a:ext cx="7090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Similarly, we identify a </a:t>
            </a:r>
            <a:r>
              <a:rPr lang="en-US" sz="2400" b="1" i="1" dirty="0" smtClean="0"/>
              <a:t>mean ionic activity, a</a:t>
            </a:r>
            <a:r>
              <a:rPr lang="en-US" sz="2400" b="1" baseline="-25000" dirty="0" smtClean="0">
                <a:sym typeface="Symbol"/>
              </a:rPr>
              <a:t></a:t>
            </a:r>
            <a:r>
              <a:rPr lang="en-US" sz="2400" dirty="0" smtClean="0">
                <a:sym typeface="Symbol"/>
              </a:rPr>
              <a:t>: </a:t>
            </a:r>
            <a:endParaRPr lang="en-US" sz="2400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889249" y="2724150"/>
          <a:ext cx="245019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2" name="Equation" r:id="rId5" imgW="927000" imgH="266400" progId="Equation.3">
                  <p:embed/>
                </p:oleObj>
              </mc:Choice>
              <mc:Fallback>
                <p:oleObj name="Equation" r:id="rId5" imgW="927000" imgH="26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49" y="2724150"/>
                        <a:ext cx="2450193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9100" y="4000500"/>
            <a:ext cx="84048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here, the stoichiometric coefficients require some care: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ym typeface="Symbol"/>
              </a:rPr>
              <a:t>	</a:t>
            </a:r>
            <a:r>
              <a:rPr lang="en-US" sz="2400" baseline="-25000" dirty="0" smtClean="0">
                <a:sym typeface="Symbol"/>
              </a:rPr>
              <a:t>+</a:t>
            </a:r>
            <a:r>
              <a:rPr lang="en-US" sz="2400" dirty="0" smtClean="0">
                <a:sym typeface="Symbol"/>
              </a:rPr>
              <a:t>			</a:t>
            </a:r>
            <a:r>
              <a:rPr lang="en-US" sz="2400" dirty="0" err="1" smtClean="0">
                <a:sym typeface="Symbol"/>
              </a:rPr>
              <a:t>Cation</a:t>
            </a:r>
            <a:endParaRPr lang="en-US" sz="2400" dirty="0" smtClean="0">
              <a:sym typeface="Symbol"/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sym typeface="Symbol"/>
              </a:rPr>
              <a:t>	</a:t>
            </a:r>
            <a:r>
              <a:rPr lang="en-US" sz="2400" baseline="-25000" dirty="0" smtClean="0">
                <a:sym typeface="Symbol"/>
              </a:rPr>
              <a:t>-</a:t>
            </a:r>
            <a:r>
              <a:rPr lang="en-US" sz="2400" dirty="0" smtClean="0">
                <a:sym typeface="Symbol"/>
              </a:rPr>
              <a:t>			Anion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	</a:t>
            </a:r>
            <a:r>
              <a:rPr lang="en-US" sz="2400" dirty="0" smtClean="0">
                <a:sym typeface="Symbol"/>
              </a:rPr>
              <a:t> 			Formula unit (              )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867025" y="1037492"/>
          <a:ext cx="2800350" cy="553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3" name="Equation" r:id="rId7" imgW="1155600" imgH="228600" progId="Equation.3">
                  <p:embed/>
                </p:oleObj>
              </mc:Choice>
              <mc:Fallback>
                <p:oleObj name="Equation" r:id="rId7" imgW="11556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1037492"/>
                        <a:ext cx="2800350" cy="553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149975" y="5624513"/>
          <a:ext cx="1214436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4" name="Equation" r:id="rId9" imgW="685800" imgH="228600" progId="Equation.DSMT4">
                  <p:embed/>
                </p:oleObj>
              </mc:Choice>
              <mc:Fallback>
                <p:oleObj name="Equation" r:id="rId9" imgW="6858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975" y="5624513"/>
                        <a:ext cx="1214436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ionic </a:t>
            </a:r>
            <a:r>
              <a:rPr lang="en-US" dirty="0" err="1" smtClean="0"/>
              <a:t>molality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181850" y="1257300"/>
          <a:ext cx="12922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3" imgW="698400" imgH="888840" progId="Equation.3">
                  <p:embed/>
                </p:oleObj>
              </mc:Choice>
              <mc:Fallback>
                <p:oleObj name="Equation" r:id="rId3" imgW="69840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1257300"/>
                        <a:ext cx="1292225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9099" y="1352550"/>
            <a:ext cx="6353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/>
              <a:t>Ionic </a:t>
            </a:r>
            <a:r>
              <a:rPr lang="en-US" sz="2400" dirty="0" err="1" smtClean="0"/>
              <a:t>molalities</a:t>
            </a:r>
            <a:r>
              <a:rPr lang="en-US" sz="2400" dirty="0" smtClean="0"/>
              <a:t> are related to activities by the activity coefficients. The </a:t>
            </a:r>
            <a:r>
              <a:rPr lang="en-US" sz="2400" b="1" i="1" dirty="0" smtClean="0"/>
              <a:t>mean ionic </a:t>
            </a:r>
            <a:r>
              <a:rPr lang="en-US" sz="2400" b="1" i="1" dirty="0" err="1" smtClean="0"/>
              <a:t>molality</a:t>
            </a:r>
            <a:r>
              <a:rPr lang="en-US" sz="2400" dirty="0" smtClean="0"/>
              <a:t> is the </a:t>
            </a:r>
            <a:r>
              <a:rPr lang="en-US" sz="2400" b="1" dirty="0" smtClean="0"/>
              <a:t>geometric mean</a:t>
            </a:r>
            <a:r>
              <a:rPr lang="en-US" sz="2400" dirty="0" smtClean="0"/>
              <a:t> of the ionic </a:t>
            </a:r>
            <a:r>
              <a:rPr lang="en-US" sz="2400" dirty="0" err="1" smtClean="0"/>
              <a:t>molalities</a:t>
            </a:r>
            <a:r>
              <a:rPr lang="en-US" sz="2400" dirty="0" smtClean="0"/>
              <a:t> of the </a:t>
            </a:r>
            <a:r>
              <a:rPr lang="en-US" sz="2400" dirty="0" err="1" smtClean="0"/>
              <a:t>cation</a:t>
            </a:r>
            <a:r>
              <a:rPr lang="en-US" sz="2400" dirty="0" smtClean="0"/>
              <a:t> and anion: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03300" y="3381375"/>
          <a:ext cx="2149476" cy="60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5" imgW="812520" imgH="228600" progId="Equation.3">
                  <p:embed/>
                </p:oleObj>
              </mc:Choice>
              <mc:Fallback>
                <p:oleObj name="Equation" r:id="rId5" imgW="8125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3381375"/>
                        <a:ext cx="2149476" cy="6045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4302125" y="3321050"/>
          <a:ext cx="30575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7" imgW="1155600" imgH="266400" progId="Equation.3">
                  <p:embed/>
                </p:oleObj>
              </mc:Choice>
              <mc:Fallback>
                <p:oleObj name="Equation" r:id="rId7" imgW="1155600" imgH="266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3321050"/>
                        <a:ext cx="3057525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00" y="4505325"/>
            <a:ext cx="7170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So that the relationship between a</a:t>
            </a:r>
            <a:r>
              <a:rPr lang="en-US" sz="2400" dirty="0" smtClean="0">
                <a:sym typeface="Symbol"/>
              </a:rPr>
              <a:t></a:t>
            </a:r>
            <a:r>
              <a:rPr lang="en-US" sz="2400" dirty="0" smtClean="0"/>
              <a:t> and m</a:t>
            </a:r>
            <a:r>
              <a:rPr lang="en-US" sz="2400" dirty="0" smtClean="0">
                <a:sym typeface="Symbol"/>
              </a:rPr>
              <a:t></a:t>
            </a:r>
            <a:r>
              <a:rPr lang="en-US" sz="2400" dirty="0" smtClean="0"/>
              <a:t> is: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3463925" y="5222875"/>
          <a:ext cx="152717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9" imgW="825480" imgH="431640" progId="Equation.3">
                  <p:embed/>
                </p:oleObj>
              </mc:Choice>
              <mc:Fallback>
                <p:oleObj name="Equation" r:id="rId9" imgW="82548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5222875"/>
                        <a:ext cx="1527175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activity coefficients: high </a:t>
            </a:r>
            <a:r>
              <a:rPr lang="en-US" dirty="0" err="1" smtClean="0"/>
              <a:t>molality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II-8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CHEM 450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3" descr="c:\chAppB\AppxB_10_3tbl_PCh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30275"/>
            <a:ext cx="9039225" cy="505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 Slides">
      <a:majorFont>
        <a:latin typeface="Maiandra G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>
              <a:lumMod val="95000"/>
              <a:lumOff val="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 Slides">
      <a:majorFont>
        <a:latin typeface="Maiandra G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6795</TotalTime>
  <Words>941</Words>
  <Application>Microsoft Office PowerPoint</Application>
  <PresentationFormat>On-screen Show (4:3)</PresentationFormat>
  <Paragraphs>144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Century Gothic</vt:lpstr>
      <vt:lpstr>Maiandra GD</vt:lpstr>
      <vt:lpstr>Palatino Linotype</vt:lpstr>
      <vt:lpstr>Symbol</vt:lpstr>
      <vt:lpstr>Office Theme</vt:lpstr>
      <vt:lpstr>Custom Design</vt:lpstr>
      <vt:lpstr>1_Custom Design</vt:lpstr>
      <vt:lpstr>Equation</vt:lpstr>
      <vt:lpstr>PowerPoint Presentation</vt:lpstr>
      <vt:lpstr>Electrolytes in solution</vt:lpstr>
      <vt:lpstr>Electric field (potential) from a point charge</vt:lpstr>
      <vt:lpstr>Thermodynamics of dissociation</vt:lpstr>
      <vt:lpstr>What is the effect of ionic field?</vt:lpstr>
      <vt:lpstr>Chemical potential of electrolyte solutions</vt:lpstr>
      <vt:lpstr>Activities of electrolyte solutions</vt:lpstr>
      <vt:lpstr>Mean ionic molality</vt:lpstr>
      <vt:lpstr>Mean activity coefficients: high molality</vt:lpstr>
      <vt:lpstr>Ionic Strength measures influence of field</vt:lpstr>
      <vt:lpstr>Debye-Hückel Theory</vt:lpstr>
      <vt:lpstr>Equilibrium in electrolyte solutions</vt:lpstr>
      <vt:lpstr>Dependence on electrolyte concentrations</vt:lpstr>
      <vt:lpstr>Iterative Equilibrium Calculations</vt:lpstr>
      <vt:lpstr>An example: dissociation of an acid</vt:lpstr>
      <vt:lpstr>Henderson-Hasselbach equation</vt:lpstr>
      <vt:lpstr>Electrolytes and Buffers</vt:lpstr>
      <vt:lpstr>The Davies Equation</vt:lpstr>
      <vt:lpstr>Salting in/Salting Out</vt:lpstr>
      <vt:lpstr>PowerPoint Presentation</vt:lpstr>
    </vt:vector>
  </TitlesOfParts>
  <Company>Western Kentucky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 Nee</dc:creator>
  <cp:lastModifiedBy>Nee, Matthew</cp:lastModifiedBy>
  <cp:revision>558</cp:revision>
  <dcterms:created xsi:type="dcterms:W3CDTF">2010-08-19T21:14:43Z</dcterms:created>
  <dcterms:modified xsi:type="dcterms:W3CDTF">2022-10-04T21:34:45Z</dcterms:modified>
</cp:coreProperties>
</file>