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</p:sldMasterIdLst>
  <p:notesMasterIdLst>
    <p:notesMasterId r:id="rId19"/>
  </p:notesMasterIdLst>
  <p:sldIdLst>
    <p:sldId id="256" r:id="rId4"/>
    <p:sldId id="363" r:id="rId5"/>
    <p:sldId id="364" r:id="rId6"/>
    <p:sldId id="365" r:id="rId7"/>
    <p:sldId id="366" r:id="rId8"/>
    <p:sldId id="377" r:id="rId9"/>
    <p:sldId id="376" r:id="rId10"/>
    <p:sldId id="367" r:id="rId11"/>
    <p:sldId id="368" r:id="rId12"/>
    <p:sldId id="371" r:id="rId13"/>
    <p:sldId id="372" r:id="rId14"/>
    <p:sldId id="374" r:id="rId15"/>
    <p:sldId id="369" r:id="rId16"/>
    <p:sldId id="370" r:id="rId17"/>
    <p:sldId id="27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C000"/>
    <a:srgbClr val="F79646"/>
    <a:srgbClr val="4776D5"/>
    <a:srgbClr val="95B3D7"/>
    <a:srgbClr val="DAE78B"/>
    <a:srgbClr val="527FD8"/>
    <a:srgbClr val="404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7534DF-8A14-431F-9114-89903408480D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1BC010-C5A4-4D04-93DF-07F016107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Lecture II-9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62550" y="0"/>
            <a:ext cx="352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CHEM 450/450G </a:t>
            </a:r>
          </a:p>
          <a:p>
            <a:pPr algn="r"/>
            <a:r>
              <a:rPr lang="en-US" sz="2000" dirty="0" smtClean="0"/>
              <a:t>Fall, 2018 – Dr. M. J. Nee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15345" y="1219200"/>
            <a:ext cx="3971637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Lecture II-9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Review of Equilibrium and Solutions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Plan for Today: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Chapter Reviews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Question and Answer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Soup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0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20709" t="18296" r="20539" b="13587"/>
          <a:stretch>
            <a:fillRect/>
          </a:stretch>
        </p:blipFill>
        <p:spPr bwMode="auto">
          <a:xfrm>
            <a:off x="447675" y="439016"/>
            <a:ext cx="4047129" cy="5921822"/>
          </a:xfrm>
          <a:prstGeom prst="rect">
            <a:avLst/>
          </a:prstGeom>
          <a:solidFill>
            <a:srgbClr val="000000">
              <a:shade val="95000"/>
            </a:srgbClr>
          </a:solidFill>
          <a:ln w="3048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5EE-DE34-4B80-9702-96FEC2C9A8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r="22175"/>
          <a:stretch>
            <a:fillRect/>
          </a:stretch>
        </p:blipFill>
        <p:spPr bwMode="auto">
          <a:xfrm>
            <a:off x="238124" y="228601"/>
            <a:ext cx="4448176" cy="62960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-963" t="2751" r="33838"/>
          <a:stretch>
            <a:fillRect/>
          </a:stretch>
        </p:blipFill>
        <p:spPr bwMode="auto">
          <a:xfrm>
            <a:off x="533022" y="3248025"/>
            <a:ext cx="1914903" cy="27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osmarinic_acid.png"/>
          <p:cNvPicPr>
            <a:picLocks noChangeAspect="1"/>
          </p:cNvPicPr>
          <p:nvPr/>
        </p:nvPicPr>
        <p:blipFill>
          <a:blip r:embed="rId5" cstate="print"/>
          <a:srcRect l="-6250" t="-11040" r="-3125" b="-7658"/>
          <a:stretch>
            <a:fillRect/>
          </a:stretch>
        </p:blipFill>
        <p:spPr>
          <a:xfrm>
            <a:off x="1691961" y="3943350"/>
            <a:ext cx="2617838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Linoleic-acid-from-xtal-1979-3D-ball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3650561" flipV="1">
            <a:off x="-264810" y="1529795"/>
            <a:ext cx="6164596" cy="1445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Henry’s and </a:t>
            </a:r>
            <a:r>
              <a:rPr lang="en-US" dirty="0" err="1" smtClean="0"/>
              <a:t>Raoult’s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" y="1095375"/>
            <a:ext cx="74866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I like making soup because: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It warms and hydrates my house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It smells good</a:t>
            </a:r>
          </a:p>
          <a:p>
            <a:pPr marL="457200" indent="-457200"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Which law would be most appropriate to model each of these effects?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Could I make soup without heat? Would it accomplish goals 1 and 2?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What if I wanted to oxygenate my soup? Hot or cold and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miscible solutions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Linoleic-acid-from-xtal-1979-3D-bal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4983"/>
            <a:ext cx="9144000" cy="2144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2975" y="2505075"/>
            <a:ext cx="703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Chicken Fat is approximately 20% </a:t>
            </a:r>
            <a:r>
              <a:rPr lang="en-US" sz="2400" dirty="0" err="1" smtClean="0"/>
              <a:t>linoleic</a:t>
            </a:r>
            <a:r>
              <a:rPr lang="en-US" sz="2400" dirty="0" smtClean="0"/>
              <a:t> acid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3486150"/>
            <a:ext cx="795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Water-</a:t>
            </a:r>
            <a:r>
              <a:rPr lang="en-US" sz="2400" dirty="0" err="1" smtClean="0"/>
              <a:t>linoleic</a:t>
            </a:r>
            <a:r>
              <a:rPr lang="en-US" sz="2400" dirty="0" smtClean="0"/>
              <a:t> acid is not an ideal solution. What are the thermodynamic parameters associated with mixing? What is the sign of each?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Solutions: Standard States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0550" y="3562350"/>
            <a:ext cx="810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What experiment could I do to measure the activities of the fat and the water in my soup?</a:t>
            </a:r>
          </a:p>
        </p:txBody>
      </p:sp>
      <p:pic>
        <p:nvPicPr>
          <p:cNvPr id="8" name="Picture 7" descr="Linoleic-acid-from-xtal-1979-3D-bal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4983"/>
            <a:ext cx="9144000" cy="2144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2050" y="2228850"/>
            <a:ext cx="703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Chicken Fat is approximately 20% </a:t>
            </a:r>
            <a:r>
              <a:rPr lang="en-US" sz="2400" dirty="0" err="1" smtClean="0"/>
              <a:t>linoleic</a:t>
            </a:r>
            <a:r>
              <a:rPr lang="en-US" sz="2400" dirty="0" smtClean="0"/>
              <a:t> acid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Colligative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33450"/>
            <a:ext cx="818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Aside from the salt, there are a lot of other solutes in the mixture. How do we account for the presence of multiple solutes in terms of the </a:t>
            </a:r>
            <a:r>
              <a:rPr lang="en-US" sz="2400" dirty="0" err="1" smtClean="0"/>
              <a:t>colligative</a:t>
            </a:r>
            <a:r>
              <a:rPr lang="en-US" sz="2400" dirty="0" smtClean="0"/>
              <a:t> properties?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1575" y="3190875"/>
            <a:ext cx="1181100" cy="71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2225" y="3200400"/>
            <a:ext cx="504825" cy="647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c:\ch08\08_01fig_PCh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2159668"/>
            <a:ext cx="3665538" cy="4084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5113338" y="3284538"/>
          <a:ext cx="31099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4" imgW="1371600" imgH="241200" progId="Equation.DSMT4">
                  <p:embed/>
                </p:oleObj>
              </mc:Choice>
              <mc:Fallback>
                <p:oleObj name="Equation" r:id="rId4" imgW="13716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3284538"/>
                        <a:ext cx="310991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314450" y="2457450"/>
            <a:ext cx="2724150" cy="11811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Change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1775" y="6337300"/>
            <a:ext cx="2133600" cy="365125"/>
          </a:xfrm>
        </p:spPr>
        <p:txBody>
          <a:bodyPr/>
          <a:lstStyle/>
          <a:p>
            <a:fld id="{167BC1BD-0036-4EEA-A245-69818B636AA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4" y="1000125"/>
            <a:ext cx="3495675" cy="261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5750" y="1038225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1. When I freeze my broth, before I use it again, I have to thaw it completely before testing the salt level. The outer most part is not nearly as salty as the inner part. Why is that?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450" y="4295775"/>
            <a:ext cx="4457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2. What would be the implication of trying to freeze soup made of CO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instead of water? Does the sign of      matter?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434065" y="5696744"/>
          <a:ext cx="368196" cy="57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65" y="5696744"/>
                        <a:ext cx="368196" cy="570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375" y="4114800"/>
            <a:ext cx="34636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1142999"/>
            <a:ext cx="787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latin typeface="Century Gothic" pitchFamily="34" charset="0"/>
              </a:rPr>
              <a:t>Practice Exam solutions </a:t>
            </a:r>
            <a:r>
              <a:rPr lang="en-US" sz="2400" dirty="0" smtClean="0">
                <a:latin typeface="Century Gothic" pitchFamily="34" charset="0"/>
              </a:rPr>
              <a:t>are up. Study, and ask questions as they come up. </a:t>
            </a:r>
          </a:p>
          <a:p>
            <a:pPr algn="just"/>
            <a:endParaRPr lang="en-US" sz="2400" b="1" dirty="0" smtClean="0">
              <a:latin typeface="Century Gothic" pitchFamily="34" charset="0"/>
            </a:endParaRPr>
          </a:p>
          <a:p>
            <a:pPr algn="just"/>
            <a:r>
              <a:rPr lang="en-US" sz="2400" b="1" dirty="0" smtClean="0">
                <a:latin typeface="Century Gothic" pitchFamily="34" charset="0"/>
              </a:rPr>
              <a:t>As before, study the HW, get the concepts, and know the lingo – it isn’t about memorizing formulas, except for a small handful of important ones. </a:t>
            </a:r>
            <a:endParaRPr lang="en-US" sz="24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4" y="-152400"/>
            <a:ext cx="820102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Chapter 6: Equilibrium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9125" y="981075"/>
            <a:ext cx="8524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000" dirty="0" smtClean="0"/>
              <a:t>Use Gibbs and Helmholtz energy to determine maximum work and spontaneity in pure component systems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 Use the Maxwell relations to connect thermodynamic parameters to one another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 Predict temperature dependence of Gibbs Energy using the Gibbs-Helmholtz equation.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 Define and use chemical potential to describe the effects of pressure, temperature, and composition on phases.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Explain the connection (and origins) between </a:t>
            </a:r>
            <a:r>
              <a:rPr lang="en-US" sz="2000" dirty="0">
                <a:sym typeface="Symbol"/>
              </a:rPr>
              <a:t>G</a:t>
            </a:r>
            <a:r>
              <a:rPr lang="en-US" sz="2000" baseline="-25000" dirty="0">
                <a:sym typeface="Symbol"/>
              </a:rPr>
              <a:t>R</a:t>
            </a:r>
            <a:r>
              <a:rPr lang="en-US" sz="2000" dirty="0">
                <a:sym typeface="Symbol"/>
              </a:rPr>
              <a:t> and </a:t>
            </a:r>
            <a:r>
              <a:rPr lang="en-US" sz="2000" dirty="0" smtClean="0">
                <a:sym typeface="Symbol"/>
              </a:rPr>
              <a:t>K</a:t>
            </a:r>
            <a:r>
              <a:rPr lang="en-US" sz="2000" baseline="-25000" dirty="0" smtClean="0">
                <a:sym typeface="Symbol"/>
              </a:rPr>
              <a:t>P</a:t>
            </a:r>
            <a:r>
              <a:rPr lang="en-US" sz="2000" dirty="0" smtClean="0">
                <a:sym typeface="Symbol"/>
              </a:rPr>
              <a:t>, and its relationship to </a:t>
            </a:r>
            <a:r>
              <a:rPr lang="en-US" sz="2000" dirty="0" err="1"/>
              <a:t>LeChâtelier’s</a:t>
            </a:r>
            <a:r>
              <a:rPr lang="en-US" sz="2000" dirty="0"/>
              <a:t> principle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 Separate the contributions of extent of reaction(</a:t>
            </a:r>
            <a:r>
              <a:rPr lang="en-US" sz="2000" dirty="0" smtClean="0">
                <a:sym typeface="Symbol"/>
              </a:rPr>
              <a:t>)/</a:t>
            </a:r>
            <a:r>
              <a:rPr lang="en-US" sz="2000" dirty="0" smtClean="0">
                <a:sym typeface="Symbol" panose="05050102010706020507" pitchFamily="18" charset="2"/>
              </a:rPr>
              <a:t></a:t>
            </a:r>
            <a:r>
              <a:rPr lang="en-US" sz="2000" dirty="0" err="1" smtClean="0">
                <a:sym typeface="Symbol" panose="05050102010706020507" pitchFamily="18" charset="2"/>
              </a:rPr>
              <a:t>G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r</a:t>
            </a:r>
            <a:r>
              <a:rPr lang="en-US" sz="2000" baseline="30000" dirty="0" err="1" smtClean="0">
                <a:sym typeface="Symbol" panose="05050102010706020507" pitchFamily="18" charset="2"/>
              </a:rPr>
              <a:t>o</a:t>
            </a:r>
            <a:r>
              <a:rPr lang="en-US" sz="2000" dirty="0" smtClean="0">
                <a:sym typeface="Symbol" panose="05050102010706020507" pitchFamily="18" charset="2"/>
              </a:rPr>
              <a:t> from the inherent effects of </a:t>
            </a:r>
            <a:r>
              <a:rPr lang="en-US" sz="2000" dirty="0" smtClean="0">
                <a:sym typeface="Symbol"/>
              </a:rPr>
              <a:t></a:t>
            </a:r>
            <a:r>
              <a:rPr lang="en-US" sz="2000" dirty="0" err="1" smtClean="0">
                <a:sym typeface="Symbol"/>
              </a:rPr>
              <a:t>G</a:t>
            </a:r>
            <a:r>
              <a:rPr lang="en-US" sz="2000" baseline="-25000" dirty="0" err="1" smtClean="0">
                <a:sym typeface="Symbol"/>
              </a:rPr>
              <a:t>mixing</a:t>
            </a:r>
            <a:r>
              <a:rPr lang="en-US" sz="2000" dirty="0" smtClean="0">
                <a:sym typeface="Symbol"/>
              </a:rPr>
              <a:t> on the equilibrium constant.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8: Phase Change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5" y="981075"/>
            <a:ext cx="85248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Interpret plots of (T), and how they vary with P with respect to different phases and their internal equilibria.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Predict changes </a:t>
            </a:r>
            <a:r>
              <a:rPr lang="en-US" sz="2000" dirty="0">
                <a:sym typeface="Symbol"/>
              </a:rPr>
              <a:t>in molar entropy and molar </a:t>
            </a:r>
            <a:r>
              <a:rPr lang="en-US" sz="2000" dirty="0" smtClean="0">
                <a:sym typeface="Symbol"/>
              </a:rPr>
              <a:t>volume from </a:t>
            </a:r>
            <a:r>
              <a:rPr lang="en-US" sz="2000" dirty="0">
                <a:sym typeface="Symbol"/>
              </a:rPr>
              <a:t>slope of phase </a:t>
            </a:r>
            <a:r>
              <a:rPr lang="en-US" sz="2000" dirty="0" smtClean="0">
                <a:sym typeface="Symbol"/>
              </a:rPr>
              <a:t>diagram using the </a:t>
            </a:r>
            <a:r>
              <a:rPr lang="en-US" sz="2000" dirty="0" err="1" smtClean="0">
                <a:sym typeface="Symbol"/>
              </a:rPr>
              <a:t>Clapeyron</a:t>
            </a:r>
            <a:r>
              <a:rPr lang="en-US" sz="2000" dirty="0" smtClean="0">
                <a:sym typeface="Symbol"/>
              </a:rPr>
              <a:t> equation.</a:t>
            </a:r>
            <a:endParaRPr lang="en-US" sz="2000" dirty="0">
              <a:sym typeface="Symbol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Use the phase rule to place limits on possible phase equilibria.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Explain Critical point and supercritical fluids.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Calculate Gibbs energy and entropy of phase changes from enthalpy of sublimation, vaporization, fusion.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Determine enthalpy of formation using the </a:t>
            </a:r>
            <a:r>
              <a:rPr lang="en-US" sz="2000" dirty="0" err="1" smtClean="0">
                <a:sym typeface="Symbol"/>
              </a:rPr>
              <a:t>Clausius-Clapeyron</a:t>
            </a:r>
            <a:r>
              <a:rPr lang="en-US" sz="2000" dirty="0" smtClean="0">
                <a:sym typeface="Symbol"/>
              </a:rPr>
              <a:t> Equation.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Distinguish between vapor pressure and external applied pressure.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Describe surface tension and its effects quantitatively.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9: Solutions (Ideal)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5" y="981075"/>
            <a:ext cx="85248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 Describe ideal solutions with </a:t>
            </a:r>
            <a:r>
              <a:rPr lang="en-US" sz="2000" dirty="0" err="1" smtClean="0"/>
              <a:t>Raoult’s</a:t>
            </a:r>
            <a:r>
              <a:rPr lang="en-US" sz="2000" dirty="0" smtClean="0"/>
              <a:t> and Henry’s Laws, and real solutions using a </a:t>
            </a:r>
            <a:r>
              <a:rPr lang="en-US" sz="2000" dirty="0" err="1" smtClean="0"/>
              <a:t>Raoult’s</a:t>
            </a:r>
            <a:r>
              <a:rPr lang="en-US" sz="2000" dirty="0" smtClean="0"/>
              <a:t> or Henry’s Law standard state.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 Implement chemical potential to describe the driving force </a:t>
            </a:r>
            <a:r>
              <a:rPr lang="en-US" sz="2000" dirty="0" err="1" smtClean="0"/>
              <a:t>behnd</a:t>
            </a:r>
            <a:r>
              <a:rPr lang="en-US" sz="2000" dirty="0" smtClean="0"/>
              <a:t> a spontaneous solution process, including colligative properties.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 Enumerate the properties of ideal solutions (such as </a:t>
            </a:r>
            <a:r>
              <a:rPr lang="en-US" sz="2000" dirty="0" smtClean="0">
                <a:sym typeface="Symbol"/>
              </a:rPr>
              <a:t></a:t>
            </a:r>
            <a:r>
              <a:rPr lang="en-US" sz="2000" dirty="0" err="1" smtClean="0">
                <a:sym typeface="Symbol"/>
              </a:rPr>
              <a:t>H</a:t>
            </a:r>
            <a:r>
              <a:rPr lang="en-US" sz="2000" baseline="-25000" dirty="0" err="1" smtClean="0">
                <a:sym typeface="Symbol"/>
              </a:rPr>
              <a:t>mixing</a:t>
            </a:r>
            <a:r>
              <a:rPr lang="en-US" sz="2000" dirty="0" smtClean="0">
                <a:sym typeface="Symbol"/>
              </a:rPr>
              <a:t> and </a:t>
            </a:r>
            <a:r>
              <a:rPr lang="en-US" sz="2000" dirty="0" err="1" smtClean="0">
                <a:sym typeface="Symbol"/>
              </a:rPr>
              <a:t>V</a:t>
            </a:r>
            <a:r>
              <a:rPr lang="en-US" sz="2000" baseline="-25000" dirty="0" err="1" smtClean="0">
                <a:sym typeface="Symbol"/>
              </a:rPr>
              <a:t>mixing</a:t>
            </a:r>
            <a:r>
              <a:rPr lang="en-US" sz="2000" dirty="0" smtClean="0">
                <a:sym typeface="Symbol"/>
              </a:rPr>
              <a:t> = 0).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Binary solutions and vapor pressure for ideal solutions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Interpret or create from data a temperature-composition diagrams for ideal solutions that follows the phase rule.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Use the Gibbs-</a:t>
            </a:r>
            <a:r>
              <a:rPr lang="en-US" sz="2000" dirty="0" err="1" smtClean="0">
                <a:sym typeface="Symbol"/>
              </a:rPr>
              <a:t>Duhem</a:t>
            </a:r>
            <a:r>
              <a:rPr lang="en-US" sz="2000" dirty="0" smtClean="0">
                <a:sym typeface="Symbol"/>
              </a:rPr>
              <a:t> equation to describe the composition dependence of chemical potential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Outline the origin of colligative properties, but be able to calculate precisely the expected effect of solute on vapor pressure, freezing temperature, boiling temperature, and osmotic pressure.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506076" y="1780292"/>
          <a:ext cx="2333124" cy="41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371600" imgH="241200" progId="Equation.3">
                  <p:embed/>
                </p:oleObj>
              </mc:Choice>
              <mc:Fallback>
                <p:oleObj name="Equation" r:id="rId3" imgW="13716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076" y="1780292"/>
                        <a:ext cx="2333124" cy="41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9: Solutions (non-ideal)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975" y="981075"/>
            <a:ext cx="8524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000" dirty="0" smtClean="0"/>
              <a:t>Identify real solutions based on differences in the A-A/B-B interactions as compared to A-B interactions, and in terms of </a:t>
            </a:r>
            <a:r>
              <a:rPr lang="en-US" sz="2000" dirty="0" smtClean="0">
                <a:sym typeface="Symbol"/>
              </a:rPr>
              <a:t></a:t>
            </a:r>
            <a:r>
              <a:rPr lang="en-US" sz="2000" dirty="0" err="1" smtClean="0">
                <a:sym typeface="Symbol"/>
              </a:rPr>
              <a:t>H</a:t>
            </a:r>
            <a:r>
              <a:rPr lang="en-US" sz="2000" baseline="-25000" dirty="0" err="1" smtClean="0">
                <a:sym typeface="Symbol"/>
              </a:rPr>
              <a:t>mixing</a:t>
            </a:r>
            <a:r>
              <a:rPr lang="en-US" sz="2000" dirty="0" smtClean="0">
                <a:sym typeface="Symbol"/>
              </a:rPr>
              <a:t> and </a:t>
            </a:r>
            <a:r>
              <a:rPr lang="en-US" sz="2000" dirty="0" err="1" smtClean="0">
                <a:sym typeface="Symbol"/>
              </a:rPr>
              <a:t>V</a:t>
            </a:r>
            <a:r>
              <a:rPr lang="en-US" sz="2000" baseline="-25000" dirty="0" err="1" smtClean="0">
                <a:sym typeface="Symbol"/>
              </a:rPr>
              <a:t>mixing</a:t>
            </a:r>
            <a:r>
              <a:rPr lang="en-US" sz="2000" dirty="0" smtClean="0">
                <a:sym typeface="Symbol"/>
              </a:rPr>
              <a:t>  0.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Explain that partial molar quantities depend on composition for real solutions.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Use activity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as an “effective” concentration with respect to </a:t>
            </a:r>
            <a:r>
              <a:rPr lang="en-US" sz="2000" dirty="0" err="1" smtClean="0">
                <a:sym typeface="Symbol"/>
              </a:rPr>
              <a:t>Raoult’s</a:t>
            </a:r>
            <a:r>
              <a:rPr lang="en-US" sz="2000" dirty="0" smtClean="0">
                <a:sym typeface="Symbol"/>
              </a:rPr>
              <a:t> Law and Henry’s Law standards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Demonstrate that equilibrium in solution is based on activities: pure liquid or solid substances are not included in the calculation of solution-phase equilibria (but they are included in G</a:t>
            </a:r>
            <a:r>
              <a:rPr lang="en-US" sz="2000" baseline="-25000" dirty="0" smtClean="0">
                <a:sym typeface="Symbol"/>
              </a:rPr>
              <a:t>R</a:t>
            </a:r>
            <a:r>
              <a:rPr lang="en-US" sz="2000" dirty="0" smtClean="0">
                <a:sym typeface="Symbol"/>
              </a:rPr>
              <a:t>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Describe azeotropes and partially miscible solutions qualitatively.</a:t>
            </a:r>
            <a:r>
              <a:rPr lang="en-US" sz="2000" dirty="0"/>
              <a:t> </a:t>
            </a:r>
            <a:endParaRPr lang="en-US" sz="2000" dirty="0" smtClean="0">
              <a:sym typeface="Symbol"/>
            </a:endParaRPr>
          </a:p>
          <a:p>
            <a:pPr>
              <a:spcAft>
                <a:spcPts val="1200"/>
              </a:spcAf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10: Electrolyte Solutions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058" y="982980"/>
            <a:ext cx="82870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Calculate the mean ionic molality, activity, and chemical potential given the mean ionic activity coefficient for a solution.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For a particular solution, determine the ionic strength for the solution.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Use ionic strength to determine mean ionic activity coefficient using Debye-</a:t>
            </a:r>
            <a:r>
              <a:rPr lang="en-US" sz="2400" dirty="0" err="1" smtClean="0"/>
              <a:t>Huckel</a:t>
            </a:r>
            <a:r>
              <a:rPr lang="en-US" sz="2400" dirty="0" smtClean="0"/>
              <a:t> theory.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Use ionic activity in the context of an equilibrium calculation involving electrolytes to calculate the effect of ionic strength on equilibrium concentrations in solution.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Describe the salting-in and salting-out effect in terms of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sp</a:t>
            </a:r>
            <a:r>
              <a:rPr lang="en-US" sz="2400" dirty="0" smtClean="0"/>
              <a:t> and the Davies equation.</a:t>
            </a:r>
          </a:p>
        </p:txBody>
      </p:sp>
    </p:spTree>
    <p:extLst>
      <p:ext uri="{BB962C8B-B14F-4D97-AF65-F5344CB8AC3E}">
        <p14:creationId xmlns:p14="http://schemas.microsoft.com/office/powerpoint/2010/main" val="8075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6850" y="1362075"/>
            <a:ext cx="654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General questions before we start really cooking?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819150"/>
            <a:ext cx="80391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Making Soup: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Boil chicken with vegetables and herbs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Throw out mushy vegetables and spent herbs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Add fresh vegetables and chicken, return to boil, add noodles, cook until tender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Cool, skim fat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Freeze leftovers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574" y="3324224"/>
            <a:ext cx="4314825" cy="32361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5" name="Picture 13" descr="rosema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7"/>
          <a:stretch/>
        </p:blipFill>
        <p:spPr bwMode="auto">
          <a:xfrm>
            <a:off x="730250" y="2450307"/>
            <a:ext cx="2963786" cy="36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and chemical potential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850" y="952500"/>
            <a:ext cx="857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The tasty parts of vegetables and herbs are often not very water soluble... what does this mean for their chemical potentials in different solvents?</a:t>
            </a:r>
          </a:p>
        </p:txBody>
      </p:sp>
      <p:pic>
        <p:nvPicPr>
          <p:cNvPr id="8" name="Picture 7" descr="Rosmarinic_acid.png"/>
          <p:cNvPicPr>
            <a:picLocks noChangeAspect="1"/>
          </p:cNvPicPr>
          <p:nvPr/>
        </p:nvPicPr>
        <p:blipFill>
          <a:blip r:embed="rId4" cstate="print"/>
          <a:srcRect l="-6250" t="-11040" r="-3125" b="-7658"/>
          <a:stretch>
            <a:fillRect/>
          </a:stretch>
        </p:blipFill>
        <p:spPr>
          <a:xfrm>
            <a:off x="1895475" y="4013517"/>
            <a:ext cx="3219450" cy="1663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990850" y="5086350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 smtClean="0"/>
              <a:t>rosmarinic</a:t>
            </a:r>
            <a:r>
              <a:rPr lang="en-US" sz="2000" dirty="0" smtClean="0"/>
              <a:t> acid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537200" y="2295524"/>
          <a:ext cx="1737254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5" imgW="850680" imgH="228600" progId="Equation.3">
                  <p:embed/>
                </p:oleObj>
              </mc:Choice>
              <mc:Fallback>
                <p:oleObj name="Equation" r:id="rId5" imgW="8506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295524"/>
                        <a:ext cx="1737254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10281" y="2952750"/>
            <a:ext cx="437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How could we predict that?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4638675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Why does this change with heat?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132388" y="5627688"/>
          <a:ext cx="31099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7" imgW="1371600" imgH="241200" progId="Equation.3">
                  <p:embed/>
                </p:oleObj>
              </mc:Choice>
              <mc:Fallback>
                <p:oleObj name="Equation" r:id="rId7" imgW="13716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5627688"/>
                        <a:ext cx="310991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7716</TotalTime>
  <Words>1051</Words>
  <Application>Microsoft Office PowerPoint</Application>
  <PresentationFormat>On-screen Show (4:3)</PresentationFormat>
  <Paragraphs>125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Maiandra GD</vt:lpstr>
      <vt:lpstr>Symbol</vt:lpstr>
      <vt:lpstr>Office Theme</vt:lpstr>
      <vt:lpstr>Custom Design</vt:lpstr>
      <vt:lpstr>1_Custom Design</vt:lpstr>
      <vt:lpstr>Equation</vt:lpstr>
      <vt:lpstr>PowerPoint Presentation</vt:lpstr>
      <vt:lpstr>Chapter 6: Equilibrium</vt:lpstr>
      <vt:lpstr>Chapter 8: Phase Change</vt:lpstr>
      <vt:lpstr>Chapter 9: Solutions (Ideal)</vt:lpstr>
      <vt:lpstr>Chapters 9: Solutions (non-ideal)</vt:lpstr>
      <vt:lpstr>Chapter 10: Electrolyte Solutions</vt:lpstr>
      <vt:lpstr>PowerPoint Presentation</vt:lpstr>
      <vt:lpstr>Soup</vt:lpstr>
      <vt:lpstr>Equilibrium and chemical potential</vt:lpstr>
      <vt:lpstr>Henry’s and Raoult’s Laws</vt:lpstr>
      <vt:lpstr>Partially miscible solutions</vt:lpstr>
      <vt:lpstr>Real Solutions: Standard States</vt:lpstr>
      <vt:lpstr>Colligative properties</vt:lpstr>
      <vt:lpstr>Phase Change</vt:lpstr>
      <vt:lpstr>PowerPoint Presentation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Nee</dc:creator>
  <cp:lastModifiedBy>Nee, Matthew</cp:lastModifiedBy>
  <cp:revision>626</cp:revision>
  <dcterms:created xsi:type="dcterms:W3CDTF">2010-08-19T21:14:43Z</dcterms:created>
  <dcterms:modified xsi:type="dcterms:W3CDTF">2022-10-04T21:36:03Z</dcterms:modified>
</cp:coreProperties>
</file>