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374" r:id="rId2"/>
    <p:sldId id="280" r:id="rId3"/>
    <p:sldId id="350" r:id="rId4"/>
    <p:sldId id="351" r:id="rId5"/>
    <p:sldId id="281" r:id="rId6"/>
    <p:sldId id="353" r:id="rId7"/>
    <p:sldId id="354" r:id="rId8"/>
    <p:sldId id="327" r:id="rId9"/>
    <p:sldId id="355" r:id="rId10"/>
    <p:sldId id="375" r:id="rId11"/>
    <p:sldId id="356" r:id="rId12"/>
    <p:sldId id="283" r:id="rId13"/>
    <p:sldId id="333" r:id="rId14"/>
    <p:sldId id="371" r:id="rId15"/>
    <p:sldId id="372" r:id="rId16"/>
    <p:sldId id="373" r:id="rId17"/>
    <p:sldId id="37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modifyVerifier cryptProviderType="rsaAES" cryptAlgorithmClass="hash" cryptAlgorithmType="typeAny" cryptAlgorithmSid="14" spinCount="100000" saltData="ayXqpvWIsiIKmagduq4Ixg==" hashData="KUJ+qR7zocOKFkH43WuwaEeGGBA1wgT9ugFSrCJ0u7iMRCuZDRhE5P/VqDuWuWnNPNUB9qAYjkrfCe4SC/ZJh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clrMru>
    <a:srgbClr val="00000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uryieh, John" userId="S::hanna.khouryieh@wku.edu::750b175b-ccfd-40c6-b5a5-c4ec40e258d0" providerId="AD" clId="Web-{9406EE13-B93A-EFE6-E408-6A00555EA094}"/>
    <pc:docChg chg="addSld modSld">
      <pc:chgData name="Khouryieh, John" userId="S::hanna.khouryieh@wku.edu::750b175b-ccfd-40c6-b5a5-c4ec40e258d0" providerId="AD" clId="Web-{9406EE13-B93A-EFE6-E408-6A00555EA094}" dt="2022-03-04T19:25:49.595" v="3" actId="20577"/>
      <pc:docMkLst>
        <pc:docMk/>
      </pc:docMkLst>
      <pc:sldChg chg="modSp new">
        <pc:chgData name="Khouryieh, John" userId="S::hanna.khouryieh@wku.edu::750b175b-ccfd-40c6-b5a5-c4ec40e258d0" providerId="AD" clId="Web-{9406EE13-B93A-EFE6-E408-6A00555EA094}" dt="2022-03-04T19:25:49.595" v="3" actId="20577"/>
        <pc:sldMkLst>
          <pc:docMk/>
          <pc:sldMk cId="84535400" sldId="377"/>
        </pc:sldMkLst>
        <pc:spChg chg="mod">
          <ac:chgData name="Khouryieh, John" userId="S::hanna.khouryieh@wku.edu::750b175b-ccfd-40c6-b5a5-c4ec40e258d0" providerId="AD" clId="Web-{9406EE13-B93A-EFE6-E408-6A00555EA094}" dt="2022-03-04T19:25:49.595" v="3" actId="20577"/>
          <ac:spMkLst>
            <pc:docMk/>
            <pc:sldMk cId="84535400" sldId="377"/>
            <ac:spMk id="2" creationId="{CD5DDCE7-F9BF-4C14-B003-81A1660F3728}"/>
          </ac:spMkLst>
        </pc:spChg>
      </pc:sldChg>
    </pc:docChg>
  </pc:docChgLst>
  <pc:docChgLst>
    <pc:chgData name="Khouryieh, John" userId="S::hanna.khouryieh@wku.edu::750b175b-ccfd-40c6-b5a5-c4ec40e258d0" providerId="AD" clId="Web-{1CBA91F9-1B36-CAFD-535C-288E301D80F4}"/>
    <pc:docChg chg="modSld">
      <pc:chgData name="Khouryieh, John" userId="S::hanna.khouryieh@wku.edu::750b175b-ccfd-40c6-b5a5-c4ec40e258d0" providerId="AD" clId="Web-{1CBA91F9-1B36-CAFD-535C-288E301D80F4}" dt="2022-03-04T19:38:03.223" v="3" actId="20577"/>
      <pc:docMkLst>
        <pc:docMk/>
      </pc:docMkLst>
      <pc:sldChg chg="modSp">
        <pc:chgData name="Khouryieh, John" userId="S::hanna.khouryieh@wku.edu::750b175b-ccfd-40c6-b5a5-c4ec40e258d0" providerId="AD" clId="Web-{1CBA91F9-1B36-CAFD-535C-288E301D80F4}" dt="2022-03-04T19:38:03.223" v="3" actId="20577"/>
        <pc:sldMkLst>
          <pc:docMk/>
          <pc:sldMk cId="0" sldId="374"/>
        </pc:sldMkLst>
        <pc:spChg chg="mod">
          <ac:chgData name="Khouryieh, John" userId="S::hanna.khouryieh@wku.edu::750b175b-ccfd-40c6-b5a5-c4ec40e258d0" providerId="AD" clId="Web-{1CBA91F9-1B36-CAFD-535C-288E301D80F4}" dt="2022-03-04T19:38:03.223" v="3" actId="20577"/>
          <ac:spMkLst>
            <pc:docMk/>
            <pc:sldMk cId="0" sldId="374"/>
            <ac:spMk id="2" creationId="{67315597-A866-440C-ACA0-727E489E591C}"/>
          </ac:spMkLst>
        </pc:spChg>
      </pc:sldChg>
    </pc:docChg>
  </pc:docChgLst>
  <pc:docChgLst>
    <pc:chgData name="Khouryieh, John" userId="750b175b-ccfd-40c6-b5a5-c4ec40e258d0" providerId="ADAL" clId="{DD18A9ED-9AD6-8649-AD18-2025B802CDF6}"/>
    <pc:docChg chg="undo custSel delSld modSld">
      <pc:chgData name="Khouryieh, John" userId="750b175b-ccfd-40c6-b5a5-c4ec40e258d0" providerId="ADAL" clId="{DD18A9ED-9AD6-8649-AD18-2025B802CDF6}" dt="2022-05-03T16:56:53.290" v="14" actId="113"/>
      <pc:docMkLst>
        <pc:docMk/>
      </pc:docMkLst>
      <pc:sldChg chg="modSp mod">
        <pc:chgData name="Khouryieh, John" userId="750b175b-ccfd-40c6-b5a5-c4ec40e258d0" providerId="ADAL" clId="{DD18A9ED-9AD6-8649-AD18-2025B802CDF6}" dt="2022-05-03T16:56:53.290" v="14" actId="113"/>
        <pc:sldMkLst>
          <pc:docMk/>
          <pc:sldMk cId="0" sldId="374"/>
        </pc:sldMkLst>
        <pc:spChg chg="mod">
          <ac:chgData name="Khouryieh, John" userId="750b175b-ccfd-40c6-b5a5-c4ec40e258d0" providerId="ADAL" clId="{DD18A9ED-9AD6-8649-AD18-2025B802CDF6}" dt="2022-05-03T16:56:53.290" v="14" actId="113"/>
          <ac:spMkLst>
            <pc:docMk/>
            <pc:sldMk cId="0" sldId="374"/>
            <ac:spMk id="2" creationId="{67315597-A866-440C-ACA0-727E489E591C}"/>
          </ac:spMkLst>
        </pc:spChg>
        <pc:spChg chg="mod">
          <ac:chgData name="Khouryieh, John" userId="750b175b-ccfd-40c6-b5a5-c4ec40e258d0" providerId="ADAL" clId="{DD18A9ED-9AD6-8649-AD18-2025B802CDF6}" dt="2022-05-03T16:56:36.591" v="9" actId="1076"/>
          <ac:spMkLst>
            <pc:docMk/>
            <pc:sldMk cId="0" sldId="374"/>
            <ac:spMk id="3" creationId="{22E39078-AF6B-4FDC-83B1-387206BFBE37}"/>
          </ac:spMkLst>
        </pc:spChg>
      </pc:sldChg>
      <pc:sldChg chg="del">
        <pc:chgData name="Khouryieh, John" userId="750b175b-ccfd-40c6-b5a5-c4ec40e258d0" providerId="ADAL" clId="{DD18A9ED-9AD6-8649-AD18-2025B802CDF6}" dt="2022-05-03T15:53:44.319" v="0" actId="2696"/>
        <pc:sldMkLst>
          <pc:docMk/>
          <pc:sldMk cId="84535400" sldId="3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A0DEBF-2B93-4F1E-AB37-4628929D44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E7CD1-80B6-47AE-81EB-EFBCAE949F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AC47769A-BAF2-4FD3-BE21-A02C9FCC2865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1D9D1-7747-4D63-88B3-6970E10B7C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Dr. Khouryieh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2521F-4C2A-4364-9487-9F1048CAC9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361D56-4B9E-4FC4-A473-F41CC9E4C1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A8C68C0-2B45-43A6-8E3C-F03F6C30E4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9C9D3F1-79D9-4545-8D3F-620BBEF19E6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FA11C4AF-0780-4321-A1AD-5FF2BCC9C9B5}" type="datetime1">
              <a:rPr lang="en-US"/>
              <a:pPr>
                <a:defRPr/>
              </a:pPr>
              <a:t>5/3/22</a:t>
            </a:fld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CA98565-8559-4A8C-AE4D-E6381CEEE8E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CEB8C4D-B7E3-4E10-BF93-72E8BE572B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D1224E30-6D43-45D9-9638-FBDBE930B1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Dr. Khouryieh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279CD925-121F-4084-B6B2-BFA4CE4AC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773C6EB3-8D28-42B1-9FA9-B92EEEFF7F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AA8CFF9-DD44-426A-B3C6-43E87396E4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EFABEBEB-CF7B-418B-B1DB-5CF811186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Footer Placeholder 3">
            <a:extLst>
              <a:ext uri="{FF2B5EF4-FFF2-40B4-BE49-F238E27FC236}">
                <a16:creationId xmlns:a16="http://schemas.microsoft.com/office/drawing/2014/main" id="{F5B2D718-128C-46E0-982D-BDB3E48089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Dr. Khouryieh</a:t>
            </a: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CE23D9D1-5244-4D13-A15F-6B793A4B1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919D558-B2CB-41FB-B2EB-68833123746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9" name="Date Placeholder 5">
            <a:extLst>
              <a:ext uri="{FF2B5EF4-FFF2-40B4-BE49-F238E27FC236}">
                <a16:creationId xmlns:a16="http://schemas.microsoft.com/office/drawing/2014/main" id="{A096F31A-7937-47AA-99AD-8AB81EC0FB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9372509-570C-455C-B262-238C19E686A9}" type="datetime1">
              <a:rPr lang="en-US" altLang="en-US" smtClean="0">
                <a:latin typeface="Arial" panose="020B0604020202020204" pitchFamily="34" charset="0"/>
              </a:rPr>
              <a:pPr/>
              <a:t>5/3/22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E1752BC-976A-46AB-9CD6-02CFBA2D1CF6}"/>
              </a:ext>
            </a:extLst>
          </p:cNvPr>
          <p:cNvGrpSpPr>
            <a:grpSpLocks/>
          </p:cNvGrpSpPr>
          <p:nvPr/>
        </p:nvGrpSpPr>
        <p:grpSpPr bwMode="auto">
          <a:xfrm>
            <a:off x="3800475" y="1789113"/>
            <a:ext cx="5340350" cy="5056187"/>
            <a:chOff x="2394" y="1127"/>
            <a:chExt cx="3364" cy="3185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8E2EA61-C874-4C1E-88EC-AC1AAB20B87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0C2C0C17-7C08-4D3A-876F-9D9A4615348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3652C54-8B9D-4EAB-964C-8A965ABE3EC7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E4D817C-7F4A-4177-A999-362FF4A30F5E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364A26D-EEC9-4716-A3E7-063363160E50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6A19C744-F8AC-448D-8599-0D3F146F267A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4CD8840-D2F4-44BE-90FB-5DDAA2629E36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F2B5F2F1-047B-4FFC-9E2B-8E35BA5F657C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50EEFA7C-4432-43FC-945F-32692C23F58D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46BBA7D9-6D0A-49D4-9253-B471A2A5989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CD47943-4058-4F10-93BB-FD74C68D99B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6E7FCF7-7CAC-4577-9DBA-F0290AB51D2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BD016F5-B250-436E-A1C4-6EB76B717FB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156E5713-5DC2-4B69-8C84-FF5F4DE74FD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3376C62-5865-4187-A40D-D27047BD7F79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82A4785A-57BD-410A-8D54-92690FCB740B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20EA4F40-B5F6-408A-8296-27C7575B6DE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0D6E121A-1DA8-4A11-90C1-2DB29FF2C19D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DD651FB-EDF5-4AE7-8620-DEA30BD7AE3A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4901A55-7912-437E-B8A6-69010451B646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2FEC6788-2446-4BAB-B8A5-02501C65E40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EB2245CC-BDDA-4185-B290-071B04C36AE2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FC56B273-60BC-474E-8166-4726C46B9EF3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F4A3B98A-A4D4-4975-A0A8-E3A51F42ED23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705291B0-2FE0-4439-BC2F-B47E002B6F2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CD4F4DFE-60F3-48AD-B427-5DB06E5AFA1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69D0CEE8-3715-4CDF-8205-312CB8A80BB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F094DB17-F04C-465B-8CE0-84BE6A16EDE3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7214A91C-7E57-4CEB-85CA-D44E54B4FAE5}"/>
                </a:ext>
              </a:extLst>
            </p:cNvPr>
            <p:cNvSpPr>
              <a:spLocks noEditPoints="1"/>
            </p:cNvSpPr>
            <p:nvPr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86BF4F75-818C-4265-A5C3-FDF4A83AF4B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B4BACBD8-DF06-4798-815A-C80CAEA756C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6" name="AutoShape 34">
              <a:extLst>
                <a:ext uri="{FF2B5EF4-FFF2-40B4-BE49-F238E27FC236}">
                  <a16:creationId xmlns:a16="http://schemas.microsoft.com/office/drawing/2014/main" id="{593E0373-34DA-4BD1-8F9A-C98B08D4610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39B1E725-5EE1-428C-8AFD-18F49B14434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738A8325-0E8D-44CE-80F0-4C25718D444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9255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56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257608F5-EBB2-4E75-B3B6-7B0F26A4F8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891AE-D417-4714-82C9-25B9C9D77532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57A93632-7FE9-43DB-B5BB-667D47FC50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1EE6F74A-FCB8-416B-BC5F-6FE865BC31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255A6-50AB-410F-A19C-95C11DF81F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34414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02B7605C-4F7E-4FC5-ABD4-E289E9D9DC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0A0C0-95BE-490F-BFC6-53CD5749F742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1AA6F8F6-4C91-4ECB-9FA8-0F5296C43A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1FD5CC31-1E96-4635-94C7-9F05D0B604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639DD5-0A50-43E6-BAB2-7E685B271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66407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A1C61AE0-0FEA-41C6-BC69-9D02FC56F4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5EA37-5163-49D1-93B2-A4C523A5F6B7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EEE9819F-1566-45F2-B7C4-6CC6AC96D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63568CAC-1BF9-403E-B309-20D5D2DA21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D0B311-FB6F-4C5C-ADC3-3F2D21B00B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3836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BE371134-D84D-46FE-8733-53CAF201DF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BC3A7-7F88-4779-B92F-B1E10EBAEF6C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0E0AC17-CC0E-481D-97C5-23BBDE2B8D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37A29CAA-4043-4E32-B521-0BD0B86C2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4ABF6-DA7A-4F31-84DD-F7AFF4E606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4873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9870EE6B-B6E3-4AE1-8425-F2EE5AFD5B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26776-769C-47C2-A25A-A28BCF1B11E6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F1D6A31F-CF7A-4007-8926-516428D6A6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C520E22-BBC6-4B06-9A43-20F7BC0FF7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E11CD-FA5B-4437-B65D-ED2DC09EF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5784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B9B9FDA1-4F62-4A82-A540-CDAD05EB4E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BD721-5BA6-4BBB-AA34-E0899A0441E6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622E5771-3362-434D-BE65-99B1E59F2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B8C290F5-0D80-40D6-87E0-78827B6190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0A27A-AD1C-4C27-8E4A-0448AF2590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9433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98659DCE-B24A-4F03-81F3-283EDF2AE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3876A-A9BB-45EE-A2A2-5AF1358CC07D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B511CCA2-B6B5-4CEC-8DAF-C7A5177647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D12EEA9D-59E7-497A-87D7-9CE35C835A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65F4BE-91FA-4143-A86A-7DEDAE9CF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212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9">
            <a:extLst>
              <a:ext uri="{FF2B5EF4-FFF2-40B4-BE49-F238E27FC236}">
                <a16:creationId xmlns:a16="http://schemas.microsoft.com/office/drawing/2014/main" id="{48AD651F-5B5D-4E1D-A416-1F9DF6D802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762E5-19FF-47A8-9138-0CAD658DA4B4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F878657-B575-48E5-B2F9-5B1A24FD77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96C952AD-03CE-408A-896C-114A0D9DF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A6539-8C07-4FA7-A6A6-F3AD4233D0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1253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>
            <a:extLst>
              <a:ext uri="{FF2B5EF4-FFF2-40B4-BE49-F238E27FC236}">
                <a16:creationId xmlns:a16="http://schemas.microsoft.com/office/drawing/2014/main" id="{60A973A8-668A-4BE2-BC35-A987B0E98E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C92BE-4D51-4DC4-942D-8E8823B242EC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00B723D3-D454-445E-9669-60586ABE7D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05F9B900-AC7E-41AB-BEA0-E76ACCCF70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89D837-B7A6-45A7-852E-8463E6F1D7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4967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6EB9263E-CDF2-4337-8843-7998F291C5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C301A-B90A-4F9C-8B57-C07DCE060F19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29961DE7-CAF5-4B6D-BDE5-68EBFA0B8B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DE1ABEDD-D886-445D-AB5E-526BEEB329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A8E04-F16C-4B75-AC1F-DFF95BDBD4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022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519E0CD4-1FA7-462A-9224-4D4BDE6C5E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68AAA-2D49-48C7-9CD6-5456C5434674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631DFC5B-9C28-4BE7-8902-B552818DE5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6B8211E8-F1C7-454F-89C7-3D70BCD473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6CE13-8D52-4752-9DCC-C0070B753C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2709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CC2E7005-BE5D-4C7A-AA2F-656773DE7C81}"/>
              </a:ext>
            </a:extLst>
          </p:cNvPr>
          <p:cNvGrpSpPr>
            <a:grpSpLocks/>
          </p:cNvGrpSpPr>
          <p:nvPr/>
        </p:nvGrpSpPr>
        <p:grpSpPr bwMode="auto">
          <a:xfrm>
            <a:off x="3800475" y="1789113"/>
            <a:ext cx="5340350" cy="5056187"/>
            <a:chOff x="2394" y="1127"/>
            <a:chExt cx="3364" cy="3185"/>
          </a:xfrm>
        </p:grpSpPr>
        <p:sp>
          <p:nvSpPr>
            <p:cNvPr id="8195" name="Rectangle 3">
              <a:extLst>
                <a:ext uri="{FF2B5EF4-FFF2-40B4-BE49-F238E27FC236}">
                  <a16:creationId xmlns:a16="http://schemas.microsoft.com/office/drawing/2014/main" id="{DDAC81E2-1520-4847-8066-2E8E8C7643D5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196" name="Oval 4">
              <a:extLst>
                <a:ext uri="{FF2B5EF4-FFF2-40B4-BE49-F238E27FC236}">
                  <a16:creationId xmlns:a16="http://schemas.microsoft.com/office/drawing/2014/main" id="{DA034592-594A-4769-B454-CBF0174E93D4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197" name="Rectangle 5">
              <a:extLst>
                <a:ext uri="{FF2B5EF4-FFF2-40B4-BE49-F238E27FC236}">
                  <a16:creationId xmlns:a16="http://schemas.microsoft.com/office/drawing/2014/main" id="{9B77A1F8-73DF-4C34-A01B-AF481C131E6E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198" name="Freeform 6">
              <a:extLst>
                <a:ext uri="{FF2B5EF4-FFF2-40B4-BE49-F238E27FC236}">
                  <a16:creationId xmlns:a16="http://schemas.microsoft.com/office/drawing/2014/main" id="{80AF2DB1-E4BE-4887-BEDA-1BB1D668CAB9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199" name="Rectangle 7">
              <a:extLst>
                <a:ext uri="{FF2B5EF4-FFF2-40B4-BE49-F238E27FC236}">
                  <a16:creationId xmlns:a16="http://schemas.microsoft.com/office/drawing/2014/main" id="{37D359D1-8B8C-45EB-9500-D0DD0E9DBA10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0" name="Rectangle 8">
              <a:extLst>
                <a:ext uri="{FF2B5EF4-FFF2-40B4-BE49-F238E27FC236}">
                  <a16:creationId xmlns:a16="http://schemas.microsoft.com/office/drawing/2014/main" id="{DC113F1D-1171-4293-A591-6254CF7EF073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1" name="Rectangle 9">
              <a:extLst>
                <a:ext uri="{FF2B5EF4-FFF2-40B4-BE49-F238E27FC236}">
                  <a16:creationId xmlns:a16="http://schemas.microsoft.com/office/drawing/2014/main" id="{6154B66B-2F89-475B-AA94-73EC07089FC9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2" name="Rectangle 10">
              <a:extLst>
                <a:ext uri="{FF2B5EF4-FFF2-40B4-BE49-F238E27FC236}">
                  <a16:creationId xmlns:a16="http://schemas.microsoft.com/office/drawing/2014/main" id="{57E146F5-23D2-4FBD-97AC-72A3E3E2649A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3" name="Rectangle 11">
              <a:extLst>
                <a:ext uri="{FF2B5EF4-FFF2-40B4-BE49-F238E27FC236}">
                  <a16:creationId xmlns:a16="http://schemas.microsoft.com/office/drawing/2014/main" id="{AB0257C6-8C3D-414E-870B-6C8D8458B8FC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4" name="Freeform 12">
              <a:extLst>
                <a:ext uri="{FF2B5EF4-FFF2-40B4-BE49-F238E27FC236}">
                  <a16:creationId xmlns:a16="http://schemas.microsoft.com/office/drawing/2014/main" id="{3C4BAA20-DED5-4004-9BC9-DFACB109E63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5" name="Freeform 13">
              <a:extLst>
                <a:ext uri="{FF2B5EF4-FFF2-40B4-BE49-F238E27FC236}">
                  <a16:creationId xmlns:a16="http://schemas.microsoft.com/office/drawing/2014/main" id="{CC29CF1D-F6C5-40FF-B433-EDEF1C08B7DF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6" name="Freeform 14">
              <a:extLst>
                <a:ext uri="{FF2B5EF4-FFF2-40B4-BE49-F238E27FC236}">
                  <a16:creationId xmlns:a16="http://schemas.microsoft.com/office/drawing/2014/main" id="{22595406-0E0D-4032-9E16-A19E4B7E89AB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7" name="Freeform 15">
              <a:extLst>
                <a:ext uri="{FF2B5EF4-FFF2-40B4-BE49-F238E27FC236}">
                  <a16:creationId xmlns:a16="http://schemas.microsoft.com/office/drawing/2014/main" id="{58714348-FCE9-4FB8-B2EB-081A7D674BF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8" name="Freeform 16">
              <a:extLst>
                <a:ext uri="{FF2B5EF4-FFF2-40B4-BE49-F238E27FC236}">
                  <a16:creationId xmlns:a16="http://schemas.microsoft.com/office/drawing/2014/main" id="{10A66B13-F5F8-4382-818B-1124CAA22A4D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09" name="Freeform 17">
              <a:extLst>
                <a:ext uri="{FF2B5EF4-FFF2-40B4-BE49-F238E27FC236}">
                  <a16:creationId xmlns:a16="http://schemas.microsoft.com/office/drawing/2014/main" id="{5450AD4F-FA79-4BB2-8748-26A219C65F88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0" name="Freeform 18">
              <a:extLst>
                <a:ext uri="{FF2B5EF4-FFF2-40B4-BE49-F238E27FC236}">
                  <a16:creationId xmlns:a16="http://schemas.microsoft.com/office/drawing/2014/main" id="{FE0A3634-7EB9-43FD-A444-57E417123C26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1" name="Freeform 19">
              <a:extLst>
                <a:ext uri="{FF2B5EF4-FFF2-40B4-BE49-F238E27FC236}">
                  <a16:creationId xmlns:a16="http://schemas.microsoft.com/office/drawing/2014/main" id="{1387834E-9F95-489C-9E57-1A329F215F1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2" name="Freeform 20">
              <a:extLst>
                <a:ext uri="{FF2B5EF4-FFF2-40B4-BE49-F238E27FC236}">
                  <a16:creationId xmlns:a16="http://schemas.microsoft.com/office/drawing/2014/main" id="{CAA5FCB7-7523-4BA5-A39B-10ADFE045DF2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3" name="Freeform 21">
              <a:extLst>
                <a:ext uri="{FF2B5EF4-FFF2-40B4-BE49-F238E27FC236}">
                  <a16:creationId xmlns:a16="http://schemas.microsoft.com/office/drawing/2014/main" id="{159B3344-4885-4C29-BB78-2421070B108E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4" name="Freeform 22">
              <a:extLst>
                <a:ext uri="{FF2B5EF4-FFF2-40B4-BE49-F238E27FC236}">
                  <a16:creationId xmlns:a16="http://schemas.microsoft.com/office/drawing/2014/main" id="{1D009E51-F4AD-4E36-9661-A523095F2B1F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5" name="Freeform 23">
              <a:extLst>
                <a:ext uri="{FF2B5EF4-FFF2-40B4-BE49-F238E27FC236}">
                  <a16:creationId xmlns:a16="http://schemas.microsoft.com/office/drawing/2014/main" id="{D59EF1B3-1039-40E8-AD12-8D391EE92474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6" name="Freeform 24">
              <a:extLst>
                <a:ext uri="{FF2B5EF4-FFF2-40B4-BE49-F238E27FC236}">
                  <a16:creationId xmlns:a16="http://schemas.microsoft.com/office/drawing/2014/main" id="{EB2F09A7-0E78-4801-870A-E6234B215F3E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7" name="Freeform 25">
              <a:extLst>
                <a:ext uri="{FF2B5EF4-FFF2-40B4-BE49-F238E27FC236}">
                  <a16:creationId xmlns:a16="http://schemas.microsoft.com/office/drawing/2014/main" id="{58E4FA35-1855-4FC2-BCC3-09199B88AAEA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8" name="Freeform 26">
              <a:extLst>
                <a:ext uri="{FF2B5EF4-FFF2-40B4-BE49-F238E27FC236}">
                  <a16:creationId xmlns:a16="http://schemas.microsoft.com/office/drawing/2014/main" id="{0E3E0DC2-120C-4B0C-A470-9EBB53A6F57A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19" name="Oval 27">
              <a:extLst>
                <a:ext uri="{FF2B5EF4-FFF2-40B4-BE49-F238E27FC236}">
                  <a16:creationId xmlns:a16="http://schemas.microsoft.com/office/drawing/2014/main" id="{2F6D495B-900B-418C-B0C5-3EA61E1B563D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0" name="Oval 28">
              <a:extLst>
                <a:ext uri="{FF2B5EF4-FFF2-40B4-BE49-F238E27FC236}">
                  <a16:creationId xmlns:a16="http://schemas.microsoft.com/office/drawing/2014/main" id="{09D90980-0815-4D64-9C02-9FCA08D7D6F4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1" name="Oval 29">
              <a:extLst>
                <a:ext uri="{FF2B5EF4-FFF2-40B4-BE49-F238E27FC236}">
                  <a16:creationId xmlns:a16="http://schemas.microsoft.com/office/drawing/2014/main" id="{2D76ECE8-5342-43D3-B22A-435F706FE7A4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2" name="Freeform 30">
              <a:extLst>
                <a:ext uri="{FF2B5EF4-FFF2-40B4-BE49-F238E27FC236}">
                  <a16:creationId xmlns:a16="http://schemas.microsoft.com/office/drawing/2014/main" id="{4C9EDD81-761C-4E38-9ED0-86E57440DACB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3" name="Freeform 31">
              <a:extLst>
                <a:ext uri="{FF2B5EF4-FFF2-40B4-BE49-F238E27FC236}">
                  <a16:creationId xmlns:a16="http://schemas.microsoft.com/office/drawing/2014/main" id="{E64A0507-03D1-400F-84BF-25963FF6E64F}"/>
                </a:ext>
              </a:extLst>
            </p:cNvPr>
            <p:cNvSpPr>
              <a:spLocks noEditPoints="1"/>
            </p:cNvSpPr>
            <p:nvPr userDrawn="1"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4" name="Rectangle 32">
              <a:extLst>
                <a:ext uri="{FF2B5EF4-FFF2-40B4-BE49-F238E27FC236}">
                  <a16:creationId xmlns:a16="http://schemas.microsoft.com/office/drawing/2014/main" id="{066F9A72-C532-43BF-950E-C345CFFDDA42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5" name="Rectangle 33">
              <a:extLst>
                <a:ext uri="{FF2B5EF4-FFF2-40B4-BE49-F238E27FC236}">
                  <a16:creationId xmlns:a16="http://schemas.microsoft.com/office/drawing/2014/main" id="{1D0FAEF2-7DDC-49AB-A39C-E9DD4ADE4852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6" name="AutoShape 34">
              <a:extLst>
                <a:ext uri="{FF2B5EF4-FFF2-40B4-BE49-F238E27FC236}">
                  <a16:creationId xmlns:a16="http://schemas.microsoft.com/office/drawing/2014/main" id="{A95D3A7D-A074-435F-AF5B-76AB3DD366EF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7" name="Freeform 35">
              <a:extLst>
                <a:ext uri="{FF2B5EF4-FFF2-40B4-BE49-F238E27FC236}">
                  <a16:creationId xmlns:a16="http://schemas.microsoft.com/office/drawing/2014/main" id="{F8B356DA-69E0-4CB2-B7C6-BC9F12C25D5B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28" name="Freeform 36">
              <a:extLst>
                <a:ext uri="{FF2B5EF4-FFF2-40B4-BE49-F238E27FC236}">
                  <a16:creationId xmlns:a16="http://schemas.microsoft.com/office/drawing/2014/main" id="{32B26922-A477-42D2-B735-3C21562C0AD9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8229" name="Rectangle 37">
            <a:extLst>
              <a:ext uri="{FF2B5EF4-FFF2-40B4-BE49-F238E27FC236}">
                <a16:creationId xmlns:a16="http://schemas.microsoft.com/office/drawing/2014/main" id="{C74CF78E-98DF-4166-9703-4E9C038EC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230" name="Rectangle 38">
            <a:extLst>
              <a:ext uri="{FF2B5EF4-FFF2-40B4-BE49-F238E27FC236}">
                <a16:creationId xmlns:a16="http://schemas.microsoft.com/office/drawing/2014/main" id="{811B87AF-1660-47CB-88D5-ED0370C4C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31" name="Rectangle 39">
            <a:extLst>
              <a:ext uri="{FF2B5EF4-FFF2-40B4-BE49-F238E27FC236}">
                <a16:creationId xmlns:a16="http://schemas.microsoft.com/office/drawing/2014/main" id="{E4115181-088B-4A59-9D02-0EFDD977157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ＭＳ Ｐゴシック" charset="-128"/>
              </a:defRPr>
            </a:lvl1pPr>
          </a:lstStyle>
          <a:p>
            <a:pPr>
              <a:defRPr/>
            </a:pPr>
            <a:fld id="{A888A343-63FB-411C-9DB1-EF7172102739}" type="datetime1">
              <a:rPr lang="en-US" altLang="x-none"/>
              <a:pPr>
                <a:defRPr/>
              </a:pPr>
              <a:t>5/3/22</a:t>
            </a:fld>
            <a:endParaRPr lang="en-US" altLang="x-none"/>
          </a:p>
        </p:txBody>
      </p:sp>
      <p:sp>
        <p:nvSpPr>
          <p:cNvPr id="8232" name="Rectangle 40">
            <a:extLst>
              <a:ext uri="{FF2B5EF4-FFF2-40B4-BE49-F238E27FC236}">
                <a16:creationId xmlns:a16="http://schemas.microsoft.com/office/drawing/2014/main" id="{5FC5C5FE-921C-45FC-A648-C9A34311BE9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785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ahom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33" name="Rectangle 41">
            <a:extLst>
              <a:ext uri="{FF2B5EF4-FFF2-40B4-BE49-F238E27FC236}">
                <a16:creationId xmlns:a16="http://schemas.microsoft.com/office/drawing/2014/main" id="{3D2FEEFD-B1E7-41DF-A0BC-EFCB0CB0A5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990BE2F-9D8B-4078-BFF5-2FFBCDC3B3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  <a:cs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sis.usda.gov/wps/portal/informational/aboutfsis/history" TargetMode="External"/><Relationship Id="rId2" Type="http://schemas.openxmlformats.org/officeDocument/2006/relationships/hyperlink" Target="https://www.fda.gov/regulatoryinformation/default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7315597-A866-440C-ACA0-727E489E5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2800" b="1" dirty="0">
                <a:solidFill>
                  <a:srgbClr val="C00000"/>
                </a:solidFill>
                <a:effectLst/>
                <a:ea typeface="ＭＳ Ｐゴシック"/>
              </a:rPr>
              <a:t>John Khouryieh, PhD</a:t>
            </a:r>
          </a:p>
          <a:p>
            <a:pPr>
              <a:defRPr/>
            </a:pPr>
            <a:r>
              <a:rPr lang="en-US" altLang="x-none" sz="2800" b="1" dirty="0">
                <a:solidFill>
                  <a:srgbClr val="C00000"/>
                </a:solidFill>
                <a:effectLst/>
              </a:rPr>
              <a:t>Food Laws &amp; Regulations</a:t>
            </a:r>
          </a:p>
          <a:p>
            <a:pPr>
              <a:defRPr/>
            </a:pPr>
            <a:r>
              <a:rPr lang="en-US" altLang="x-none" sz="2800" b="1" dirty="0">
                <a:solidFill>
                  <a:srgbClr val="C00000"/>
                </a:solidFill>
                <a:effectLst/>
              </a:rPr>
              <a:t>Western Kentucky University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E39078-AF6B-4FDC-83B1-387206BFB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961231"/>
            <a:ext cx="8534400" cy="1736725"/>
          </a:xfrm>
        </p:spPr>
        <p:txBody>
          <a:bodyPr/>
          <a:lstStyle/>
          <a:p>
            <a:pPr>
              <a:defRPr/>
            </a:pPr>
            <a:r>
              <a:rPr lang="en-US" altLang="x-none" sz="4400" b="1" dirty="0">
                <a:solidFill>
                  <a:srgbClr val="C00000"/>
                </a:solidFill>
                <a:effectLst/>
              </a:rPr>
              <a:t>Brief History of Food Laws &amp; Regulations in the U.S.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8CABC97C-FA04-4649-8F49-4A77A1CA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3E55C7-90EC-4AD4-B4C6-332318BFFDF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5DCBBA2C-81F1-4ED9-8FEF-9ADF9C32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Pure Food and Drug Act  of 1906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2574292C-7256-4F34-B8D9-697604F5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It prohibits interstate commerce in misbranded and adulterated foods, drinks and drugs.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1CF9870-7792-485F-8F62-947EF789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6A7601-B46B-4DE4-8DB8-EFD43752B06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  <p:pic>
        <p:nvPicPr>
          <p:cNvPr id="25604" name="Picture 7" descr="Pure Food and Drug Act  of 1906 Stamp">
            <a:extLst>
              <a:ext uri="{FF2B5EF4-FFF2-40B4-BE49-F238E27FC236}">
                <a16:creationId xmlns:a16="http://schemas.microsoft.com/office/drawing/2014/main" id="{3B1DE1B3-7C7B-4972-98D2-9548C1CB5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76600"/>
            <a:ext cx="2514600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35B7-8C03-4ACB-B0C1-BBB5C856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000" b="1" dirty="0"/>
              <a:t>Weaknesses of the Pure Food and Drug Act include:</a:t>
            </a:r>
            <a:endParaRPr lang="en-US" altLang="x-none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7F9D7B34-2EC5-45AA-9494-7571BFBB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57388"/>
            <a:ext cx="8305800" cy="4530725"/>
          </a:xfrm>
        </p:spPr>
        <p:txBody>
          <a:bodyPr/>
          <a:lstStyle/>
          <a:p>
            <a:pPr>
              <a:spcBef>
                <a:spcPts val="1875"/>
              </a:spcBef>
            </a:pPr>
            <a:r>
              <a:rPr lang="en-US" altLang="en-US" sz="2800">
                <a:ea typeface="ＭＳ Ｐゴシック" panose="020B0600070205080204" pitchFamily="34" charset="-128"/>
              </a:rPr>
              <a:t>Lack of legal standards (description) for foods,</a:t>
            </a:r>
          </a:p>
          <a:p>
            <a:pPr>
              <a:spcBef>
                <a:spcPts val="1875"/>
              </a:spcBef>
            </a:pPr>
            <a:r>
              <a:rPr lang="en-US" altLang="en-US" sz="2800">
                <a:ea typeface="ＭＳ Ｐゴシック" panose="020B0600070205080204" pitchFamily="34" charset="-128"/>
              </a:rPr>
              <a:t>Lack of authority to inspect food and drug warehouses,</a:t>
            </a:r>
          </a:p>
          <a:p>
            <a:pPr>
              <a:spcBef>
                <a:spcPts val="1875"/>
              </a:spcBef>
            </a:pPr>
            <a:r>
              <a:rPr lang="en-US" altLang="en-US" sz="2800">
                <a:ea typeface="ＭＳ Ｐゴシック" panose="020B0600070205080204" pitchFamily="34" charset="-128"/>
              </a:rPr>
              <a:t>Inability to restrict the interstate shipment of a food that a naturally contain poison, and</a:t>
            </a:r>
          </a:p>
          <a:p>
            <a:pPr>
              <a:spcBef>
                <a:spcPts val="1875"/>
              </a:spcBef>
            </a:pPr>
            <a:r>
              <a:rPr lang="en-US" altLang="en-US" sz="2800">
                <a:ea typeface="ＭＳ Ｐゴシック" panose="020B0600070205080204" pitchFamily="34" charset="-128"/>
              </a:rPr>
              <a:t>Lack of jurisdiction over false or misleading claims made on food. 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F07D847C-C3B2-4E9B-ACFB-4D7002DC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5D0A9D-005C-4784-9B70-29F828FA3F43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02E8-ECA0-4A2D-B703-9E7207C1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b="1" dirty="0"/>
              <a:t>Elixir of Sulfanilamide</a:t>
            </a:r>
            <a:r>
              <a:rPr lang="en-US" altLang="x-none" dirty="0"/>
              <a:t> </a:t>
            </a:r>
            <a:r>
              <a:rPr lang="en-US" altLang="x-none" b="1" dirty="0"/>
              <a:t>Tragedy (1937)</a:t>
            </a:r>
            <a:endParaRPr lang="en-US" altLang="x-none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93969518-5514-4337-AF80-CF53043CE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6400800" cy="4225925"/>
          </a:xfrm>
        </p:spPr>
        <p:txBody>
          <a:bodyPr/>
          <a:lstStyle/>
          <a:p>
            <a:pPr eaLnBrk="1" hangingPunct="1">
              <a:spcBef>
                <a:spcPts val="1963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Sulfanilamide, new sulfa drugs, was used to treat strep throat. </a:t>
            </a:r>
          </a:p>
          <a:p>
            <a:pPr eaLnBrk="1" hangingPunct="1">
              <a:spcBef>
                <a:spcPts val="1963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The drug was mixed with the poisonous diethylene glycol to increase its palatability.  </a:t>
            </a:r>
          </a:p>
          <a:p>
            <a:pPr eaLnBrk="1" hangingPunct="1">
              <a:spcBef>
                <a:spcPts val="1963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killed 107 persons, many of whom are children.  </a:t>
            </a:r>
          </a:p>
        </p:txBody>
      </p:sp>
      <p:pic>
        <p:nvPicPr>
          <p:cNvPr id="27651" name="Picture 5" descr="Elixir of Sulfanilamide  Bottle">
            <a:extLst>
              <a:ext uri="{FF2B5EF4-FFF2-40B4-BE49-F238E27FC236}">
                <a16:creationId xmlns:a16="http://schemas.microsoft.com/office/drawing/2014/main" id="{0883DFE7-B2FA-4709-AA2E-AACCB2DEC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351088"/>
            <a:ext cx="1843088" cy="317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5D87-EB64-4C2D-B7FF-E94B564D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b="1" dirty="0"/>
              <a:t>Elixir of Sulfanilamide</a:t>
            </a:r>
            <a:r>
              <a:rPr lang="en-US" altLang="x-none" dirty="0"/>
              <a:t> </a:t>
            </a:r>
            <a:r>
              <a:rPr lang="en-US" altLang="x-none" b="1" dirty="0"/>
              <a:t>Case (1937)</a:t>
            </a:r>
            <a:endParaRPr lang="en-US" altLang="x-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EC22-EEBB-410A-B6A3-7604EC26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5925"/>
          </a:xfrm>
        </p:spPr>
        <p:txBody>
          <a:bodyPr/>
          <a:lstStyle/>
          <a:p>
            <a:pPr eaLnBrk="1" hangingPunct="1">
              <a:spcBef>
                <a:spcPts val="2563"/>
              </a:spcBef>
              <a:buFont typeface="Wingdings" charset="2"/>
              <a:buChar char="n"/>
              <a:defRPr/>
            </a:pPr>
            <a:r>
              <a:rPr lang="en-US" altLang="x-none" dirty="0"/>
              <a:t>The manufacturer admitted they performed no safety tests. </a:t>
            </a:r>
          </a:p>
          <a:p>
            <a:pPr eaLnBrk="1" hangingPunct="1">
              <a:spcBef>
                <a:spcPts val="2563"/>
              </a:spcBef>
              <a:buFont typeface="Wingdings" charset="2"/>
              <a:buChar char="n"/>
              <a:defRPr/>
            </a:pPr>
            <a:r>
              <a:rPr lang="en-US" altLang="x-none" dirty="0"/>
              <a:t>The tragedy spurred legislative action to establish drug safety before marketing and to enact the </a:t>
            </a:r>
            <a:r>
              <a:rPr lang="en-US" altLang="x-none" b="1" dirty="0">
                <a:solidFill>
                  <a:srgbClr val="FF0000"/>
                </a:solidFill>
              </a:rPr>
              <a:t>Federal Food, Drug, and Cosmetic Act of 1938</a:t>
            </a:r>
            <a:r>
              <a:rPr lang="en-US" altLang="x-none" dirty="0"/>
              <a:t>.  </a:t>
            </a:r>
          </a:p>
          <a:p>
            <a:pPr>
              <a:buFont typeface="Wingdings" charset="2"/>
              <a:buChar char="n"/>
              <a:defRPr/>
            </a:pPr>
            <a:endParaRPr lang="en-US" altLang="x-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C197963A-402B-4316-A77B-7B6F920E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34C707-B591-4A11-9C18-CA7A9285B97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1F38930-BAEE-4EBD-A9FF-17250132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Food Additives Problems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5D6F7467-00C7-4010-881D-312A2E91D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6725"/>
            <a:ext cx="8382000" cy="4225925"/>
          </a:xfrm>
        </p:spPr>
        <p:txBody>
          <a:bodyPr/>
          <a:lstStyle/>
          <a:p>
            <a:pPr>
              <a:spcBef>
                <a:spcPts val="2475"/>
              </a:spcBef>
            </a:pPr>
            <a:r>
              <a:rPr lang="en-US" altLang="en-US" sz="2800">
                <a:solidFill>
                  <a:srgbClr val="C00000"/>
                </a:solidFill>
                <a:ea typeface="ＭＳ Ｐゴシック" panose="020B0600070205080204" pitchFamily="34" charset="-128"/>
              </a:rPr>
              <a:t>In 1950s</a:t>
            </a:r>
            <a:r>
              <a:rPr lang="en-US" altLang="en-US" sz="2800">
                <a:ea typeface="ＭＳ Ｐゴシック" panose="020B0600070205080204" pitchFamily="34" charset="-128"/>
              </a:rPr>
              <a:t>, concerns over synthetic food additives, pesticides, and cancer were high.</a:t>
            </a:r>
          </a:p>
          <a:p>
            <a:pPr>
              <a:spcBef>
                <a:spcPts val="2475"/>
              </a:spcBef>
            </a:pPr>
            <a:r>
              <a:rPr lang="en-US" altLang="en-US" sz="2800">
                <a:solidFill>
                  <a:srgbClr val="C00000"/>
                </a:solidFill>
                <a:ea typeface="ＭＳ Ｐゴシック" panose="020B0600070205080204" pitchFamily="34" charset="-128"/>
              </a:rPr>
              <a:t>In 1951</a:t>
            </a:r>
            <a:r>
              <a:rPr lang="en-US" altLang="en-US" sz="2800">
                <a:ea typeface="ＭＳ Ｐゴシック" panose="020B0600070205080204" pitchFamily="34" charset="-128"/>
              </a:rPr>
              <a:t>, a House committee chaired by </a:t>
            </a:r>
            <a:r>
              <a:rPr lang="en-US" altLang="en-US" sz="2800">
                <a:solidFill>
                  <a:srgbClr val="C00000"/>
                </a:solidFill>
                <a:ea typeface="ＭＳ Ｐゴシック" panose="020B0600070205080204" pitchFamily="34" charset="-128"/>
              </a:rPr>
              <a:t>James Delaney</a:t>
            </a:r>
            <a:r>
              <a:rPr lang="en-US" altLang="en-US" sz="2800">
                <a:ea typeface="ＭＳ Ｐゴシック" panose="020B0600070205080204" pitchFamily="34" charset="-128"/>
              </a:rPr>
              <a:t> begin examining the safety of food additives and pesticides.</a:t>
            </a:r>
          </a:p>
          <a:p>
            <a:pPr>
              <a:spcBef>
                <a:spcPts val="2475"/>
              </a:spcBef>
            </a:pPr>
            <a:r>
              <a:rPr lang="en-US" altLang="en-US" sz="2800">
                <a:ea typeface="ＭＳ Ｐゴシック" panose="020B0600070205080204" pitchFamily="34" charset="-128"/>
              </a:rPr>
              <a:t>As a result, the </a:t>
            </a:r>
            <a:r>
              <a:rPr lang="en-US" altLang="en-US" sz="2800" b="1">
                <a:solidFill>
                  <a:srgbClr val="C00000"/>
                </a:solidFill>
                <a:ea typeface="ＭＳ Ｐゴシック" panose="020B0600070205080204" pitchFamily="34" charset="-128"/>
              </a:rPr>
              <a:t>1958 Food Additive Amendment and 1960 Color Additive Amendment </a:t>
            </a:r>
            <a:r>
              <a:rPr lang="en-US" altLang="en-US" sz="2800">
                <a:ea typeface="ＭＳ Ｐゴシック" panose="020B0600070205080204" pitchFamily="34" charset="-128"/>
              </a:rPr>
              <a:t>to the FD&amp;C Act were enacted. 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1931EADA-09A9-420A-B26C-07BDE26E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64A0F3-B093-433D-8C49-1A0DA911B2B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754DD679-3282-4F39-A5E6-8DDEE23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Food Poisoning Outbreaks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565A1065-19A3-43EF-A8A2-82C8959C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1970s, after many outbreaks of botulism food poisoning from canned foods, the FDA issued </a:t>
            </a:r>
            <a:r>
              <a:rPr lang="en-US" altLang="en-US" sz="2400">
                <a:solidFill>
                  <a:srgbClr val="C00000"/>
                </a:solidFill>
                <a:ea typeface="ＭＳ Ｐゴシック" panose="020B0600070205080204" pitchFamily="34" charset="-128"/>
              </a:rPr>
              <a:t>Low-Acid Food Processing Regulations in 1973</a:t>
            </a:r>
            <a:r>
              <a:rPr lang="en-US" altLang="en-US" sz="2400">
                <a:ea typeface="ＭＳ Ｐゴシック" panose="020B0600070205080204" pitchFamily="34" charset="-128"/>
              </a:rPr>
              <a:t>. 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After deaths from cyanide placed in Tylenol capsules, the FDA issued the </a:t>
            </a:r>
            <a:r>
              <a:rPr lang="en-US" altLang="en-US" sz="2400">
                <a:solidFill>
                  <a:srgbClr val="C00000"/>
                </a:solidFill>
                <a:ea typeface="ＭＳ Ｐゴシック" panose="020B0600070205080204" pitchFamily="34" charset="-128"/>
              </a:rPr>
              <a:t>Tamper-Resistant Packaging regulations in 1982</a:t>
            </a:r>
            <a:r>
              <a:rPr lang="en-US" altLang="en-US" sz="2400">
                <a:ea typeface="ＭＳ Ｐゴシック" panose="020B0600070205080204" pitchFamily="34" charset="-128"/>
              </a:rPr>
              <a:t>. 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B7FFDD96-C59A-424C-888C-83B6C9B6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6BB705-EF73-4CBA-BFA9-E035A7D2C07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77350439-A3EF-4B4A-BD62-00850464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>
                <a:ea typeface="ＭＳ Ｐゴシック" panose="020B0600070205080204" pitchFamily="34" charset="-128"/>
              </a:rPr>
              <a:t>More High-Profile Food Recalls and Foodborne Illness Outbreaks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316A3A7D-63ED-4F02-9280-EA5C069AD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378325"/>
          </a:xfrm>
        </p:spPr>
        <p:txBody>
          <a:bodyPr/>
          <a:lstStyle/>
          <a:p>
            <a:r>
              <a:rPr lang="en-US" altLang="en-US" sz="2200">
                <a:ea typeface="ＭＳ Ｐゴシック" panose="020B0600070205080204" pitchFamily="34" charset="-128"/>
              </a:rPr>
              <a:t>In 2006, fresh spinach sickened over 200.</a:t>
            </a:r>
          </a:p>
          <a:p>
            <a:r>
              <a:rPr lang="en-US" altLang="en-US" sz="2200">
                <a:ea typeface="ＭＳ Ｐゴシック" panose="020B0600070205080204" pitchFamily="34" charset="-128"/>
              </a:rPr>
              <a:t>In 2007, more than 600 people became ill from contaminated peanut butter. </a:t>
            </a:r>
          </a:p>
          <a:p>
            <a:r>
              <a:rPr lang="en-US" altLang="en-US" sz="2200">
                <a:ea typeface="ＭＳ Ｐゴシック" panose="020B0600070205080204" pitchFamily="34" charset="-128"/>
              </a:rPr>
              <a:t>In 2008, imported peppers sickened over 1,400. </a:t>
            </a:r>
          </a:p>
          <a:p>
            <a:r>
              <a:rPr lang="en-US" altLang="en-US" sz="2200">
                <a:ea typeface="ＭＳ Ｐゴシック" panose="020B0600070205080204" pitchFamily="34" charset="-128"/>
              </a:rPr>
              <a:t>In 2009, 9 deaths and hundreds of illnesses from consuming peanut paste.</a:t>
            </a:r>
          </a:p>
          <a:p>
            <a:r>
              <a:rPr lang="en-US" altLang="en-US" sz="2200">
                <a:ea typeface="ＭＳ Ｐゴシック" panose="020B0600070205080204" pitchFamily="34" charset="-128"/>
              </a:rPr>
              <a:t>In 2010, ~2000 cases of illnesses were linked to eggs from two farms in Iowa, and more than 500 million eggs were recalled.   </a:t>
            </a:r>
          </a:p>
          <a:p>
            <a:r>
              <a:rPr lang="en-US" altLang="en-US" sz="2200">
                <a:ea typeface="ＭＳ Ｐゴシック" panose="020B0600070205080204" pitchFamily="34" charset="-128"/>
              </a:rPr>
              <a:t>January 4, 2011, President Obama signed the </a:t>
            </a:r>
            <a:r>
              <a:rPr lang="en-US" altLang="en-US" sz="2200">
                <a:solidFill>
                  <a:srgbClr val="C00000"/>
                </a:solidFill>
                <a:ea typeface="ＭＳ Ｐゴシック" panose="020B0600070205080204" pitchFamily="34" charset="-128"/>
              </a:rPr>
              <a:t>Food Safety Modernization Act (FSMA)</a:t>
            </a:r>
            <a:r>
              <a:rPr lang="en-US" altLang="en-US" sz="2200">
                <a:ea typeface="ＭＳ Ｐゴシック" panose="020B0600070205080204" pitchFamily="34" charset="-128"/>
              </a:rPr>
              <a:t> into Law. 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DD960DCA-EDDE-44DB-A8B9-13570662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FD3786-242C-4924-9D27-07CFC2E5582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E7A3CAD5-8B39-4C4C-8F32-60D52788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Useful Websites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0638D2A7-6D8C-490E-B7B4-98C32347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  <a:hlinkClick r:id="rId2"/>
              </a:rPr>
              <a:t>Food and Drug Administration (FDA)</a:t>
            </a:r>
            <a:endParaRPr lang="en-US" altLang="en-US" b="1">
              <a:ea typeface="ＭＳ Ｐゴシック" panose="020B0600070205080204" pitchFamily="34" charset="-128"/>
            </a:endParaRPr>
          </a:p>
          <a:p>
            <a:r>
              <a:rPr lang="en-US" altLang="en-US" b="1">
                <a:ea typeface="ＭＳ Ｐゴシック" panose="020B0600070205080204" pitchFamily="34" charset="-128"/>
                <a:hlinkClick r:id="rId3"/>
              </a:rPr>
              <a:t>Food Safety and Inspection Services (FSIS)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mr-IN" altLang="en-US" b="1">
                <a:ea typeface="ＭＳ Ｐゴシック" panose="020B0600070205080204" pitchFamily="34" charset="-128"/>
              </a:rPr>
              <a:t>–</a:t>
            </a:r>
            <a:r>
              <a:rPr lang="en-US" altLang="en-US" b="1">
                <a:ea typeface="ＭＳ Ｐゴシック" panose="020B0600070205080204" pitchFamily="34" charset="-128"/>
              </a:rPr>
              <a:t> FSIS History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7E72B55D-39F6-4AD6-A4D5-86E84978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234818-C193-44EF-B95E-2EC0F13BABE3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C78C5C25-B5D8-4656-8A77-D11214A6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Why Do We Have Food Laws?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9381BEE-D7A7-4CA3-B8AD-45ACC5E19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592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People have been concerned about food safety. 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Governments want to protect consumers against economic fraud and to prevent against the sale of unsafe food.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49A9-AD07-4D91-A976-E63557F5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4000" b="1" dirty="0"/>
              <a:t>1862</a:t>
            </a:r>
            <a:endParaRPr lang="en-US" altLang="x-none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9BAC7472-B76B-4BE2-A8D0-4ED93BD49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563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President Lincoln appoints a chemist, Charles M. Wetherill, to serve in the new Department of Agriculture (USDA). </a:t>
            </a:r>
          </a:p>
          <a:p>
            <a:pPr>
              <a:spcBef>
                <a:spcPts val="2563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This was the beginning of the Bureau of Chemistry, the predecessor of the Food and Drug Administration.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8D594034-83A1-48A9-9375-113695D0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59BCC9-3146-4ADE-9491-7A10E3AFF68B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93B2-0DF9-45D4-9049-158A9FBC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4000" b="1" dirty="0"/>
              <a:t>1880</a:t>
            </a:r>
            <a:endParaRPr lang="en-US" altLang="x-none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5D49AEEC-51A0-414C-8DDB-C74DF93E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Peter Collier, chief chemist, USDA, recommends passage of a national food and drug law, following his own food adulteration investigations.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bill was defeated, but during the next 25 years more than 100 food and drug bills were introduced in Congress.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12C7D617-8CF0-4EFB-BEA5-089C9B0B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ACF476-FC96-4CD0-AE0D-69346E96AAB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E25EA19D-C554-4A3B-A5E9-589F7EAD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ea typeface="ＭＳ Ｐゴシック" panose="020B0600070205080204" pitchFamily="34" charset="-128"/>
              </a:rPr>
              <a:t>1883 &amp; 1896 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702E7716-4224-4756-9BA2-B45F909D4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0000"/>
                </a:solidFill>
                <a:ea typeface="ＭＳ Ｐゴシック" panose="020B0600070205080204" pitchFamily="34" charset="-128"/>
              </a:rPr>
              <a:t>1883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first federal food protection law was enacted by Congress to prevent the importation of adulterated tea.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0000"/>
                </a:solidFill>
                <a:ea typeface="ＭＳ Ｐゴシック" panose="020B0600070205080204" pitchFamily="34" charset="-128"/>
              </a:rPr>
              <a:t>1896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oleo-margarine statute was passed because dairy farmers and the dairy industry objected to the sale of adulterated butter and fats colored to look like butter.</a:t>
            </a:r>
          </a:p>
          <a:p>
            <a:pPr eaLnBrk="1" hangingPunct="1"/>
            <a:endParaRPr lang="en-US" altLang="en-U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121EBFBF-7B54-4C25-89D4-B40AA681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The “Poison Squad”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0099-4C4F-440D-8B6A-1813F2E1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563"/>
              </a:spcBef>
              <a:buFont typeface="Wingdings" charset="2"/>
              <a:buChar char="n"/>
              <a:defRPr/>
            </a:pPr>
            <a:r>
              <a:rPr lang="en-US" altLang="x-none"/>
              <a:t>In 1883, Dr. Harvey W. Wiley became the chief chemist of the Bureau of Chemistry.</a:t>
            </a:r>
          </a:p>
          <a:p>
            <a:pPr>
              <a:spcBef>
                <a:spcPts val="2563"/>
              </a:spcBef>
              <a:buFont typeface="Wingdings" charset="2"/>
              <a:buChar char="n"/>
              <a:defRPr/>
            </a:pPr>
            <a:r>
              <a:rPr lang="en-US" altLang="x-none"/>
              <a:t>Dr. Wiley expanded the research and testing on effects of food additives such as formic acid and formaldehyde on human heath using live volunteers.</a:t>
            </a:r>
          </a:p>
          <a:p>
            <a:pPr>
              <a:spcBef>
                <a:spcPts val="2563"/>
              </a:spcBef>
              <a:buFont typeface="Wingdings" charset="2"/>
              <a:buChar char="n"/>
              <a:defRPr/>
            </a:pPr>
            <a:r>
              <a:rPr lang="en-US" altLang="x-none"/>
              <a:t>The additives sickened the volunteers.</a:t>
            </a:r>
          </a:p>
          <a:p>
            <a:pPr>
              <a:spcBef>
                <a:spcPts val="2563"/>
              </a:spcBef>
              <a:buFont typeface="Wingdings" charset="2"/>
              <a:buChar char="n"/>
              <a:defRPr/>
            </a:pPr>
            <a:endParaRPr lang="en-US" altLang="x-none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26DD9157-C501-45BB-B5E7-03E831F9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47175-40B4-46B1-8BE1-E98311476747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56B90C03-57EC-4157-997D-9E0B034E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The “Poison Squad”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CAB6-139B-41FE-B679-00EA33EA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75"/>
              </a:spcBef>
              <a:buFont typeface="Wingdings" charset="2"/>
              <a:buChar char="n"/>
              <a:defRPr/>
            </a:pPr>
            <a:r>
              <a:rPr lang="en-US" altLang="x-none" sz="2800" dirty="0"/>
              <a:t>The study which was named “Poison Squad” by a newspaper reporter who brought the the food additive issue to the attention of American consumers.</a:t>
            </a:r>
          </a:p>
          <a:p>
            <a:pPr>
              <a:spcBef>
                <a:spcPts val="2475"/>
              </a:spcBef>
              <a:buFont typeface="Wingdings" charset="2"/>
              <a:buChar char="n"/>
              <a:defRPr/>
            </a:pPr>
            <a:r>
              <a:rPr lang="en-US" altLang="x-none" sz="2800" dirty="0"/>
              <a:t>The findings of the study let President Roosevelt to recommend that a law to be enacted to regulate the interstate commerce of adulterated and misbranded foods, drinks and drugs. </a:t>
            </a:r>
          </a:p>
          <a:p>
            <a:pPr>
              <a:buFont typeface="Wingdings" charset="2"/>
              <a:buChar char="n"/>
              <a:defRPr/>
            </a:pPr>
            <a:endParaRPr lang="en-US" altLang="x-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B56F406A-3F45-4436-B8C5-6E0DD795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91D430-6D85-4F9F-BC94-1042788F24FB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Upton Sinclair's Book The Jungle">
            <a:extLst>
              <a:ext uri="{FF2B5EF4-FFF2-40B4-BE49-F238E27FC236}">
                <a16:creationId xmlns:a16="http://schemas.microsoft.com/office/drawing/2014/main" id="{4E562684-FDAA-41D2-99C2-516D8210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/>
              <a:t>Upton Sinclair's Book </a:t>
            </a:r>
            <a:r>
              <a:rPr lang="en-US" altLang="x-none" b="1" dirty="0"/>
              <a:t>The Jungle (1905)</a:t>
            </a:r>
            <a:endParaRPr lang="en-US" altLang="x-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EAB8807B-D4EF-417C-B63E-4EF7F8A87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8382000" cy="43783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Upton Sinclair's book </a:t>
            </a:r>
            <a:r>
              <a:rPr lang="en-US" altLang="en-US" b="1" i="1">
                <a:ea typeface="ＭＳ Ｐゴシック" panose="020B0600070205080204" pitchFamily="34" charset="-128"/>
              </a:rPr>
              <a:t>The Jungle</a:t>
            </a:r>
            <a:r>
              <a:rPr lang="en-US" altLang="en-US">
                <a:ea typeface="ＭＳ Ｐゴシック" panose="020B0600070205080204" pitchFamily="34" charset="-128"/>
              </a:rPr>
              <a:t>, a vivid portrait of intolerable human cruelty and unsanitary conditions in Chicago meatpacking factory, caused public outrage.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CFEBC8A5-2A14-4EB2-B928-ABA15F4B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06A0AB-83E2-4DB5-A0F4-4BFAC76A647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  <p:pic>
        <p:nvPicPr>
          <p:cNvPr id="23556" name="Picture 5" descr="Upton Sinclair's Book The Jungle">
            <a:extLst>
              <a:ext uri="{FF2B5EF4-FFF2-40B4-BE49-F238E27FC236}">
                <a16:creationId xmlns:a16="http://schemas.microsoft.com/office/drawing/2014/main" id="{E3FDF97C-7649-48F2-AA5B-E745264D2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14800"/>
            <a:ext cx="1600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0EAB-C7E2-49EB-83A6-9480552D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b="1" dirty="0"/>
              <a:t>The Jungle (1905)</a:t>
            </a:r>
            <a:endParaRPr lang="en-US" altLang="x-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D82D-0CFB-48D9-B67C-65180A1EF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54525"/>
          </a:xfrm>
        </p:spPr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altLang="x-none" sz="2800"/>
              <a:t>Led President Theodore Roosevelt to call for government regulations of the food industry, and laid the groundwork for the passage of the </a:t>
            </a:r>
            <a:r>
              <a:rPr lang="en-US" altLang="x-none" sz="2800" b="1">
                <a:solidFill>
                  <a:srgbClr val="FF0000"/>
                </a:solidFill>
              </a:rPr>
              <a:t>Federal Meat Inspection Act and the Federal Food and Drug Act in 1906</a:t>
            </a:r>
            <a:r>
              <a:rPr lang="en-US" altLang="x-none" sz="2800"/>
              <a:t>.</a:t>
            </a:r>
          </a:p>
          <a:p>
            <a:pPr>
              <a:buFont typeface="Wingdings" charset="2"/>
              <a:buChar char="n"/>
              <a:defRPr/>
            </a:pPr>
            <a:endParaRPr lang="en-US" altLang="x-none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50A68770-543D-4984-BCA7-DA2ADB7B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2557B1-E0D9-4251-A715-05638D6D76E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  <p:pic>
        <p:nvPicPr>
          <p:cNvPr id="24580" name="Picture 4" descr="Upton Sinclair's Book The Jungle">
            <a:extLst>
              <a:ext uri="{FF2B5EF4-FFF2-40B4-BE49-F238E27FC236}">
                <a16:creationId xmlns:a16="http://schemas.microsoft.com/office/drawing/2014/main" id="{A70F2F12-1D39-49CE-B979-32DB96E87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252913"/>
            <a:ext cx="13922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Balan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lanc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Balance</Template>
  <TotalTime>2254</TotalTime>
  <Words>806</Words>
  <Application>Microsoft Macintosh PowerPoint</Application>
  <PresentationFormat>On-screen Show (4:3)</PresentationFormat>
  <Paragraphs>79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Tahoma</vt:lpstr>
      <vt:lpstr>Wingdings</vt:lpstr>
      <vt:lpstr>Balance</vt:lpstr>
      <vt:lpstr>Brief History of Food Laws &amp; Regulations in the U.S.</vt:lpstr>
      <vt:lpstr>Why Do We Have Food Laws?</vt:lpstr>
      <vt:lpstr>1862</vt:lpstr>
      <vt:lpstr>1880</vt:lpstr>
      <vt:lpstr>1883 &amp; 1896 </vt:lpstr>
      <vt:lpstr>The “Poison Squad”</vt:lpstr>
      <vt:lpstr>The “Poison Squad” (Cont’d)</vt:lpstr>
      <vt:lpstr>Upton Sinclair's Book The Jungle (1905)</vt:lpstr>
      <vt:lpstr>The Jungle (1905)</vt:lpstr>
      <vt:lpstr>Pure Food and Drug Act  of 1906</vt:lpstr>
      <vt:lpstr>Weaknesses of the Pure Food and Drug Act include:</vt:lpstr>
      <vt:lpstr>Elixir of Sulfanilamide Tragedy (1937)</vt:lpstr>
      <vt:lpstr>Elixir of Sulfanilamide Case (1937)</vt:lpstr>
      <vt:lpstr>Food Additives Problems</vt:lpstr>
      <vt:lpstr>Food Poisoning Outbreaks</vt:lpstr>
      <vt:lpstr>More High-Profile Food Recalls and Foodborne Illness Outbreaks</vt:lpstr>
      <vt:lpstr>Useful Websites</vt:lpstr>
    </vt:vector>
  </TitlesOfParts>
  <Manager/>
  <Company>_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Dr. Khouryieh</dc:creator>
  <cp:keywords/>
  <dc:description/>
  <cp:lastModifiedBy>Khouryieh, John</cp:lastModifiedBy>
  <cp:revision>238</cp:revision>
  <cp:lastPrinted>2010-09-01T15:31:42Z</cp:lastPrinted>
  <dcterms:created xsi:type="dcterms:W3CDTF">2012-01-23T15:43:52Z</dcterms:created>
  <dcterms:modified xsi:type="dcterms:W3CDTF">2022-05-03T16:58:21Z</dcterms:modified>
  <cp:category/>
</cp:coreProperties>
</file>