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350" r:id="rId2"/>
    <p:sldId id="351" r:id="rId3"/>
    <p:sldId id="353" r:id="rId4"/>
    <p:sldId id="331" r:id="rId5"/>
    <p:sldId id="347" r:id="rId6"/>
    <p:sldId id="354" r:id="rId7"/>
    <p:sldId id="344" r:id="rId8"/>
    <p:sldId id="355" r:id="rId9"/>
    <p:sldId id="356" r:id="rId10"/>
    <p:sldId id="345" r:id="rId11"/>
    <p:sldId id="357" r:id="rId12"/>
    <p:sldId id="358" r:id="rId13"/>
    <p:sldId id="332" r:id="rId14"/>
    <p:sldId id="346" r:id="rId15"/>
    <p:sldId id="275" r:id="rId16"/>
    <p:sldId id="359" r:id="rId17"/>
    <p:sldId id="360" r:id="rId18"/>
    <p:sldId id="361" r:id="rId19"/>
    <p:sldId id="349" r:id="rId20"/>
    <p:sldId id="362" r:id="rId21"/>
    <p:sldId id="348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modifyVerifier cryptProviderType="rsaAES" cryptAlgorithmClass="hash" cryptAlgorithmType="typeAny" cryptAlgorithmSid="14" spinCount="100000" saltData="ekYe4reBBNUlFqK7oCeMgA==" hashData="fNJMXhqAThM/JfYYam6vebh6sIZ5haUZvJ14XMXq6fX1E1PYXDJ2DNmivOnzLqscRyb0T0ZKMT4RWHQYeDv+6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00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1B088-098D-4001-9D80-6AF220EFA4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7CA8A-239E-43C9-8C54-7CDB4E1A4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6D88A23C-CD70-4047-975F-CB2E2EB91C90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90877-76E3-44E1-AAB1-43E4635EDA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Dr. Khouryieh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400D8-007C-4288-8DE6-3CF9750AC7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A1AAA4-68AA-4695-8C25-CF4E903693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FE9E517-BF0E-4941-A53B-BCFD2B4E83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C155AF-1D94-410D-BB94-F8C687E8A6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62874FAB-DBEA-4ACC-977C-300F1FE101B2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B213485-B3A1-4D89-8509-44CD3F7494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5DD241D-5285-460A-AF01-45363CCA2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F7C20F04-1FB6-4AEC-8448-8DFBD99F81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 Khouryieh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4803B81-CF1B-40FB-90BD-E97DC0102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16087ED-15EF-4726-8222-382857BAFA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7CDBE82-8CA3-480D-A9BC-99E5265595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A71EF91-BD14-4309-B620-79EF2872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86FFAC15-F823-482C-A623-527D92426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Dr. Khouryieh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67F76FE4-0F92-4F8B-A7FA-D6403CD10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626D095-3A18-412B-B607-FA8E1CEDC82A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9" name="Date Placeholder 5">
            <a:extLst>
              <a:ext uri="{FF2B5EF4-FFF2-40B4-BE49-F238E27FC236}">
                <a16:creationId xmlns:a16="http://schemas.microsoft.com/office/drawing/2014/main" id="{B18217B5-8787-4CF6-AC6C-6E4A42D313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CE327C0-CEF7-4E22-84C6-C0F987D3A958}" type="datetime1">
              <a:rPr lang="en-US" altLang="en-US" smtClean="0">
                <a:latin typeface="Arial" panose="020B0604020202020204" pitchFamily="34" charset="0"/>
              </a:rPr>
              <a:pPr/>
              <a:t>5/3/22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BFD76A5-796E-40E3-8B72-6E6BDFE0CA92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BB16F8E-CC75-4171-8560-501F599BB17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264FB13-5A34-49D7-9120-026B94D863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DAA1834-03EC-4A0A-9DB5-7E34C506BD8A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F8249F4-63F0-46E3-B64E-091EAD6A405E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EF84ED7-3AEE-4F73-9432-A815CA0A860C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AA850F5E-5EBA-42E7-980B-A71B3C4D0665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154FFF9-B9D1-42C7-B1B5-9A243D812CE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963D3A8-2D00-40C2-B574-EEAD4F33D1FE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3736A54-2093-43B0-BCBF-8796159F2F7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D9B43D7-AACF-4BDA-9F00-52EC096B2DF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2410349-9DD0-4472-8613-648F71B92BF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B4B50EAB-55E3-4B9C-8304-EEEBA181095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144EB7F-110D-4C6A-8A22-34CEC613B7D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1FC27CF-6948-4284-83FF-1ED93EA492F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A15E8FC-FB00-477E-97B5-FA97D7E58D52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24D14C7-EDCB-4ACA-B419-05B4A991A146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B243599-79B0-4747-96D9-41706D870E8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54363CE-E64C-43BE-9DEF-EC62C8D98CBB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ACFBB8C-5313-40CB-B898-8540573A936D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4E5B86-F841-4368-8AC9-FB14763527FF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07887E0D-EB04-4317-BE40-A126B50D1E4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6C7339C-4E50-4E06-A8AA-9367776D3E24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8EA2DE6-6F11-4B49-83E6-FEE83BF09279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A3C8AB6-609E-43EF-B36E-0B9D877D4412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59E2B08C-6D20-4AC5-90FE-98EA55E6060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E0B14A0D-79B4-4FCD-AC22-9184F571E61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1652F562-5893-455E-B229-14A8A28B319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E4F91D2-8472-487F-BA7D-D3AC968675EB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2B6BF3D6-F5BC-47DF-9978-A8DDB322D025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49EC1C41-0098-4C3E-B1C9-48BC45F1019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7F2F42CD-0149-4845-B464-FCFB7FAE11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AutoShape 34">
              <a:extLst>
                <a:ext uri="{FF2B5EF4-FFF2-40B4-BE49-F238E27FC236}">
                  <a16:creationId xmlns:a16="http://schemas.microsoft.com/office/drawing/2014/main" id="{12C29536-F275-4D4D-BBBB-A8207F5902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A40DB16-3417-46B0-AF06-092859B8C33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E8237BB2-1E7D-4F8D-AEFB-0982DE4D852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56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C3F0F4CF-99D1-406F-9CCC-479117E43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33C9-4CA8-4F77-8822-0ACFB152AA96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DCDEF81B-7106-49AD-8148-93BD6EC59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29CB3772-FAA9-4E03-8CEC-99FD0ED26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52125-E751-46DD-95FA-EE35341CBB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40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344EA474-32FF-4AFB-A869-0A07ADCDA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7EFD7-1069-484A-B967-39335FEFECD1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385226-4060-4685-A20A-731650C2C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9CAAE235-524E-4D86-8958-703E55221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83038-9FA3-4884-AED5-BC7B126FA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6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5B2F5746-94A4-4C79-A256-63E24B518A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52AC5-FCBB-446A-900E-9B154FD8C4E0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7C57CFAC-1E18-4269-A322-1D26ACF16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34B939E-6313-4714-8F50-DA728897F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CAFB7-FF79-44A6-93F3-3FFFA0DDB9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36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4BCAF403-AB0D-433B-AE57-10177D84D4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6286A-47BF-4617-BE6E-B791108926D2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A4DE6359-ACF2-42DC-97EC-F4812F4D4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FF651B87-D691-4CA8-9B84-8F717D432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F04ED-F6EC-43BF-934E-2AF7C63DF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98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27A7C9E9-028B-495B-AC48-3750F5A83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DCE-05AE-4E1B-B535-6BE9611240C4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44EA861-19A8-4C30-A4FD-366E8EE0E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1381D09-3A51-4F48-ADB8-CDBA36A65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D21BE-B9F8-4D37-BC16-444AB44A9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9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B0D0CA67-D69E-463E-8612-601FBC2B7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5DDF2-6030-4B08-A196-A403026CC476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00932D9-6DC3-4DFF-87C3-733A25724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47F3499-4962-4F15-9C75-E2A991268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FF796-CF6F-45FE-BEDC-FB94A5FC5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8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485DC676-E678-42F4-9A54-B3E36B19B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36F20-9803-43E7-8BE8-EB6E8CED6FE1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0E97DAF-253C-4541-9191-BB9C2B44F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44B80809-E380-48EB-AE69-D11BB0F08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1D0C1-A524-4F72-93F3-75DFE4E712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4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E04616E5-B879-48EF-B4B3-C82E08A06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0422D-D24B-4BF4-A82D-6C5EA85C47E4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FFCF5003-0749-475A-84DB-1F1717916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143C53C5-05AE-477B-A1B2-BD5AC2215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DDD86-DF30-45BA-8BA3-A462AEC32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1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01EFEB33-5697-47AA-8441-BF1A7BA71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E181-8ABC-45BA-8B3C-BFBD8F628771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C72653-9559-49E0-97B4-BBC936E09D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745034DF-5890-418D-A855-0821E1990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16C62-8996-4EB7-9B97-DC42C7A09F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DECE2E50-602A-4833-9186-9CB25B5AB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7103-291E-4469-92ED-4EF7A12409A1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A2F4A8D0-7A3A-4358-BDD1-1DEEE62BF7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FED702B1-02E1-4F9D-8068-817A8341D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AFB62-0564-4F3B-8BFE-896777193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00DB10DC-E542-4C98-8B83-9C838BCBF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414EC-F38E-4289-A590-431B7E4132B8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177A45B0-70A1-4DB7-94C9-82237EA50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C9E9D010-3D98-4CFF-AC15-516D48DEA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DA61D-4943-42B3-8751-34E13FCC6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84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270095D-82F2-4640-8532-92180AC7212F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8195" name="Rectangle 3">
              <a:extLst>
                <a:ext uri="{FF2B5EF4-FFF2-40B4-BE49-F238E27FC236}">
                  <a16:creationId xmlns:a16="http://schemas.microsoft.com/office/drawing/2014/main" id="{580EDAF0-6AC1-4912-8036-8B8A10D406B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6" name="Oval 4">
              <a:extLst>
                <a:ext uri="{FF2B5EF4-FFF2-40B4-BE49-F238E27FC236}">
                  <a16:creationId xmlns:a16="http://schemas.microsoft.com/office/drawing/2014/main" id="{29DA4F29-2ADC-47DC-AC83-265D52F61B94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CA757AAE-CB9F-4BEC-82ED-DA107EB8980E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8" name="Freeform 6">
              <a:extLst>
                <a:ext uri="{FF2B5EF4-FFF2-40B4-BE49-F238E27FC236}">
                  <a16:creationId xmlns:a16="http://schemas.microsoft.com/office/drawing/2014/main" id="{C22F37C8-378D-45AE-835B-2751BD1D50ED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593A2AE9-2F25-4FD5-90EE-8152D548B93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38B8216E-ADB7-4634-8AF4-D49CD4B1EE9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7BE205BF-28EC-4B8E-A094-8EFEDC2E48B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1BB5510B-9295-4143-BF1B-76082EBE2A7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F673A8E0-0103-4B04-96E1-DE644A135D2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4" name="Freeform 12">
              <a:extLst>
                <a:ext uri="{FF2B5EF4-FFF2-40B4-BE49-F238E27FC236}">
                  <a16:creationId xmlns:a16="http://schemas.microsoft.com/office/drawing/2014/main" id="{04683531-5208-4AA0-B67E-72E451F98AC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5" name="Freeform 13">
              <a:extLst>
                <a:ext uri="{FF2B5EF4-FFF2-40B4-BE49-F238E27FC236}">
                  <a16:creationId xmlns:a16="http://schemas.microsoft.com/office/drawing/2014/main" id="{1CB619F2-9BEB-43A1-BD51-D2E6822744D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6" name="Freeform 14">
              <a:extLst>
                <a:ext uri="{FF2B5EF4-FFF2-40B4-BE49-F238E27FC236}">
                  <a16:creationId xmlns:a16="http://schemas.microsoft.com/office/drawing/2014/main" id="{02DD9BEB-A837-4442-B55E-64054C817DF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7" name="Freeform 15">
              <a:extLst>
                <a:ext uri="{FF2B5EF4-FFF2-40B4-BE49-F238E27FC236}">
                  <a16:creationId xmlns:a16="http://schemas.microsoft.com/office/drawing/2014/main" id="{945798A4-18FA-4898-BF1D-4D15C1176CF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8" name="Freeform 16">
              <a:extLst>
                <a:ext uri="{FF2B5EF4-FFF2-40B4-BE49-F238E27FC236}">
                  <a16:creationId xmlns:a16="http://schemas.microsoft.com/office/drawing/2014/main" id="{2D0A04CD-A54D-4340-AFD3-562404F67DA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9" name="Freeform 17">
              <a:extLst>
                <a:ext uri="{FF2B5EF4-FFF2-40B4-BE49-F238E27FC236}">
                  <a16:creationId xmlns:a16="http://schemas.microsoft.com/office/drawing/2014/main" id="{10EA7D11-D632-434E-97D3-B3053416E489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0" name="Freeform 18">
              <a:extLst>
                <a:ext uri="{FF2B5EF4-FFF2-40B4-BE49-F238E27FC236}">
                  <a16:creationId xmlns:a16="http://schemas.microsoft.com/office/drawing/2014/main" id="{D6C66558-AB0E-4E9F-BF35-91B5EEA38511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1" name="Freeform 19">
              <a:extLst>
                <a:ext uri="{FF2B5EF4-FFF2-40B4-BE49-F238E27FC236}">
                  <a16:creationId xmlns:a16="http://schemas.microsoft.com/office/drawing/2014/main" id="{116FF824-55C2-4739-9FDA-9470BD083CFE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2" name="Freeform 20">
              <a:extLst>
                <a:ext uri="{FF2B5EF4-FFF2-40B4-BE49-F238E27FC236}">
                  <a16:creationId xmlns:a16="http://schemas.microsoft.com/office/drawing/2014/main" id="{8FAE08AE-51F6-428D-94AE-ACE5B5D893B8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3" name="Freeform 21">
              <a:extLst>
                <a:ext uri="{FF2B5EF4-FFF2-40B4-BE49-F238E27FC236}">
                  <a16:creationId xmlns:a16="http://schemas.microsoft.com/office/drawing/2014/main" id="{29A1A84F-39A4-4211-AABC-88D47403F78A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4" name="Freeform 22">
              <a:extLst>
                <a:ext uri="{FF2B5EF4-FFF2-40B4-BE49-F238E27FC236}">
                  <a16:creationId xmlns:a16="http://schemas.microsoft.com/office/drawing/2014/main" id="{9C8F73C6-8EFB-4D4F-BD21-CCFFBF2EE126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5" name="Freeform 23">
              <a:extLst>
                <a:ext uri="{FF2B5EF4-FFF2-40B4-BE49-F238E27FC236}">
                  <a16:creationId xmlns:a16="http://schemas.microsoft.com/office/drawing/2014/main" id="{1F695354-4FA0-487A-A135-7A1A78F86CE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6" name="Freeform 24">
              <a:extLst>
                <a:ext uri="{FF2B5EF4-FFF2-40B4-BE49-F238E27FC236}">
                  <a16:creationId xmlns:a16="http://schemas.microsoft.com/office/drawing/2014/main" id="{9B5375B3-1703-4055-B60A-C8B012B8187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7" name="Freeform 25">
              <a:extLst>
                <a:ext uri="{FF2B5EF4-FFF2-40B4-BE49-F238E27FC236}">
                  <a16:creationId xmlns:a16="http://schemas.microsoft.com/office/drawing/2014/main" id="{8FD4F596-51E1-4B4A-B755-FAD02E5CDF88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8" name="Freeform 26">
              <a:extLst>
                <a:ext uri="{FF2B5EF4-FFF2-40B4-BE49-F238E27FC236}">
                  <a16:creationId xmlns:a16="http://schemas.microsoft.com/office/drawing/2014/main" id="{E0C43F80-A3C0-4B2A-B698-F4960BD2CF91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715AD66C-C0AC-4D98-99E1-80ACD1D5211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9F8D578D-72B0-482F-9E90-55729977E10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D705BFB0-5BE4-45CD-8106-BB04D046765E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2" name="Freeform 30">
              <a:extLst>
                <a:ext uri="{FF2B5EF4-FFF2-40B4-BE49-F238E27FC236}">
                  <a16:creationId xmlns:a16="http://schemas.microsoft.com/office/drawing/2014/main" id="{831A2E73-C35A-40C3-B005-07A55513F6AC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3" name="Freeform 31">
              <a:extLst>
                <a:ext uri="{FF2B5EF4-FFF2-40B4-BE49-F238E27FC236}">
                  <a16:creationId xmlns:a16="http://schemas.microsoft.com/office/drawing/2014/main" id="{20B7982F-F80A-4B02-B5E7-F9CDC1147E24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4" name="Rectangle 32">
              <a:extLst>
                <a:ext uri="{FF2B5EF4-FFF2-40B4-BE49-F238E27FC236}">
                  <a16:creationId xmlns:a16="http://schemas.microsoft.com/office/drawing/2014/main" id="{1CC615FF-9C55-4F9D-9B7E-7128DA03639A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5" name="Rectangle 33">
              <a:extLst>
                <a:ext uri="{FF2B5EF4-FFF2-40B4-BE49-F238E27FC236}">
                  <a16:creationId xmlns:a16="http://schemas.microsoft.com/office/drawing/2014/main" id="{F07D5316-C348-482D-B149-7832F6D70306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6" name="AutoShape 34">
              <a:extLst>
                <a:ext uri="{FF2B5EF4-FFF2-40B4-BE49-F238E27FC236}">
                  <a16:creationId xmlns:a16="http://schemas.microsoft.com/office/drawing/2014/main" id="{B6B9BD1B-93F9-424B-8641-5E5B35A69AB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7" name="Freeform 35">
              <a:extLst>
                <a:ext uri="{FF2B5EF4-FFF2-40B4-BE49-F238E27FC236}">
                  <a16:creationId xmlns:a16="http://schemas.microsoft.com/office/drawing/2014/main" id="{DBD9263B-22D4-4EE7-BE8A-F269EDA631E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8" name="Freeform 36">
              <a:extLst>
                <a:ext uri="{FF2B5EF4-FFF2-40B4-BE49-F238E27FC236}">
                  <a16:creationId xmlns:a16="http://schemas.microsoft.com/office/drawing/2014/main" id="{F3EDC881-52A9-40F1-BFE7-4931E0BD31F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8229" name="Rectangle 37">
            <a:extLst>
              <a:ext uri="{FF2B5EF4-FFF2-40B4-BE49-F238E27FC236}">
                <a16:creationId xmlns:a16="http://schemas.microsoft.com/office/drawing/2014/main" id="{C10851BD-781F-43FA-A607-C54525D35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230" name="Rectangle 38">
            <a:extLst>
              <a:ext uri="{FF2B5EF4-FFF2-40B4-BE49-F238E27FC236}">
                <a16:creationId xmlns:a16="http://schemas.microsoft.com/office/drawing/2014/main" id="{83CE4084-5057-4BC7-AD1B-8672E1474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CD677D97-C5BB-479F-855F-FE2170534A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DEF4900D-D32E-439D-8703-0C6F09697BD7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8232" name="Rectangle 40">
            <a:extLst>
              <a:ext uri="{FF2B5EF4-FFF2-40B4-BE49-F238E27FC236}">
                <a16:creationId xmlns:a16="http://schemas.microsoft.com/office/drawing/2014/main" id="{CB938AAA-BF1B-4296-A54B-4CDB505DAD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E49171CB-51A4-447F-A497-77799EC979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14F3CA-B704-4F6A-893E-6897112158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da.gov/Food/FoodSafety/RetailFoodProtection/FoodCode/FoodCode2009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www.fd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pa.gov/" TargetMode="External"/><Relationship Id="rId4" Type="http://schemas.openxmlformats.org/officeDocument/2006/relationships/hyperlink" Target="https://www.fsis.usda.gov/wps/portal/fsis/ho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B017FA-DC00-465B-8D1A-D0F4F4720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391400" cy="1752600"/>
          </a:xfrm>
        </p:spPr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John Khouryieh, PhD</a:t>
            </a:r>
          </a:p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AMS303: Food Laws &amp; Regulations</a:t>
            </a:r>
          </a:p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Western Kentucky University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89F970-BBAA-438F-9E39-CD9C9CE46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Major Federal Food Agencies </a:t>
            </a:r>
            <a:endParaRPr 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48B4D14D-AC16-496B-9BA1-50D3DCB3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5A48A-C430-4709-A72D-CC5E8B44186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A110DA4D-410C-4725-A56C-4EADB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A274-4179-4FAE-8034-D6D3E1F0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00A29E"/>
                </a:solidFill>
                <a:effectLst/>
              </a:rPr>
              <a:t>Roles of FDA in Food Safety </a:t>
            </a:r>
            <a:r>
              <a:rPr lang="en-US" altLang="en-US" b="1" dirty="0">
                <a:solidFill>
                  <a:srgbClr val="00A29E"/>
                </a:solidFill>
                <a:effectLst/>
              </a:rPr>
              <a:t>(2 of 3)</a:t>
            </a:r>
            <a:endParaRPr lang="en-US" altLang="x-none" dirty="0">
              <a:solidFill>
                <a:srgbClr val="00A29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509D-B82C-484D-B1B3-D0B80B8E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4302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x-none" sz="2400" dirty="0">
                <a:effectLst/>
              </a:rPr>
              <a:t>Reviewing animal drugs for safety to animals that receive them, and humans who eat food produced from the animals.</a:t>
            </a:r>
          </a:p>
          <a:p>
            <a:pPr>
              <a:lnSpc>
                <a:spcPct val="90000"/>
              </a:lnSpc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x-none" sz="2400" dirty="0">
                <a:effectLst/>
              </a:rPr>
              <a:t>Developing model codes and ordinances, guidelines and interpretations, and working with states to implement them.</a:t>
            </a:r>
          </a:p>
          <a:p>
            <a:pPr>
              <a:lnSpc>
                <a:spcPct val="90000"/>
              </a:lnSpc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x-none" sz="2400" dirty="0">
                <a:effectLst/>
              </a:rPr>
              <a:t>Establishing good food manufacturing practices and other production standards, such as plant sanitation, packaging requirements, and hazard analysis and critical control point programs.</a:t>
            </a:r>
          </a:p>
          <a:p>
            <a:pPr>
              <a:lnSpc>
                <a:spcPct val="90000"/>
              </a:lnSpc>
              <a:buFont typeface="Wingdings" charset="2"/>
              <a:buChar char="n"/>
              <a:defRPr/>
            </a:pPr>
            <a:endParaRPr lang="en-US" altLang="x-none" dirty="0">
              <a:effectLst/>
            </a:endParaRPr>
          </a:p>
          <a:p>
            <a:pPr>
              <a:buFont typeface="Wingdings" charset="2"/>
              <a:buChar char="n"/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C2168B17-47EE-4487-8B45-3B40F53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6CA0CF-3305-41E9-A296-8B4FBC70971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CDDF866B-650F-464F-94F2-89A25E88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6BB3-C83D-40D2-A2B9-667A022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Roles of FDA in Food Safety (3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4F17-0F15-4A6F-8D8A-90EB77CB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Working with foreign governments to ensure safety of certain imported food products.</a:t>
            </a: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Requesting manufacturers to recall unsafe food products and monitoring those recalls.</a:t>
            </a: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Taking appropriate enforcement actions.</a:t>
            </a: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Educating industry and consumers on safe food - handling practices.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A89AE2ED-3CA8-4158-BE50-7EF85D5F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9AE4A-F26E-403F-A9D2-2D7CC42A2F8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BFD6F7C9-B913-4B84-993F-4B56DCCF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D41D-5ABB-434C-8002-4DB87FEC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ffectLst/>
              </a:rPr>
              <a:t>FDA Publishes the Food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C755-F657-48B6-A368-1FAD0D2B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Food Code: 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a model that assists food control jurisdictions at all levels of government.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Local, state, tribal, and federal regulators use the </a:t>
            </a:r>
            <a:r>
              <a:rPr lang="en-US" altLang="en-US" i="1" dirty="0">
                <a:effectLst/>
              </a:rPr>
              <a:t>FDA Food Code</a:t>
            </a:r>
            <a:r>
              <a:rPr lang="en-US" altLang="en-US" dirty="0">
                <a:effectLst/>
              </a:rPr>
              <a:t> as a model to develop or update their own food safety rules and to be consistent with national food regulatory policy.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Published every 4 years. 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A279BAA-CE12-4534-904D-6BBFA951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A0F76-D0D6-4B31-B40B-4B9F7303306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C878435A-517F-493F-B98E-E9474AA6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35D1-974A-4929-A2A1-E6D0AD0A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/>
              </a:rPr>
              <a:t>Food Code Webpage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6B74-41AF-4470-8103-A6E6D4C5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324600"/>
            <a:ext cx="8382000" cy="6445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sz="1600" dirty="0">
                <a:solidFill>
                  <a:srgbClr val="FF0000"/>
                </a:solidFill>
                <a:hlinkClick r:id="rId2"/>
              </a:rPr>
              <a:t>http://www.fda.gov/Food/FoodSafety/RetailFoodProtection/FoodCode/FoodCode2009/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88816C2E-D7A5-47FB-9A32-DA624DDD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73CF1-5441-442D-B7E8-18478A76BA4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pic>
        <p:nvPicPr>
          <p:cNvPr id="28676" name="Picture 4" descr="Food Code Webpage Shotscreen">
            <a:extLst>
              <a:ext uri="{FF2B5EF4-FFF2-40B4-BE49-F238E27FC236}">
                <a16:creationId xmlns:a16="http://schemas.microsoft.com/office/drawing/2014/main" id="{0E8A95F8-5D9D-410C-894A-0FB114D4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15663" r="14166"/>
          <a:stretch>
            <a:fillRect/>
          </a:stretch>
        </p:blipFill>
        <p:spPr bwMode="auto">
          <a:xfrm>
            <a:off x="1295400" y="815975"/>
            <a:ext cx="6553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Footer Placeholder 2">
            <a:extLst>
              <a:ext uri="{FF2B5EF4-FFF2-40B4-BE49-F238E27FC236}">
                <a16:creationId xmlns:a16="http://schemas.microsoft.com/office/drawing/2014/main" id="{FDAED26D-9644-44BF-A137-DA11BBCA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EC8E5CA-AEF0-4965-99D7-9E8718C7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 sz="4000" b="1">
                <a:effectLst/>
                <a:ea typeface="ＭＳ Ｐゴシック" panose="020B0600070205080204" pitchFamily="34" charset="-128"/>
              </a:rPr>
              <a:t>United States Department of Agriculture (USDA)</a:t>
            </a:r>
            <a:endParaRPr lang="en-US" altLang="en-US" sz="4000" b="1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FA09-1A4C-487F-8674-59C5A52C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In 1862, President Abraham Lincoln founded the U.S. Department of Agriculture. 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President Lincoln appoints a chemist, Charles M. Wetherill, to lead the Bureau of Chemistry, the true predecessor of the Food and Drug Administration. 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984487FF-4D61-4998-97FB-368C57D0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6A0CE-C90B-4D92-BA3F-D591D472B44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29700" name="Footer Placeholder 1">
            <a:extLst>
              <a:ext uri="{FF2B5EF4-FFF2-40B4-BE49-F238E27FC236}">
                <a16:creationId xmlns:a16="http://schemas.microsoft.com/office/drawing/2014/main" id="{C07581E6-FE9D-4518-A979-B01805D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F17C-871E-4B7A-B36C-0876A1D1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Structure of the USDA</a:t>
            </a:r>
            <a:endParaRPr lang="en-US" dirty="0"/>
          </a:p>
        </p:txBody>
      </p:sp>
      <p:pic>
        <p:nvPicPr>
          <p:cNvPr id="30722" name="Picture 3" descr="Structure of the USDA">
            <a:extLst>
              <a:ext uri="{FF2B5EF4-FFF2-40B4-BE49-F238E27FC236}">
                <a16:creationId xmlns:a16="http://schemas.microsoft.com/office/drawing/2014/main" id="{B911C645-5986-4FEC-A75B-2E2B698EF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6580" r="2628" b="29605"/>
          <a:stretch>
            <a:fillRect/>
          </a:stretch>
        </p:blipFill>
        <p:spPr bwMode="auto">
          <a:xfrm>
            <a:off x="152400" y="2209800"/>
            <a:ext cx="8796338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9" descr="USDA logo">
            <a:extLst>
              <a:ext uri="{FF2B5EF4-FFF2-40B4-BE49-F238E27FC236}">
                <a16:creationId xmlns:a16="http://schemas.microsoft.com/office/drawing/2014/main" id="{4B5A0BC7-F80E-4F5D-8530-A038433C7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0"/>
            <a:ext cx="1016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Oval 5">
            <a:extLst>
              <a:ext uri="{FF2B5EF4-FFF2-40B4-BE49-F238E27FC236}">
                <a16:creationId xmlns:a16="http://schemas.microsoft.com/office/drawing/2014/main" id="{4D49AEB4-C66C-4D77-9C3E-96620D58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1447800" cy="2209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5" name="Footer Placeholder 2">
            <a:extLst>
              <a:ext uri="{FF2B5EF4-FFF2-40B4-BE49-F238E27FC236}">
                <a16:creationId xmlns:a16="http://schemas.microsoft.com/office/drawing/2014/main" id="{3954D24B-DC5D-405F-8A51-92E512B3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  <p:sp>
        <p:nvSpPr>
          <p:cNvPr id="30726" name="Slide Number Placeholder 3">
            <a:extLst>
              <a:ext uri="{FF2B5EF4-FFF2-40B4-BE49-F238E27FC236}">
                <a16:creationId xmlns:a16="http://schemas.microsoft.com/office/drawing/2014/main" id="{33063E28-93ED-4CB0-B07A-79F5C2D4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7F3133-E22C-46B1-807C-1C8567AC3ED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ECAC-E966-479F-ABE3-455B47A3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Food Safety and Inspection Service (FSIS)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2B42-330A-44C1-995A-099D33B8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9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  <a:latin typeface="Arial" charset="0"/>
              </a:rPr>
              <a:t>The FSIS is the public health agency in the USDA.</a:t>
            </a:r>
          </a:p>
          <a:p>
            <a:pPr eaLnBrk="1" hangingPunct="1">
              <a:spcBef>
                <a:spcPts val="19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  <a:latin typeface="Arial" charset="0"/>
              </a:rPr>
              <a:t>Responsible for ensuring that the nation's commercial supply of </a:t>
            </a:r>
            <a:r>
              <a:rPr lang="en-US" altLang="en-US" dirty="0">
                <a:solidFill>
                  <a:srgbClr val="FF0000"/>
                </a:solidFill>
                <a:effectLst/>
                <a:latin typeface="Arial" charset="0"/>
              </a:rPr>
              <a:t>meat, poultry, and egg products </a:t>
            </a:r>
            <a:r>
              <a:rPr lang="en-US" altLang="en-US" dirty="0">
                <a:effectLst/>
                <a:latin typeface="Arial" charset="0"/>
              </a:rPr>
              <a:t>is safe, wholesome, and correctly labeled and packaged.</a:t>
            </a:r>
            <a:r>
              <a:rPr lang="en-US" altLang="en-US" dirty="0">
                <a:effectLst/>
              </a:rPr>
              <a:t> 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C90A5BE2-BBE6-4567-90B1-59149CCE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0FDAD-5FF3-4145-8752-F5B6A713DE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8C813E2B-A01C-47C0-B9B2-1BCF0325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BC87-4083-41B4-8D49-DCAF8739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FSIS Regulates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3C99-2A26-4682-80FC-20C3F39E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en-US" sz="2400" dirty="0">
                <a:effectLst/>
              </a:rPr>
              <a:t>Under the authority of the FMIA, PPIA and EPIA, </a:t>
            </a:r>
            <a:r>
              <a:rPr lang="en-US" altLang="en-US" sz="2400" b="1" dirty="0">
                <a:solidFill>
                  <a:srgbClr val="C00000"/>
                </a:solidFill>
                <a:effectLst/>
              </a:rPr>
              <a:t>FSIS Regulates:</a:t>
            </a:r>
          </a:p>
          <a:p>
            <a:pPr>
              <a:spcBef>
                <a:spcPts val="12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Domestic and imported meat and poultry and related products, such as meat - or poultry - containing stews, pizzas, and frozen foods.</a:t>
            </a:r>
          </a:p>
          <a:p>
            <a:pPr>
              <a:spcBef>
                <a:spcPts val="12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Processed egg products (generally liquid, frozen, and dried pasteurized egg products).</a:t>
            </a:r>
          </a:p>
          <a:p>
            <a:pPr>
              <a:spcBef>
                <a:spcPts val="12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Inspecting food animals for diseases before and after slaughter.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1CB69462-CA18-45A8-A2E2-95AEF595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AFF656-ED97-4D35-80EF-BC969D28EC8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pic>
        <p:nvPicPr>
          <p:cNvPr id="32772" name="Picture 5" descr="Meat Inspection pic">
            <a:extLst>
              <a:ext uri="{FF2B5EF4-FFF2-40B4-BE49-F238E27FC236}">
                <a16:creationId xmlns:a16="http://schemas.microsoft.com/office/drawing/2014/main" id="{D5F9ADF5-D0AC-4FD2-8544-4783737A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4463"/>
            <a:ext cx="10033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3">
            <a:extLst>
              <a:ext uri="{FF2B5EF4-FFF2-40B4-BE49-F238E27FC236}">
                <a16:creationId xmlns:a16="http://schemas.microsoft.com/office/drawing/2014/main" id="{563E8AEB-4AC0-43ED-8E23-64B4CC89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23B6-5C4B-4DD1-80FC-C1EC47B2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FSIS Food Safety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3572-820B-422C-95DD-7F2C01DC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Inspecting meat and poultry slaughter and processing plants.</a:t>
            </a:r>
          </a:p>
          <a:p>
            <a:pPr>
              <a:lnSpc>
                <a:spcPct val="80000"/>
              </a:lnSpc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With USDA’s AMS, monitoring and inspecting processed egg products.</a:t>
            </a:r>
          </a:p>
          <a:p>
            <a:pPr>
              <a:lnSpc>
                <a:spcPct val="80000"/>
              </a:lnSpc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Collecting and analyzing samples of food products for microbial and chemical contaminants and infectious and toxic agents.</a:t>
            </a:r>
          </a:p>
          <a:p>
            <a:pPr>
              <a:lnSpc>
                <a:spcPct val="80000"/>
              </a:lnSpc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Establishing production standards for use of food additives and other ingredients in preparing and packaging meat and poultry products, and for plant sanitation, thermal processing, and other processes.</a:t>
            </a:r>
          </a:p>
          <a:p>
            <a:pPr>
              <a:buFont typeface="Wingdings" charset="2"/>
              <a:buChar char="n"/>
              <a:defRPr/>
            </a:pPr>
            <a:endParaRPr lang="en-US" sz="240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57FB5A2-E9AE-48CC-BB6D-83D12B74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939D2-734A-4EB2-B08C-9D84980AB80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578C79F4-8BBF-4FAA-90E8-A27D4BCC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2167B60F-451F-49D9-829D-8E9E9678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A29E"/>
                </a:solidFill>
                <a:effectLst/>
                <a:ea typeface="ＭＳ Ｐゴシック" panose="020B0600070205080204" pitchFamily="34" charset="-128"/>
              </a:rPr>
              <a:t>FSIS Food Safety Roles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EB3D-3D93-41FE-9DC7-06683C01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x-none" sz="2800" dirty="0">
                <a:effectLst/>
              </a:rPr>
              <a:t>Ensuring all foreign meat and poultry processing plants exporting to the U.S. meet U.S. standards.</a:t>
            </a:r>
          </a:p>
          <a:p>
            <a:pPr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x-none" sz="2800" dirty="0">
                <a:effectLst/>
              </a:rPr>
              <a:t>Seeking voluntary recalls by meat and poultry processors of unsafe products.</a:t>
            </a:r>
          </a:p>
          <a:p>
            <a:pPr>
              <a:spcBef>
                <a:spcPts val="1875"/>
              </a:spcBef>
              <a:buFont typeface="Wingdings" charset="2"/>
              <a:buChar char="n"/>
              <a:defRPr/>
            </a:pPr>
            <a:r>
              <a:rPr lang="en-US" altLang="x-none" sz="2800" dirty="0">
                <a:effectLst/>
              </a:rPr>
              <a:t>Educating industry and consumers on safe food-handling practices.</a:t>
            </a:r>
          </a:p>
          <a:p>
            <a:pPr>
              <a:buFont typeface="Wingdings" charset="2"/>
              <a:buChar char="n"/>
              <a:defRPr/>
            </a:pPr>
            <a:endParaRPr lang="en-US" altLang="x-none" sz="2800" dirty="0">
              <a:effectLst/>
            </a:endParaRPr>
          </a:p>
          <a:p>
            <a:pPr>
              <a:buFont typeface="Wingdings" charset="2"/>
              <a:buChar char="n"/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6AD0F90-5BFB-46BE-B92C-EDBF8EA3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E2B60C-8A85-465A-9985-519F6C38E9C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4820" name="Footer Placeholder 1">
            <a:extLst>
              <a:ext uri="{FF2B5EF4-FFF2-40B4-BE49-F238E27FC236}">
                <a16:creationId xmlns:a16="http://schemas.microsoft.com/office/drawing/2014/main" id="{842FCF33-23C6-4FF7-9179-C266360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48B9-C97A-40C7-8DBA-64C816E6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Federal Agencies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90CF-4B9D-47B8-9389-5B7B01B8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Major federal food Agencies: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sz="3200" dirty="0">
                <a:effectLst/>
              </a:rPr>
              <a:t>Food and Drug Administration (FDA)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altLang="en-US" sz="3200" dirty="0">
                <a:effectLst/>
              </a:rPr>
              <a:t>Food Safety and Inspection Service (FSIS)/ United States Department of Agriculture (USDA)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C00000"/>
                </a:solidFill>
                <a:effectLst/>
              </a:rPr>
              <a:t>Other federal agencies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altLang="en-US" sz="3200" dirty="0">
                <a:effectLst/>
              </a:rPr>
              <a:t>Have limited involvement with food regulations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08C56AC-084C-49D1-8C02-A198DD93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BBB5E4-2968-44AE-9FDB-28F416D1D6C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06A57047-FAB4-483B-8A52-BCA38FF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FD6F-8C3C-4321-8ED0-B99FC3D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Environmental Protection Agency (EPA)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B70D-59E5-4D14-914F-4328448E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EPA Oversees:</a:t>
            </a: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endParaRPr lang="en-US" altLang="en-US" dirty="0">
              <a:effectLst/>
            </a:endParaRP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Drinking water</a:t>
            </a: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endParaRPr lang="en-US" altLang="en-US" dirty="0">
              <a:effectLst/>
            </a:endParaRPr>
          </a:p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Pesticide safety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DDB4D6A6-CC9C-4531-9418-98C22911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2C5A6-1AD9-4115-9268-FAF2A214095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DCBB1760-36D5-4E64-8AC5-0681B93B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2BF-DEDF-42AE-B5B6-AF983C26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A29E"/>
                </a:solidFill>
              </a:rPr>
              <a:t>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34A1-8F7F-4299-80F4-F1EACE32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Food Safety Roles:</a:t>
            </a:r>
          </a:p>
          <a:p>
            <a:pPr>
              <a:lnSpc>
                <a:spcPct val="8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 dirty="0">
                <a:effectLst/>
              </a:rPr>
              <a:t>Establishing safe drinking water standards.</a:t>
            </a:r>
          </a:p>
          <a:p>
            <a:pPr>
              <a:lnSpc>
                <a:spcPct val="8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 dirty="0">
                <a:effectLst/>
              </a:rPr>
              <a:t>Regulating toxic substances and wastes to prevent their entry into the environment and food chain. </a:t>
            </a:r>
          </a:p>
          <a:p>
            <a:pPr>
              <a:lnSpc>
                <a:spcPct val="8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 dirty="0">
                <a:effectLst/>
              </a:rPr>
              <a:t>Determining safety of new pesticides, sets tolerance levels for pesticide residues in foods, and publishes directions on safe use of pesticides.</a:t>
            </a:r>
          </a:p>
          <a:p>
            <a:pPr>
              <a:buFont typeface="Wingdings" charset="2"/>
              <a:buChar char="n"/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BBA2324B-5C0E-46E3-A854-8B4C3838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140A4-6300-46C4-B21C-5F88A99DEB6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8254552B-C183-48AB-A849-B92EED47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939-9039-47BF-BD86-DEF576FC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Alcohol and Tobacco Tax and Trade Bureau (TTB)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CA6E-C657-49C2-B417-2EF9DBF1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TTB Oversees</a:t>
            </a:r>
          </a:p>
          <a:p>
            <a:pPr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Alcoholic beverages except wine beverages containing less than 7 percent alcohol.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Food Safety Roles</a:t>
            </a:r>
          </a:p>
          <a:p>
            <a:pPr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Enforce food safety laws governing alcoholic beverages.</a:t>
            </a:r>
          </a:p>
          <a:p>
            <a:pPr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Investigate adulteration alcoholic products, sometimes with help from FDA.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D62726DE-C08E-4460-A8B6-A8C8CB3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89FA75-ECF6-49D3-B881-DC36FAFA704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A643E070-A414-4999-8298-DD4B2C6E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A5A7-D569-4F20-BAFB-2A17A41B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Centers for Disease Control and Prevention (CDC)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06EC-73CD-4980-86AB-3011D645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Food Safety Roles Include: 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Investigates with local, state and other federal officials sources of foodborne disease outbreaks.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Maintains a nationwide system of foodborne disease surveillance.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Develops and advocates public health policies to prevent foodborne diseases.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Conducts research to help prevent foodborne illness.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23FA1912-7CA8-4806-8ED1-DD643C2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6857B6-C349-4F05-97E6-2A957B4D808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38916" name="Footer Placeholder 3">
            <a:extLst>
              <a:ext uri="{FF2B5EF4-FFF2-40B4-BE49-F238E27FC236}">
                <a16:creationId xmlns:a16="http://schemas.microsoft.com/office/drawing/2014/main" id="{ED656A0A-1DFE-44C6-956E-AF66A55A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2624-B083-482A-BEDD-96E37FE1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National Marine Fisheries Service (NMFS)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9D52-52FB-4D2B-9377-B6757137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75"/>
              </a:spcBef>
              <a:buFont typeface="Wingdings" charset="2"/>
              <a:buNone/>
              <a:defRPr/>
            </a:pPr>
            <a:r>
              <a:rPr lang="en-US" altLang="en-US" sz="2800" b="1" dirty="0">
                <a:solidFill>
                  <a:srgbClr val="C00000"/>
                </a:solidFill>
                <a:effectLst/>
              </a:rPr>
              <a:t>Oversees</a:t>
            </a:r>
          </a:p>
          <a:p>
            <a:pPr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Fish and seafood products (through a voluntary, fee-for-service system)</a:t>
            </a:r>
          </a:p>
          <a:p>
            <a:pPr>
              <a:spcBef>
                <a:spcPts val="2475"/>
              </a:spcBef>
              <a:buFont typeface="Wingdings" charset="2"/>
              <a:buNone/>
              <a:defRPr/>
            </a:pPr>
            <a:r>
              <a:rPr lang="en-US" altLang="en-US" sz="2800" b="1" dirty="0">
                <a:solidFill>
                  <a:srgbClr val="C00000"/>
                </a:solidFill>
                <a:effectLst/>
              </a:rPr>
              <a:t>Food Safety Role</a:t>
            </a:r>
          </a:p>
          <a:p>
            <a:pPr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en-US" sz="2800" dirty="0">
                <a:effectLst/>
              </a:rPr>
              <a:t>The Seafood Inspection Program inspects and certifies fishing vessels, seafood processing plants, and retail facilities for federal sanitation standards.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3FEF016B-95E1-4F1F-877F-9E9FFA4F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5603A5-64EF-4D1F-A4BB-E18406443D2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5AA5C628-211B-43A1-B1F9-1A6FAE81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F4DA-0FAC-4AC8-8C39-D8923247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U. S. Customs Service</a:t>
            </a:r>
            <a:endParaRPr lang="en-US" dirty="0"/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A1CA2C9-047D-43DC-9046-E19B8C8F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563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Oversees</a:t>
            </a:r>
          </a:p>
          <a:p>
            <a:pPr>
              <a:spcBef>
                <a:spcPts val="25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Imported foods</a:t>
            </a:r>
          </a:p>
          <a:p>
            <a:pPr>
              <a:spcBef>
                <a:spcPts val="2563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Food Safety Role</a:t>
            </a:r>
          </a:p>
          <a:p>
            <a:pPr>
              <a:spcBef>
                <a:spcPts val="25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Works with federal regulatory agencies to ensure that all goods entering and exiting the United States do so according to U.S. laws and regulations</a:t>
            </a:r>
            <a:r>
              <a:rPr lang="en-US" altLang="en-US" sz="2800">
                <a:effectLst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6874F182-46A2-4941-87F5-3DF172B5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0EFB9D-580A-4890-B6D9-9DA30B496E5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40964" name="Footer Placeholder 2">
            <a:extLst>
              <a:ext uri="{FF2B5EF4-FFF2-40B4-BE49-F238E27FC236}">
                <a16:creationId xmlns:a16="http://schemas.microsoft.com/office/drawing/2014/main" id="{DE1B6858-5914-4B55-B43B-F3F466BB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DF61-4923-4BA1-AA2E-5201BD5D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U.S. Department of Justice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57EC-0DBD-470B-A038-0916159B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Food Safety Role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Prosecutes companies and individuals suspected of violating food safety laws.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Through U.S. Marshals Service, seizes unsafe food products not yet in the marketplace, as ordered by courts.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137D9846-DC23-4BDE-9C96-486028D9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27111-A274-43E5-BE9C-83DEDCAF57F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B2A65577-CAB5-4EAB-8A60-6ACEBEB9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0D8D-DC6B-4B74-B7C3-B5C9F90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Federal Trade Commission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BA0-4DFF-4F23-A5EF-E907DA8D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Food Safety Role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Enforces a variety of laws that protect consumers from unfair, deceptive, or fraudulent practices, including deceptive and unsubstantiated advertising.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3618332D-FD90-40B6-955C-1E2A6047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6F94C-39E2-410F-AA51-67FCCA42BC2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43012" name="Footer Placeholder 3">
            <a:extLst>
              <a:ext uri="{FF2B5EF4-FFF2-40B4-BE49-F238E27FC236}">
                <a16:creationId xmlns:a16="http://schemas.microsoft.com/office/drawing/2014/main" id="{F2541CAB-C371-4E22-ADCC-87FC8159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1B04-2175-4AA2-91E1-1DF487FC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International Food Agencies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925C-CD20-4444-882D-8DA43055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4963"/>
              </a:spcBef>
              <a:buFont typeface="Wingdings" charset="2"/>
              <a:buChar char="n"/>
              <a:defRPr/>
            </a:pPr>
            <a:r>
              <a:rPr lang="en-US" altLang="en-US" sz="3200" dirty="0">
                <a:effectLst/>
              </a:rPr>
              <a:t>Food and Agriculture Organization (FAO)</a:t>
            </a:r>
          </a:p>
          <a:p>
            <a:pPr lvl="1" eaLnBrk="1" hangingPunct="1">
              <a:spcBef>
                <a:spcPts val="4963"/>
              </a:spcBef>
              <a:buFont typeface="Wingdings" charset="2"/>
              <a:buChar char="n"/>
              <a:defRPr/>
            </a:pPr>
            <a:r>
              <a:rPr lang="en-US" altLang="en-US" sz="3200" dirty="0">
                <a:effectLst/>
              </a:rPr>
              <a:t>World Health Organization (WHO)</a:t>
            </a:r>
          </a:p>
          <a:p>
            <a:pPr lvl="1" eaLnBrk="1" hangingPunct="1">
              <a:spcBef>
                <a:spcPts val="4963"/>
              </a:spcBef>
              <a:buFont typeface="Wingdings" charset="2"/>
              <a:buChar char="n"/>
              <a:defRPr/>
            </a:pPr>
            <a:r>
              <a:rPr lang="en-US" altLang="en-US" sz="3200" dirty="0">
                <a:effectLst/>
              </a:rPr>
              <a:t>Codex </a:t>
            </a:r>
            <a:r>
              <a:rPr lang="en-US" altLang="en-US" sz="3200" dirty="0" err="1">
                <a:effectLst/>
              </a:rPr>
              <a:t>Alimentarius</a:t>
            </a:r>
            <a:r>
              <a:rPr lang="en-US" altLang="en-US" sz="3200" dirty="0">
                <a:effectLst/>
              </a:rPr>
              <a:t> Commission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9F48E495-53A1-41F3-8C61-94A0C09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79881-6B7B-44FC-9084-660FD9B424D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3D78A41C-D0E0-478C-A357-8ED1D0D8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F59D-4C82-48F4-95D4-87CB600D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Useful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4CAB-F093-422D-B7AE-232629CA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en-US" dirty="0">
                <a:effectLst/>
                <a:hlinkClick r:id="rId2"/>
              </a:rPr>
              <a:t>1. Food and Drug Administration (FDA)</a:t>
            </a:r>
            <a:endParaRPr lang="en-US" altLang="en-US" dirty="0">
              <a:effectLst/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dirty="0">
                <a:effectLst/>
                <a:hlinkClick r:id="rId3"/>
              </a:rPr>
              <a:t>2. Centers for Disease Control and Prevention (CDC)</a:t>
            </a:r>
            <a:endParaRPr lang="en-US" altLang="en-US" dirty="0">
              <a:effectLst/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dirty="0">
                <a:effectLst/>
                <a:hlinkClick r:id="rId4"/>
              </a:rPr>
              <a:t>3. Food Safety and Inspection Services (FSIS)</a:t>
            </a:r>
            <a:endParaRPr lang="en-US" altLang="en-US" dirty="0">
              <a:effectLst/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dirty="0">
                <a:effectLst/>
                <a:hlinkClick r:id="rId5"/>
              </a:rPr>
              <a:t>4. Environmental Protection Agency (EPA)</a:t>
            </a:r>
            <a:endParaRPr lang="en-US" altLang="en-US" dirty="0">
              <a:effectLst/>
            </a:endParaRP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B9E5A12E-DCD8-46ED-831D-2740BF4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2F834-F2FF-48CC-B8D5-387BB388751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45060" name="Footer Placeholder 3">
            <a:extLst>
              <a:ext uri="{FF2B5EF4-FFF2-40B4-BE49-F238E27FC236}">
                <a16:creationId xmlns:a16="http://schemas.microsoft.com/office/drawing/2014/main" id="{05C61CA7-F80B-416D-ACC2-CF48C196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FCC5-7B91-480C-8D0F-9CF00F54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Comparison of </a:t>
            </a:r>
            <a:r>
              <a:rPr lang="en-US"/>
              <a:t>Agency Responsibilities for Food</a:t>
            </a:r>
          </a:p>
        </p:txBody>
      </p:sp>
      <p:sp>
        <p:nvSpPr>
          <p:cNvPr id="18434" name="Slide Number Placeholder 2">
            <a:extLst>
              <a:ext uri="{FF2B5EF4-FFF2-40B4-BE49-F238E27FC236}">
                <a16:creationId xmlns:a16="http://schemas.microsoft.com/office/drawing/2014/main" id="{71EA224E-A1E3-4F6D-8FC8-0229FA06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754E5-80E0-4319-82F1-887DA317DB5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pic>
        <p:nvPicPr>
          <p:cNvPr id="18435" name="Picture 4" descr="Comparison of Federal Agency Responsibilities  for Food">
            <a:extLst>
              <a:ext uri="{FF2B5EF4-FFF2-40B4-BE49-F238E27FC236}">
                <a16:creationId xmlns:a16="http://schemas.microsoft.com/office/drawing/2014/main" id="{7854A536-E84A-4DD1-B0EC-C58C54D4D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8" t="12189" r="12749" b="4688"/>
          <a:stretch>
            <a:fillRect/>
          </a:stretch>
        </p:blipFill>
        <p:spPr bwMode="auto">
          <a:xfrm>
            <a:off x="1676400" y="1554163"/>
            <a:ext cx="56340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ooter Placeholder 2">
            <a:extLst>
              <a:ext uri="{FF2B5EF4-FFF2-40B4-BE49-F238E27FC236}">
                <a16:creationId xmlns:a16="http://schemas.microsoft.com/office/drawing/2014/main" id="{E99A88B0-142D-43DB-B365-DCBEB8F1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3617-D441-40F1-8022-80BAD249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Development of the FDA </a:t>
            </a:r>
            <a:endParaRPr lang="en-US" dirty="0"/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BE886CB6-90D5-4548-9173-71129FE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9C5C5-66A7-4ECB-97B0-68F3C4022B5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pic>
        <p:nvPicPr>
          <p:cNvPr id="19459" name="Picture 5" descr="Development of the FDA ">
            <a:extLst>
              <a:ext uri="{FF2B5EF4-FFF2-40B4-BE49-F238E27FC236}">
                <a16:creationId xmlns:a16="http://schemas.microsoft.com/office/drawing/2014/main" id="{EE661173-1164-47E0-BB75-0F97191F3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5" t="42194" r="19498" b="28130"/>
          <a:stretch>
            <a:fillRect/>
          </a:stretch>
        </p:blipFill>
        <p:spPr bwMode="auto">
          <a:xfrm>
            <a:off x="1257300" y="1612900"/>
            <a:ext cx="741045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Content Placeholder 2">
            <a:extLst>
              <a:ext uri="{FF2B5EF4-FFF2-40B4-BE49-F238E27FC236}">
                <a16:creationId xmlns:a16="http://schemas.microsoft.com/office/drawing/2014/main" id="{804415F9-F441-4BF9-B73D-28A03939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6019800"/>
            <a:ext cx="8229600" cy="71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ffectLst/>
                <a:ea typeface="ＭＳ Ｐゴシック" panose="020B0600070205080204" pitchFamily="34" charset="-128"/>
              </a:rPr>
              <a:t>Source: Guide to food laws and regulations by Patricia A. Curtis (2005)</a:t>
            </a:r>
          </a:p>
        </p:txBody>
      </p:sp>
      <p:sp>
        <p:nvSpPr>
          <p:cNvPr id="19461" name="Footer Placeholder 2">
            <a:extLst>
              <a:ext uri="{FF2B5EF4-FFF2-40B4-BE49-F238E27FC236}">
                <a16:creationId xmlns:a16="http://schemas.microsoft.com/office/drawing/2014/main" id="{0EC46CFA-58B3-491D-BD9A-A58BFC94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B24F7A4-7296-466B-A3D6-08D709A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altLang="en-US" b="1">
                <a:solidFill>
                  <a:srgbClr val="00A29E"/>
                </a:solidFill>
                <a:effectLst/>
                <a:ea typeface="ＭＳ Ｐゴシック" panose="020B0600070205080204" pitchFamily="34" charset="-128"/>
              </a:rPr>
              <a:t>Structure of the FDA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8945F65C-137A-40F5-BBF1-1C7447C1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30725"/>
          </a:xfrm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FDA is an agency within the Department of Health and Human Services and consists of seven centers and offices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BC6FA1D-1439-4390-8FCC-150B462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F92CA-FF04-45E7-A2EB-00B54194AE6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pic>
        <p:nvPicPr>
          <p:cNvPr id="20484" name="Picture 2" descr="Structure of the FDA">
            <a:extLst>
              <a:ext uri="{FF2B5EF4-FFF2-40B4-BE49-F238E27FC236}">
                <a16:creationId xmlns:a16="http://schemas.microsoft.com/office/drawing/2014/main" id="{C2163DE5-497F-4720-A682-64680532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21600" r="66750" b="24001"/>
          <a:stretch>
            <a:fillRect/>
          </a:stretch>
        </p:blipFill>
        <p:spPr bwMode="auto">
          <a:xfrm>
            <a:off x="5715000" y="1295400"/>
            <a:ext cx="28638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Footer Placeholder 1">
            <a:extLst>
              <a:ext uri="{FF2B5EF4-FFF2-40B4-BE49-F238E27FC236}">
                <a16:creationId xmlns:a16="http://schemas.microsoft.com/office/drawing/2014/main" id="{70720917-3DAF-4CBD-81ED-C4633413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445-6301-4C30-A606-189D821E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What does the FDA Regulate? </a:t>
            </a:r>
            <a:br>
              <a:rPr lang="en-US" altLang="en-US" b="1" dirty="0">
                <a:solidFill>
                  <a:srgbClr val="00A29E"/>
                </a:solidFill>
                <a:effectLst/>
              </a:rPr>
            </a:br>
            <a:r>
              <a:rPr lang="en-US" altLang="en-US" b="1" dirty="0">
                <a:solidFill>
                  <a:srgbClr val="00A29E"/>
                </a:solidFill>
                <a:effectLst/>
              </a:rPr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0E59-A2A1-4911-A33C-5C0DCE11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31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All domestic and imported food (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other than meat and poultry</a:t>
            </a:r>
            <a:r>
              <a:rPr lang="en-US" altLang="en-US" dirty="0">
                <a:effectLst/>
              </a:rPr>
              <a:t>), including shell eggs and bottled water</a:t>
            </a:r>
          </a:p>
          <a:p>
            <a:pPr eaLnBrk="1" hangingPunct="1">
              <a:lnSpc>
                <a:spcPct val="80000"/>
              </a:lnSpc>
              <a:spcBef>
                <a:spcPts val="31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Wine beverages with less than 7 percent alcohol</a:t>
            </a:r>
          </a:p>
          <a:p>
            <a:pPr eaLnBrk="1" hangingPunct="1">
              <a:lnSpc>
                <a:spcPct val="80000"/>
              </a:lnSpc>
              <a:spcBef>
                <a:spcPts val="31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Human and animal drugs </a:t>
            </a:r>
          </a:p>
          <a:p>
            <a:pPr eaLnBrk="1" hangingPunct="1">
              <a:lnSpc>
                <a:spcPct val="80000"/>
              </a:lnSpc>
              <a:spcBef>
                <a:spcPts val="31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Therapeutic agents of biological origin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7D36996F-FB97-442F-BC84-F51389F4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CA1020-F35E-4F4B-B3B6-DA1C42C514A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2CBDDE15-E3C8-49FF-AB1C-89C43291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C69C-9986-4205-940A-8018625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00A29E"/>
                </a:solidFill>
                <a:effectLst/>
              </a:rPr>
              <a:t>What does the FDA Regulate?</a:t>
            </a:r>
            <a:br>
              <a:rPr lang="en-US" altLang="x-none" b="1" dirty="0">
                <a:solidFill>
                  <a:srgbClr val="00A29E"/>
                </a:solidFill>
                <a:effectLst/>
              </a:rPr>
            </a:br>
            <a:r>
              <a:rPr lang="en-US" altLang="en-US" b="1" dirty="0">
                <a:solidFill>
                  <a:srgbClr val="00A29E"/>
                </a:solidFill>
                <a:effectLst/>
              </a:rPr>
              <a:t>(2 of 2)</a:t>
            </a:r>
            <a:endParaRPr lang="en-US" altLang="x-none" b="1" dirty="0">
              <a:solidFill>
                <a:srgbClr val="00A29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8713-799A-427D-BCFB-6832D4C0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Medical devices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Radiation-emitting products for consumer, medical and occupational use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Cosmetics 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Animal feed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A7035CFE-BC72-4BEA-9509-223716E1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7D302-1B47-4F43-86AB-82AB031D77C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3C20E930-8910-4D4C-AD52-2FE8449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FCB1-D43E-4DFD-B12E-08647D1A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How the FDA Protects the Public Health?</a:t>
            </a:r>
            <a:endParaRPr lang="en-US" dirty="0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DE5A4700-5550-490B-ADAE-0D19B9F7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75"/>
              </a:spcBef>
            </a:pPr>
            <a:r>
              <a:rPr lang="en-US" altLang="en-US"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By ensuring that foods are safe, wholesome and sanitary; human and veterinary drugs, biological products, and medical devices are safe and effective; cosmetics are safe; and electronic products that emit radiation are safe.</a:t>
            </a:r>
          </a:p>
          <a:p>
            <a:pPr eaLnBrk="1" hangingPunct="1">
              <a:spcBef>
                <a:spcPts val="3075"/>
              </a:spcBef>
            </a:pPr>
            <a:r>
              <a:rPr lang="en-US" altLang="en-US"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FDA also ensures that these products are honestly, accurately and informatively represented to the public. 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E316BC49-346A-4B8A-98DB-7F13CDA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C81E3-28CE-40DD-96A4-6345B50B4E7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3556" name="Footer Placeholder 2">
            <a:extLst>
              <a:ext uri="{FF2B5EF4-FFF2-40B4-BE49-F238E27FC236}">
                <a16:creationId xmlns:a16="http://schemas.microsoft.com/office/drawing/2014/main" id="{D82A6FA6-BFC0-4ABF-86C5-5EA4870A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9B16-160A-4E16-8F5B-10836575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A29E"/>
                </a:solidFill>
                <a:effectLst/>
              </a:rPr>
              <a:t>Roles of FDA in Food Safety (1 of 3)</a:t>
            </a:r>
            <a:endParaRPr lang="en-US" dirty="0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95B76B7-C880-421E-BE1B-64EC0DE0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Inspecting food production establishments and food warehouses.</a:t>
            </a:r>
          </a:p>
          <a:p>
            <a:pPr>
              <a:lnSpc>
                <a:spcPct val="90000"/>
              </a:lnSpc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Collecting and analyzing samples for physical, chemical, and microbial contamination.</a:t>
            </a:r>
          </a:p>
          <a:p>
            <a:pPr>
              <a:lnSpc>
                <a:spcPct val="90000"/>
              </a:lnSpc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Reviewing safety of food and color additives before marketing. </a:t>
            </a:r>
          </a:p>
          <a:p>
            <a:pPr>
              <a:lnSpc>
                <a:spcPct val="90000"/>
              </a:lnSpc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Monitoring safety of animal feeds used in food-producing animals.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512B376-8F99-44D2-84FB-239E040C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D4B2E7-3D21-4EA0-832F-52C6510B96B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4580" name="Footer Placeholder 2">
            <a:extLst>
              <a:ext uri="{FF2B5EF4-FFF2-40B4-BE49-F238E27FC236}">
                <a16:creationId xmlns:a16="http://schemas.microsoft.com/office/drawing/2014/main" id="{F33C0CDD-601B-4405-8D5C-43CD3B6C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ance">
  <a:themeElements>
    <a:clrScheme name="Balance 9">
      <a:dk1>
        <a:srgbClr val="000000"/>
      </a:dk1>
      <a:lt1>
        <a:srgbClr val="FFFFFF"/>
      </a:lt1>
      <a:dk2>
        <a:srgbClr val="00A29E"/>
      </a:dk2>
      <a:lt2>
        <a:srgbClr val="CBCBCB"/>
      </a:lt2>
      <a:accent1>
        <a:srgbClr val="E5E5FF"/>
      </a:accent1>
      <a:accent2>
        <a:srgbClr val="79CD6B"/>
      </a:accent2>
      <a:accent3>
        <a:srgbClr val="FFFFFF"/>
      </a:accent3>
      <a:accent4>
        <a:srgbClr val="000000"/>
      </a:accent4>
      <a:accent5>
        <a:srgbClr val="F0F0FF"/>
      </a:accent5>
      <a:accent6>
        <a:srgbClr val="6DBA60"/>
      </a:accent6>
      <a:hlink>
        <a:srgbClr val="4477DE"/>
      </a:hlink>
      <a:folHlink>
        <a:srgbClr val="65498F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2287</TotalTime>
  <Words>1218</Words>
  <Application>Microsoft Macintosh PowerPoint</Application>
  <PresentationFormat>On-screen Show (4:3)</PresentationFormat>
  <Paragraphs>154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Tahoma</vt:lpstr>
      <vt:lpstr>Wingdings</vt:lpstr>
      <vt:lpstr>Balance</vt:lpstr>
      <vt:lpstr>Major Federal Food Agencies </vt:lpstr>
      <vt:lpstr>Federal Agencies </vt:lpstr>
      <vt:lpstr>Comparison of Agency Responsibilities for Food</vt:lpstr>
      <vt:lpstr>Development of the FDA </vt:lpstr>
      <vt:lpstr>Structure of the FDA</vt:lpstr>
      <vt:lpstr>What does the FDA Regulate?  (1 of 2)</vt:lpstr>
      <vt:lpstr>What does the FDA Regulate? (2 of 2)</vt:lpstr>
      <vt:lpstr>How the FDA Protects the Public Health?</vt:lpstr>
      <vt:lpstr>Roles of FDA in Food Safety (1 of 3)</vt:lpstr>
      <vt:lpstr>Roles of FDA in Food Safety (2 of 3)</vt:lpstr>
      <vt:lpstr>Roles of FDA in Food Safety (3 of 3)</vt:lpstr>
      <vt:lpstr>FDA Publishes the Food Code</vt:lpstr>
      <vt:lpstr>Food Code Webpage</vt:lpstr>
      <vt:lpstr>United States Department of Agriculture (USDA)</vt:lpstr>
      <vt:lpstr>Structure of the USDA</vt:lpstr>
      <vt:lpstr>Food Safety and Inspection Service (FSIS)</vt:lpstr>
      <vt:lpstr>FSIS Regulates</vt:lpstr>
      <vt:lpstr>FSIS Food Safety Roles</vt:lpstr>
      <vt:lpstr>FSIS Food Safety Roles (Cont’d)</vt:lpstr>
      <vt:lpstr>Environmental Protection Agency (EPA)</vt:lpstr>
      <vt:lpstr>EPA</vt:lpstr>
      <vt:lpstr>Alcohol and Tobacco Tax and Trade Bureau (TTB)</vt:lpstr>
      <vt:lpstr>Centers for Disease Control and Prevention (CDC)</vt:lpstr>
      <vt:lpstr>National Marine Fisheries Service (NMFS)</vt:lpstr>
      <vt:lpstr>U. S. Customs Service</vt:lpstr>
      <vt:lpstr>U.S. Department of Justice</vt:lpstr>
      <vt:lpstr>Federal Trade Commission</vt:lpstr>
      <vt:lpstr>International Food Agencies</vt:lpstr>
      <vt:lpstr>Useful Websites</vt:lpstr>
    </vt:vector>
  </TitlesOfParts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hkhouryieh</dc:creator>
  <cp:lastModifiedBy>Khouryieh, John</cp:lastModifiedBy>
  <cp:revision>215</cp:revision>
  <cp:lastPrinted>2010-09-01T15:31:42Z</cp:lastPrinted>
  <dcterms:created xsi:type="dcterms:W3CDTF">2012-01-25T19:34:30Z</dcterms:created>
  <dcterms:modified xsi:type="dcterms:W3CDTF">2022-05-03T16:01:11Z</dcterms:modified>
</cp:coreProperties>
</file>