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374" r:id="rId2"/>
    <p:sldId id="369" r:id="rId3"/>
    <p:sldId id="284" r:id="rId4"/>
    <p:sldId id="376" r:id="rId5"/>
    <p:sldId id="334" r:id="rId6"/>
    <p:sldId id="377" r:id="rId7"/>
    <p:sldId id="335" r:id="rId8"/>
    <p:sldId id="378" r:id="rId9"/>
    <p:sldId id="379" r:id="rId10"/>
    <p:sldId id="286" r:id="rId11"/>
    <p:sldId id="380" r:id="rId12"/>
    <p:sldId id="287" r:id="rId13"/>
    <p:sldId id="336" r:id="rId14"/>
    <p:sldId id="288" r:id="rId15"/>
    <p:sldId id="289" r:id="rId16"/>
    <p:sldId id="290" r:id="rId17"/>
    <p:sldId id="338" r:id="rId18"/>
    <p:sldId id="373" r:id="rId19"/>
    <p:sldId id="291" r:id="rId20"/>
    <p:sldId id="375" r:id="rId21"/>
    <p:sldId id="328" r:id="rId22"/>
    <p:sldId id="381" r:id="rId23"/>
    <p:sldId id="324" r:id="rId24"/>
    <p:sldId id="341" r:id="rId25"/>
    <p:sldId id="325" r:id="rId26"/>
    <p:sldId id="38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modifyVerifier cryptProviderType="rsaAES" cryptAlgorithmClass="hash" cryptAlgorithmType="typeAny" cryptAlgorithmSid="14" spinCount="100000" saltData="fNy0ofyzscspTK/LN+l2Kg==" hashData="ZJ5pOEgFpyGmwSiwfGa3DSCYO4P1G8ONsRuVrrDgonAxhZcYZRdfsg+tkWScl2uEvk+AYBgmHXgqZ/ZIzKYZ0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uryieh, John" userId="750b175b-ccfd-40c6-b5a5-c4ec40e258d0" providerId="ADAL" clId="{AC747787-3778-8C4A-BD08-1D3C6390F6FC}"/>
    <pc:docChg chg="modSld">
      <pc:chgData name="Khouryieh, John" userId="750b175b-ccfd-40c6-b5a5-c4ec40e258d0" providerId="ADAL" clId="{AC747787-3778-8C4A-BD08-1D3C6390F6FC}" dt="2022-05-03T16:58:34.080" v="0" actId="20577"/>
      <pc:docMkLst>
        <pc:docMk/>
      </pc:docMkLst>
      <pc:sldChg chg="modSp mod">
        <pc:chgData name="Khouryieh, John" userId="750b175b-ccfd-40c6-b5a5-c4ec40e258d0" providerId="ADAL" clId="{AC747787-3778-8C4A-BD08-1D3C6390F6FC}" dt="2022-05-03T16:58:34.080" v="0" actId="20577"/>
        <pc:sldMkLst>
          <pc:docMk/>
          <pc:sldMk cId="0" sldId="374"/>
        </pc:sldMkLst>
        <pc:spChg chg="mod">
          <ac:chgData name="Khouryieh, John" userId="750b175b-ccfd-40c6-b5a5-c4ec40e258d0" providerId="ADAL" clId="{AC747787-3778-8C4A-BD08-1D3C6390F6FC}" dt="2022-05-03T16:58:34.080" v="0" actId="20577"/>
          <ac:spMkLst>
            <pc:docMk/>
            <pc:sldMk cId="0" sldId="374"/>
            <ac:spMk id="6" creationId="{D44E1962-A390-4DE9-B644-351EEC063C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B51FC-E10B-42C4-B449-B2E84C3C3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F0851-8D3B-401D-829F-31F3C40F40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6D941F11-5C30-40B9-A9F8-2E6545A7486F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9018F-0E2B-4101-9361-802FDFDDC2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Dr. Khouryieh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4699-F48D-42A7-91B8-09B86B9581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33566F-BA5A-4824-9A85-5B14E0E6C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F41D382-3624-4BBA-B60B-6FBEAAA0C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226983B-118A-4623-83CA-B99EA46A4F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7DD25B6-08F6-4CD6-A57F-566D418A113D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F382F31-0E81-456B-A25B-08D693F380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95BFF30-E169-4722-B046-B1D6755E76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923EE10-DFEB-460E-AD51-F6270912EA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 Khouryieh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316E26F-DCC4-49FE-BC20-85F3CEC5E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12D5AEBE-09C4-405D-AA45-8E311B8AFA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C0750F0-A594-47D3-B61F-3E90EA4C9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C4DE705-4743-4946-AD44-DBD6F7E2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8DBD1D88-64B9-4DC7-B4B2-014622DA9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Dr. Khouryieh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77B1E431-CC7D-4555-BEF4-B16DCF5CA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03929AB-27D7-4AE1-97A9-A403A14A1DE7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9" name="Date Placeholder 1">
            <a:extLst>
              <a:ext uri="{FF2B5EF4-FFF2-40B4-BE49-F238E27FC236}">
                <a16:creationId xmlns:a16="http://schemas.microsoft.com/office/drawing/2014/main" id="{277CBC20-9C77-4624-B753-91E3BDB3A5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8B4239-1470-4CC7-BB6C-2A4C44361FCF}" type="datetime1">
              <a:rPr lang="en-US" altLang="en-US" smtClean="0">
                <a:latin typeface="Arial" panose="020B0604020202020204" pitchFamily="34" charset="0"/>
              </a:rPr>
              <a:pPr/>
              <a:t>5/3/22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4A5280-336E-43C0-B80E-EA04340FB4D0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2C9EF80-8AC9-43B2-8D37-CC4AC9B8FEF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BE27753-F409-4294-951C-B063FB6479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B034866-AC06-407B-BFE8-67F64E3A850E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C29E728-FD47-463F-9A8F-76FC1F8D1874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5F589C4-1C5B-4786-BDB6-E0B822C2FA47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9B050BB-5426-426E-8365-229265405D80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E5575FB-C16A-4555-8036-503B8C15D4D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FA92739-1ACC-40DC-BA59-084E6BC004B0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49DC593-B44B-460A-8E88-17F9470B7A74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DC81A56-965F-45C2-8FF8-CD44F4DE1E8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FE2F372-4110-49CF-AD3E-1028709BE30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F3159DB-8610-4489-B3ED-864DE4AE262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1CC2F36-1221-43EA-8F5A-D6D35F80059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14CFE3B-3589-41C3-A5DA-025754B613C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BD8B018-7A2B-418D-9B37-A3E7746F5628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2A007D5-96C0-4153-AD27-249EF1A01FED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2754F4F-E62E-450F-9141-37370970A4B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6C437DB-2AED-45AD-9DC2-A3554BC565D2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889A660-605B-47F3-9545-323D3C515535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0469B9A-A8B4-4D68-8F07-7D34D2FCFD44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4A8E6F8-46E6-403C-9278-D3281F97D10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58996B-A467-45BD-A67F-CDDF35A7DD43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6700EF2-9989-405B-96B5-8F7C1FFE8980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E084DE3-653F-434A-9487-0415E45EDADD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52201F40-AAEC-4621-97A3-97605C76335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4AA84431-6B1F-40E6-AC9C-C5C536AC13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698E8A12-16C0-4F9B-B815-0E48EDAF26A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68D6467-73B5-41AB-8A00-A23F5564776D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ACC1EFF-7646-4A24-BB17-980CC29FE217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5D06B942-F9EF-491B-8FA9-1FE3063423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2914855C-2DBE-464E-A37B-E1553CD21C4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55D33290-6051-48FD-B1FE-E66972CD0B4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0E43911-926B-4ADE-9433-E1DA7C3D100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36B6D1C-CA88-4325-81FD-CC91091D76E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9DDDC6C5-0E86-4CFF-9C94-6C5F4DBA6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993CB-EB2A-4039-8172-4CA1CDBD5DBA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EA9D05D5-0436-4190-BCD0-0A03D7679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446F301C-9D2B-4941-BC14-C8EF3E050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F5650-8CA6-4A1F-AC8F-F1D3245C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000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8278C738-DC93-46E2-96EB-B2466EC9F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A69B-3DEE-4BDC-8A42-F4A01F1E7C05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51070B7C-E8BB-42BC-A558-A621B8018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AC1E07F-C33C-48AE-A350-B547E4128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7DD08-61E6-4C22-B03F-6D0A11849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186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5C9E59F5-066D-4D08-A3AF-4C4ED5319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7335-5947-4A4C-81BF-68E11B50E4EA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53262567-4A0B-4DC3-8FAA-FA87499DE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FCAD27B-11D5-40E3-AEF6-37B2956D3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B2C2C-98D6-44A7-8665-99B904C24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200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564DB850-5C86-4A77-BCAC-5B882A7919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2FDEE-EFCC-4C8D-A95D-7CF00844314E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130D62AC-4790-4AD9-9570-BAC644441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6861EC3C-27A4-4204-B150-595C351A7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67C6F-9AAF-4E21-83AC-EC7B6048E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6195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13A75170-FD6B-4967-9C8B-04DBF8518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F5B1E-1E11-4268-BBF0-FDBACB88A226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A885F1D-1B5E-425A-839B-046E38FC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99715AA1-369F-477D-9FC8-810DE1C48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33FA1-8970-435C-A995-D5890B7BF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9197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E84544A9-F69F-4EEE-BC39-A67C3C4774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A818-F494-4251-BE6E-60E47265BCD2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322AAE7D-1D21-4FB8-AD10-20183BCF4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A7FF805B-6582-4F20-802E-6AAD0600D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C6DB4-2988-4D4E-A6C4-BDA4933EA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9070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3B268F5F-9169-467B-9566-0E53A8B0D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55E2E-685A-459C-A4F1-5BD065FE0020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DAB4A876-BB4F-42D8-8B78-6E4B321887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304CF652-FBAD-4D42-BF4E-6DCD1D664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A1E8A-31F1-4CDE-9D01-088EA223D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077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70603693-B004-4F5A-99C2-D2E1BDAC8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C6F8D-852A-4717-AA29-CD4A7C552931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135CE557-80F9-4E54-91E3-6867358B2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C839036A-33F1-4265-BA09-7A8CE53AF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9717-11CB-422C-9E07-F3EBF4A76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209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7C44512C-359F-4323-AC20-B54B6E4EC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7ED1-D915-40D5-A68F-750C2B28EB33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2AE021EC-0470-4C8F-9264-85EC407B1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4E5C1F48-749A-425F-BAD1-AC26202B7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8C840-36B2-4526-AFF1-809EE3FF3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5198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289557E9-32CD-45C4-A273-C66A9D69B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185A7-9936-478D-A3CF-EE710D0F70D3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3F9A6EA6-7B60-4F2D-A672-5A755F463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D35FBD5E-7103-4FF1-8BE4-4104F87A2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F7A4D-D06C-4E07-9BF6-2842ADC4E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57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B4E37B03-675D-4521-94AA-D557411A80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F81D-8E4F-4542-A49C-9252C270CB22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5CD7EACB-1C46-44EC-8DA8-7CC836056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46E30833-913A-4BEA-829F-E42926714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F8A3F-627F-4757-B794-F976885CE6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2049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DD8F546-CFC5-433A-A96D-ABF98DA2D7E5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8195" name="Rectangle 3">
              <a:extLst>
                <a:ext uri="{FF2B5EF4-FFF2-40B4-BE49-F238E27FC236}">
                  <a16:creationId xmlns:a16="http://schemas.microsoft.com/office/drawing/2014/main" id="{AC948A7A-B1BB-4C8A-9623-03ADB96BE13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6" name="Oval 4">
              <a:extLst>
                <a:ext uri="{FF2B5EF4-FFF2-40B4-BE49-F238E27FC236}">
                  <a16:creationId xmlns:a16="http://schemas.microsoft.com/office/drawing/2014/main" id="{75BC2481-2107-46A5-8161-B7B5AF56C01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D3714963-2592-45A1-8621-855CF9729A3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8" name="Freeform 6">
              <a:extLst>
                <a:ext uri="{FF2B5EF4-FFF2-40B4-BE49-F238E27FC236}">
                  <a16:creationId xmlns:a16="http://schemas.microsoft.com/office/drawing/2014/main" id="{BE4547EF-7C96-4385-9797-401864E91431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1FA62AFE-CE28-4591-B63A-412BB7F0187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B325737B-A866-45E4-9585-5D8591287526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BC0FD931-99A6-4F4F-8319-0E4A51E72A3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A5F286A0-7125-4492-B88A-F7139475882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FECEF20A-368F-48F9-87C0-CEBE49BA70E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4" name="Freeform 12">
              <a:extLst>
                <a:ext uri="{FF2B5EF4-FFF2-40B4-BE49-F238E27FC236}">
                  <a16:creationId xmlns:a16="http://schemas.microsoft.com/office/drawing/2014/main" id="{CE53C9AF-C14B-4649-A837-D8DC3A32E5A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5" name="Freeform 13">
              <a:extLst>
                <a:ext uri="{FF2B5EF4-FFF2-40B4-BE49-F238E27FC236}">
                  <a16:creationId xmlns:a16="http://schemas.microsoft.com/office/drawing/2014/main" id="{BBFACCAA-7624-458C-82D3-AE82D2FE769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6" name="Freeform 14">
              <a:extLst>
                <a:ext uri="{FF2B5EF4-FFF2-40B4-BE49-F238E27FC236}">
                  <a16:creationId xmlns:a16="http://schemas.microsoft.com/office/drawing/2014/main" id="{B6B8090E-2F07-40E9-B5A8-8FFFBAE9346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7" name="Freeform 15">
              <a:extLst>
                <a:ext uri="{FF2B5EF4-FFF2-40B4-BE49-F238E27FC236}">
                  <a16:creationId xmlns:a16="http://schemas.microsoft.com/office/drawing/2014/main" id="{C5101DE5-1A03-4C14-8AD5-DCAAD23B459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8" name="Freeform 16">
              <a:extLst>
                <a:ext uri="{FF2B5EF4-FFF2-40B4-BE49-F238E27FC236}">
                  <a16:creationId xmlns:a16="http://schemas.microsoft.com/office/drawing/2014/main" id="{72CABB8D-C318-4ADC-A0C0-45D612592BC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9" name="Freeform 17">
              <a:extLst>
                <a:ext uri="{FF2B5EF4-FFF2-40B4-BE49-F238E27FC236}">
                  <a16:creationId xmlns:a16="http://schemas.microsoft.com/office/drawing/2014/main" id="{8FDA47F1-1717-4923-8D9F-BE3BF8094AC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0" name="Freeform 18">
              <a:extLst>
                <a:ext uri="{FF2B5EF4-FFF2-40B4-BE49-F238E27FC236}">
                  <a16:creationId xmlns:a16="http://schemas.microsoft.com/office/drawing/2014/main" id="{CCCA0F83-F1E9-4D6D-BBAE-D7BC27B215D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1" name="Freeform 19">
              <a:extLst>
                <a:ext uri="{FF2B5EF4-FFF2-40B4-BE49-F238E27FC236}">
                  <a16:creationId xmlns:a16="http://schemas.microsoft.com/office/drawing/2014/main" id="{411F891A-22FF-4F24-8A8B-08955D28203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2" name="Freeform 20">
              <a:extLst>
                <a:ext uri="{FF2B5EF4-FFF2-40B4-BE49-F238E27FC236}">
                  <a16:creationId xmlns:a16="http://schemas.microsoft.com/office/drawing/2014/main" id="{F439A119-2DF3-4FAC-A2BA-D24B2621777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3" name="Freeform 21">
              <a:extLst>
                <a:ext uri="{FF2B5EF4-FFF2-40B4-BE49-F238E27FC236}">
                  <a16:creationId xmlns:a16="http://schemas.microsoft.com/office/drawing/2014/main" id="{34B26968-18C5-4B2A-A94C-3BD0949AC8CA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4" name="Freeform 22">
              <a:extLst>
                <a:ext uri="{FF2B5EF4-FFF2-40B4-BE49-F238E27FC236}">
                  <a16:creationId xmlns:a16="http://schemas.microsoft.com/office/drawing/2014/main" id="{F224310A-D7DE-44C3-8518-35C68A1E0303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5" name="Freeform 23">
              <a:extLst>
                <a:ext uri="{FF2B5EF4-FFF2-40B4-BE49-F238E27FC236}">
                  <a16:creationId xmlns:a16="http://schemas.microsoft.com/office/drawing/2014/main" id="{A7EBEA12-BF40-4674-BA6C-E1DD436774F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6" name="Freeform 24">
              <a:extLst>
                <a:ext uri="{FF2B5EF4-FFF2-40B4-BE49-F238E27FC236}">
                  <a16:creationId xmlns:a16="http://schemas.microsoft.com/office/drawing/2014/main" id="{E493EFBA-1E5C-432F-A282-48057C31BF29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7" name="Freeform 25">
              <a:extLst>
                <a:ext uri="{FF2B5EF4-FFF2-40B4-BE49-F238E27FC236}">
                  <a16:creationId xmlns:a16="http://schemas.microsoft.com/office/drawing/2014/main" id="{090B122A-F42F-47FF-9554-D7DFBB763852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8" name="Freeform 26">
              <a:extLst>
                <a:ext uri="{FF2B5EF4-FFF2-40B4-BE49-F238E27FC236}">
                  <a16:creationId xmlns:a16="http://schemas.microsoft.com/office/drawing/2014/main" id="{FECFA3C0-E25E-429D-9E6C-DD5643F97B06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2CE7BE69-ED2D-4511-B2C5-AF8FCA9B3B6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47617ABB-515A-4532-866E-C67C66F882B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DD4906CD-F614-4D82-9FA4-E32C63845A7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2" name="Freeform 30">
              <a:extLst>
                <a:ext uri="{FF2B5EF4-FFF2-40B4-BE49-F238E27FC236}">
                  <a16:creationId xmlns:a16="http://schemas.microsoft.com/office/drawing/2014/main" id="{BA616520-FF8C-46D8-8E4F-17C13B01FC6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3" name="Freeform 31">
              <a:extLst>
                <a:ext uri="{FF2B5EF4-FFF2-40B4-BE49-F238E27FC236}">
                  <a16:creationId xmlns:a16="http://schemas.microsoft.com/office/drawing/2014/main" id="{3EDAF187-6B80-4518-BF1D-ED0127072034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4" name="Rectangle 32">
              <a:extLst>
                <a:ext uri="{FF2B5EF4-FFF2-40B4-BE49-F238E27FC236}">
                  <a16:creationId xmlns:a16="http://schemas.microsoft.com/office/drawing/2014/main" id="{FCC0C896-B9A2-469E-9DE8-DC4DAEA1394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5" name="Rectangle 33">
              <a:extLst>
                <a:ext uri="{FF2B5EF4-FFF2-40B4-BE49-F238E27FC236}">
                  <a16:creationId xmlns:a16="http://schemas.microsoft.com/office/drawing/2014/main" id="{467A5A88-32AA-475D-9715-DFDFD29CF12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6" name="AutoShape 34">
              <a:extLst>
                <a:ext uri="{FF2B5EF4-FFF2-40B4-BE49-F238E27FC236}">
                  <a16:creationId xmlns:a16="http://schemas.microsoft.com/office/drawing/2014/main" id="{3AAE6154-3626-487C-B9E6-A0B7438C9499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7" name="Freeform 35">
              <a:extLst>
                <a:ext uri="{FF2B5EF4-FFF2-40B4-BE49-F238E27FC236}">
                  <a16:creationId xmlns:a16="http://schemas.microsoft.com/office/drawing/2014/main" id="{30D343BE-7173-4FB1-9902-354B8407871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8" name="Freeform 36">
              <a:extLst>
                <a:ext uri="{FF2B5EF4-FFF2-40B4-BE49-F238E27FC236}">
                  <a16:creationId xmlns:a16="http://schemas.microsoft.com/office/drawing/2014/main" id="{D02F5B6C-F483-4F14-9FCE-AB8175556FE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8229" name="Rectangle 37">
            <a:extLst>
              <a:ext uri="{FF2B5EF4-FFF2-40B4-BE49-F238E27FC236}">
                <a16:creationId xmlns:a16="http://schemas.microsoft.com/office/drawing/2014/main" id="{AB084F85-A6A9-4A37-97B5-1F65A77B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2FC256C7-9933-4513-AAF7-C4621AA3D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0C66C7CF-718F-4271-9726-09260203F6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048CD123-C07C-41CE-99C9-DA72765CEAEC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FBF6569B-D27B-41D9-AD79-B0F6FB092C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9F55E7ED-8DF6-4840-B003-1BDDA6EA8D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B06DE8-854D-4961-A5E5-B9E1BBC0C2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aboutfda/whatwedo/history/milestones/ucm128305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da.gov/RegulatoryInformation/Legislation/FederalFoodDrugandCosmeticActFDCAct/SignificantAmendmentstotheFDCAct/default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44E1962-A390-4DE9-B644-351EEC06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2000" b="1" dirty="0">
                <a:solidFill>
                  <a:srgbClr val="C00000"/>
                </a:solidFill>
                <a:effectLst/>
              </a:rPr>
              <a:t>John Khouryieh, PhD</a:t>
            </a:r>
          </a:p>
          <a:p>
            <a:pPr>
              <a:defRPr/>
            </a:pPr>
            <a:r>
              <a:rPr lang="en-US" altLang="x-none" sz="2000" b="1" dirty="0">
                <a:solidFill>
                  <a:srgbClr val="C00000"/>
                </a:solidFill>
                <a:effectLst/>
              </a:rPr>
              <a:t>Food Laws &amp; Regulations</a:t>
            </a:r>
          </a:p>
          <a:p>
            <a:pPr>
              <a:defRPr/>
            </a:pPr>
            <a:r>
              <a:rPr lang="en-US" altLang="x-none" sz="2000" b="1" dirty="0">
                <a:solidFill>
                  <a:srgbClr val="C00000"/>
                </a:solidFill>
                <a:effectLst/>
              </a:rPr>
              <a:t>Western Kentucky University</a:t>
            </a:r>
          </a:p>
          <a:p>
            <a:pPr>
              <a:defRPr/>
            </a:pPr>
            <a:endParaRPr lang="en-US" altLang="x-none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42CF52-AC1B-44C6-8F4B-9A1A3066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736725"/>
          </a:xfrm>
        </p:spPr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Major Federal Food Laws</a:t>
            </a:r>
            <a:endParaRPr lang="en-US" altLang="x-none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C2D87B56-81BE-47A3-9A60-4767C6B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982E50-4464-464E-896C-195063088AE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5A16F95-8EFF-4E76-9B43-94BC47E9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Color Additive Amendment of 1960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1D5ECEC1-EB3C-42CD-AFAF-C06E3997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Required manufacturers to establish the safety of color additives in foods, drugs, and cosmetics. </a:t>
            </a:r>
          </a:p>
          <a:p>
            <a:pPr eaLnBrk="1" hangingPunct="1"/>
            <a:endParaRPr lang="en-US" altLang="en-US">
              <a:effectLst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The Delaney Clause prohibited the approval of any color additive shown to induce cancer in humans or animals.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4383-0C47-4AEB-AFAC-E10BCB8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Fair Packaging and Labeling Act of 1966</a:t>
            </a:r>
            <a:r>
              <a:rPr lang="en-US" altLang="x-none" dirty="0">
                <a:solidFill>
                  <a:srgbClr val="C00000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2C56-2A19-4F4E-8E17-A83CD2BE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Required all consumer products in interstate commerce to be honestly and informatively labeled, with FDA enforcing provisions on foods, drugs, cosmetics, and medical devices.</a:t>
            </a:r>
            <a:br>
              <a:rPr lang="en-US" altLang="en-US" dirty="0">
                <a:effectLst/>
              </a:rPr>
            </a:br>
            <a:endParaRPr lang="en-US" altLang="en-US" dirty="0">
              <a:effectLst/>
            </a:endParaRP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741F568F-C75C-4A2A-911F-3078102E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F385C-C7C4-45AA-9700-9FA638B46F1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C419-1022-4044-A9CF-C969AEDD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Low-Acid Food Processing Regulations </a:t>
            </a:r>
            <a:endParaRPr lang="en-US" altLang="x-none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0DC5291C-5A66-4FC7-99B2-CEAF6942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8325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Issued by the FDA in 1973 after a number of outbreaks of botulism food poisoning from canned foods. </a:t>
            </a:r>
          </a:p>
          <a:p>
            <a:pPr eaLnBrk="1" hangingPunct="1"/>
            <a:endParaRPr lang="en-US" altLang="en-US">
              <a:effectLst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To ensure that low-acid foods have adequate heat treatment and are not hazardous.</a:t>
            </a:r>
          </a:p>
        </p:txBody>
      </p:sp>
      <p:pic>
        <p:nvPicPr>
          <p:cNvPr id="27651" name="Picture 2" descr="Regulations does not equal law">
            <a:extLst>
              <a:ext uri="{FF2B5EF4-FFF2-40B4-BE49-F238E27FC236}">
                <a16:creationId xmlns:a16="http://schemas.microsoft.com/office/drawing/2014/main" id="{7AFE6D18-412E-409E-80EB-ECCF2018C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473700"/>
            <a:ext cx="24892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B459-BDA4-4FAC-A116-CF6B91A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Tamper-Resistant Packaging Regulations</a:t>
            </a:r>
            <a:r>
              <a:rPr lang="en-US" altLang="x-none" dirty="0">
                <a:solidFill>
                  <a:srgbClr val="C00000"/>
                </a:solidFill>
                <a:effectLst/>
              </a:rPr>
              <a:t> </a:t>
            </a:r>
            <a:endParaRPr lang="en-US" altLang="x-none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F5AB-E7AA-4A08-8F1F-ADDC7EDD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Issued by the FDA in 1982 after deaths from cyanide placed in Tylenol capsules.  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EEAB6A9F-837A-47E5-9B40-9271BDEA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58BC5-AA11-4D43-88E3-F5ED8FD9672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pic>
        <p:nvPicPr>
          <p:cNvPr id="28676" name="Picture 5" descr="Regulations does not equal law">
            <a:extLst>
              <a:ext uri="{FF2B5EF4-FFF2-40B4-BE49-F238E27FC236}">
                <a16:creationId xmlns:a16="http://schemas.microsoft.com/office/drawing/2014/main" id="{20956F4F-6FBF-4D53-ABE6-EE8D1B2C5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962400"/>
            <a:ext cx="4241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EBA3-1343-4EB6-9C83-7789CBD0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813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C00000"/>
                </a:solidFill>
                <a:effectLst/>
              </a:rPr>
              <a:t>Federal Anti-Tampering Act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7859-E033-4013-BAD7-2E2FF99E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>
                <a:effectLst/>
              </a:rPr>
              <a:t>In 1983, Congress passed</a:t>
            </a:r>
            <a:r>
              <a:rPr lang="en-US" b="1" dirty="0"/>
              <a:t> </a:t>
            </a:r>
            <a:r>
              <a:rPr lang="en-US" dirty="0">
                <a:effectLst/>
              </a:rPr>
              <a:t>the</a:t>
            </a:r>
            <a:r>
              <a:rPr lang="en-US" b="1" dirty="0"/>
              <a:t> </a:t>
            </a:r>
            <a:r>
              <a:rPr lang="en-US" dirty="0">
                <a:effectLst/>
              </a:rPr>
              <a:t>Act , which makes it a federal crime to tamper with packaged consumer products.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73ECBBF-8366-417C-89D0-13DDDAE9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Nutritional Labeling and Education Act (NLEA) of 1990 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06B0711-C928-4F66-BA48-CDBFCEFE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648200"/>
          </a:xfrm>
        </p:spPr>
        <p:txBody>
          <a:bodyPr/>
          <a:lstStyle/>
          <a:p>
            <a:pPr eaLnBrk="1" hangingPunct="1">
              <a:spcBef>
                <a:spcPts val="763"/>
              </a:spcBef>
            </a:pPr>
            <a:r>
              <a:rPr lang="en-US" altLang="en-US" sz="3000"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Required all packaged foods to bear nutrition labeling.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3000"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The law preempts state requirements about food standards, nutrition labeling, and health claims and, for the first time, authorizes some health claims for foods. 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3000"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Standardized the food ingredient panel, serving sizes, and terms such as "low fat" and "light”. </a:t>
            </a:r>
            <a:endParaRPr lang="en-US" altLang="en-US" sz="3000">
              <a:effectLst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1912-E2CA-4EC1-98E7-2CB5476C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813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Dietary Supplement Health and Education Act (DSHEA) of 1994</a:t>
            </a:r>
            <a:endParaRPr lang="en-US" altLang="x-none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F834CAA-E968-48F1-9F59-AA0F71A1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Established specific labeling requirements, provided a regulatory framework, and authorized FDA to promulgate good manufacturing practice regulations for dietary supplements.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4F8-397D-42A8-BF22-4A379F5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DSHEA of 1994</a:t>
            </a:r>
            <a:endParaRPr lang="en-US" altLang="x-none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E36D-9837-43C0-9396-14F2F8F6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Defined "dietary supplements" and "dietary ingredients" and classified them as food. 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Established a commission to recommend how to regulate claims.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D79BE872-0B6E-4D4F-8108-FEC8C88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5A206A-59F0-4472-A0F1-96C4D52C11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381B13A-2D10-4EB4-89D9-AFC9978E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Food Quality Protection Act of 1996</a:t>
            </a:r>
            <a:endParaRPr lang="en-US" altLang="en-US">
              <a:solidFill>
                <a:srgbClr val="C00000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9CD39B50-1FB3-44F9-8F11-E678FBC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Amended prior pesticide legislation </a:t>
            </a:r>
          </a:p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Mandated a single, health-based standard for all pesticides in all foods</a:t>
            </a:r>
          </a:p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Provided special protections for infants and children</a:t>
            </a:r>
          </a:p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Expedited approval of safer pesticides </a:t>
            </a:r>
          </a:p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Required periodic re-evaluation of pesticide registrations and tolerances 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CC257C38-2DD4-495E-81FD-7B2555B1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F07AC-A2B0-46B6-BEB4-68033F327C5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9FD5-CFFB-4775-886B-C5EF7881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Food Allergy Labeling and Consumer Protection Act</a:t>
            </a:r>
            <a:r>
              <a:rPr lang="en-US" altLang="x-none" sz="4000" dirty="0">
                <a:solidFill>
                  <a:srgbClr val="C00000"/>
                </a:solidFill>
                <a:effectLst/>
              </a:rPr>
              <a:t> </a:t>
            </a:r>
            <a:r>
              <a:rPr lang="en-US" altLang="x-none" sz="4000" b="1" dirty="0">
                <a:solidFill>
                  <a:srgbClr val="C00000"/>
                </a:solidFill>
                <a:effectLst/>
              </a:rPr>
              <a:t>of 2004</a:t>
            </a:r>
            <a:endParaRPr lang="en-US" altLang="x-none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4E6EAE4C-2EC7-4D3A-BADE-BE56B525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ea typeface="ＭＳ Ｐゴシック" panose="020B0600070205080204" pitchFamily="34" charset="-128"/>
              </a:rPr>
              <a:t>Required the labeling of any food that contains a </a:t>
            </a:r>
            <a:r>
              <a:rPr lang="en-US" altLang="en-US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protein derived 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from any one of the following foods that account for the vast majority of food allergies: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	peanuts, soybeans, cow's milk, eggs, fish, crustacean shellfish, tree nuts, and wheat.</a:t>
            </a:r>
            <a:br>
              <a:rPr lang="en-US" altLang="en-US">
                <a:effectLst/>
                <a:ea typeface="ＭＳ Ｐゴシック" panose="020B0600070205080204" pitchFamily="34" charset="-128"/>
              </a:rPr>
            </a:br>
            <a:endParaRPr lang="en-US" altLang="en-US">
              <a:effectLst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B86AE7C2-5B9D-4069-8F54-36DD9CA2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Major Federal Food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F3FF-E9B8-4531-A891-A6C62349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1. Federal Food, Drug, and Cosmetic Act (FD&amp;C Act) of 1938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2. Federal Meat Inspection Act (FMIA) of 1906</a:t>
            </a:r>
          </a:p>
          <a:p>
            <a:pPr>
              <a:buFont typeface="Wingdings" charset="2"/>
              <a:buChar char="n"/>
              <a:defRPr/>
            </a:pPr>
            <a:endParaRPr lang="en-US" altLang="x-none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B756F82-1109-4A21-999C-ED0F326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579850-0863-4E64-A36D-67FEFA62B89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138F-0262-4DFD-B9FC-60F0DA5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Food Safety Modernization Act (FSMA) of 2011</a:t>
            </a:r>
            <a:endParaRPr lang="en-US" altLang="x-none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8C574E0-A0B1-4151-9136-4A5A2ADF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>
              <a:spcBef>
                <a:spcPts val="19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The FSMA was signed into law by President Obama on January 4th, 2011. </a:t>
            </a:r>
          </a:p>
          <a:p>
            <a:pPr>
              <a:spcBef>
                <a:spcPts val="19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It aims to ensure the U.S. food supply is safe by shifting the focus of federal regulators from responding to contamination to preventing it.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3F075F2-7603-4080-A1CE-3211FFC0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881A6-383B-4224-8ED3-7F2E5714071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7F69-68C7-4F5C-9A06-D268844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2. Federal Meat Inspection Act (FMIA) of 1906</a:t>
            </a:r>
            <a:endParaRPr lang="en-US" altLang="x-none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03DC-9A15-4E7A-9CAF-87BE5C02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Regulated by </a:t>
            </a:r>
            <a:r>
              <a:rPr lang="en-US" altLang="x-none" b="1">
                <a:solidFill>
                  <a:srgbClr val="FF0000"/>
                </a:solidFill>
                <a:effectLst/>
              </a:rPr>
              <a:t>FSIS agency </a:t>
            </a:r>
            <a:r>
              <a:rPr lang="en-US" altLang="x-none">
                <a:effectLst/>
              </a:rPr>
              <a:t>/ USDA</a:t>
            </a:r>
          </a:p>
          <a:p>
            <a:pPr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The act was passed by Congress and signed by President Theodore Roosevelt to </a:t>
            </a:r>
          </a:p>
          <a:p>
            <a:pPr lvl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3200">
                <a:effectLst/>
              </a:rPr>
              <a:t>Prevent adulterated livestock from being processed into food, and </a:t>
            </a:r>
          </a:p>
          <a:p>
            <a:pPr lvl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altLang="x-none" sz="3200">
                <a:effectLst/>
              </a:rPr>
              <a:t>Ensure that meat was slaughtered and processed under sanitary conditions.</a:t>
            </a:r>
          </a:p>
          <a:p>
            <a:pPr>
              <a:buFont typeface="Wingdings" charset="2"/>
              <a:buChar char="n"/>
              <a:defRPr/>
            </a:pPr>
            <a:endParaRPr lang="en-US" altLang="x-none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2DAFD055-6B64-44FD-B707-0BA8044A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0BB82-8F79-4B29-A51E-FFE8CE7B3EE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59BF-0A62-425A-B00A-698BF6B8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7813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altLang="x-none" sz="3600" b="1" dirty="0">
                <a:solidFill>
                  <a:srgbClr val="C00000"/>
                </a:solidFill>
                <a:effectLst/>
              </a:rPr>
              <a:t>SIGNIFICANT AMENDMENTS TO THE FEDERAL MEAT INSPECTION ACT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254F-3877-48E1-9D9F-D0CBF655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b="1" dirty="0">
                <a:effectLst/>
              </a:rPr>
              <a:t>Poultry Products Inspection Act (PPIA) of 1957</a:t>
            </a:r>
          </a:p>
          <a:p>
            <a:pPr>
              <a:buFont typeface="Wingdings" charset="2"/>
              <a:buChar char="n"/>
              <a:defRPr/>
            </a:pPr>
            <a:endParaRPr lang="en-US" altLang="en-US" b="1" dirty="0">
              <a:effectLst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b="1" dirty="0">
                <a:effectLst/>
              </a:rPr>
              <a:t>Egg Products Inspection Act (EPIA) of 1970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0EBDC101-3890-499A-9560-9D987C09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129F2-6247-434D-B660-67FCEC930BB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3BC-94BA-46EB-8E17-78598332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Poultry Products Inspection Act (PPIA) of 1957</a:t>
            </a:r>
            <a:endParaRPr lang="en-US" altLang="x-none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C100FD6-3FA4-4CF0-A596-5DB43F11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225925"/>
          </a:xfrm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Congress passed the PPIA in 1957 in response to the rapidly expanding market for dressed, ready-to-cook poultry and processed poultry products. </a:t>
            </a:r>
          </a:p>
          <a:p>
            <a:endParaRPr lang="en-US" altLang="en-US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F8343BDC-A413-4299-BAEB-04BD9B3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0FE0A-4152-49A5-8E4D-91E439C9A59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pic>
        <p:nvPicPr>
          <p:cNvPr id="38916" name="Picture 5" descr="Poultry Inspection Pic">
            <a:extLst>
              <a:ext uri="{FF2B5EF4-FFF2-40B4-BE49-F238E27FC236}">
                <a16:creationId xmlns:a16="http://schemas.microsoft.com/office/drawing/2014/main" id="{0EC64827-0AEF-4D0A-8777-96E0A85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5114925"/>
            <a:ext cx="88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22B3-69B2-48D3-A371-4B737B81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Poultry Products Inspection Act (PPIA) of 1957 (Cont’d)</a:t>
            </a:r>
            <a:endParaRPr lang="en-US" altLang="x-none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FA7E-BAC2-4E24-A9E7-8621EC77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The act gives the authority to the </a:t>
            </a:r>
            <a:r>
              <a:rPr lang="en-US" altLang="x-none" b="1">
                <a:solidFill>
                  <a:srgbClr val="FF0000"/>
                </a:solidFill>
                <a:effectLst/>
              </a:rPr>
              <a:t>FSIS</a:t>
            </a:r>
            <a:r>
              <a:rPr lang="en-US" altLang="x-none">
                <a:solidFill>
                  <a:srgbClr val="FF0000"/>
                </a:solidFill>
                <a:effectLst/>
              </a:rPr>
              <a:t> </a:t>
            </a:r>
            <a:r>
              <a:rPr lang="en-US" altLang="x-none">
                <a:effectLst/>
              </a:rPr>
              <a:t>to: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x-none" sz="3200">
                <a:effectLst/>
              </a:rPr>
              <a:t>Provide inspection for all poultry products sold in interstate commerce, and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altLang="x-none" sz="3200">
                <a:effectLst/>
              </a:rPr>
              <a:t>Reinspect imported products to ensure that they meet U.S. food safety standards. </a:t>
            </a:r>
            <a:endParaRPr lang="en-US" altLang="x-none" sz="3200" b="1">
              <a:effectLst/>
            </a:endParaRP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270132B-C3E4-4CB6-B876-F5AC4149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8DB505-F015-4EDF-9C20-266F0CAB057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9996-8CFA-4D79-9B3F-8E909296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>
                <a:solidFill>
                  <a:srgbClr val="C00000"/>
                </a:solidFill>
                <a:effectLst/>
              </a:rPr>
              <a:t>Egg Products Inspection Act (EPIA) of 1970</a:t>
            </a:r>
            <a:endParaRPr lang="en-US" altLang="x-none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9D9FAA8-AA9D-48CA-AFA6-013EBE0C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225925"/>
          </a:xfrm>
        </p:spPr>
        <p:txBody>
          <a:bodyPr/>
          <a:lstStyle/>
          <a:p>
            <a:pPr>
              <a:spcBef>
                <a:spcPts val="2525"/>
              </a:spcBef>
            </a:pPr>
            <a:r>
              <a:rPr lang="en-US" altLang="en-US" sz="3000">
                <a:effectLst/>
                <a:ea typeface="ＭＳ Ｐゴシック" panose="020B0600070205080204" pitchFamily="34" charset="-128"/>
              </a:rPr>
              <a:t>Gives the authority to the FSIS to inspect egg products sold in interstate commerce, and reinspect imported products to ensure that they meet U.S. food safety standards. </a:t>
            </a:r>
          </a:p>
          <a:p>
            <a:pPr>
              <a:spcBef>
                <a:spcPts val="2525"/>
              </a:spcBef>
            </a:pPr>
            <a:r>
              <a:rPr lang="en-US" altLang="en-US" sz="3000">
                <a:effectLst/>
                <a:ea typeface="ＭＳ Ｐゴシック" panose="020B0600070205080204" pitchFamily="34" charset="-128"/>
              </a:rPr>
              <a:t>In egg processing plants, inspection involves examining, before and after breaking, eggs intended for further processing and use as food. 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B22AFC06-BE36-43E2-88AE-52DFC8F8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6380A-55D1-4B59-AA7F-7D3993A3434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BE31-1E81-4E7F-BA93-02525C04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Useful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7553-0178-4895-829C-8EA2506A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b="1" dirty="0">
                <a:hlinkClick r:id="rId2"/>
              </a:rPr>
              <a:t>Significant Dates in U.S. Food and Drug Law History</a:t>
            </a:r>
            <a:endParaRPr lang="en-US" b="1" dirty="0"/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D2B6354C-F533-4285-B4A4-18658B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15695-4F31-4D8A-8954-7E0E48801BD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7349828-1D24-4690-A9E3-7BC41ED4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1. Federal Food, Drug, and Cosmetic Act (FD&amp;C Act) of 1938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9BE79CC-4857-4F1B-877C-78C87C8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3581400"/>
          </a:xfrm>
        </p:spPr>
        <p:txBody>
          <a:bodyPr/>
          <a:lstStyle/>
          <a:p>
            <a:pPr>
              <a:spcBef>
                <a:spcPts val="19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Adopted to correct imperfections of the 1906 Act.</a:t>
            </a:r>
          </a:p>
          <a:p>
            <a:pPr>
              <a:spcBef>
                <a:spcPts val="19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Gave </a:t>
            </a:r>
            <a:r>
              <a:rPr lang="en-US" altLang="en-US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FDA 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authority over cosmetics and medical devices as well as food and drugs.</a:t>
            </a:r>
          </a:p>
          <a:p>
            <a:pPr>
              <a:spcBef>
                <a:spcPts val="1963"/>
              </a:spcBef>
            </a:pPr>
            <a:r>
              <a:rPr lang="en-US" altLang="en-US">
                <a:effectLst/>
                <a:ea typeface="ＭＳ Ｐゴシック" panose="020B0600070205080204" pitchFamily="34" charset="-128"/>
              </a:rPr>
              <a:t>The FD&amp;C Act is the </a:t>
            </a:r>
            <a:r>
              <a:rPr lang="en-US" altLang="en-US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primary FOOD law 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in the U.S.</a:t>
            </a:r>
          </a:p>
        </p:txBody>
      </p:sp>
      <p:pic>
        <p:nvPicPr>
          <p:cNvPr id="18435" name="Picture 1" descr="FD&amp;C Act clipart">
            <a:extLst>
              <a:ext uri="{FF2B5EF4-FFF2-40B4-BE49-F238E27FC236}">
                <a16:creationId xmlns:a16="http://schemas.microsoft.com/office/drawing/2014/main" id="{1297E507-2522-48EE-9369-1147EA73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8288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4CED-FB5D-4D9F-B294-512B3800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effectLst/>
              </a:rPr>
              <a:t>FD&amp;C Act of 1938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1E4B-8E5D-4950-A274-F6888D67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Required pre-marketing approval and proof of the safety of drugs.</a:t>
            </a:r>
          </a:p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Extended government control to cosmetics and therapeutic devices.</a:t>
            </a:r>
          </a:p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Provided that safe tolerances be set for unavoidable poisonous substances in food.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28B4D260-13F0-47A8-A78C-B152EBD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AA0FF3-0944-4BFE-8D0E-5128F2DAEF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19460" name="Picture 4" descr="FD&amp;C Act clipart">
            <a:extLst>
              <a:ext uri="{FF2B5EF4-FFF2-40B4-BE49-F238E27FC236}">
                <a16:creationId xmlns:a16="http://schemas.microsoft.com/office/drawing/2014/main" id="{291C08BE-06FE-471E-850C-5C3E5FDA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5140325"/>
            <a:ext cx="1803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F1E93743-0442-4F2F-811B-41B9BEC1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  <a:effectLst/>
                <a:ea typeface="ＭＳ Ｐゴシック" panose="020B0600070205080204" pitchFamily="34" charset="-128"/>
              </a:rPr>
              <a:t>FD&amp;C Act of 1938 (cont’d)</a:t>
            </a:r>
            <a:endParaRPr lang="en-US" altLang="en-US" sz="3600">
              <a:solidFill>
                <a:srgbClr val="C00000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5B22-A6DD-47D9-B777-24DA20B2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Authorized standards of identity, quality, and fill-of-container for foods.</a:t>
            </a:r>
          </a:p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Authorized factory inspections.</a:t>
            </a:r>
          </a:p>
          <a:p>
            <a:pPr eaLnBrk="1" hangingPunct="1">
              <a:lnSpc>
                <a:spcPct val="90000"/>
              </a:lnSpc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>
                <a:effectLst/>
              </a:rPr>
              <a:t>Added court injunctions to the previous penalties of seizures and prosecutions.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4A48190-28DF-41E6-94BE-3AA74F4D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0501AE-06C1-4CF6-8D24-622B962C004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pic>
        <p:nvPicPr>
          <p:cNvPr id="20484" name="Picture 8" descr="FD&amp;C Act clipart">
            <a:extLst>
              <a:ext uri="{FF2B5EF4-FFF2-40B4-BE49-F238E27FC236}">
                <a16:creationId xmlns:a16="http://schemas.microsoft.com/office/drawing/2014/main" id="{D3C09148-478A-43D0-84F1-3EFD162A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5140325"/>
            <a:ext cx="1803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463-1F77-4F17-9173-BF356EC5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ffectLst/>
              </a:rPr>
              <a:t>Federal Food, Drug, and Cosmetic Act Chapters</a:t>
            </a:r>
            <a:endParaRPr lang="en-US" dirty="0"/>
          </a:p>
        </p:txBody>
      </p:sp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DE1EC807-BF1E-4228-9730-174009FB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BC85C-8960-47DC-AD0F-6CD5BC22D70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pic>
        <p:nvPicPr>
          <p:cNvPr id="21507" name="Picture 6" descr="Federal Food, Drug, and Cosmetic Act Chapters">
            <a:extLst>
              <a:ext uri="{FF2B5EF4-FFF2-40B4-BE49-F238E27FC236}">
                <a16:creationId xmlns:a16="http://schemas.microsoft.com/office/drawing/2014/main" id="{4C64FD49-B295-4968-8F3A-F9F33887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9" t="33754" r="66740" b="18753"/>
          <a:stretch>
            <a:fillRect/>
          </a:stretch>
        </p:blipFill>
        <p:spPr bwMode="auto">
          <a:xfrm>
            <a:off x="2971800" y="1846263"/>
            <a:ext cx="2895600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18B5-8F89-453B-AEF5-E9652ABC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FD&amp;C Act Chapter IV: Food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0A3923B7-672C-40E6-AE3D-B9847879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B0B2C4-2346-4F7C-A7D2-4B3ADC62CAC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pic>
        <p:nvPicPr>
          <p:cNvPr id="22531" name="Picture 4" descr="FD&amp;C Act Chapter IV: Food">
            <a:extLst>
              <a:ext uri="{FF2B5EF4-FFF2-40B4-BE49-F238E27FC236}">
                <a16:creationId xmlns:a16="http://schemas.microsoft.com/office/drawing/2014/main" id="{27940450-ABDC-440E-8CEA-10AB1C6B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6" t="33754" r="23247" b="14064"/>
          <a:stretch>
            <a:fillRect/>
          </a:stretch>
        </p:blipFill>
        <p:spPr bwMode="auto">
          <a:xfrm>
            <a:off x="1600200" y="1420813"/>
            <a:ext cx="61722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F969-D812-41FF-A210-80E91AA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3600" b="1" dirty="0">
                <a:solidFill>
                  <a:srgbClr val="C00000"/>
                </a:solidFill>
                <a:effectLst/>
              </a:rPr>
              <a:t>SOME SIGNIFICANT AMENDMENTS TO THE FD&amp;C ACT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8408-D35D-44BE-8225-874B874A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Food Additives Amendment of 1958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Food Color Amendment of 1960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Nutrition Labeling and Education Act of 1990 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Dietary Supplement Health and Education Act of 1994 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effectLst/>
              </a:rPr>
              <a:t>Food Quality Protection Act of 1996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400" dirty="0">
                <a:solidFill>
                  <a:srgbClr val="C00000"/>
                </a:solidFill>
                <a:effectLst/>
              </a:rPr>
              <a:t>Food Safety Modernization Act (FSMA) of 2011</a:t>
            </a:r>
          </a:p>
          <a:p>
            <a:pPr>
              <a:buFont typeface="Wingdings" charset="2"/>
              <a:buChar char="n"/>
              <a:defRPr/>
            </a:pPr>
            <a:endParaRPr lang="en-US" altLang="en-US" sz="2400" dirty="0">
              <a:solidFill>
                <a:srgbClr val="C00000"/>
              </a:solidFill>
              <a:effectLst/>
            </a:endParaRPr>
          </a:p>
          <a:p>
            <a:pPr marL="0" indent="0">
              <a:buFont typeface="Wingdings" charset="2"/>
              <a:buNone/>
              <a:defRPr/>
            </a:pPr>
            <a:r>
              <a:rPr lang="en-US" altLang="en-US" sz="1800" dirty="0">
                <a:hlinkClick r:id="rId2"/>
              </a:rPr>
              <a:t>http://www.fda.gov/RegulatoryInformation/Legislation/FederalFoodDrugandCosmeticActFDCAct/SignificantAmendmentstotheFDCAct/default.htm</a:t>
            </a:r>
            <a:endParaRPr lang="en-US" altLang="en-US" sz="1800" dirty="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9038BF87-F438-445D-8310-E2D208E7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712A3-417D-4604-95D7-B3F77E9C97A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3EF2-E583-4B02-98B7-935DE1E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>
                <a:solidFill>
                  <a:srgbClr val="C00000"/>
                </a:solidFill>
                <a:effectLst/>
              </a:rPr>
              <a:t>Food Additives Amendment of 1958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DBD7-4281-4233-8D04-B37550BB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Required the evaluation of food additives to establish safety. 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altLang="en-US" dirty="0">
              <a:effectLst/>
            </a:endParaRP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>
                <a:effectLst/>
              </a:rPr>
              <a:t>Contained the </a:t>
            </a:r>
            <a:r>
              <a:rPr lang="en-US" altLang="en-US" dirty="0">
                <a:solidFill>
                  <a:srgbClr val="C00000"/>
                </a:solidFill>
                <a:effectLst/>
              </a:rPr>
              <a:t>Delaney Clause </a:t>
            </a:r>
            <a:r>
              <a:rPr lang="en-US" altLang="en-US" dirty="0">
                <a:effectLst/>
              </a:rPr>
              <a:t>which</a:t>
            </a:r>
            <a:r>
              <a:rPr lang="en-US" altLang="en-US" b="1" dirty="0">
                <a:effectLst/>
              </a:rPr>
              <a:t> </a:t>
            </a:r>
            <a:r>
              <a:rPr lang="en-US" altLang="en-US" dirty="0">
                <a:effectLst/>
              </a:rPr>
              <a:t>prohibits the use of any substance in food that was found to cause cancer in laboratory animals. 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0BDE88EB-CBFC-41EA-A0BA-DC9FC7E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6466A-A29E-4FA4-BEAC-1E0A61621F3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alan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2237</TotalTime>
  <Words>1009</Words>
  <Application>Microsoft Macintosh PowerPoint</Application>
  <PresentationFormat>On-screen Show (4:3)</PresentationFormat>
  <Paragraphs>111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Tahoma</vt:lpstr>
      <vt:lpstr>Wingdings</vt:lpstr>
      <vt:lpstr>Balance</vt:lpstr>
      <vt:lpstr>Major Federal Food Laws</vt:lpstr>
      <vt:lpstr>Major Federal Food Laws</vt:lpstr>
      <vt:lpstr>1. Federal Food, Drug, and Cosmetic Act (FD&amp;C Act) of 1938</vt:lpstr>
      <vt:lpstr>FD&amp;C Act of 1938</vt:lpstr>
      <vt:lpstr>FD&amp;C Act of 1938 (cont’d)</vt:lpstr>
      <vt:lpstr>Federal Food, Drug, and Cosmetic Act Chapters</vt:lpstr>
      <vt:lpstr>FD&amp;C Act Chapter IV: Food</vt:lpstr>
      <vt:lpstr>SOME SIGNIFICANT AMENDMENTS TO THE FD&amp;C ACT</vt:lpstr>
      <vt:lpstr>Food Additives Amendment of 1958</vt:lpstr>
      <vt:lpstr>Color Additive Amendment of 1960</vt:lpstr>
      <vt:lpstr>Fair Packaging and Labeling Act of 1966 </vt:lpstr>
      <vt:lpstr>Low-Acid Food Processing Regulations </vt:lpstr>
      <vt:lpstr>Tamper-Resistant Packaging Regulations </vt:lpstr>
      <vt:lpstr>Federal Anti-Tampering Act </vt:lpstr>
      <vt:lpstr>Nutritional Labeling and Education Act (NLEA) of 1990 </vt:lpstr>
      <vt:lpstr>Dietary Supplement Health and Education Act (DSHEA) of 1994</vt:lpstr>
      <vt:lpstr>DSHEA of 1994</vt:lpstr>
      <vt:lpstr>Food Quality Protection Act of 1996</vt:lpstr>
      <vt:lpstr>Food Allergy Labeling and Consumer Protection Act of 2004</vt:lpstr>
      <vt:lpstr>Food Safety Modernization Act (FSMA) of 2011</vt:lpstr>
      <vt:lpstr>2. Federal Meat Inspection Act (FMIA) of 1906</vt:lpstr>
      <vt:lpstr>SIGNIFICANT AMENDMENTS TO THE FEDERAL MEAT INSPECTION ACT</vt:lpstr>
      <vt:lpstr>Poultry Products Inspection Act (PPIA) of 1957</vt:lpstr>
      <vt:lpstr>Poultry Products Inspection Act (PPIA) of 1957 (Cont’d)</vt:lpstr>
      <vt:lpstr>Egg Products Inspection Act (EPIA) of 1970</vt:lpstr>
      <vt:lpstr>Useful Websites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Dr. Khouryieh</dc:creator>
  <cp:keywords/>
  <dc:description/>
  <cp:lastModifiedBy>Khouryieh, John</cp:lastModifiedBy>
  <cp:revision>226</cp:revision>
  <cp:lastPrinted>2010-09-01T15:31:42Z</cp:lastPrinted>
  <dcterms:created xsi:type="dcterms:W3CDTF">2012-01-23T15:27:57Z</dcterms:created>
  <dcterms:modified xsi:type="dcterms:W3CDTF">2022-05-03T16:58:58Z</dcterms:modified>
  <cp:category/>
</cp:coreProperties>
</file>