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16"/>
  </p:notesMasterIdLst>
  <p:handoutMasterIdLst>
    <p:handoutMasterId r:id="rId17"/>
  </p:handoutMasterIdLst>
  <p:sldIdLst>
    <p:sldId id="279" r:id="rId2"/>
    <p:sldId id="277" r:id="rId3"/>
    <p:sldId id="278" r:id="rId4"/>
    <p:sldId id="281" r:id="rId5"/>
    <p:sldId id="282" r:id="rId6"/>
    <p:sldId id="283" r:id="rId7"/>
    <p:sldId id="284" r:id="rId8"/>
    <p:sldId id="280" r:id="rId9"/>
    <p:sldId id="285" r:id="rId10"/>
    <p:sldId id="286" r:id="rId11"/>
    <p:sldId id="289" r:id="rId12"/>
    <p:sldId id="290" r:id="rId13"/>
    <p:sldId id="291" r:id="rId14"/>
    <p:sldId id="292" r:id="rId15"/>
  </p:sldIdLst>
  <p:sldSz cx="9144000" cy="6858000" type="screen4x3"/>
  <p:notesSz cx="7053263"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han Gillispie" initials="NG" lastIdx="1" clrIdx="0">
    <p:extLst>
      <p:ext uri="{19B8F6BF-5375-455C-9EA6-DF929625EA0E}">
        <p15:presenceInfo xmlns:p15="http://schemas.microsoft.com/office/powerpoint/2012/main" userId="1cec7624ec2b7a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71" d="100"/>
          <a:sy n="71" d="100"/>
        </p:scale>
        <p:origin x="654"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2-24T09:23:25.735" idx="1">
    <p:pos x="10" y="10"/>
    <p:text>Beginning of Friday's lecture 2/24</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7072"/>
          </a:xfrm>
          <a:prstGeom prst="rect">
            <a:avLst/>
          </a:prstGeom>
        </p:spPr>
        <p:txBody>
          <a:bodyPr vert="horz" lIns="93497" tIns="46749" rIns="93497" bIns="46749" rtlCol="0"/>
          <a:lstStyle>
            <a:lvl1pPr algn="r">
              <a:defRPr sz="1200"/>
            </a:lvl1pPr>
          </a:lstStyle>
          <a:p>
            <a:fld id="{FC1C4CEC-9906-43BB-A6BB-41DA586C2C74}" type="datetimeFigureOut">
              <a:rPr lang="en-US" smtClean="0"/>
              <a:t>2/24/2023</a:t>
            </a:fld>
            <a:endParaRPr lang="en-US"/>
          </a:p>
        </p:txBody>
      </p:sp>
      <p:sp>
        <p:nvSpPr>
          <p:cNvPr id="4" name="Footer Placeholder 3"/>
          <p:cNvSpPr>
            <a:spLocks noGrp="1"/>
          </p:cNvSpPr>
          <p:nvPr>
            <p:ph type="ftr" sz="quarter" idx="2"/>
          </p:nvPr>
        </p:nvSpPr>
        <p:spPr>
          <a:xfrm>
            <a:off x="0" y="8842030"/>
            <a:ext cx="3056414" cy="467071"/>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30"/>
            <a:ext cx="3056414" cy="467071"/>
          </a:xfrm>
          <a:prstGeom prst="rect">
            <a:avLst/>
          </a:prstGeom>
        </p:spPr>
        <p:txBody>
          <a:bodyPr vert="horz" lIns="93497" tIns="46749" rIns="93497" bIns="46749" rtlCol="0" anchor="b"/>
          <a:lstStyle>
            <a:lvl1pPr algn="r">
              <a:defRPr sz="1200"/>
            </a:lvl1pPr>
          </a:lstStyle>
          <a:p>
            <a:fld id="{C03E7541-9828-4A98-A473-C74541FE5ED4}" type="slidenum">
              <a:rPr lang="en-US" smtClean="0"/>
              <a:t>‹#›</a:t>
            </a:fld>
            <a:endParaRPr lang="en-US"/>
          </a:p>
        </p:txBody>
      </p:sp>
    </p:spTree>
    <p:extLst>
      <p:ext uri="{BB962C8B-B14F-4D97-AF65-F5344CB8AC3E}">
        <p14:creationId xmlns:p14="http://schemas.microsoft.com/office/powerpoint/2010/main" val="3114391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95738" y="0"/>
            <a:ext cx="3055937" cy="466725"/>
          </a:xfrm>
          <a:prstGeom prst="rect">
            <a:avLst/>
          </a:prstGeom>
        </p:spPr>
        <p:txBody>
          <a:bodyPr vert="horz" lIns="91440" tIns="45720" rIns="91440" bIns="45720" rtlCol="0"/>
          <a:lstStyle>
            <a:lvl1pPr algn="r">
              <a:defRPr sz="1200"/>
            </a:lvl1pPr>
          </a:lstStyle>
          <a:p>
            <a:fld id="{D8A6A55F-520E-4965-9B4E-44BA5B558087}" type="datetimeFigureOut">
              <a:rPr lang="en-US" smtClean="0"/>
              <a:t>2/24/2023</a:t>
            </a:fld>
            <a:endParaRPr lang="en-US"/>
          </a:p>
        </p:txBody>
      </p:sp>
      <p:sp>
        <p:nvSpPr>
          <p:cNvPr id="4" name="Slide Image Placeholder 3"/>
          <p:cNvSpPr>
            <a:spLocks noGrp="1" noRot="1" noChangeAspect="1"/>
          </p:cNvSpPr>
          <p:nvPr>
            <p:ph type="sldImg" idx="2"/>
          </p:nvPr>
        </p:nvSpPr>
        <p:spPr>
          <a:xfrm>
            <a:off x="1431925" y="1163638"/>
            <a:ext cx="4189413"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4850" y="4479925"/>
            <a:ext cx="5643563"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55938"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95738" y="8842375"/>
            <a:ext cx="3055937" cy="466725"/>
          </a:xfrm>
          <a:prstGeom prst="rect">
            <a:avLst/>
          </a:prstGeom>
        </p:spPr>
        <p:txBody>
          <a:bodyPr vert="horz" lIns="91440" tIns="45720" rIns="91440" bIns="45720" rtlCol="0" anchor="b"/>
          <a:lstStyle>
            <a:lvl1pPr algn="r">
              <a:defRPr sz="1200"/>
            </a:lvl1pPr>
          </a:lstStyle>
          <a:p>
            <a:fld id="{E7C73046-6409-4080-9619-A194DCA71A37}" type="slidenum">
              <a:rPr lang="en-US" smtClean="0"/>
              <a:t>‹#›</a:t>
            </a:fld>
            <a:endParaRPr lang="en-US"/>
          </a:p>
        </p:txBody>
      </p:sp>
    </p:spTree>
    <p:extLst>
      <p:ext uri="{BB962C8B-B14F-4D97-AF65-F5344CB8AC3E}">
        <p14:creationId xmlns:p14="http://schemas.microsoft.com/office/powerpoint/2010/main" val="35235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cs typeface="+mn-cs"/>
            </a:endParaRPr>
          </a:p>
        </p:txBody>
      </p:sp>
      <p:sp>
        <p:nvSpPr>
          <p:cNvPr id="4" name="Slide Number Placeholder 3"/>
          <p:cNvSpPr>
            <a:spLocks noGrp="1"/>
          </p:cNvSpPr>
          <p:nvPr>
            <p:ph type="sldNum" sz="quarter" idx="10"/>
          </p:nvPr>
        </p:nvSpPr>
        <p:spPr/>
        <p:txBody>
          <a:bodyPr/>
          <a:lstStyle/>
          <a:p>
            <a:fld id="{D40DCDAC-7B3A-7D46-A8AA-8684AD4EB5A0}" type="slidenum">
              <a:rPr lang="en-US" smtClean="0"/>
              <a:t>5</a:t>
            </a:fld>
            <a:endParaRPr lang="en-US" dirty="0"/>
          </a:p>
        </p:txBody>
      </p:sp>
    </p:spTree>
    <p:extLst>
      <p:ext uri="{BB962C8B-B14F-4D97-AF65-F5344CB8AC3E}">
        <p14:creationId xmlns:p14="http://schemas.microsoft.com/office/powerpoint/2010/main" val="83127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9629ED4-365D-EB4F-8024-C72F1B56DFF6}" type="slidenum">
              <a:rPr lang="en-US"/>
              <a:pPr>
                <a:defRPr/>
              </a:pPr>
              <a:t>6</a:t>
            </a:fld>
            <a:endParaRPr lang="en-US" dirty="0"/>
          </a:p>
        </p:txBody>
      </p:sp>
      <p:sp>
        <p:nvSpPr>
          <p:cNvPr id="2508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0883" name="Rectangle 3"/>
          <p:cNvSpPr>
            <a:spLocks noGrp="1" noChangeArrowheads="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cs typeface="+mn-cs"/>
            </a:endParaRPr>
          </a:p>
        </p:txBody>
      </p:sp>
    </p:spTree>
    <p:extLst>
      <p:ext uri="{BB962C8B-B14F-4D97-AF65-F5344CB8AC3E}">
        <p14:creationId xmlns:p14="http://schemas.microsoft.com/office/powerpoint/2010/main" val="4163670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cs typeface="+mn-cs"/>
            </a:endParaRPr>
          </a:p>
        </p:txBody>
      </p:sp>
      <p:sp>
        <p:nvSpPr>
          <p:cNvPr id="4" name="Slide Number Placeholder 3"/>
          <p:cNvSpPr>
            <a:spLocks noGrp="1"/>
          </p:cNvSpPr>
          <p:nvPr>
            <p:ph type="sldNum" sz="quarter" idx="10"/>
          </p:nvPr>
        </p:nvSpPr>
        <p:spPr/>
        <p:txBody>
          <a:bodyPr/>
          <a:lstStyle/>
          <a:p>
            <a:fld id="{D40DCDAC-7B3A-7D46-A8AA-8684AD4EB5A0}" type="slidenum">
              <a:rPr lang="en-US" smtClean="0"/>
              <a:t>9</a:t>
            </a:fld>
            <a:endParaRPr lang="en-US" dirty="0"/>
          </a:p>
        </p:txBody>
      </p:sp>
    </p:spTree>
    <p:extLst>
      <p:ext uri="{BB962C8B-B14F-4D97-AF65-F5344CB8AC3E}">
        <p14:creationId xmlns:p14="http://schemas.microsoft.com/office/powerpoint/2010/main" val="2752230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0B12AF-0D17-4E4E-BAE6-B60FB9553010}" type="slidenum">
              <a:rPr lang="en-US"/>
              <a:pPr>
                <a:defRPr/>
              </a:pPr>
              <a:t>10</a:t>
            </a:fld>
            <a:endParaRPr lang="en-US" dirty="0"/>
          </a:p>
        </p:txBody>
      </p:sp>
      <p:sp>
        <p:nvSpPr>
          <p:cNvPr id="2539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3955" name="Rectangle 3"/>
          <p:cNvSpPr>
            <a:spLocks noGrp="1" noChangeArrowheads="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cs typeface="+mn-cs"/>
            </a:endParaRPr>
          </a:p>
        </p:txBody>
      </p:sp>
    </p:spTree>
    <p:extLst>
      <p:ext uri="{BB962C8B-B14F-4D97-AF65-F5344CB8AC3E}">
        <p14:creationId xmlns:p14="http://schemas.microsoft.com/office/powerpoint/2010/main" val="2495254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cs typeface="+mn-cs"/>
            </a:endParaRPr>
          </a:p>
        </p:txBody>
      </p:sp>
      <p:sp>
        <p:nvSpPr>
          <p:cNvPr id="4" name="Slide Number Placeholder 3"/>
          <p:cNvSpPr>
            <a:spLocks noGrp="1"/>
          </p:cNvSpPr>
          <p:nvPr>
            <p:ph type="sldNum" sz="quarter" idx="10"/>
          </p:nvPr>
        </p:nvSpPr>
        <p:spPr/>
        <p:txBody>
          <a:bodyPr/>
          <a:lstStyle/>
          <a:p>
            <a:fld id="{D40DCDAC-7B3A-7D46-A8AA-8684AD4EB5A0}" type="slidenum">
              <a:rPr lang="en-US" smtClean="0"/>
              <a:t>12</a:t>
            </a:fld>
            <a:endParaRPr lang="en-US" dirty="0"/>
          </a:p>
        </p:txBody>
      </p:sp>
    </p:spTree>
    <p:extLst>
      <p:ext uri="{BB962C8B-B14F-4D97-AF65-F5344CB8AC3E}">
        <p14:creationId xmlns:p14="http://schemas.microsoft.com/office/powerpoint/2010/main" val="1815375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cs typeface="+mn-cs"/>
            </a:endParaRPr>
          </a:p>
        </p:txBody>
      </p:sp>
      <p:sp>
        <p:nvSpPr>
          <p:cNvPr id="4" name="Slide Number Placeholder 3"/>
          <p:cNvSpPr>
            <a:spLocks noGrp="1"/>
          </p:cNvSpPr>
          <p:nvPr>
            <p:ph type="sldNum" sz="quarter" idx="10"/>
          </p:nvPr>
        </p:nvSpPr>
        <p:spPr/>
        <p:txBody>
          <a:bodyPr/>
          <a:lstStyle/>
          <a:p>
            <a:fld id="{D40DCDAC-7B3A-7D46-A8AA-8684AD4EB5A0}" type="slidenum">
              <a:rPr lang="en-US" smtClean="0"/>
              <a:t>13</a:t>
            </a:fld>
            <a:endParaRPr lang="en-US" dirty="0"/>
          </a:p>
        </p:txBody>
      </p:sp>
    </p:spTree>
    <p:extLst>
      <p:ext uri="{BB962C8B-B14F-4D97-AF65-F5344CB8AC3E}">
        <p14:creationId xmlns:p14="http://schemas.microsoft.com/office/powerpoint/2010/main" val="1602225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0A522D8-D0B6-5F4C-A7F4-1963CEED0C92}" type="slidenum">
              <a:rPr lang="en-US"/>
              <a:pPr>
                <a:defRPr/>
              </a:pPr>
              <a:t>14</a:t>
            </a:fld>
            <a:endParaRPr lang="en-US" dirty="0"/>
          </a:p>
        </p:txBody>
      </p:sp>
      <p:sp>
        <p:nvSpPr>
          <p:cNvPr id="2611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61123" name="Rectangle 3"/>
          <p:cNvSpPr>
            <a:spLocks noGrp="1" noChangeArrowheads="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cs typeface="+mn-cs"/>
            </a:endParaRPr>
          </a:p>
        </p:txBody>
      </p:sp>
    </p:spTree>
    <p:extLst>
      <p:ext uri="{BB962C8B-B14F-4D97-AF65-F5344CB8AC3E}">
        <p14:creationId xmlns:p14="http://schemas.microsoft.com/office/powerpoint/2010/main" val="6772971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48A87A34-81AB-432B-8DAE-1953F412C126}" type="datetimeFigureOut">
              <a:rPr lang="en-US" smtClean="0"/>
              <a:t>2/24/2023</a:t>
            </a:fld>
            <a:endParaRPr lang="en-US" dirty="0"/>
          </a:p>
        </p:txBody>
      </p:sp>
      <p:sp>
        <p:nvSpPr>
          <p:cNvPr id="5" name="Footer Placeholder 4"/>
          <p:cNvSpPr>
            <a:spLocks noGrp="1"/>
          </p:cNvSpPr>
          <p:nvPr>
            <p:ph type="ftr" sz="quarter" idx="11"/>
          </p:nvPr>
        </p:nvSpPr>
        <p:spPr>
          <a:xfrm>
            <a:off x="914400" y="4323846"/>
            <a:ext cx="4880610" cy="365125"/>
          </a:xfrm>
        </p:spPr>
        <p:txBody>
          <a:bodyPr/>
          <a:lstStyle/>
          <a:p>
            <a:endParaRPr lang="en-US" dirty="0"/>
          </a:p>
        </p:txBody>
      </p:sp>
      <p:sp>
        <p:nvSpPr>
          <p:cNvPr id="6" name="Slide Number Placeholder 5"/>
          <p:cNvSpPr>
            <a:spLocks noGrp="1"/>
          </p:cNvSpPr>
          <p:nvPr>
            <p:ph type="sldNum" sz="quarter" idx="12"/>
          </p:nvPr>
        </p:nvSpPr>
        <p:spPr>
          <a:xfrm>
            <a:off x="6057900" y="1430867"/>
            <a:ext cx="21717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663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7913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smtClean="0"/>
              <a:pPr/>
              <a:t>2/24/2023</a:t>
            </a:fld>
            <a:endParaRPr lang="en-US" dirty="0"/>
          </a:p>
        </p:txBody>
      </p:sp>
      <p:sp>
        <p:nvSpPr>
          <p:cNvPr id="6" name="Footer Placeholder 5"/>
          <p:cNvSpPr>
            <a:spLocks noGrp="1"/>
          </p:cNvSpPr>
          <p:nvPr>
            <p:ph type="ftr" sz="quarter" idx="11"/>
          </p:nvPr>
        </p:nvSpPr>
        <p:spPr>
          <a:xfrm>
            <a:off x="594360" y="381001"/>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3799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smtClean="0"/>
              <a:pPr/>
              <a:t>2/24/2023</a:t>
            </a:fld>
            <a:endParaRPr lang="en-US" dirty="0"/>
          </a:p>
        </p:txBody>
      </p:sp>
      <p:sp>
        <p:nvSpPr>
          <p:cNvPr id="6" name="Footer Placeholder 5"/>
          <p:cNvSpPr>
            <a:spLocks noGrp="1"/>
          </p:cNvSpPr>
          <p:nvPr>
            <p:ph type="ftr" sz="quarter" idx="11"/>
          </p:nvPr>
        </p:nvSpPr>
        <p:spPr>
          <a:xfrm>
            <a:off x="594360" y="379438"/>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6D22F896-40B5-4ADD-8801-0D06FADFA095}" type="slidenum">
              <a:rPr lang="en-US" smtClean="0"/>
              <a:t>‹#›</a:t>
            </a:fld>
            <a:endParaRPr lang="en-US" dirty="0"/>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29238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48A87A34-81AB-432B-8DAE-1953F412C126}" type="datetimeFigureOut">
              <a:rPr lang="en-US" smtClean="0"/>
              <a:pPr/>
              <a:t>2/24/2023</a:t>
            </a:fld>
            <a:endParaRPr lang="en-US" dirty="0"/>
          </a:p>
        </p:txBody>
      </p:sp>
      <p:sp>
        <p:nvSpPr>
          <p:cNvPr id="6" name="Footer Placeholder 5"/>
          <p:cNvSpPr>
            <a:spLocks noGrp="1"/>
          </p:cNvSpPr>
          <p:nvPr>
            <p:ph type="ftr" sz="quarter" idx="11"/>
          </p:nvPr>
        </p:nvSpPr>
        <p:spPr>
          <a:xfrm>
            <a:off x="594360" y="378884"/>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3826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1790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7554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1994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smtClean="0"/>
              <a:pPr/>
              <a:t>2/24/2023</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4"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7743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Figur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855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745F91-5FA9-F04A-B756-81A3260582FA}" type="datetimeFigureOut">
              <a:rPr lang="en-US" smtClean="0"/>
              <a:pPr/>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6D48D7-CD68-2043-B24D-37312725BBD0}" type="slidenum">
              <a:rPr lang="en-US" smtClean="0"/>
              <a:pPr/>
              <a:t>‹#›</a:t>
            </a:fld>
            <a:endParaRPr lang="en-US" dirty="0"/>
          </a:p>
        </p:txBody>
      </p:sp>
      <p:sp>
        <p:nvSpPr>
          <p:cNvPr id="8" name="Picture Placeholder 7"/>
          <p:cNvSpPr>
            <a:spLocks noGrp="1"/>
          </p:cNvSpPr>
          <p:nvPr>
            <p:ph type="pic" sz="quarter" idx="13"/>
          </p:nvPr>
        </p:nvSpPr>
        <p:spPr>
          <a:xfrm>
            <a:off x="457200" y="3590925"/>
            <a:ext cx="3697288" cy="806450"/>
          </a:xfrm>
        </p:spPr>
        <p:txBody>
          <a:bodyPr/>
          <a:lstStyle/>
          <a:p>
            <a:endParaRPr lang="en-US"/>
          </a:p>
        </p:txBody>
      </p:sp>
      <p:sp>
        <p:nvSpPr>
          <p:cNvPr id="10" name="Picture Placeholder 9"/>
          <p:cNvSpPr>
            <a:spLocks noGrp="1"/>
          </p:cNvSpPr>
          <p:nvPr>
            <p:ph type="pic" sz="quarter" idx="14"/>
          </p:nvPr>
        </p:nvSpPr>
        <p:spPr>
          <a:xfrm>
            <a:off x="4505325" y="3590925"/>
            <a:ext cx="4087813" cy="806450"/>
          </a:xfrm>
        </p:spPr>
        <p:txBody>
          <a:bodyPr/>
          <a:lstStyle/>
          <a:p>
            <a:endParaRPr lang="en-US"/>
          </a:p>
        </p:txBody>
      </p:sp>
      <p:sp>
        <p:nvSpPr>
          <p:cNvPr id="12" name="Table Placeholder 11"/>
          <p:cNvSpPr>
            <a:spLocks noGrp="1"/>
          </p:cNvSpPr>
          <p:nvPr>
            <p:ph type="tbl" sz="quarter" idx="15"/>
          </p:nvPr>
        </p:nvSpPr>
        <p:spPr>
          <a:xfrm>
            <a:off x="2138363" y="4572281"/>
            <a:ext cx="3979862" cy="739775"/>
          </a:xfrm>
        </p:spPr>
        <p:txBody>
          <a:bodyPr/>
          <a:lstStyle/>
          <a:p>
            <a:endParaRPr lang="en-US"/>
          </a:p>
        </p:txBody>
      </p:sp>
      <p:sp>
        <p:nvSpPr>
          <p:cNvPr id="14" name="Content Placeholder 13"/>
          <p:cNvSpPr>
            <a:spLocks noGrp="1"/>
          </p:cNvSpPr>
          <p:nvPr>
            <p:ph sz="quarter" idx="16"/>
          </p:nvPr>
        </p:nvSpPr>
        <p:spPr>
          <a:xfrm>
            <a:off x="457200" y="5473700"/>
            <a:ext cx="8229600" cy="698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150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7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smtClean="0"/>
              <a:pPr/>
              <a:t>2/24/2023</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3"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659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4311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813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027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4719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0042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488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2/24/2023</a:t>
            </a:fld>
            <a:endParaRPr lang="en-US" dirty="0"/>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183570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Good Morning!</a:t>
            </a:r>
          </a:p>
        </p:txBody>
      </p:sp>
      <p:sp>
        <p:nvSpPr>
          <p:cNvPr id="3" name="Content Placeholder 2"/>
          <p:cNvSpPr>
            <a:spLocks noGrp="1"/>
          </p:cNvSpPr>
          <p:nvPr>
            <p:ph idx="1"/>
          </p:nvPr>
        </p:nvSpPr>
        <p:spPr/>
        <p:txBody>
          <a:bodyPr>
            <a:normAutofit/>
          </a:bodyPr>
          <a:lstStyle/>
          <a:p>
            <a:pPr marL="0" indent="0">
              <a:buNone/>
            </a:pPr>
            <a:r>
              <a:rPr lang="en-US" sz="2800" dirty="0"/>
              <a:t>Name the 3 main structural components of Chymotrypsin, briefly Id their action</a:t>
            </a:r>
          </a:p>
          <a:p>
            <a:pPr marL="0" indent="0">
              <a:buNone/>
            </a:pPr>
            <a:endParaRPr lang="en-US" sz="2800" dirty="0"/>
          </a:p>
        </p:txBody>
      </p:sp>
    </p:spTree>
    <p:extLst>
      <p:ext uri="{BB962C8B-B14F-4D97-AF65-F5344CB8AC3E}">
        <p14:creationId xmlns:p14="http://schemas.microsoft.com/office/powerpoint/2010/main" val="531357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900" y="305799"/>
            <a:ext cx="7329934" cy="1293028"/>
          </a:xfrm>
        </p:spPr>
        <p:txBody>
          <a:bodyPr>
            <a:noAutofit/>
          </a:bodyPr>
          <a:lstStyle/>
          <a:p>
            <a:r>
              <a:rPr lang="en-US" dirty="0" err="1">
                <a:latin typeface="Arial" pitchFamily="34" charset="0"/>
                <a:cs typeface="Arial" pitchFamily="34" charset="0"/>
              </a:rPr>
              <a:t>E</a:t>
            </a:r>
            <a:r>
              <a:rPr lang="en-US" cap="none" dirty="0" err="1">
                <a:latin typeface="Arial" pitchFamily="34" charset="0"/>
                <a:cs typeface="Arial" pitchFamily="34" charset="0"/>
              </a:rPr>
              <a:t>co</a:t>
            </a:r>
            <a:r>
              <a:rPr lang="en-US" dirty="0" err="1">
                <a:latin typeface="Arial" pitchFamily="34" charset="0"/>
                <a:cs typeface="Arial" pitchFamily="34" charset="0"/>
              </a:rPr>
              <a:t>RV</a:t>
            </a:r>
            <a:r>
              <a:rPr lang="en-US" dirty="0">
                <a:latin typeface="Arial" pitchFamily="34" charset="0"/>
                <a:cs typeface="Arial" pitchFamily="34" charset="0"/>
              </a:rPr>
              <a:t> Embracing a Cognate DNA Molecule</a:t>
            </a:r>
          </a:p>
        </p:txBody>
      </p:sp>
      <p:pic>
        <p:nvPicPr>
          <p:cNvPr id="9" name="Picture 2" descr="The ribbon diagram of Eco R 5, bound to a cognate DNA fragment, and the ball-and-stick models of cytosine-guanine pair and a thymine-adenine pair are shown.&#10;Eco R 5: Eco R 5 has two symmetrical subunits with alpha helices and beta sheets. The two subunits face each other. The ball-and-stick models of the residues with which the D N A binds, are shown at the center of the two subunits.&#10;Cytosine-guanine pair: The paired base interacts with the residues in the endonuclease. An oxygen atom on glycine 182 forms a hydrogen bond with a hydrogen on the six-membered ring of cytosine. A hydrogen atom on glycine 184 forms a hydrogen bond with an oxygen atom on the six-membered ring of guanine, and a hydrogen atom on asparagine 185 forms a hydrogen bond with a nitrogen on the five-membered ring of guanine.&#10;Thymine-Adenine pair: The paired base interacts with residues in the endonuclease. A hydrogen atom on threonine 186 forms a hydrogen bond with an oxygen atom on thymine. An oxygen atom on asparagine 185 forms a hydrogen bond with a hydrogen atom on the six-membered ring of adenine, and a hydrogen atom on asparagine 185 forms a hydrogen bond with a nitrogen on the five-membered ring of guanine."/>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tretch>
            <a:fillRect/>
          </a:stretch>
        </p:blipFill>
        <p:spPr bwMode="auto">
          <a:xfrm>
            <a:off x="294083" y="1598827"/>
            <a:ext cx="8849917" cy="525917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85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229" y="409531"/>
            <a:ext cx="7990082" cy="1293028"/>
          </a:xfrm>
        </p:spPr>
        <p:txBody>
          <a:bodyPr/>
          <a:lstStyle/>
          <a:p>
            <a:r>
              <a:rPr lang="en-US" dirty="0"/>
              <a:t>DNA Distortion allows assembly</a:t>
            </a:r>
          </a:p>
        </p:txBody>
      </p:sp>
      <p:pic>
        <p:nvPicPr>
          <p:cNvPr id="4" name="Picture 2" descr="A three dimensional representation highlights the distortion of the recognition site in a strand of DNA.&#10;The D N A double helix is shown as a ball-and-stick model, with the helical axis running horizontally through the middle of the model. The helical axis bends at the cente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2840"/>
          <a:stretch/>
        </p:blipFill>
        <p:spPr bwMode="auto">
          <a:xfrm>
            <a:off x="928048" y="1702559"/>
            <a:ext cx="7591724" cy="478938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437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9809" y="631752"/>
            <a:ext cx="8044673" cy="1293028"/>
          </a:xfrm>
        </p:spPr>
        <p:txBody>
          <a:bodyPr>
            <a:noAutofit/>
          </a:bodyPr>
          <a:lstStyle/>
          <a:p>
            <a:r>
              <a:rPr lang="en-US" dirty="0">
                <a:solidFill>
                  <a:srgbClr val="843C0C"/>
                </a:solidFill>
                <a:latin typeface="Arial" pitchFamily="34" charset="0"/>
                <a:cs typeface="Arial" pitchFamily="34" charset="0"/>
              </a:rPr>
              <a:t>Distortion is specific for Cognate DNA</a:t>
            </a:r>
          </a:p>
        </p:txBody>
      </p:sp>
      <p:pic>
        <p:nvPicPr>
          <p:cNvPr id="9" name="Picture 2" descr="A ribbon diagram of Eco R 5, bound to non-specific and cognate DNA fragments.&#10;A ribbon diagram of Eco R 5, bound to non-specific and cognate DNA fragments. Eco R 5 has two symmetrical subunits with alpha helices and beta sheets. The two subunits face each other. The backbone of non-specific D N A bound to each subunit coils around in a loop. The ball-and-stick models of the residues with which the D N A binds, are shown at the center of the two subunits. The cognate D N A occupies a similar position as that of a non-specific D N A, but each section of cognate D N A forms a slightly distorted semicircle rather than a circular loop. The magnesium ion binding sites are at the top left and right of the D N A fragments. The top edges of the cognate D N A molecule point upwards towards the magnesium ion binding sites, whereas the non-specific D N A is circular and does not reach up towards the magnesium ion binding sites."/>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b="9837"/>
          <a:stretch/>
        </p:blipFill>
        <p:spPr bwMode="auto">
          <a:xfrm>
            <a:off x="2097070" y="1924780"/>
            <a:ext cx="5570149" cy="48308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7712" y="4694830"/>
            <a:ext cx="2741456" cy="923330"/>
          </a:xfrm>
          <a:prstGeom prst="rect">
            <a:avLst/>
          </a:prstGeom>
          <a:noFill/>
          <a:ln>
            <a:solidFill>
              <a:schemeClr val="tx1"/>
            </a:solidFill>
          </a:ln>
        </p:spPr>
        <p:txBody>
          <a:bodyPr wrap="none" rtlCol="0">
            <a:spAutoFit/>
          </a:bodyPr>
          <a:lstStyle/>
          <a:p>
            <a:pPr algn="ctr"/>
            <a:r>
              <a:rPr lang="en-US" b="1" u="sng" dirty="0"/>
              <a:t>Sequences</a:t>
            </a:r>
          </a:p>
          <a:p>
            <a:r>
              <a:rPr lang="en-US" dirty="0"/>
              <a:t>Orange = </a:t>
            </a:r>
            <a:r>
              <a:rPr lang="en-US" dirty="0" err="1"/>
              <a:t>noncognate</a:t>
            </a:r>
            <a:endParaRPr lang="en-US" dirty="0"/>
          </a:p>
          <a:p>
            <a:r>
              <a:rPr lang="en-US" dirty="0"/>
              <a:t>Red = cognate</a:t>
            </a:r>
          </a:p>
        </p:txBody>
      </p:sp>
    </p:spTree>
    <p:extLst>
      <p:ext uri="{BB962C8B-B14F-4D97-AF65-F5344CB8AC3E}">
        <p14:creationId xmlns:p14="http://schemas.microsoft.com/office/powerpoint/2010/main" val="2708875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 recognition sequences for cleaved and not cleaved Eco R 5 endonuclease and a structural formula highlighting the position of the methyl group are shown.&#10;Free energy increases along the vertical axis. A downward arrow represents enzyme plus non-specific DNA interactions. The energy level at the bottom, where the arrow ends corresponds to non-specific complex.  Another downward arrow represents enzyme plus cognate DNA interactions, ending at an energy level lesser than that of the non-specific complex. A small upward arrow representing DNA distortion originates from this ending point, and points upward to an intermediate level corresponding to cognate complex, which can lead to the formation of a catalytically competent complex."/>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l="61437" b="8915"/>
          <a:stretch/>
        </p:blipFill>
        <p:spPr bwMode="auto">
          <a:xfrm>
            <a:off x="5476053" y="3764722"/>
            <a:ext cx="3360190" cy="286504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2" descr="The recognition sequences for cleaved and not cleaved Eco R 5 endonuclease and a structural formula highlighting the position of the methyl group are shown.&#10;Free energy increases along the vertical axis. A downward arrow represents enzyme plus non-specific DNA interactions. The energy level at the bottom, where the arrow ends corresponds to non-specific complex.  Another downward arrow represents enzyme plus cognate DNA interactions, ending at an energy level lesser than that of the non-specific complex. A small upward arrow representing DNA distortion originates from this ending point, and points upward to an intermediate level corresponding to cognate complex, which can lead to the formation of a catalytically competent complex."/>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r="45898" b="8915"/>
          <a:stretch/>
        </p:blipFill>
        <p:spPr bwMode="auto">
          <a:xfrm>
            <a:off x="390032" y="1461291"/>
            <a:ext cx="6147246" cy="373595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83140" y="450474"/>
            <a:ext cx="7253103" cy="1293028"/>
          </a:xfrm>
        </p:spPr>
        <p:txBody>
          <a:bodyPr/>
          <a:lstStyle/>
          <a:p>
            <a:r>
              <a:rPr lang="en-US" dirty="0">
                <a:solidFill>
                  <a:srgbClr val="843C0C"/>
                </a:solidFill>
                <a:latin typeface="Arial" pitchFamily="34" charset="0"/>
                <a:cs typeface="Arial" pitchFamily="34" charset="0"/>
              </a:rPr>
              <a:t>Bacteria Methylate their DNA</a:t>
            </a:r>
          </a:p>
        </p:txBody>
      </p:sp>
    </p:spTree>
    <p:extLst>
      <p:ext uri="{BB962C8B-B14F-4D97-AF65-F5344CB8AC3E}">
        <p14:creationId xmlns:p14="http://schemas.microsoft.com/office/powerpoint/2010/main" val="3123014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003" y="372936"/>
            <a:ext cx="7689831" cy="1293028"/>
          </a:xfrm>
        </p:spPr>
        <p:txBody>
          <a:bodyPr/>
          <a:lstStyle/>
          <a:p>
            <a:r>
              <a:rPr lang="en-US" dirty="0">
                <a:solidFill>
                  <a:srgbClr val="843C0C"/>
                </a:solidFill>
                <a:latin typeface="Arial" pitchFamily="34" charset="0"/>
                <a:cs typeface="Arial" pitchFamily="34" charset="0"/>
              </a:rPr>
              <a:t>Methylation blocks </a:t>
            </a:r>
            <a:r>
              <a:rPr lang="en-US" dirty="0" err="1">
                <a:solidFill>
                  <a:srgbClr val="843C0C"/>
                </a:solidFill>
                <a:latin typeface="Arial" pitchFamily="34" charset="0"/>
                <a:cs typeface="Arial" pitchFamily="34" charset="0"/>
              </a:rPr>
              <a:t>Hbonds</a:t>
            </a:r>
            <a:endParaRPr lang="en-US" dirty="0">
              <a:solidFill>
                <a:srgbClr val="843C0C"/>
              </a:solidFill>
              <a:latin typeface="Arial" pitchFamily="34" charset="0"/>
              <a:cs typeface="Arial" pitchFamily="34" charset="0"/>
            </a:endParaRPr>
          </a:p>
        </p:txBody>
      </p:sp>
      <p:pic>
        <p:nvPicPr>
          <p:cNvPr id="9" name="Picture 2" descr="Ball-and-stick models show how methylation of bases prevents interaction with the Eco R 5 interaction site.&#10;A ball-and-stick model shows asparagine 185 residue on top. The ball-and-stick model of a thymine-adenine base pair is shown below. The methyl group is positioned on the top part of the six-membered ring of adenine, which blocks the formation of hydrogen bond with the residue."/>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r="18479" b="12196"/>
          <a:stretch/>
        </p:blipFill>
        <p:spPr bwMode="auto">
          <a:xfrm>
            <a:off x="1492845" y="1543134"/>
            <a:ext cx="5659484" cy="496684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847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a:t>
            </a:r>
            <a:r>
              <a:rPr lang="en-US" dirty="0" err="1"/>
              <a:t>ch</a:t>
            </a:r>
            <a:r>
              <a:rPr lang="en-US" dirty="0"/>
              <a:t> 9</a:t>
            </a:r>
          </a:p>
        </p:txBody>
      </p:sp>
      <p:sp>
        <p:nvSpPr>
          <p:cNvPr id="3" name="Content Placeholder 2"/>
          <p:cNvSpPr>
            <a:spLocks noGrp="1"/>
          </p:cNvSpPr>
          <p:nvPr>
            <p:ph idx="1"/>
          </p:nvPr>
        </p:nvSpPr>
        <p:spPr>
          <a:xfrm>
            <a:off x="594360" y="1915427"/>
            <a:ext cx="7955280" cy="4620127"/>
          </a:xfrm>
        </p:spPr>
        <p:txBody>
          <a:bodyPr>
            <a:normAutofit fontScale="92500" lnSpcReduction="10000"/>
          </a:bodyPr>
          <a:lstStyle/>
          <a:p>
            <a:pPr marL="514350" indent="-514350">
              <a:buFont typeface="+mj-lt"/>
              <a:buAutoNum type="romanUcPeriod"/>
            </a:pPr>
            <a:r>
              <a:rPr lang="en-US" dirty="0"/>
              <a:t>Chymotrypsin/serine proteases (9.1)</a:t>
            </a:r>
          </a:p>
          <a:p>
            <a:pPr marL="514350" indent="-514350">
              <a:buFont typeface="+mj-lt"/>
              <a:buAutoNum type="romanUcPeriod"/>
            </a:pPr>
            <a:r>
              <a:rPr lang="en-US" dirty="0">
                <a:solidFill>
                  <a:schemeClr val="bg1">
                    <a:lumMod val="65000"/>
                  </a:schemeClr>
                </a:solidFill>
              </a:rPr>
              <a:t>Carbonic Anhydrase (9.2)</a:t>
            </a:r>
          </a:p>
          <a:p>
            <a:pPr marL="514350" indent="-514350">
              <a:buFont typeface="+mj-lt"/>
              <a:buAutoNum type="romanUcPeriod"/>
            </a:pPr>
            <a:r>
              <a:rPr lang="en-US" dirty="0"/>
              <a:t>Restriction Endonucleases (9.3)</a:t>
            </a:r>
          </a:p>
          <a:p>
            <a:pPr marL="514350" indent="-514350">
              <a:buFont typeface="+mj-lt"/>
              <a:buAutoNum type="romanUcPeriod"/>
            </a:pPr>
            <a:endParaRPr lang="en-US" dirty="0"/>
          </a:p>
          <a:p>
            <a:pPr marL="457200" indent="-457200">
              <a:buFont typeface="+mj-lt"/>
              <a:buAutoNum type="arabicPeriod"/>
            </a:pPr>
            <a:r>
              <a:rPr lang="en-US" dirty="0"/>
              <a:t>General reaction (one for each of the above)</a:t>
            </a:r>
          </a:p>
          <a:p>
            <a:pPr marL="457200" indent="-457200">
              <a:buFont typeface="+mj-lt"/>
              <a:buAutoNum type="arabicPeriod"/>
            </a:pPr>
            <a:r>
              <a:rPr lang="en-US" dirty="0"/>
              <a:t>Key components of the active site</a:t>
            </a:r>
          </a:p>
          <a:p>
            <a:pPr marL="914400" lvl="1" indent="-457200">
              <a:buFont typeface="+mj-lt"/>
              <a:buAutoNum type="alphaUcPeriod"/>
            </a:pPr>
            <a:r>
              <a:rPr lang="en-US" dirty="0"/>
              <a:t>How is specificity regulated</a:t>
            </a:r>
          </a:p>
          <a:p>
            <a:pPr marL="914400" lvl="1" indent="-457200">
              <a:buFont typeface="+mj-lt"/>
              <a:buAutoNum type="alphaUcPeriod"/>
            </a:pPr>
            <a:r>
              <a:rPr lang="en-US" dirty="0"/>
              <a:t>Mechanism of action</a:t>
            </a:r>
          </a:p>
          <a:p>
            <a:pPr marL="457200" indent="-457200">
              <a:buFont typeface="+mj-lt"/>
              <a:buAutoNum type="arabicPeriod"/>
            </a:pPr>
            <a:r>
              <a:rPr lang="en-US" dirty="0"/>
              <a:t>Importance of key cofactors</a:t>
            </a:r>
          </a:p>
          <a:p>
            <a:pPr marL="457200" indent="-457200">
              <a:buFont typeface="+mj-lt"/>
              <a:buAutoNum type="arabicPeriod"/>
            </a:pPr>
            <a:r>
              <a:rPr lang="en-US" dirty="0"/>
              <a:t>Thermodynamics and Kinetics</a:t>
            </a:r>
          </a:p>
          <a:p>
            <a:pPr marL="457200" indent="-457200">
              <a:buFont typeface="+mj-lt"/>
              <a:buAutoNum type="arabicPeriod"/>
            </a:pPr>
            <a:r>
              <a:rPr lang="en-US" dirty="0"/>
              <a:t>Biological relevance</a:t>
            </a:r>
          </a:p>
          <a:p>
            <a:pPr marL="457200" indent="-457200">
              <a:buFont typeface="+mj-lt"/>
              <a:buAutoNum type="arabicPeriod"/>
            </a:pPr>
            <a:r>
              <a:rPr lang="en-US" dirty="0"/>
              <a:t>Key experiments that lead to understanding of the above</a:t>
            </a:r>
          </a:p>
        </p:txBody>
      </p:sp>
    </p:spTree>
    <p:extLst>
      <p:ext uri="{BB962C8B-B14F-4D97-AF65-F5344CB8AC3E}">
        <p14:creationId xmlns:p14="http://schemas.microsoft.com/office/powerpoint/2010/main" val="37230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4914" y="764373"/>
            <a:ext cx="7134726" cy="1293028"/>
          </a:xfrm>
        </p:spPr>
        <p:txBody>
          <a:bodyPr>
            <a:normAutofit fontScale="90000"/>
          </a:bodyPr>
          <a:lstStyle/>
          <a:p>
            <a:r>
              <a:rPr lang="en-US" dirty="0"/>
              <a:t>Restriction Endonucleases: Very specific </a:t>
            </a:r>
            <a:r>
              <a:rPr lang="en-US" dirty="0" err="1"/>
              <a:t>rxn</a:t>
            </a:r>
            <a:r>
              <a:rPr lang="en-US" dirty="0"/>
              <a:t> sites</a:t>
            </a:r>
          </a:p>
        </p:txBody>
      </p:sp>
      <p:sp>
        <p:nvSpPr>
          <p:cNvPr id="3" name="Content Placeholder 2"/>
          <p:cNvSpPr>
            <a:spLocks noGrp="1"/>
          </p:cNvSpPr>
          <p:nvPr>
            <p:ph idx="1"/>
          </p:nvPr>
        </p:nvSpPr>
        <p:spPr/>
        <p:txBody>
          <a:bodyPr/>
          <a:lstStyle/>
          <a:p>
            <a:pPr marL="0" indent="0">
              <a:buNone/>
            </a:pPr>
            <a:r>
              <a:rPr lang="en-US" dirty="0"/>
              <a:t>Focus on </a:t>
            </a:r>
            <a:r>
              <a:rPr lang="en-US" u="sng" dirty="0"/>
              <a:t>Type II</a:t>
            </a:r>
            <a:r>
              <a:rPr lang="en-US" dirty="0"/>
              <a:t> </a:t>
            </a:r>
            <a:r>
              <a:rPr lang="en-US" b="1" dirty="0"/>
              <a:t>restriction enzymes</a:t>
            </a:r>
            <a:r>
              <a:rPr lang="en-US" dirty="0"/>
              <a:t>:</a:t>
            </a:r>
          </a:p>
          <a:p>
            <a:pPr marL="0" indent="0">
              <a:buNone/>
            </a:pPr>
            <a:r>
              <a:rPr lang="en-US" dirty="0"/>
              <a:t>	cleave </a:t>
            </a:r>
            <a:r>
              <a:rPr lang="en-US" u="sng" dirty="0"/>
              <a:t>within</a:t>
            </a:r>
            <a:r>
              <a:rPr lang="en-US" dirty="0"/>
              <a:t> a specific </a:t>
            </a:r>
            <a:r>
              <a:rPr lang="en-US" b="1" dirty="0"/>
              <a:t>recognition sequence/site</a:t>
            </a:r>
          </a:p>
          <a:p>
            <a:pPr marL="0" indent="0">
              <a:buNone/>
            </a:pPr>
            <a:endParaRPr lang="en-US" b="1" dirty="0"/>
          </a:p>
          <a:p>
            <a:pPr marL="0" indent="0">
              <a:buNone/>
            </a:pPr>
            <a:r>
              <a:rPr lang="en-US" dirty="0"/>
              <a:t>	Two major considerations: </a:t>
            </a:r>
          </a:p>
          <a:p>
            <a:pPr marL="0" indent="0">
              <a:buNone/>
            </a:pPr>
            <a:r>
              <a:rPr lang="en-US" dirty="0"/>
              <a:t>		Mechanism</a:t>
            </a:r>
          </a:p>
          <a:p>
            <a:pPr marL="0" indent="0">
              <a:buNone/>
            </a:pPr>
            <a:r>
              <a:rPr lang="en-US" dirty="0"/>
              <a:t>		How not to cleave the host DNA</a:t>
            </a:r>
          </a:p>
        </p:txBody>
      </p:sp>
      <p:pic>
        <p:nvPicPr>
          <p:cNvPr id="4" name="Picture 2" descr="A reversible chemical equation shows the mechanism by which a phosphodiester bond is hydrolyzed.&#10;Two nucleotides are bonded by a phosphate group between the five prime carbon in one nucleotide and the three prime carbon in the other. The phosphate group comprises a phosphorus atom bonded to four oxygen atoms. One of the oxygen atoms bonds to the three prime carbon and one binds to the five prime carbon. The other two are bonded only to the phosphorus atom and have a net negative charge between them. The two nucleotides react with a water molecule, which breaks the bond between them. The reaction produces a nucleotide with an oxygen atom bonded to the three prime carbon. The other nucleotide retains the bond to the phosphorus atom via an oxygen atom. The phosphorus atom also bonds to a hydroxyl group, formed from an oxygen and a hydrogen in the water molecul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724" y="4934938"/>
            <a:ext cx="8112552" cy="170119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56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884" y="533138"/>
            <a:ext cx="8033916" cy="1293028"/>
          </a:xfrm>
        </p:spPr>
        <p:txBody>
          <a:bodyPr>
            <a:normAutofit/>
          </a:bodyPr>
          <a:lstStyle/>
          <a:p>
            <a:r>
              <a:rPr lang="en-US" dirty="0"/>
              <a:t>2 possible Mechanisms of cleavage</a:t>
            </a:r>
          </a:p>
        </p:txBody>
      </p:sp>
      <p:sp>
        <p:nvSpPr>
          <p:cNvPr id="4" name="Content Placeholder 2"/>
          <p:cNvSpPr>
            <a:spLocks noGrp="1"/>
          </p:cNvSpPr>
          <p:nvPr>
            <p:ph idx="1"/>
          </p:nvPr>
        </p:nvSpPr>
        <p:spPr>
          <a:xfrm>
            <a:off x="457200" y="1709385"/>
            <a:ext cx="8229600" cy="581525"/>
          </a:xfrm>
        </p:spPr>
        <p:txBody>
          <a:bodyPr>
            <a:normAutofit/>
          </a:bodyPr>
          <a:lstStyle/>
          <a:p>
            <a:r>
              <a:rPr lang="en-US" sz="2600" dirty="0">
                <a:latin typeface="Arial" pitchFamily="34" charset="0"/>
                <a:cs typeface="Arial" pitchFamily="34" charset="0"/>
              </a:rPr>
              <a:t>Mechanism 1 (covalent intermediate):</a:t>
            </a:r>
          </a:p>
        </p:txBody>
      </p:sp>
      <p:pic>
        <p:nvPicPr>
          <p:cNvPr id="5" name="Picture 2" descr="A chemical equation shows the mechanism of action of a restriction endonuclease, in which a covalent intermediate is formed.&#10;A phosphorus atom bonded to two nucleotides, R1 and R2, and to two oxygen atoms undergoes a reversible reaction with an enzyme linked to a potent nucleophile and a hydrogen atom to form an intermediate compound. The structure of this intermediate compound shows a phosphorus atom linked to the enzyme via the nucleophile, in place of oxygen-bound R1. R1 is bonded to a hydroxyl group and is separated from R2. The enzyme-bound R2 is the covalent intermediate. A water molecule interacts with the enzyme bound R2. A hydrogen atom from the water bonds to the nucleophile in the base, displacing the phosphorus atom bonded to R2, so the enzyme returns to its starting state. The remaining oxygen and hydrogen atoms from the water molecule bond to the phosphorus in the form of a hydroxyl group in the place of the nucleophile that was bound to the phosphorus in the covalent intermediate stag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4477" y="2290910"/>
            <a:ext cx="7375047" cy="22165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Content Placeholder 6"/>
          <p:cNvSpPr txBox="1">
            <a:spLocks/>
          </p:cNvSpPr>
          <p:nvPr/>
        </p:nvSpPr>
        <p:spPr>
          <a:xfrm>
            <a:off x="457200" y="4870993"/>
            <a:ext cx="8229600" cy="52479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2600" dirty="0">
                <a:latin typeface="Arial" pitchFamily="34" charset="0"/>
                <a:cs typeface="Arial" pitchFamily="34" charset="0"/>
              </a:rPr>
              <a:t>Mechanism 2 (direct hydrolysis):</a:t>
            </a:r>
          </a:p>
        </p:txBody>
      </p:sp>
      <p:pic>
        <p:nvPicPr>
          <p:cNvPr id="7" name="Picture 3" descr="An equilibrium equation shows the mechanism of direct hydrolysis.&#10;A phosphorus atom is bonded to two oxygen atoms and to two nucleotides, R1 and R2. It undergoes reversible reaction with a water molecule. On the products side, a hydrogen atom from the water molecule bonds to one of the oxygen atoms of the phosphorus, in place of R1, forming a hydroxyl group. R1 is separated from R2 and bonds to the hydroxyl group."/>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5724" y="5474645"/>
            <a:ext cx="8112552" cy="86445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87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0376" y="764373"/>
            <a:ext cx="8099264" cy="1293028"/>
          </a:xfrm>
        </p:spPr>
        <p:txBody>
          <a:bodyPr>
            <a:normAutofit fontScale="90000"/>
          </a:bodyPr>
          <a:lstStyle/>
          <a:p>
            <a:r>
              <a:rPr lang="en-US" dirty="0">
                <a:latin typeface="Arial" pitchFamily="34" charset="0"/>
                <a:cs typeface="Arial" pitchFamily="34" charset="0"/>
              </a:rPr>
              <a:t>Determination of mechanism using </a:t>
            </a:r>
            <a:r>
              <a:rPr lang="en-US" dirty="0" err="1">
                <a:latin typeface="Arial" pitchFamily="34" charset="0"/>
                <a:cs typeface="Arial" pitchFamily="34" charset="0"/>
              </a:rPr>
              <a:t>Phosphorothioates</a:t>
            </a:r>
            <a:endParaRPr lang="en-US" dirty="0">
              <a:latin typeface="Arial" pitchFamily="34" charset="0"/>
              <a:cs typeface="Arial" pitchFamily="34" charset="0"/>
            </a:endParaRPr>
          </a:p>
        </p:txBody>
      </p:sp>
      <p:pic>
        <p:nvPicPr>
          <p:cNvPr id="9" name="Picture 2" descr="A structural representation shows how DNA can be labeled with phosphorothioate.&#10;A double-stranded section of DNA is represented schematically. It contains the cleavage site for Eco R1 marked within a rectangle. Two paired nucleotides within the site, A and T paired to T and A on the opposite strand, are highlighted. The skeletal formulae of these bases are shown in greater detail below. The nucleotides with A and T bases from one strand are linked by a phosphorus atom. The phosphorus atom is linked to each of the nucleotides, thymine and adenine, via oxygen atoms bonded to their five and three prime sugars. The phosphorus atom is also wedge bonded to another oxygen atom that does not bond to the nucleotides, and hash bonded to a negatively charged sulfur atom."/>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tretch>
            <a:fillRect/>
          </a:stretch>
        </p:blipFill>
        <p:spPr bwMode="auto">
          <a:xfrm>
            <a:off x="555483" y="2057401"/>
            <a:ext cx="7889049" cy="458282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697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412" y="764373"/>
            <a:ext cx="7403228" cy="1293028"/>
          </a:xfrm>
        </p:spPr>
        <p:txBody>
          <a:bodyPr/>
          <a:lstStyle/>
          <a:p>
            <a:r>
              <a:rPr lang="en-US" dirty="0">
                <a:latin typeface="Arial" pitchFamily="34" charset="0"/>
                <a:cs typeface="Arial" pitchFamily="34" charset="0"/>
              </a:rPr>
              <a:t>Stereochemistry of Cleaved DNA</a:t>
            </a:r>
          </a:p>
        </p:txBody>
      </p:sp>
      <p:pic>
        <p:nvPicPr>
          <p:cNvPr id="9" name="Picture 2" descr="The structural representations of a cleaved DNA.&#10;Thymine and adenine are linked by a phosphorus atom, which is bonded to three oxygen atoms and a negatively charged sulfur atom. Two of these oxygen atoms bond to carbons in the nucleotide sugars at different inclined angles. A curly arrow pointing toward the phosphorous atom from a water molecule with an 18 O oxygen atom indicates the bond being broken by hydrolysis. The phosphorus atom remains bonded to the five prime carbon of one nucleotide. The oxygen atom linked to the other base is removed along with the base. It is replaced by the 18 O oxygen from the water molecule. The cleaved D N A with adenine and the phosphorus atom is shown in inverted and not inverted states. The orientation of the two oxygen atoms (18 O and O) bonded to the phosphorous atom is laterally inverted in the two states."/>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tretch>
            <a:fillRect/>
          </a:stretch>
        </p:blipFill>
        <p:spPr bwMode="auto">
          <a:xfrm>
            <a:off x="197762" y="2601808"/>
            <a:ext cx="8781912" cy="336226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72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242" y="668839"/>
            <a:ext cx="7526057" cy="1293028"/>
          </a:xfrm>
        </p:spPr>
        <p:txBody>
          <a:bodyPr/>
          <a:lstStyle/>
          <a:p>
            <a:r>
              <a:rPr lang="en-US" dirty="0"/>
              <a:t>M</a:t>
            </a:r>
            <a:r>
              <a:rPr lang="en-US" cap="none" dirty="0"/>
              <a:t>g</a:t>
            </a:r>
            <a:r>
              <a:rPr lang="en-US" cap="none" baseline="30000" dirty="0"/>
              <a:t>2+ </a:t>
            </a:r>
            <a:r>
              <a:rPr lang="en-US" cap="none" dirty="0"/>
              <a:t> is Required for Catalysis</a:t>
            </a:r>
            <a:endParaRPr lang="en-US" baseline="30000" dirty="0"/>
          </a:p>
        </p:txBody>
      </p:sp>
      <p:pic>
        <p:nvPicPr>
          <p:cNvPr id="8" name="Picture 2" descr="A ball-and-stick model shows the magnesium ion-binding site in a restriction endonuclease.&#10;Two nucleotides are linked by a phosphorus atom. The bond between the phosphorous atom and an oxygen atom which is bonded to a carbon atom of thymine is labeled as a scissile bond. A magnesium ion in a restriction endonuclease bonds with the phosphorus atom in the scissile bond. The magnesium ion is bonded to a water molecule, from which an arrow points to the scissile bond. The magnesium ion is also bonded to aspartate 90 and aspartate 7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86517" y="2251841"/>
            <a:ext cx="7590676" cy="429908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769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of host specificity</a:t>
            </a:r>
          </a:p>
        </p:txBody>
      </p:sp>
      <p:sp>
        <p:nvSpPr>
          <p:cNvPr id="3" name="Content Placeholder 2"/>
          <p:cNvSpPr>
            <a:spLocks noGrp="1"/>
          </p:cNvSpPr>
          <p:nvPr>
            <p:ph idx="1"/>
          </p:nvPr>
        </p:nvSpPr>
        <p:spPr/>
        <p:txBody>
          <a:bodyPr/>
          <a:lstStyle/>
          <a:p>
            <a:r>
              <a:rPr lang="en-US" dirty="0"/>
              <a:t>Palindromic Sequence of </a:t>
            </a:r>
            <a:r>
              <a:rPr lang="en-US" dirty="0" err="1"/>
              <a:t>EcoRV</a:t>
            </a:r>
            <a:r>
              <a:rPr lang="en-US" dirty="0"/>
              <a:t> is  5’GAT\ATC3’</a:t>
            </a:r>
          </a:p>
          <a:p>
            <a:pPr lvl="1"/>
            <a:r>
              <a:rPr lang="en-US" dirty="0"/>
              <a:t>6 </a:t>
            </a:r>
            <a:r>
              <a:rPr lang="en-US" dirty="0" err="1"/>
              <a:t>bp</a:t>
            </a:r>
            <a:r>
              <a:rPr lang="en-US" dirty="0"/>
              <a:t> sequence, 4</a:t>
            </a:r>
            <a:r>
              <a:rPr lang="en-US" baseline="30000" dirty="0"/>
              <a:t>6 </a:t>
            </a:r>
            <a:r>
              <a:rPr lang="en-US" dirty="0"/>
              <a:t> = 4096.  4K x more sequences we don’t want cleaved</a:t>
            </a:r>
            <a:endParaRPr lang="en-US" baseline="30000" dirty="0"/>
          </a:p>
        </p:txBody>
      </p:sp>
    </p:spTree>
    <p:extLst>
      <p:ext uri="{BB962C8B-B14F-4D97-AF65-F5344CB8AC3E}">
        <p14:creationId xmlns:p14="http://schemas.microsoft.com/office/powerpoint/2010/main" val="193931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9684" y="764373"/>
            <a:ext cx="7839956" cy="1293028"/>
          </a:xfrm>
        </p:spPr>
        <p:txBody>
          <a:bodyPr>
            <a:noAutofit/>
          </a:bodyPr>
          <a:lstStyle/>
          <a:p>
            <a:r>
              <a:rPr lang="en-US" dirty="0">
                <a:latin typeface="Arial" pitchFamily="34" charset="0"/>
                <a:cs typeface="Arial" pitchFamily="34" charset="0"/>
              </a:rPr>
              <a:t>2-Fold symmetry @ </a:t>
            </a:r>
            <a:r>
              <a:rPr lang="en-US" dirty="0" err="1">
                <a:latin typeface="Arial" pitchFamily="34" charset="0"/>
                <a:cs typeface="Arial" pitchFamily="34" charset="0"/>
              </a:rPr>
              <a:t>E</a:t>
            </a:r>
            <a:r>
              <a:rPr lang="en-US" cap="none" dirty="0" err="1">
                <a:latin typeface="Arial" pitchFamily="34" charset="0"/>
                <a:cs typeface="Arial" pitchFamily="34" charset="0"/>
              </a:rPr>
              <a:t>co</a:t>
            </a:r>
            <a:r>
              <a:rPr lang="en-US" dirty="0" err="1">
                <a:latin typeface="Arial" pitchFamily="34" charset="0"/>
                <a:cs typeface="Arial" pitchFamily="34" charset="0"/>
              </a:rPr>
              <a:t>RV</a:t>
            </a:r>
            <a:r>
              <a:rPr lang="en-US" dirty="0">
                <a:latin typeface="Arial" pitchFamily="34" charset="0"/>
                <a:cs typeface="Arial" pitchFamily="34" charset="0"/>
              </a:rPr>
              <a:t> Recognition Site</a:t>
            </a:r>
          </a:p>
        </p:txBody>
      </p:sp>
      <p:pic>
        <p:nvPicPr>
          <p:cNvPr id="9" name="Picture 2" descr="A schematic shows the recognition site sequence along with the structural representation of the recognition site for Eco R 5.&#10;Recognition site sequence: A double strand of D N A is represented by two strands. The top strand with the sequence G A T A T C runs from five prime to three prime from left to right, and the bottom strand with the same sequence runs from five prime to three prime from right to left. A point at the center of the recognition sequence, between the two strands is labeled, symmetry axis.&#10;Recognition site for Eco R 5: The two helical strands wrap around each other, giving it a coiled structure. The sequence on one strand crosses over the sequence in the other, and the symmetry of the sequence is apparent. The axis of symmetry corresponds to a central point where the sequences cross other, and the axis of rotation is horizontal around this point."/>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tretch>
            <a:fillRect/>
          </a:stretch>
        </p:blipFill>
        <p:spPr bwMode="auto">
          <a:xfrm>
            <a:off x="911520" y="2441816"/>
            <a:ext cx="7375551" cy="355367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74939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822</TotalTime>
  <Words>223</Words>
  <Application>Microsoft Office PowerPoint</Application>
  <PresentationFormat>On-screen Show (4:3)</PresentationFormat>
  <Paragraphs>47</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Vapor Trail</vt:lpstr>
      <vt:lpstr>Good Morning!</vt:lpstr>
      <vt:lpstr>Learning Objectives ch 9</vt:lpstr>
      <vt:lpstr>Restriction Endonucleases: Very specific rxn sites</vt:lpstr>
      <vt:lpstr>2 possible Mechanisms of cleavage</vt:lpstr>
      <vt:lpstr>Determination of mechanism using Phosphorothioates</vt:lpstr>
      <vt:lpstr>Stereochemistry of Cleaved DNA</vt:lpstr>
      <vt:lpstr>Mg2+  is Required for Catalysis</vt:lpstr>
      <vt:lpstr>The problem of host specificity</vt:lpstr>
      <vt:lpstr>2-Fold symmetry @ EcoRV Recognition Site</vt:lpstr>
      <vt:lpstr>EcoRV Embracing a Cognate DNA Molecule</vt:lpstr>
      <vt:lpstr>DNA Distortion allows assembly</vt:lpstr>
      <vt:lpstr>Distortion is specific for Cognate DNA</vt:lpstr>
      <vt:lpstr>Bacteria Methylate their DNA</vt:lpstr>
      <vt:lpstr>Methylation blocks Hbonds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Williams, Blairanne</dc:creator>
  <cp:lastModifiedBy>Nathan Gillispie</cp:lastModifiedBy>
  <cp:revision>44</cp:revision>
  <cp:lastPrinted>2019-10-04T12:34:18Z</cp:lastPrinted>
  <dcterms:created xsi:type="dcterms:W3CDTF">2019-09-30T14:25:49Z</dcterms:created>
  <dcterms:modified xsi:type="dcterms:W3CDTF">2023-02-24T16:14:31Z</dcterms:modified>
</cp:coreProperties>
</file>