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DrshYRCloCkxnt8HDETk0MG+2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4e37479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4e37479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509b4d0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509b4d0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2509b4d0b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2509b4d0b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4e3747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4e3747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4e3747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4e3747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567148a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567148a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4e37479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24e37479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4e3747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4e3747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4e3747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4e3747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4e374791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4e374791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64152c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64152c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64152c2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64152c2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4e3747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24e3747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4e3747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4e3747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09b4d0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509b4d0b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509b4d0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509b4d0b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4e374791_1_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Birth Data Analysis Project</a:t>
            </a:r>
            <a:endParaRPr/>
          </a:p>
        </p:txBody>
      </p:sp>
      <p:sp>
        <p:nvSpPr>
          <p:cNvPr id="85" name="Google Shape;85;ge24e374791_1_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Ale, Amber, Nathan, Phuong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509b4d0b_2_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SA &amp; WA  </a:t>
            </a:r>
            <a:endParaRPr/>
          </a:p>
        </p:txBody>
      </p:sp>
      <p:sp>
        <p:nvSpPr>
          <p:cNvPr id="176" name="Google Shape;176;ge2509b4d0b_2_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2509b4d0b_2_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ge2509b4d0b_2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2509b4d0b_2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509b4d0b_2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North Territory</a:t>
            </a:r>
            <a:endParaRPr/>
          </a:p>
        </p:txBody>
      </p:sp>
      <p:sp>
        <p:nvSpPr>
          <p:cNvPr id="185" name="Google Shape;185;ge2509b4d0b_2_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ge2509b4d0b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275" y="1902600"/>
            <a:ext cx="6911750" cy="42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4e374791_0_0"/>
          <p:cNvSpPr txBox="1">
            <a:spLocks noGrp="1"/>
          </p:cNvSpPr>
          <p:nvPr>
            <p:ph type="body" idx="1"/>
          </p:nvPr>
        </p:nvSpPr>
        <p:spPr>
          <a:xfrm>
            <a:off x="829425" y="2845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4400"/>
              <a:t>There is a clear decline in birth rates across Australian states and territories</a:t>
            </a:r>
            <a:endParaRPr/>
          </a:p>
        </p:txBody>
      </p:sp>
      <p:pic>
        <p:nvPicPr>
          <p:cNvPr id="192" name="Google Shape;192;ge24e3747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26" y="1859325"/>
            <a:ext cx="4000325" cy="38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24e3747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25" y="1859325"/>
            <a:ext cx="4000325" cy="383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e24e37479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25" y="1073275"/>
            <a:ext cx="5007000" cy="30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e24e37479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575" y="1134625"/>
            <a:ext cx="5468163" cy="30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24e374791_0_5"/>
          <p:cNvSpPr txBox="1">
            <a:spLocks noGrp="1"/>
          </p:cNvSpPr>
          <p:nvPr>
            <p:ph type="title"/>
          </p:nvPr>
        </p:nvSpPr>
        <p:spPr>
          <a:xfrm>
            <a:off x="761125" y="100525"/>
            <a:ext cx="10515600" cy="103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900" b="1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AU" sz="2000" b="1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1900" b="1">
                <a:latin typeface="Arial"/>
                <a:ea typeface="Arial"/>
                <a:cs typeface="Arial"/>
                <a:sym typeface="Arial"/>
              </a:rPr>
              <a:t>3: The median age of mothers will increase over time in all areas across Australia.</a:t>
            </a:r>
            <a:endParaRPr sz="5300" b="1"/>
          </a:p>
        </p:txBody>
      </p:sp>
      <p:sp>
        <p:nvSpPr>
          <p:cNvPr id="201" name="Google Shape;201;ge24e374791_0_5"/>
          <p:cNvSpPr txBox="1"/>
          <p:nvPr/>
        </p:nvSpPr>
        <p:spPr>
          <a:xfrm>
            <a:off x="1174250" y="4825275"/>
            <a:ext cx="1024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Hypothesis is supported but it would be valuable to see this within a larger time frame.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" descr="List of Australian capital citi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322" y="1558346"/>
            <a:ext cx="4801385" cy="345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2666" y="2858657"/>
            <a:ext cx="2817832" cy="18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9099" y="-82485"/>
            <a:ext cx="2817829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96625" y="980104"/>
            <a:ext cx="2817831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78249" y="4360377"/>
            <a:ext cx="2817830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99099" y="5015343"/>
            <a:ext cx="2817833" cy="187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9952" y="4979445"/>
            <a:ext cx="2817833" cy="187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6470" y="1550445"/>
            <a:ext cx="2817832" cy="1878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"/>
          <p:cNvSpPr txBox="1"/>
          <p:nvPr/>
        </p:nvSpPr>
        <p:spPr>
          <a:xfrm>
            <a:off x="94269" y="122548"/>
            <a:ext cx="39251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Australia mothers are younger in regional areas than in capital cities</a:t>
            </a:r>
            <a:endParaRPr/>
          </a:p>
        </p:txBody>
      </p:sp>
      <p:cxnSp>
        <p:nvCxnSpPr>
          <p:cNvPr id="215" name="Google Shape;215;p1"/>
          <p:cNvCxnSpPr/>
          <p:nvPr/>
        </p:nvCxnSpPr>
        <p:spPr>
          <a:xfrm rot="10800000" flipH="1">
            <a:off x="7136091" y="1222131"/>
            <a:ext cx="1207809" cy="15493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/>
          <p:nvPr/>
        </p:nvCxnSpPr>
        <p:spPr>
          <a:xfrm rot="10800000" flipH="1">
            <a:off x="7136091" y="2628900"/>
            <a:ext cx="1207809" cy="1425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/>
          <p:nvPr/>
        </p:nvCxnSpPr>
        <p:spPr>
          <a:xfrm rot="10800000" flipH="1">
            <a:off x="7416928" y="3086100"/>
            <a:ext cx="1146780" cy="7737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/>
          <p:nvPr/>
        </p:nvCxnSpPr>
        <p:spPr>
          <a:xfrm>
            <a:off x="7416928" y="3859823"/>
            <a:ext cx="1094799" cy="6418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/>
          <p:nvPr/>
        </p:nvCxnSpPr>
        <p:spPr>
          <a:xfrm>
            <a:off x="7042638" y="4360377"/>
            <a:ext cx="835270" cy="8358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/>
          <p:nvPr/>
        </p:nvCxnSpPr>
        <p:spPr>
          <a:xfrm>
            <a:off x="7033846" y="4360377"/>
            <a:ext cx="3015762" cy="8534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1"/>
          <p:cNvCxnSpPr/>
          <p:nvPr/>
        </p:nvCxnSpPr>
        <p:spPr>
          <a:xfrm flipH="1">
            <a:off x="4973393" y="4818185"/>
            <a:ext cx="2258382" cy="378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"/>
          <p:cNvCxnSpPr/>
          <p:nvPr/>
        </p:nvCxnSpPr>
        <p:spPr>
          <a:xfrm flipH="1">
            <a:off x="7136091" y="4809392"/>
            <a:ext cx="95684" cy="4044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"/>
          <p:cNvCxnSpPr/>
          <p:nvPr/>
        </p:nvCxnSpPr>
        <p:spPr>
          <a:xfrm flipH="1">
            <a:off x="2031023" y="3552092"/>
            <a:ext cx="4064977" cy="10374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"/>
          <p:cNvCxnSpPr/>
          <p:nvPr/>
        </p:nvCxnSpPr>
        <p:spPr>
          <a:xfrm flipH="1">
            <a:off x="4211515" y="3560885"/>
            <a:ext cx="1884485" cy="1011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1"/>
          <p:cNvCxnSpPr/>
          <p:nvPr/>
        </p:nvCxnSpPr>
        <p:spPr>
          <a:xfrm rot="10800000">
            <a:off x="3282564" y="3200400"/>
            <a:ext cx="1566289" cy="1055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1"/>
          <p:cNvCxnSpPr/>
          <p:nvPr/>
        </p:nvCxnSpPr>
        <p:spPr>
          <a:xfrm rot="10800000">
            <a:off x="3253154" y="1796068"/>
            <a:ext cx="1595699" cy="15098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1"/>
          <p:cNvCxnSpPr/>
          <p:nvPr/>
        </p:nvCxnSpPr>
        <p:spPr>
          <a:xfrm rot="10800000">
            <a:off x="4973394" y="1550446"/>
            <a:ext cx="1094796" cy="10863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1"/>
          <p:cNvCxnSpPr/>
          <p:nvPr/>
        </p:nvCxnSpPr>
        <p:spPr>
          <a:xfrm rot="10800000" flipH="1">
            <a:off x="6068190" y="1558346"/>
            <a:ext cx="1067901" cy="1078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9" name="Google Shape;229;p1"/>
          <p:cNvGrpSpPr/>
          <p:nvPr/>
        </p:nvGrpSpPr>
        <p:grpSpPr>
          <a:xfrm>
            <a:off x="170944" y="6175223"/>
            <a:ext cx="1860079" cy="559191"/>
            <a:chOff x="224915" y="796425"/>
            <a:chExt cx="1860079" cy="559191"/>
          </a:xfrm>
        </p:grpSpPr>
        <p:sp>
          <p:nvSpPr>
            <p:cNvPr id="230" name="Google Shape;230;p1"/>
            <p:cNvSpPr/>
            <p:nvPr/>
          </p:nvSpPr>
          <p:spPr>
            <a:xfrm>
              <a:off x="224915" y="796425"/>
              <a:ext cx="1410789" cy="54753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1"/>
            <p:cNvCxnSpPr/>
            <p:nvPr/>
          </p:nvCxnSpPr>
          <p:spPr>
            <a:xfrm>
              <a:off x="365760" y="1233771"/>
              <a:ext cx="32071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1"/>
            <p:cNvSpPr txBox="1"/>
            <p:nvPr/>
          </p:nvSpPr>
          <p:spPr>
            <a:xfrm>
              <a:off x="672150" y="823972"/>
              <a:ext cx="141078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Capital cities</a:t>
              </a:r>
              <a:endParaRPr/>
            </a:p>
          </p:txBody>
        </p:sp>
        <p:sp>
          <p:nvSpPr>
            <p:cNvPr id="233" name="Google Shape;233;p1"/>
            <p:cNvSpPr txBox="1"/>
            <p:nvPr/>
          </p:nvSpPr>
          <p:spPr>
            <a:xfrm>
              <a:off x="674206" y="1109395"/>
              <a:ext cx="141078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Regional areas</a:t>
              </a:r>
              <a:endParaRPr/>
            </a:p>
          </p:txBody>
        </p:sp>
        <p:cxnSp>
          <p:nvCxnSpPr>
            <p:cNvPr id="234" name="Google Shape;234;p1"/>
            <p:cNvCxnSpPr/>
            <p:nvPr/>
          </p:nvCxnSpPr>
          <p:spPr>
            <a:xfrm>
              <a:off x="351440" y="980104"/>
              <a:ext cx="32071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5" name="Google Shape;235;p1"/>
          <p:cNvSpPr txBox="1"/>
          <p:nvPr/>
        </p:nvSpPr>
        <p:spPr>
          <a:xfrm>
            <a:off x="5701350" y="687450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3.06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9010888" y="175002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1.24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9216938" y="36285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2.28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"/>
          <p:cNvSpPr txBox="1"/>
          <p:nvPr/>
        </p:nvSpPr>
        <p:spPr>
          <a:xfrm>
            <a:off x="8147063" y="590022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1.89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 txBox="1"/>
          <p:nvPr/>
        </p:nvSpPr>
        <p:spPr>
          <a:xfrm>
            <a:off x="5701338" y="57852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1.50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 txBox="1"/>
          <p:nvPr/>
        </p:nvSpPr>
        <p:spPr>
          <a:xfrm>
            <a:off x="2692500" y="5130300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2.09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1662175" y="23203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1.83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2567148af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2567148af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ge2567148a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2567148af_0_7"/>
          <p:cNvSpPr txBox="1">
            <a:spLocks noGrp="1"/>
          </p:cNvSpPr>
          <p:nvPr>
            <p:ph type="title"/>
          </p:nvPr>
        </p:nvSpPr>
        <p:spPr>
          <a:xfrm>
            <a:off x="216525" y="59225"/>
            <a:ext cx="10515600" cy="48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lt1"/>
                </a:solidFill>
              </a:rPr>
              <a:t>Why mothers around Australia are younger in regional areas than in capital cities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ge2567148af_0_7"/>
          <p:cNvSpPr txBox="1"/>
          <p:nvPr/>
        </p:nvSpPr>
        <p:spPr>
          <a:xfrm>
            <a:off x="562450" y="493475"/>
            <a:ext cx="32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latin typeface="Calibri"/>
                <a:ea typeface="Calibri"/>
                <a:cs typeface="Calibri"/>
                <a:sym typeface="Calibri"/>
              </a:rPr>
              <a:t>University students focus on finishing studies and so delay having babies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2567148af_0_7"/>
          <p:cNvSpPr txBox="1"/>
          <p:nvPr/>
        </p:nvSpPr>
        <p:spPr>
          <a:xfrm>
            <a:off x="4618050" y="1014875"/>
            <a:ext cx="289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latin typeface="Calibri"/>
                <a:ea typeface="Calibri"/>
                <a:cs typeface="Calibri"/>
                <a:sym typeface="Calibri"/>
              </a:rPr>
              <a:t>Christians uphold traditional values and encourage each other to have babies at an earlier age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2567148af_0_7"/>
          <p:cNvSpPr txBox="1"/>
          <p:nvPr/>
        </p:nvSpPr>
        <p:spPr>
          <a:xfrm>
            <a:off x="8251925" y="493475"/>
            <a:ext cx="303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latin typeface="Calibri"/>
                <a:ea typeface="Calibri"/>
                <a:cs typeface="Calibri"/>
                <a:sym typeface="Calibri"/>
              </a:rPr>
              <a:t>Younger people are more likely to be rent stressed and so delay having babies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2567148af_0_7"/>
          <p:cNvSpPr txBox="1"/>
          <p:nvPr/>
        </p:nvSpPr>
        <p:spPr>
          <a:xfrm>
            <a:off x="562450" y="3577350"/>
            <a:ext cx="332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latin typeface="Calibri"/>
                <a:ea typeface="Calibri"/>
                <a:cs typeface="Calibri"/>
                <a:sym typeface="Calibri"/>
              </a:rPr>
              <a:t>Professionals focus on establishing careers and so delay having babies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2567148af_0_7"/>
          <p:cNvSpPr txBox="1"/>
          <p:nvPr/>
        </p:nvSpPr>
        <p:spPr>
          <a:xfrm>
            <a:off x="8251925" y="3577350"/>
            <a:ext cx="316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Younger people are more likely to become mortgage stressed and so delay having babies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24e374791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Queensland</a:t>
            </a:r>
            <a:endParaRPr/>
          </a:p>
        </p:txBody>
      </p:sp>
      <p:sp>
        <p:nvSpPr>
          <p:cNvPr id="260" name="Google Shape;260;ge24e374791_0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We have noticed the age gap of mothers having babies between city areas and regional areas across most states is about </a:t>
            </a:r>
            <a:r>
              <a:rPr lang="en-AU">
                <a:solidFill>
                  <a:srgbClr val="38761D"/>
                </a:solidFill>
              </a:rPr>
              <a:t>2 years </a:t>
            </a:r>
            <a:r>
              <a:rPr lang="en-AU"/>
              <a:t>(or more).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However, with </a:t>
            </a:r>
            <a:r>
              <a:rPr lang="en-AU">
                <a:solidFill>
                  <a:srgbClr val="FF0000"/>
                </a:solidFill>
              </a:rPr>
              <a:t>Queensland</a:t>
            </a:r>
            <a:r>
              <a:rPr lang="en-AU"/>
              <a:t> the age gap is only by about</a:t>
            </a:r>
            <a:r>
              <a:rPr lang="en-AU">
                <a:solidFill>
                  <a:srgbClr val="FF0000"/>
                </a:solidFill>
              </a:rPr>
              <a:t> 1 year</a:t>
            </a:r>
            <a:r>
              <a:rPr lang="en-AU"/>
              <a:t>. Below are a few factors that could contribute to the difference of age gap between Queensland and every other state.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Monthly mortgage payment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Monthly rental payment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Mortgage stress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Rental stress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24e374791_0_33"/>
          <p:cNvSpPr txBox="1">
            <a:spLocks noGrp="1"/>
          </p:cNvSpPr>
          <p:nvPr>
            <p:ph type="title"/>
          </p:nvPr>
        </p:nvSpPr>
        <p:spPr>
          <a:xfrm>
            <a:off x="4442850" y="108575"/>
            <a:ext cx="3306300" cy="90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Queensland</a:t>
            </a:r>
            <a:endParaRPr/>
          </a:p>
        </p:txBody>
      </p:sp>
      <p:pic>
        <p:nvPicPr>
          <p:cNvPr id="266" name="Google Shape;266;ge24e37479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0" y="3937488"/>
            <a:ext cx="4917350" cy="28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e24e374791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5" y="921713"/>
            <a:ext cx="5020700" cy="29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e24e374791_0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5750" y="1086925"/>
            <a:ext cx="3703875" cy="2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e24e374791_0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55753" y="4160298"/>
            <a:ext cx="3703875" cy="2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e24e374791_0_33"/>
          <p:cNvSpPr txBox="1"/>
          <p:nvPr/>
        </p:nvSpPr>
        <p:spPr>
          <a:xfrm>
            <a:off x="7749138" y="2093463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1.24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24e374791_0_33"/>
          <p:cNvSpPr txBox="1"/>
          <p:nvPr/>
        </p:nvSpPr>
        <p:spPr>
          <a:xfrm>
            <a:off x="7749150" y="52260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2.28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4e374791_0_10"/>
          <p:cNvSpPr/>
          <p:nvPr/>
        </p:nvSpPr>
        <p:spPr>
          <a:xfrm>
            <a:off x="6116350" y="1007975"/>
            <a:ext cx="5682900" cy="1176900"/>
          </a:xfrm>
          <a:prstGeom prst="roundRect">
            <a:avLst>
              <a:gd name="adj" fmla="val 16667"/>
            </a:avLst>
          </a:prstGeom>
          <a:solidFill>
            <a:srgbClr val="351C75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lang="en-AU" sz="1100" b="1" baseline="-250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1: Australia’s birth rate is decreasing.</a:t>
            </a:r>
            <a:endParaRPr sz="1000">
              <a:solidFill>
                <a:schemeClr val="lt1"/>
              </a:solidFill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lang="en-AU" sz="1100" b="1" baseline="-250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2: Economic factors are  influencing birth rate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ge24e374791_0_10"/>
          <p:cNvGrpSpPr/>
          <p:nvPr/>
        </p:nvGrpSpPr>
        <p:grpSpPr>
          <a:xfrm>
            <a:off x="660538" y="1105366"/>
            <a:ext cx="5245469" cy="5244269"/>
            <a:chOff x="3473113" y="806766"/>
            <a:chExt cx="5245469" cy="5244269"/>
          </a:xfrm>
        </p:grpSpPr>
        <p:grpSp>
          <p:nvGrpSpPr>
            <p:cNvPr id="92" name="Google Shape;92;ge24e374791_0_10"/>
            <p:cNvGrpSpPr/>
            <p:nvPr/>
          </p:nvGrpSpPr>
          <p:grpSpPr>
            <a:xfrm>
              <a:off x="3473113" y="806766"/>
              <a:ext cx="5245469" cy="5244269"/>
              <a:chOff x="2604900" y="605090"/>
              <a:chExt cx="3934200" cy="3933300"/>
            </a:xfrm>
          </p:grpSpPr>
          <p:sp>
            <p:nvSpPr>
              <p:cNvPr id="93" name="Google Shape;93;ge24e374791_0_10"/>
              <p:cNvSpPr/>
              <p:nvPr/>
            </p:nvSpPr>
            <p:spPr>
              <a:xfrm>
                <a:off x="2604900" y="605090"/>
                <a:ext cx="3934200" cy="3933300"/>
              </a:xfrm>
              <a:prstGeom prst="ellipse">
                <a:avLst/>
              </a:pr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ge24e374791_0_10"/>
              <p:cNvSpPr txBox="1"/>
              <p:nvPr/>
            </p:nvSpPr>
            <p:spPr>
              <a:xfrm>
                <a:off x="3608400" y="687876"/>
                <a:ext cx="1927200" cy="6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 Australia’s birth rate changed in the period of 2012-2019?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5" name="Google Shape;95;ge24e374791_0_10"/>
            <p:cNvGrpSpPr/>
            <p:nvPr/>
          </p:nvGrpSpPr>
          <p:grpSpPr>
            <a:xfrm>
              <a:off x="3948501" y="1757143"/>
              <a:ext cx="4294693" cy="4293893"/>
              <a:chOff x="2961450" y="1317890"/>
              <a:chExt cx="3221100" cy="3220500"/>
            </a:xfrm>
          </p:grpSpPr>
          <p:sp>
            <p:nvSpPr>
              <p:cNvPr id="96" name="Google Shape;96;ge24e374791_0_10"/>
              <p:cNvSpPr/>
              <p:nvPr/>
            </p:nvSpPr>
            <p:spPr>
              <a:xfrm>
                <a:off x="2961450" y="1317890"/>
                <a:ext cx="3221100" cy="3220500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ge24e374791_0_10"/>
              <p:cNvSpPr txBox="1"/>
              <p:nvPr/>
            </p:nvSpPr>
            <p:spPr>
              <a:xfrm>
                <a:off x="3783000" y="1505089"/>
                <a:ext cx="1578000" cy="5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Could mother’s age play a role in the declining birth rate? 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" name="Google Shape;98;ge24e374791_0_10"/>
            <p:cNvGrpSpPr/>
            <p:nvPr/>
          </p:nvGrpSpPr>
          <p:grpSpPr>
            <a:xfrm>
              <a:off x="4535487" y="2930313"/>
              <a:ext cx="3120722" cy="3120722"/>
              <a:chOff x="3401700" y="2197790"/>
              <a:chExt cx="2340600" cy="2340600"/>
            </a:xfrm>
          </p:grpSpPr>
          <p:sp>
            <p:nvSpPr>
              <p:cNvPr id="99" name="Google Shape;99;ge24e374791_0_10"/>
              <p:cNvSpPr/>
              <p:nvPr/>
            </p:nvSpPr>
            <p:spPr>
              <a:xfrm>
                <a:off x="3401700" y="2197790"/>
                <a:ext cx="2340600" cy="2340600"/>
              </a:xfrm>
              <a:prstGeom prst="ellipse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ge24e374791_0_10"/>
              <p:cNvSpPr txBox="1"/>
              <p:nvPr/>
            </p:nvSpPr>
            <p:spPr>
              <a:xfrm>
                <a:off x="3833400" y="2483075"/>
                <a:ext cx="14772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AU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birth rate similar across Australia’s regional and metropolitan areas?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1" name="Google Shape;101;ge24e374791_0_10"/>
            <p:cNvGrpSpPr/>
            <p:nvPr/>
          </p:nvGrpSpPr>
          <p:grpSpPr>
            <a:xfrm>
              <a:off x="5111272" y="4081485"/>
              <a:ext cx="1969151" cy="1969551"/>
              <a:chOff x="3833550" y="3061190"/>
              <a:chExt cx="1476900" cy="1477200"/>
            </a:xfrm>
          </p:grpSpPr>
          <p:sp>
            <p:nvSpPr>
              <p:cNvPr id="102" name="Google Shape;102;ge24e374791_0_10"/>
              <p:cNvSpPr/>
              <p:nvPr/>
            </p:nvSpPr>
            <p:spPr>
              <a:xfrm>
                <a:off x="3833550" y="3061190"/>
                <a:ext cx="1476900" cy="1477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ge24e374791_0_10"/>
              <p:cNvSpPr txBox="1"/>
              <p:nvPr/>
            </p:nvSpPr>
            <p:spPr>
              <a:xfrm>
                <a:off x="3957000" y="3499463"/>
                <a:ext cx="1230000" cy="6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Why is Queensland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Almost an exception?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4" name="Google Shape;104;ge24e374791_0_10"/>
          <p:cNvSpPr/>
          <p:nvPr/>
        </p:nvSpPr>
        <p:spPr>
          <a:xfrm>
            <a:off x="6116350" y="3457925"/>
            <a:ext cx="5682900" cy="11769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lang="en-AU" sz="1100" b="1" baseline="-250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4: Mothers in regional areas are likely to have babies at a younger age than mothers in capital cities due to a range of factors.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ge24e374791_0_10"/>
          <p:cNvSpPr/>
          <p:nvPr/>
        </p:nvSpPr>
        <p:spPr>
          <a:xfrm>
            <a:off x="6116350" y="2232950"/>
            <a:ext cx="5682900" cy="11769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lang="en-AU" sz="1100" b="1" baseline="-250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3: The median age of mothers will increase over time in all areas across Australia.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6" name="Google Shape;106;ge24e374791_0_10"/>
          <p:cNvSpPr/>
          <p:nvPr/>
        </p:nvSpPr>
        <p:spPr>
          <a:xfrm>
            <a:off x="6116350" y="4682900"/>
            <a:ext cx="5682900" cy="1176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lang="en-AU" sz="1100" b="1" baseline="-250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5: There is a small difference between the median age of mothers in Brisbane and the rest of Queensland because the difference for other factors is also small.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ge24e374791_0_10"/>
          <p:cNvSpPr txBox="1"/>
          <p:nvPr/>
        </p:nvSpPr>
        <p:spPr>
          <a:xfrm>
            <a:off x="345375" y="167750"/>
            <a:ext cx="5682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300" b="1">
                <a:latin typeface="Calibri"/>
                <a:ea typeface="Calibri"/>
                <a:cs typeface="Calibri"/>
                <a:sym typeface="Calibri"/>
              </a:rPr>
              <a:t>Our hypotheses relating to birth rates and the age of mothers in Australia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4e374791_1_207"/>
          <p:cNvSpPr txBox="1">
            <a:spLocks noGrp="1"/>
          </p:cNvSpPr>
          <p:nvPr>
            <p:ph type="title"/>
          </p:nvPr>
        </p:nvSpPr>
        <p:spPr>
          <a:xfrm>
            <a:off x="2887900" y="-135150"/>
            <a:ext cx="4538400" cy="134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Main Data Source</a:t>
            </a:r>
            <a:endParaRPr b="1"/>
          </a:p>
        </p:txBody>
      </p:sp>
      <p:pic>
        <p:nvPicPr>
          <p:cNvPr id="113" name="Google Shape;113;ge24e374791_1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" y="73298"/>
            <a:ext cx="2658450" cy="14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24e374791_1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5" y="1631325"/>
            <a:ext cx="7038674" cy="43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e24e374791_1_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7599" y="1623807"/>
            <a:ext cx="4605608" cy="4336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24e374791_1_207"/>
          <p:cNvSpPr/>
          <p:nvPr/>
        </p:nvSpPr>
        <p:spPr>
          <a:xfrm>
            <a:off x="7144600" y="2417650"/>
            <a:ext cx="4914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ge24e374791_1_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25" y="6105000"/>
            <a:ext cx="56007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24e374791_1_207"/>
          <p:cNvSpPr/>
          <p:nvPr/>
        </p:nvSpPr>
        <p:spPr>
          <a:xfrm>
            <a:off x="6511225" y="6187800"/>
            <a:ext cx="1281000" cy="444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</a:rPr>
              <a:t>REMOVED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ge24e374791_1_207"/>
          <p:cNvSpPr/>
          <p:nvPr/>
        </p:nvSpPr>
        <p:spPr>
          <a:xfrm>
            <a:off x="5706625" y="6323100"/>
            <a:ext cx="789900" cy="17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24e374791_1_207"/>
          <p:cNvSpPr txBox="1"/>
          <p:nvPr/>
        </p:nvSpPr>
        <p:spPr>
          <a:xfrm>
            <a:off x="2928125" y="860625"/>
            <a:ext cx="79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https://www.abs.gov.au/statistics/people/population/births-australia/latest-release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24e374791_1_207"/>
          <p:cNvSpPr/>
          <p:nvPr/>
        </p:nvSpPr>
        <p:spPr>
          <a:xfrm>
            <a:off x="9443325" y="256550"/>
            <a:ext cx="24273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Census Data    2016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Religion (Christianity), rental stress, mortgage stress, education level.</a:t>
            </a:r>
            <a:endParaRPr/>
          </a:p>
        </p:txBody>
      </p:sp>
      <p:sp>
        <p:nvSpPr>
          <p:cNvPr id="122" name="Google Shape;122;ge24e374791_1_207"/>
          <p:cNvSpPr/>
          <p:nvPr/>
        </p:nvSpPr>
        <p:spPr>
          <a:xfrm>
            <a:off x="2555725" y="2782675"/>
            <a:ext cx="1174200" cy="34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64152c28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Australia Births Trend 2012-2019</a:t>
            </a:r>
            <a:endParaRPr/>
          </a:p>
        </p:txBody>
      </p:sp>
      <p:pic>
        <p:nvPicPr>
          <p:cNvPr id="128" name="Google Shape;128;ge264152c2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25" y="1293262"/>
            <a:ext cx="5497375" cy="43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264152c2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575" y="1338725"/>
            <a:ext cx="5635499" cy="4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264152c28_1_0"/>
          <p:cNvSpPr txBox="1"/>
          <p:nvPr/>
        </p:nvSpPr>
        <p:spPr>
          <a:xfrm>
            <a:off x="754325" y="5312700"/>
            <a:ext cx="111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64152c28_1_15"/>
          <p:cNvSpPr txBox="1">
            <a:spLocks noGrp="1"/>
          </p:cNvSpPr>
          <p:nvPr>
            <p:ph type="title"/>
          </p:nvPr>
        </p:nvSpPr>
        <p:spPr>
          <a:xfrm>
            <a:off x="838200" y="3256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Same data - different perspective </a:t>
            </a:r>
            <a:endParaRPr/>
          </a:p>
        </p:txBody>
      </p:sp>
      <p:sp>
        <p:nvSpPr>
          <p:cNvPr id="136" name="Google Shape;136;ge264152c28_1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264152c28_1_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ge264152c2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50" y="2377225"/>
            <a:ext cx="4095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264152c28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2400300"/>
            <a:ext cx="4114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4e374791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Australia Birth Rate vs Population </a:t>
            </a:r>
            <a:endParaRPr/>
          </a:p>
        </p:txBody>
      </p:sp>
      <p:pic>
        <p:nvPicPr>
          <p:cNvPr id="145" name="Google Shape;145;ge24e3747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800" y="2033200"/>
            <a:ext cx="6319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4e374791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Birth Rate vs Economic Indicators </a:t>
            </a:r>
            <a:endParaRPr/>
          </a:p>
        </p:txBody>
      </p:sp>
      <p:sp>
        <p:nvSpPr>
          <p:cNvPr id="151" name="Google Shape;151;ge24e374791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ge24e37479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914525"/>
            <a:ext cx="61531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509b4d0b_2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NSW &amp; VIC  </a:t>
            </a:r>
            <a:endParaRPr/>
          </a:p>
        </p:txBody>
      </p:sp>
      <p:sp>
        <p:nvSpPr>
          <p:cNvPr id="158" name="Google Shape;158;ge2509b4d0b_2_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e2509b4d0b_2_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ge2509b4d0b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e2509b4d0b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09b4d0b_2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QSL &amp; TAS  </a:t>
            </a:r>
            <a:endParaRPr/>
          </a:p>
        </p:txBody>
      </p:sp>
      <p:sp>
        <p:nvSpPr>
          <p:cNvPr id="167" name="Google Shape;167;ge2509b4d0b_2_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e2509b4d0b_2_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ge2509b4d0b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81126"/>
            <a:ext cx="5181600" cy="39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2509b4d0b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675" y="1881125"/>
            <a:ext cx="5181600" cy="40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58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Roboto</vt:lpstr>
      <vt:lpstr>Arial</vt:lpstr>
      <vt:lpstr>Office Theme</vt:lpstr>
      <vt:lpstr>Birth Data Analysis Project</vt:lpstr>
      <vt:lpstr>PowerPoint Presentation</vt:lpstr>
      <vt:lpstr>Main Data Source</vt:lpstr>
      <vt:lpstr>Australia Births Trend 2012-2019</vt:lpstr>
      <vt:lpstr>Same data - different perspective </vt:lpstr>
      <vt:lpstr>Australia Birth Rate vs Population </vt:lpstr>
      <vt:lpstr>Birth Rate vs Economic Indicators </vt:lpstr>
      <vt:lpstr>House Price vs Birth NSW &amp; VIC  </vt:lpstr>
      <vt:lpstr>House Price vs Birth QSL &amp; TAS  </vt:lpstr>
      <vt:lpstr>House Price vs Birth SA &amp; WA  </vt:lpstr>
      <vt:lpstr>North Territory</vt:lpstr>
      <vt:lpstr>PowerPoint Presentation</vt:lpstr>
      <vt:lpstr>Ha3: The median age of mothers will increase over time in all areas across Australia.</vt:lpstr>
      <vt:lpstr>PowerPoint Presentation</vt:lpstr>
      <vt:lpstr>PowerPoint Presentation</vt:lpstr>
      <vt:lpstr>Queensland</vt:lpstr>
      <vt:lpstr>Queensland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 Data Analysis Project</dc:title>
  <dc:creator>Nathan Potter</dc:creator>
  <cp:lastModifiedBy>Alejandra Salgado</cp:lastModifiedBy>
  <cp:revision>1</cp:revision>
  <dcterms:created xsi:type="dcterms:W3CDTF">2021-06-27T01:52:19Z</dcterms:created>
  <dcterms:modified xsi:type="dcterms:W3CDTF">2021-06-28T12:14:42Z</dcterms:modified>
</cp:coreProperties>
</file>