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e7be322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ce7be322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ce7be3220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ce7be3220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e7be322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e7be322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e7be3220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e7be3220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e7be3220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ce7be3220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e7be3220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e7be3220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c0c07e28d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c0c07e28d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c0c07e28d_1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c0c07e28d_1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0c07e28d_1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0c07e28d_1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c0c07e28d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c0c07e28d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c0c07e28d_1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c0c07e28d_1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c0c07e28d_1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c0c07e28d_1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c0c07e28d_1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c0c07e28d_1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c0c07e28d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c0c07e28d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APS360 -Team 62</a:t>
            </a:r>
            <a:br>
              <a:rPr lang="en"/>
            </a:br>
            <a:r>
              <a:rPr lang="en"/>
              <a:t>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6046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Jones - Priscilla Deng - Sadra Tonekaboni - Sean Llera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</a:t>
            </a:r>
            <a:r>
              <a:rPr lang="en"/>
              <a:t> Results</a:t>
            </a:r>
            <a:endParaRPr/>
          </a:p>
        </p:txBody>
      </p:sp>
      <p:pic>
        <p:nvPicPr>
          <p:cNvPr id="345" name="Google Shape;345;p24"/>
          <p:cNvPicPr preferRelativeResize="0"/>
          <p:nvPr/>
        </p:nvPicPr>
        <p:blipFill rotWithShape="1">
          <a:blip r:embed="rId3">
            <a:alphaModFix/>
          </a:blip>
          <a:srcRect b="87912" l="8888" r="1873" t="2157"/>
          <a:stretch/>
        </p:blipFill>
        <p:spPr>
          <a:xfrm>
            <a:off x="1755088" y="2495200"/>
            <a:ext cx="5633825" cy="389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Results</a:t>
            </a:r>
            <a:endParaRPr/>
          </a:p>
        </p:txBody>
      </p:sp>
      <p:sp>
        <p:nvSpPr>
          <p:cNvPr id="351" name="Google Shape;351;p25"/>
          <p:cNvSpPr txBox="1"/>
          <p:nvPr>
            <p:ph idx="1" type="body"/>
          </p:nvPr>
        </p:nvSpPr>
        <p:spPr>
          <a:xfrm>
            <a:off x="925475" y="3034275"/>
            <a:ext cx="34305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of our model: 0.99245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Specificity of our model: 0.9678</a:t>
            </a:r>
            <a:endParaRPr/>
          </a:p>
        </p:txBody>
      </p:sp>
      <p:pic>
        <p:nvPicPr>
          <p:cNvPr id="352" name="Google Shape;352;p25"/>
          <p:cNvPicPr preferRelativeResize="0"/>
          <p:nvPr/>
        </p:nvPicPr>
        <p:blipFill rotWithShape="1">
          <a:blip r:embed="rId3">
            <a:alphaModFix/>
          </a:blip>
          <a:srcRect b="3656" l="7987" r="12691" t="10498"/>
          <a:stretch/>
        </p:blipFill>
        <p:spPr>
          <a:xfrm>
            <a:off x="5125475" y="2622075"/>
            <a:ext cx="3278875" cy="220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700" y="1544850"/>
            <a:ext cx="5486050" cy="9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5"/>
          <p:cNvPicPr preferRelativeResize="0"/>
          <p:nvPr/>
        </p:nvPicPr>
        <p:blipFill rotWithShape="1">
          <a:blip r:embed="rId5">
            <a:alphaModFix/>
          </a:blip>
          <a:srcRect b="0" l="0" r="4571" t="13763"/>
          <a:stretch/>
        </p:blipFill>
        <p:spPr>
          <a:xfrm>
            <a:off x="234525" y="1649538"/>
            <a:ext cx="2963275" cy="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5"/>
          <p:cNvSpPr txBox="1"/>
          <p:nvPr/>
        </p:nvSpPr>
        <p:spPr>
          <a:xfrm>
            <a:off x="855750" y="4628400"/>
            <a:ext cx="55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https://www.ncbi.nlm.nih.gov/pmc/articles/PMC4975285/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Results</a:t>
            </a:r>
            <a:endParaRPr/>
          </a:p>
        </p:txBody>
      </p:sp>
      <p:pic>
        <p:nvPicPr>
          <p:cNvPr id="361" name="Google Shape;3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975" y="1484100"/>
            <a:ext cx="2991326" cy="29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6"/>
          <p:cNvSpPr txBox="1"/>
          <p:nvPr>
            <p:ph idx="1" type="body"/>
          </p:nvPr>
        </p:nvSpPr>
        <p:spPr>
          <a:xfrm>
            <a:off x="4743150" y="3485350"/>
            <a:ext cx="34305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/>
              <a:t>Area under our graph: 0.9801</a:t>
            </a:r>
            <a:endParaRPr b="1" sz="1400"/>
          </a:p>
        </p:txBody>
      </p:sp>
      <p:pic>
        <p:nvPicPr>
          <p:cNvPr id="363" name="Google Shape;3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496" y="1404063"/>
            <a:ext cx="1777550" cy="19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/>
          <p:nvPr/>
        </p:nvSpPr>
        <p:spPr>
          <a:xfrm>
            <a:off x="2189100" y="4645475"/>
            <a:ext cx="69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https://effectivehealthcare.ahrq.gov/products/test-performance-metrics/appendixes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Results</a:t>
            </a:r>
            <a:endParaRPr/>
          </a:p>
        </p:txBody>
      </p:sp>
      <p:pic>
        <p:nvPicPr>
          <p:cNvPr id="370" name="Google Shape;3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075" y="1381225"/>
            <a:ext cx="5241227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7"/>
          <p:cNvSpPr txBox="1"/>
          <p:nvPr/>
        </p:nvSpPr>
        <p:spPr>
          <a:xfrm>
            <a:off x="247050" y="46220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https://www.diabetesdaily.com/learn-about-diabetes/understanding-blood-sugars/is-my-blood-sugar-normal/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152075" y="75997"/>
            <a:ext cx="4255500" cy="13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550" y="1183872"/>
            <a:ext cx="6371592" cy="312582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1093050" y="4348550"/>
            <a:ext cx="637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From Statistics Canada: https://www150.statcan.gc.ca/n1/pub/82-625-x/2018001/article/54982-eng.htm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97363"/>
            <a:ext cx="3977201" cy="17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601" y="1765075"/>
            <a:ext cx="4717000" cy="284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59800" y="1398075"/>
            <a:ext cx="7030500" cy="3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Constraints: </a:t>
            </a:r>
            <a:r>
              <a:rPr lang="en"/>
              <a:t>Females that are at least 21 years old.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Inputs: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Pregnancies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Glucose Concentration Levels (2 hours </a:t>
            </a:r>
            <a:r>
              <a:rPr lang="en"/>
              <a:t>after </a:t>
            </a:r>
            <a:r>
              <a:rPr lang="en"/>
              <a:t>glucose administration)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Diastolic Blood Pressure [mm Hg]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Triceps Skin Fold Thickness [mm]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Insulin Levels </a:t>
            </a:r>
            <a:r>
              <a:rPr lang="en"/>
              <a:t>(2 hours after glucose administration) [mm U/ml]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Body Mass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Diabetes Pedigree Function (likelihood of diabetes based on family history)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Patient has diabetes (1) or does not have diabetes (0)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Dataset Problems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59800" y="1597875"/>
            <a:ext cx="4209900" cy="31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Small Dataset (2000 entries)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Unbalanced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(Almost 2x more non-diabetic than diabetic entries)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Resulted in many false positives and not many true positives</a:t>
            </a:r>
            <a:endParaRPr b="1"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000" y="1597875"/>
            <a:ext cx="421005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 txBox="1"/>
          <p:nvPr/>
        </p:nvSpPr>
        <p:spPr>
          <a:xfrm>
            <a:off x="4572000" y="4376825"/>
            <a:ext cx="413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Nunito"/>
                <a:ea typeface="Nunito"/>
                <a:cs typeface="Nunito"/>
                <a:sym typeface="Nunito"/>
              </a:rPr>
              <a:t>Confusion matrix based on b</a:t>
            </a:r>
            <a:r>
              <a:rPr i="1" lang="en" sz="1000">
                <a:latin typeface="Nunito"/>
                <a:ea typeface="Nunito"/>
                <a:cs typeface="Nunito"/>
                <a:sym typeface="Nunito"/>
              </a:rPr>
              <a:t>aseline results on original dataset</a:t>
            </a:r>
            <a:endParaRPr i="1"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59800" y="1550475"/>
            <a:ext cx="4209900" cy="31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Combine datasets from Kaggle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Resulted in 2768 entries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Duplicate diabetes entries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as done in Lab 5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Resulted in many more true positives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Resulted in 3632 entries</a:t>
            </a:r>
            <a:endParaRPr sz="1600"/>
          </a:p>
        </p:txBody>
      </p:sp>
      <p:sp>
        <p:nvSpPr>
          <p:cNvPr id="323" name="Google Shape;323;p20"/>
          <p:cNvSpPr txBox="1"/>
          <p:nvPr/>
        </p:nvSpPr>
        <p:spPr>
          <a:xfrm>
            <a:off x="4572000" y="4376825"/>
            <a:ext cx="412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Nunito"/>
                <a:ea typeface="Nunito"/>
                <a:cs typeface="Nunito"/>
                <a:sym typeface="Nunito"/>
              </a:rPr>
              <a:t>Confusion matrix based on b</a:t>
            </a:r>
            <a:r>
              <a:rPr i="1" lang="en" sz="1000">
                <a:latin typeface="Nunito"/>
                <a:ea typeface="Nunito"/>
                <a:cs typeface="Nunito"/>
                <a:sym typeface="Nunito"/>
              </a:rPr>
              <a:t>aseline results on balanced dataset </a:t>
            </a:r>
            <a:endParaRPr i="1"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100" y="1550475"/>
            <a:ext cx="4174018" cy="28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