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60" r:id="rId3"/>
    <p:sldId id="264" r:id="rId4"/>
    <p:sldId id="263" r:id="rId5"/>
    <p:sldId id="265" r:id="rId6"/>
    <p:sldId id="261" r:id="rId7"/>
    <p:sldId id="262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5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A7E65-1FFD-493B-9F8A-3C9763AE10B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DA03D2-570E-4864-BB05-4851BF0FC14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However, these approaches are difficult to apply to ESM methods which typically focus on collecting subjective experiences.</a:t>
          </a:r>
        </a:p>
      </dgm:t>
    </dgm:pt>
    <dgm:pt modelId="{C7B5BEEB-1AB7-41A1-A692-33AAE7EF5EFA}" type="parTrans" cxnId="{1AD0FFCD-2FC8-4E32-8008-4CEACA156784}">
      <dgm:prSet/>
      <dgm:spPr/>
      <dgm:t>
        <a:bodyPr/>
        <a:lstStyle/>
        <a:p>
          <a:endParaRPr lang="en-US"/>
        </a:p>
      </dgm:t>
    </dgm:pt>
    <dgm:pt modelId="{E3AF55D7-572C-4CBC-9AA0-F4FC77C371B1}" type="sibTrans" cxnId="{1AD0FFCD-2FC8-4E32-8008-4CEACA156784}">
      <dgm:prSet/>
      <dgm:spPr/>
      <dgm:t>
        <a:bodyPr/>
        <a:lstStyle/>
        <a:p>
          <a:endParaRPr lang="en-US"/>
        </a:p>
      </dgm:t>
    </dgm:pt>
    <dgm:pt modelId="{694B153B-B9D6-4C78-A48A-91F802405797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Instead, researchers have tended to use engagement, typically operationalised as the quantity of contributions submitted by a participant, as a proxy for the quality of data provided</a:t>
          </a:r>
          <a:endParaRPr lang="en-US" dirty="0">
            <a:solidFill>
              <a:schemeClr val="tx1"/>
            </a:solidFill>
          </a:endParaRPr>
        </a:p>
      </dgm:t>
    </dgm:pt>
    <dgm:pt modelId="{C371B5EF-830E-4F5F-9D29-F077BD7BC471}" type="parTrans" cxnId="{DFA87A92-28B6-4AFD-BE7D-9AFF3E7A8BAF}">
      <dgm:prSet/>
      <dgm:spPr/>
      <dgm:t>
        <a:bodyPr/>
        <a:lstStyle/>
        <a:p>
          <a:endParaRPr lang="en-US"/>
        </a:p>
      </dgm:t>
    </dgm:pt>
    <dgm:pt modelId="{1A4BE040-E5CF-41E9-B2B5-1E10E9F0A40C}" type="sibTrans" cxnId="{DFA87A92-28B6-4AFD-BE7D-9AFF3E7A8BAF}">
      <dgm:prSet/>
      <dgm:spPr/>
      <dgm:t>
        <a:bodyPr/>
        <a:lstStyle/>
        <a:p>
          <a:endParaRPr lang="en-US"/>
        </a:p>
      </dgm:t>
    </dgm:pt>
    <dgm:pt modelId="{AA7F02F4-54A4-1E49-9F6E-0869E0060E68}" type="pres">
      <dgm:prSet presAssocID="{5BEA7E65-1FFD-493B-9F8A-3C9763AE10B5}" presName="outerComposite" presStyleCnt="0">
        <dgm:presLayoutVars>
          <dgm:chMax val="5"/>
          <dgm:dir/>
          <dgm:resizeHandles val="exact"/>
        </dgm:presLayoutVars>
      </dgm:prSet>
      <dgm:spPr/>
    </dgm:pt>
    <dgm:pt modelId="{54F3FB6D-96A4-BC4D-86D9-D216DEAD7A6A}" type="pres">
      <dgm:prSet presAssocID="{5BEA7E65-1FFD-493B-9F8A-3C9763AE10B5}" presName="dummyMaxCanvas" presStyleCnt="0">
        <dgm:presLayoutVars/>
      </dgm:prSet>
      <dgm:spPr/>
    </dgm:pt>
    <dgm:pt modelId="{A6871F6F-AD05-DE4C-9E07-0BA6668E9562}" type="pres">
      <dgm:prSet presAssocID="{5BEA7E65-1FFD-493B-9F8A-3C9763AE10B5}" presName="TwoNodes_1" presStyleLbl="node1" presStyleIdx="0" presStyleCnt="2">
        <dgm:presLayoutVars>
          <dgm:bulletEnabled val="1"/>
        </dgm:presLayoutVars>
      </dgm:prSet>
      <dgm:spPr/>
    </dgm:pt>
    <dgm:pt modelId="{1D75477B-0A6A-9C41-8AAC-31F6D7816195}" type="pres">
      <dgm:prSet presAssocID="{5BEA7E65-1FFD-493B-9F8A-3C9763AE10B5}" presName="TwoNodes_2" presStyleLbl="node1" presStyleIdx="1" presStyleCnt="2">
        <dgm:presLayoutVars>
          <dgm:bulletEnabled val="1"/>
        </dgm:presLayoutVars>
      </dgm:prSet>
      <dgm:spPr/>
    </dgm:pt>
    <dgm:pt modelId="{0F5F3463-5328-1642-95B0-59B8C250A7F2}" type="pres">
      <dgm:prSet presAssocID="{5BEA7E65-1FFD-493B-9F8A-3C9763AE10B5}" presName="TwoConn_1-2" presStyleLbl="fgAccFollowNode1" presStyleIdx="0" presStyleCnt="1">
        <dgm:presLayoutVars>
          <dgm:bulletEnabled val="1"/>
        </dgm:presLayoutVars>
      </dgm:prSet>
      <dgm:spPr/>
    </dgm:pt>
    <dgm:pt modelId="{D733412A-4E39-3A4E-BF78-C242518DCE55}" type="pres">
      <dgm:prSet presAssocID="{5BEA7E65-1FFD-493B-9F8A-3C9763AE10B5}" presName="TwoNodes_1_text" presStyleLbl="node1" presStyleIdx="1" presStyleCnt="2">
        <dgm:presLayoutVars>
          <dgm:bulletEnabled val="1"/>
        </dgm:presLayoutVars>
      </dgm:prSet>
      <dgm:spPr/>
    </dgm:pt>
    <dgm:pt modelId="{C77F3D3C-92B5-B047-ABD0-616305279E0F}" type="pres">
      <dgm:prSet presAssocID="{5BEA7E65-1FFD-493B-9F8A-3C9763AE10B5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F1EC426-715E-D447-9F5C-3CC2AA769658}" type="presOf" srcId="{5BEA7E65-1FFD-493B-9F8A-3C9763AE10B5}" destId="{AA7F02F4-54A4-1E49-9F6E-0869E0060E68}" srcOrd="0" destOrd="0" presId="urn:microsoft.com/office/officeart/2005/8/layout/vProcess5"/>
    <dgm:cxn modelId="{40E1C942-8E6E-8845-B317-133FD42D24A5}" type="presOf" srcId="{62DA03D2-570E-4864-BB05-4851BF0FC147}" destId="{A6871F6F-AD05-DE4C-9E07-0BA6668E9562}" srcOrd="0" destOrd="0" presId="urn:microsoft.com/office/officeart/2005/8/layout/vProcess5"/>
    <dgm:cxn modelId="{1EBA8F50-EB26-2E42-B1B6-14D671ECB939}" type="presOf" srcId="{E3AF55D7-572C-4CBC-9AA0-F4FC77C371B1}" destId="{0F5F3463-5328-1642-95B0-59B8C250A7F2}" srcOrd="0" destOrd="0" presId="urn:microsoft.com/office/officeart/2005/8/layout/vProcess5"/>
    <dgm:cxn modelId="{17513189-C18F-1940-8207-12402122B5E1}" type="presOf" srcId="{694B153B-B9D6-4C78-A48A-91F802405797}" destId="{C77F3D3C-92B5-B047-ABD0-616305279E0F}" srcOrd="1" destOrd="0" presId="urn:microsoft.com/office/officeart/2005/8/layout/vProcess5"/>
    <dgm:cxn modelId="{DFA87A92-28B6-4AFD-BE7D-9AFF3E7A8BAF}" srcId="{5BEA7E65-1FFD-493B-9F8A-3C9763AE10B5}" destId="{694B153B-B9D6-4C78-A48A-91F802405797}" srcOrd="1" destOrd="0" parTransId="{C371B5EF-830E-4F5F-9D29-F077BD7BC471}" sibTransId="{1A4BE040-E5CF-41E9-B2B5-1E10E9F0A40C}"/>
    <dgm:cxn modelId="{192256C5-A1AF-7A44-B695-6CECA2E26860}" type="presOf" srcId="{62DA03D2-570E-4864-BB05-4851BF0FC147}" destId="{D733412A-4E39-3A4E-BF78-C242518DCE55}" srcOrd="1" destOrd="0" presId="urn:microsoft.com/office/officeart/2005/8/layout/vProcess5"/>
    <dgm:cxn modelId="{1AD0FFCD-2FC8-4E32-8008-4CEACA156784}" srcId="{5BEA7E65-1FFD-493B-9F8A-3C9763AE10B5}" destId="{62DA03D2-570E-4864-BB05-4851BF0FC147}" srcOrd="0" destOrd="0" parTransId="{C7B5BEEB-1AB7-41A1-A692-33AAE7EF5EFA}" sibTransId="{E3AF55D7-572C-4CBC-9AA0-F4FC77C371B1}"/>
    <dgm:cxn modelId="{17E15DE0-2463-234B-A170-E8950CEF3500}" type="presOf" srcId="{694B153B-B9D6-4C78-A48A-91F802405797}" destId="{1D75477B-0A6A-9C41-8AAC-31F6D7816195}" srcOrd="0" destOrd="0" presId="urn:microsoft.com/office/officeart/2005/8/layout/vProcess5"/>
    <dgm:cxn modelId="{A0030DB4-CC6B-DB4C-9ED3-1E5441A6886D}" type="presParOf" srcId="{AA7F02F4-54A4-1E49-9F6E-0869E0060E68}" destId="{54F3FB6D-96A4-BC4D-86D9-D216DEAD7A6A}" srcOrd="0" destOrd="0" presId="urn:microsoft.com/office/officeart/2005/8/layout/vProcess5"/>
    <dgm:cxn modelId="{A0094880-CAA8-AE4F-AC54-6D6C841BF2C5}" type="presParOf" srcId="{AA7F02F4-54A4-1E49-9F6E-0869E0060E68}" destId="{A6871F6F-AD05-DE4C-9E07-0BA6668E9562}" srcOrd="1" destOrd="0" presId="urn:microsoft.com/office/officeart/2005/8/layout/vProcess5"/>
    <dgm:cxn modelId="{0CEF3491-7214-3043-A1E9-08D6D6D1BC84}" type="presParOf" srcId="{AA7F02F4-54A4-1E49-9F6E-0869E0060E68}" destId="{1D75477B-0A6A-9C41-8AAC-31F6D7816195}" srcOrd="2" destOrd="0" presId="urn:microsoft.com/office/officeart/2005/8/layout/vProcess5"/>
    <dgm:cxn modelId="{35A75DE3-CC5F-0548-8D80-70BDCE552347}" type="presParOf" srcId="{AA7F02F4-54A4-1E49-9F6E-0869E0060E68}" destId="{0F5F3463-5328-1642-95B0-59B8C250A7F2}" srcOrd="3" destOrd="0" presId="urn:microsoft.com/office/officeart/2005/8/layout/vProcess5"/>
    <dgm:cxn modelId="{93077DB2-9CC4-C548-9296-633FC3398C79}" type="presParOf" srcId="{AA7F02F4-54A4-1E49-9F6E-0869E0060E68}" destId="{D733412A-4E39-3A4E-BF78-C242518DCE55}" srcOrd="4" destOrd="0" presId="urn:microsoft.com/office/officeart/2005/8/layout/vProcess5"/>
    <dgm:cxn modelId="{4057EB19-721D-0A4A-82A8-619E53A3E859}" type="presParOf" srcId="{AA7F02F4-54A4-1E49-9F6E-0869E0060E68}" destId="{C77F3D3C-92B5-B047-ABD0-616305279E0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71F6F-AD05-DE4C-9E07-0BA6668E9562}">
      <dsp:nvSpPr>
        <dsp:cNvPr id="0" name=""/>
        <dsp:cNvSpPr/>
      </dsp:nvSpPr>
      <dsp:spPr>
        <a:xfrm>
          <a:off x="0" y="0"/>
          <a:ext cx="8938260" cy="18723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However, these approaches are difficult to apply to ESM methods which typically focus on collecting subjective experiences.</a:t>
          </a:r>
        </a:p>
      </dsp:txBody>
      <dsp:txXfrm>
        <a:off x="54840" y="54840"/>
        <a:ext cx="7003012" cy="1762696"/>
      </dsp:txXfrm>
    </dsp:sp>
    <dsp:sp modelId="{1D75477B-0A6A-9C41-8AAC-31F6D7816195}">
      <dsp:nvSpPr>
        <dsp:cNvPr id="0" name=""/>
        <dsp:cNvSpPr/>
      </dsp:nvSpPr>
      <dsp:spPr>
        <a:xfrm>
          <a:off x="1577339" y="2288460"/>
          <a:ext cx="8938260" cy="18723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/>
              </a:solidFill>
            </a:rPr>
            <a:t>Instead, researchers have tended to use engagement, typically operationalised as the quantity of contributions submitted by a participant, as a proxy for the quality of data provided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632179" y="2343300"/>
        <a:ext cx="6034195" cy="1762696"/>
      </dsp:txXfrm>
    </dsp:sp>
    <dsp:sp modelId="{0F5F3463-5328-1642-95B0-59B8C250A7F2}">
      <dsp:nvSpPr>
        <dsp:cNvPr id="0" name=""/>
        <dsp:cNvSpPr/>
      </dsp:nvSpPr>
      <dsp:spPr>
        <a:xfrm>
          <a:off x="7721215" y="1471896"/>
          <a:ext cx="1217044" cy="12170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95050" y="1471896"/>
        <a:ext cx="669374" cy="915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5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1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1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4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6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6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4" r:id="rId5"/>
    <p:sldLayoutId id="2147483715" r:id="rId6"/>
    <p:sldLayoutId id="2147483721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64CEE-6A5B-A0ED-6538-CD32718E9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/>
              <a:t>Engagement and data quality in app-based sampling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CCFCC-2078-A81C-ECAB-EF325743E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</a:t>
            </a:r>
            <a:r>
              <a:rPr lang="en-US" sz="12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Khadaroo-Mccheyne</a:t>
            </a: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Centre for Data Analytics and Society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Institute for Data Science and Artificial Intelligence</a:t>
            </a:r>
          </a:p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The frozen sea under a clear sky">
            <a:extLst>
              <a:ext uri="{FF2B5EF4-FFF2-40B4-BE49-F238E27FC236}">
                <a16:creationId xmlns:a16="http://schemas.microsoft.com/office/drawing/2014/main" id="{E0A8897E-396C-EA42-A4A5-19C92D030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7" b="40852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672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0B74-501F-038D-CA18-F817DFDB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Representiveness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46AE-9A98-E197-ACED-350A1333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  <a:p>
            <a:pPr marL="0" indent="0">
              <a:buNone/>
            </a:pPr>
            <a:r>
              <a:rPr lang="en-US" i="1" dirty="0"/>
              <a:t>Looking at differences in gender, age, and known allergies</a:t>
            </a:r>
          </a:p>
          <a:p>
            <a:r>
              <a:rPr lang="en-US" dirty="0"/>
              <a:t>Symptoms</a:t>
            </a:r>
          </a:p>
          <a:p>
            <a:pPr marL="0" indent="0">
              <a:buNone/>
            </a:pPr>
            <a:r>
              <a:rPr lang="en-US" i="1" dirty="0"/>
              <a:t>Looking at differences in reported symptoms</a:t>
            </a:r>
          </a:p>
          <a:p>
            <a:r>
              <a:rPr lang="en-US" dirty="0"/>
              <a:t>Spatial distribution</a:t>
            </a:r>
          </a:p>
          <a:p>
            <a:pPr marL="0" indent="0">
              <a:buNone/>
            </a:pPr>
            <a:r>
              <a:rPr lang="en-US" i="1" dirty="0"/>
              <a:t>Looking at how impacted overall coverage is, and spatial inequality is impacted</a:t>
            </a:r>
          </a:p>
        </p:txBody>
      </p:sp>
    </p:spTree>
    <p:extLst>
      <p:ext uri="{BB962C8B-B14F-4D97-AF65-F5344CB8AC3E}">
        <p14:creationId xmlns:p14="http://schemas.microsoft.com/office/powerpoint/2010/main" val="373052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rgbClr val="B79D7A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rgbClr val="B79D7A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2ABF3-79DE-E012-F726-1E136051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72179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8A8FF-54E5-FC9B-38CF-5A8398BC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691062" cy="180730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are EMA/ESM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E792-9D34-28B2-D2DB-1B2209B9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ESM/EMA are a family of methods used to collect data about participants </a:t>
            </a:r>
            <a:r>
              <a:rPr lang="en-GB" sz="1800" dirty="0"/>
              <a:t>emotions, symptoms, or perceptions, at different moments during their daily lives</a:t>
            </a:r>
            <a:endParaRPr lang="en-US" sz="1800" dirty="0"/>
          </a:p>
          <a:p>
            <a:r>
              <a:rPr lang="en-US" sz="1800" dirty="0"/>
              <a:t>Increasingly associated with the use of smartphone apps, which allow reports to be automatically geotagged and time stamped</a:t>
            </a:r>
          </a:p>
          <a:p>
            <a:r>
              <a:rPr lang="en-US" sz="1800" dirty="0"/>
              <a:t>Very useful for exploring environmental effects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D2E6D8AF-6615-429D-39BE-6F5B66987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1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070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8A8FF-54E5-FC9B-38CF-5A8398BC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691062" cy="180730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typical m-health ESM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E792-9D34-28B2-D2DB-1B2209B9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lang="en-US" sz="2000" dirty="0"/>
              <a:t>Participants download an app, and provide basic information about themselves.</a:t>
            </a:r>
          </a:p>
          <a:p>
            <a:r>
              <a:rPr lang="en-US" sz="2000" dirty="0"/>
              <a:t>Participants are prompted to fill in reports at regular intervals.</a:t>
            </a:r>
          </a:p>
          <a:p>
            <a:r>
              <a:rPr lang="en-US" sz="2000" dirty="0"/>
              <a:t>These reports are timestamped and geotagged.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D2E6D8AF-6615-429D-39BE-6F5B66987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1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31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FABC7-4817-92F6-8F27-6054BBA1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quality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525A-6127-3B91-B11C-170FCF1F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 major obstacle against the more widespread use of ESM (and citizen science data more generally) is concern that the quality of data may be too poor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Methods exist to address data quality concerns in citizen science, such as leveraging redundancy in data collection or using strong priors to flag unlikely observations</a:t>
            </a:r>
          </a:p>
        </p:txBody>
      </p:sp>
      <p:pic>
        <p:nvPicPr>
          <p:cNvPr id="5" name="Picture 4" descr="Orange and blue numbers and graphs">
            <a:extLst>
              <a:ext uri="{FF2B5EF4-FFF2-40B4-BE49-F238E27FC236}">
                <a16:creationId xmlns:a16="http://schemas.microsoft.com/office/drawing/2014/main" id="{9E6BFF86-8362-9B03-4D32-C41F85A18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4" r="21359" b="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685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B79D7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FABC7-4817-92F6-8F27-6054BBA1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quality concerns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31091C-B202-8B2D-DD45-A9EDA0DDB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791906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11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CE5A3-D9FF-9210-8283-A2CBF331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3496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Problem: There is a lack of evidence about the impact this practice, and how to best implement it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rgbClr val="B79D7A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8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B79D7A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CAA2F-2528-0CE3-5C0F-8F69212A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Approaches to operationalizing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A725-12E7-9DC4-31CE-D4B080828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most common approach is the use of thresholds.</a:t>
            </a:r>
          </a:p>
          <a:p>
            <a:r>
              <a:rPr lang="en-US" sz="2000" dirty="0"/>
              <a:t>Respondents who fail to submit a certain number of reports are often removed from studies.</a:t>
            </a:r>
          </a:p>
          <a:p>
            <a:r>
              <a:rPr lang="en-US" sz="2000" dirty="0"/>
              <a:t>Another approach is to use Hidden Markov Models (sometimes called Dependent Mixture Models) or other machine learning techniques.</a:t>
            </a:r>
          </a:p>
          <a:p>
            <a:r>
              <a:rPr lang="en-US" sz="2000" dirty="0"/>
              <a:t>These choices represent a large, and potentially arbitrary researcher degree of freedom!</a:t>
            </a:r>
          </a:p>
          <a:p>
            <a:r>
              <a:rPr lang="en-US" sz="2000" dirty="0"/>
              <a:t>These can lead to reproducibility issues, and harm the representativeness of the sample!</a:t>
            </a:r>
          </a:p>
        </p:txBody>
      </p:sp>
    </p:spTree>
    <p:extLst>
      <p:ext uri="{BB962C8B-B14F-4D97-AF65-F5344CB8AC3E}">
        <p14:creationId xmlns:p14="http://schemas.microsoft.com/office/powerpoint/2010/main" val="428123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76AA-2257-571B-675D-9DE5D288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A713-FD4C-D4AB-66EC-E4518A2B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data from the Britain Breathing application, I seek to test three hypotheses:</a:t>
            </a:r>
          </a:p>
          <a:p>
            <a:r>
              <a:rPr lang="en-US" dirty="0"/>
              <a:t>Whether or not low-engagement respondents do provide lower quality data.</a:t>
            </a:r>
          </a:p>
          <a:p>
            <a:r>
              <a:rPr lang="en-US" dirty="0"/>
              <a:t>How sensitive this is to the way engagement is operationalized (various thresholds)</a:t>
            </a:r>
          </a:p>
          <a:p>
            <a:r>
              <a:rPr lang="en-US" dirty="0"/>
              <a:t>How impactful on representativeness is removing unengaged users, using various approaches.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4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093A-36A2-5B76-595E-4EC1818E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494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75EA-44FD-70A0-8FE7-2E0BC7E5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47" y="1027906"/>
            <a:ext cx="10515600" cy="41605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1: Looking at how well the symptoms level in each cluster of engagement tracks antihistamine prescription data.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i="1" dirty="0"/>
              <a:t>High engagement always performed better, no matter how engagement is operationalized!</a:t>
            </a:r>
          </a:p>
          <a:p>
            <a:endParaRPr lang="en-US" sz="2600" dirty="0"/>
          </a:p>
          <a:p>
            <a:r>
              <a:rPr lang="en-US" sz="2600" dirty="0"/>
              <a:t>2: Look at carelessness indicators such as variance of answers, and antonym correlations.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i="1" dirty="0"/>
              <a:t>Fairly inconclusive so far</a:t>
            </a:r>
          </a:p>
        </p:txBody>
      </p:sp>
    </p:spTree>
    <p:extLst>
      <p:ext uri="{BB962C8B-B14F-4D97-AF65-F5344CB8AC3E}">
        <p14:creationId xmlns:p14="http://schemas.microsoft.com/office/powerpoint/2010/main" val="12960034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437"/>
      </a:dk2>
      <a:lt2>
        <a:srgbClr val="E2E5E8"/>
      </a:lt2>
      <a:accent1>
        <a:srgbClr val="B79D7A"/>
      </a:accent1>
      <a:accent2>
        <a:srgbClr val="BA887F"/>
      </a:accent2>
      <a:accent3>
        <a:srgbClr val="C4929F"/>
      </a:accent3>
      <a:accent4>
        <a:srgbClr val="BA7FA7"/>
      </a:accent4>
      <a:accent5>
        <a:srgbClr val="C093C5"/>
      </a:accent5>
      <a:accent6>
        <a:srgbClr val="9C7FBA"/>
      </a:accent6>
      <a:hlink>
        <a:srgbClr val="6482A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476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Elephant</vt:lpstr>
      <vt:lpstr>BrushVTI</vt:lpstr>
      <vt:lpstr>Engagement and data quality in app-based sampling methods</vt:lpstr>
      <vt:lpstr>What are EMA/ESM methods?</vt:lpstr>
      <vt:lpstr>A typical m-health ESM app</vt:lpstr>
      <vt:lpstr>Data quality concerns</vt:lpstr>
      <vt:lpstr>Data quality concerns</vt:lpstr>
      <vt:lpstr>Problem: There is a lack of evidence about the impact this practice, and how to best implement it</vt:lpstr>
      <vt:lpstr>Approaches to operationalizing engagement</vt:lpstr>
      <vt:lpstr>The paper</vt:lpstr>
      <vt:lpstr>Data quality</vt:lpstr>
      <vt:lpstr>Representiveness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Engagement and data quality in app-based sampling methods</dc:title>
  <dc:creator>Nathan Khadaroo</dc:creator>
  <cp:lastModifiedBy>Nathan Khadaroo</cp:lastModifiedBy>
  <cp:revision>2</cp:revision>
  <dcterms:created xsi:type="dcterms:W3CDTF">2022-05-17T11:58:56Z</dcterms:created>
  <dcterms:modified xsi:type="dcterms:W3CDTF">2022-05-23T07:27:58Z</dcterms:modified>
</cp:coreProperties>
</file>