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4ce720ab9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54ce720ab9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354ce720ab9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4ce720ab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54ce720ab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54ce720ab9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4ce720ab9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54ce720ab9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354ce720ab9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4ce720ab9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54ce720ab9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354ce720ab9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e6fbbebb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4e6fbbebb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34e6fbbebb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e6fbbebb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4e6fbbebb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34e6fbbebb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e6fbbebb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4e6fbbebb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34e6fbbebb9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e6fbbebb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34e6fbbebb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34e6fbbebb9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e6fbbebb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4e6fbbebb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g34e6fbbebb9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e6fbbebb9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4e6fbbebb9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34e6fbbebb9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e6fbbebb9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34e6fbbebb9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34e6fbbebb9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e6fbbebb9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4e6fbbebb9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34e6fbbebb9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e6fbbebb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4e6fbbebb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34e6fbbebb9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4e6fbbebb9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4e6fbbebb9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g34e6fbbebb9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e6fbbebb9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34e6fbbebb9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34e6fbbebb9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e6fbbebb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4e6fbbebb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34e6fbbebb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e6fbbebb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4e6fbbebb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34e6fbbebb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image">
  <p:cSld name="Diapositive de titre avec im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" name="Google Shape;13;p2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 title="Titr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 title="Sous-titre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rgbClr val="E2606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1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1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1" title="Titr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1" title="Sous-titre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4" name="Google Shape;114;p11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En-tête de sec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2"/>
          <p:cNvCxnSpPr/>
          <p:nvPr/>
        </p:nvCxnSpPr>
        <p:spPr>
          <a:xfrm flipH="1" rot="10800000">
            <a:off x="0" y="757568"/>
            <a:ext cx="1338943" cy="68062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2" title="Titr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2" title="Sous-titr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1" name="Google Shape;121;p12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2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2"/>
          <p:cNvCxnSpPr/>
          <p:nvPr/>
        </p:nvCxnSpPr>
        <p:spPr>
          <a:xfrm flipH="1" rot="10800000">
            <a:off x="0" y="306422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2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2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3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8" name="Google Shape;128;p13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9" name="Google Shape;129;p1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1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1" name="Google Shape;131;p1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3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13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4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0" name="Google Shape;140;p14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1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4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14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p1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1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1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" name="Google Shape;161;p15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2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3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4" type="body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>
  <p:cSld name="Contenu avec légen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6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6" title="Titre"/>
          <p:cNvSpPr txBox="1"/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1" name="Google Shape;171;p16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2" type="body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7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7" title="Titre"/>
          <p:cNvSpPr txBox="1"/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9" name="Google Shape;179;p17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17"/>
          <p:cNvSpPr/>
          <p:nvPr>
            <p:ph idx="2" type="pic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5" name="Google Shape;185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1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Titre uniqueme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4" name="Google Shape;194;p1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Google Shape;195;p1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6" name="Google Shape;196;p1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 title="Titre "/>
          <p:cNvSpPr txBox="1"/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DU TEXTE 01">
  <p:cSld name="DISPOSITION DU TEXTE 0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 title="Puces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3"/>
          <p:cNvCxnSpPr/>
          <p:nvPr/>
        </p:nvCxnSpPr>
        <p:spPr>
          <a:xfrm flipH="1" rot="10800000">
            <a:off x="4781550" y="3785308"/>
            <a:ext cx="1143431" cy="1352550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 title="Sous-titre"/>
          <p:cNvSpPr txBox="1"/>
          <p:nvPr>
            <p:ph idx="2" type="body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 title="Titre 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avec sous-titre">
  <p:cSld name="Comparaison avec sous-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30" name="Google Shape;30;p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31;p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" name="Google Shape;32;p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rgbClr val="EE95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 title="Puces"/>
          <p:cNvSpPr txBox="1"/>
          <p:nvPr>
            <p:ph idx="2" type="body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 title="Puces"/>
          <p:cNvSpPr txBox="1"/>
          <p:nvPr>
            <p:ph idx="4" type="body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 title="Sous-titre"/>
          <p:cNvSpPr txBox="1"/>
          <p:nvPr>
            <p:ph idx="5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" name="Google Shape;41;p4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 avec image">
  <p:cSld name="En-tête de section avec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rgbClr val="EE95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5"/>
          <p:cNvCxnSpPr/>
          <p:nvPr/>
        </p:nvCxnSpPr>
        <p:spPr>
          <a:xfrm flipH="1" rot="10800000">
            <a:off x="0" y="757568"/>
            <a:ext cx="1338943" cy="68062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5" title="Titr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5" title="Sous-titr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8" name="Google Shape;48;p5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5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5"/>
          <p:cNvCxnSpPr/>
          <p:nvPr/>
        </p:nvCxnSpPr>
        <p:spPr>
          <a:xfrm flipH="1" rot="10800000">
            <a:off x="0" y="306422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5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2" name="Google Shape;52;p5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5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">
  <p:cSld name="Graphiqu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56" name="Google Shape;56;p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" name="Google Shape;58;p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rgbClr val="EE95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 title="Sous-titr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6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 title="Graphique"/>
          <p:cNvSpPr/>
          <p:nvPr>
            <p:ph idx="3" type="chart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du texte 02">
  <p:cSld name="Disposition du texte 0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>
            <p:ph idx="2" type="pic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9" name="Google Shape;69;p7" title="Puces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7"/>
          <p:cNvCxnSpPr/>
          <p:nvPr/>
        </p:nvCxnSpPr>
        <p:spPr>
          <a:xfrm flipH="1" rot="10800000">
            <a:off x="7764236" y="889089"/>
            <a:ext cx="1379764" cy="12254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 title="Sous-titre"/>
          <p:cNvSpPr txBox="1"/>
          <p:nvPr>
            <p:ph idx="3" type="body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7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 title="Titre 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 title="Tableau"/>
          <p:cNvSpPr/>
          <p:nvPr>
            <p:ph idx="2" type="tbl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9" name="Google Shape;79;p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80" name="Google Shape;80;p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81;p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" name="Google Shape;82;p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 title="Sous-titr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8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e photo">
  <p:cSld name="Grande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 flipH="1" rot="10800000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 title="Image"/>
          <p:cNvSpPr/>
          <p:nvPr>
            <p:ph idx="2" type="pic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91" name="Google Shape;91;p9"/>
          <p:cNvCxnSpPr/>
          <p:nvPr/>
        </p:nvCxnSpPr>
        <p:spPr>
          <a:xfrm flipH="1" rot="10800000">
            <a:off x="0" y="4008665"/>
            <a:ext cx="1771650" cy="9307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9" title="Titre "/>
          <p:cNvSpPr txBox="1"/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0" lIns="21600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rci">
  <p:cSld name="Merci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2" type="body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3" type="body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4" type="body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>
            <a:off x="4844204" y="2628935"/>
            <a:ext cx="194156" cy="194156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4880717" y="2923490"/>
            <a:ext cx="121130" cy="222071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4844204" y="3245959"/>
            <a:ext cx="194156" cy="141205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4853787" y="3487561"/>
            <a:ext cx="174989" cy="174989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0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0"/>
          <p:cNvSpPr/>
          <p:nvPr>
            <p:ph idx="5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 title="Titre"/>
          <p:cNvSpPr txBox="1"/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209" name="Google Shape;209;p21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Créer et Utiliser une base de données immobilière avec SQL</a:t>
            </a:r>
            <a:endParaRPr/>
          </a:p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Khonsari Nathan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213" name="Google Shape;213;p21"/>
          <p:cNvPicPr preferRelativeResize="0"/>
          <p:nvPr/>
        </p:nvPicPr>
        <p:blipFill rotWithShape="1">
          <a:blip r:embed="rId5">
            <a:alphaModFix/>
          </a:blip>
          <a:srcRect b="13972" l="11387" r="63940" t="12667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base de données avec les tables créées et les données chargées (Table “commune”)</a:t>
            </a:r>
            <a:endParaRPr b="0"/>
          </a:p>
        </p:txBody>
      </p:sp>
      <p:sp>
        <p:nvSpPr>
          <p:cNvPr id="293" name="Google Shape;293;p30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200" y="1083496"/>
            <a:ext cx="4769225" cy="34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base de données avec les tables créées et les données chargées (Table “population”)</a:t>
            </a:r>
            <a:endParaRPr b="0"/>
          </a:p>
        </p:txBody>
      </p:sp>
      <p:sp>
        <p:nvSpPr>
          <p:cNvPr id="302" name="Google Shape;302;p31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25" y="1121796"/>
            <a:ext cx="4789292" cy="344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base de données avec les tables créées et les données chargées (Table “region”)</a:t>
            </a:r>
            <a:endParaRPr b="0"/>
          </a:p>
        </p:txBody>
      </p:sp>
      <p:sp>
        <p:nvSpPr>
          <p:cNvPr id="311" name="Google Shape;311;p32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100" y="1095046"/>
            <a:ext cx="5217026" cy="34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base de données avec les tables créées et les données chargées (Table “vente”)</a:t>
            </a:r>
            <a:endParaRPr b="0"/>
          </a:p>
        </p:txBody>
      </p:sp>
      <p:sp>
        <p:nvSpPr>
          <p:cNvPr id="320" name="Google Shape;320;p33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50" y="1095046"/>
            <a:ext cx="4647383" cy="34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365883" y="53242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/>
              <a:t>Les requêtes ou screenshot qui permettent de démontrer le bon chargement des données </a:t>
            </a:r>
            <a:endParaRPr b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/>
              <a:t>(Exemple avec la requête n°1)</a:t>
            </a:r>
            <a:endParaRPr b="0" sz="2400"/>
          </a:p>
        </p:txBody>
      </p:sp>
      <p:sp>
        <p:nvSpPr>
          <p:cNvPr id="329" name="Google Shape;329;p3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876" y="1646675"/>
            <a:ext cx="4042424" cy="33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5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338" name="Google Shape;338;p35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b="0" lang="fr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descr="Hexagone de couleur foncée unie au milieu d’accentuation d’image" id="340" name="Google Shape;340;p35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Sous-titre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42" name="Google Shape;342;p35"/>
          <p:cNvPicPr preferRelativeResize="0"/>
          <p:nvPr/>
        </p:nvPicPr>
        <p:blipFill rotWithShape="1">
          <a:blip r:embed="rId4">
            <a:alphaModFix/>
          </a:blip>
          <a:srcRect b="13972" l="11387" r="63940" t="12667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</a:t>
            </a:r>
            <a:endParaRPr/>
          </a:p>
        </p:txBody>
      </p:sp>
      <p:sp>
        <p:nvSpPr>
          <p:cNvPr id="349" name="Google Shape;349;p36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Nombre total d’appartements vendus au 1er semestre 2020</a:t>
            </a:r>
            <a:endParaRPr/>
          </a:p>
        </p:txBody>
      </p:sp>
      <p:pic>
        <p:nvPicPr>
          <p:cNvPr id="352" name="Google Shape;3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22" y="1364370"/>
            <a:ext cx="4097928" cy="334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2</a:t>
            </a:r>
            <a:endParaRPr/>
          </a:p>
        </p:txBody>
      </p:sp>
      <p:sp>
        <p:nvSpPr>
          <p:cNvPr id="359" name="Google Shape;359;p37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60" name="Google Shape;360;p37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nombre de ventes d’appartement par région pour le 1er semestre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2020</a:t>
            </a:r>
            <a:endParaRPr/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70" y="1401346"/>
            <a:ext cx="2880855" cy="344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3</a:t>
            </a:r>
            <a:endParaRPr/>
          </a:p>
        </p:txBody>
      </p:sp>
      <p:sp>
        <p:nvSpPr>
          <p:cNvPr id="369" name="Google Shape;369;p38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Proportion des ventes d’appartements par le nombre de pièces</a:t>
            </a:r>
            <a:endParaRPr/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07" y="1322571"/>
            <a:ext cx="2794469" cy="344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4</a:t>
            </a:r>
            <a:endParaRPr/>
          </a:p>
        </p:txBody>
      </p:sp>
      <p:sp>
        <p:nvSpPr>
          <p:cNvPr id="379" name="Google Shape;379;p39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80" name="Google Shape;380;p39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Liste des 10 départements où le prix du mètre carré est le plus élevé</a:t>
            </a:r>
            <a:endParaRPr/>
          </a:p>
        </p:txBody>
      </p:sp>
      <p:pic>
        <p:nvPicPr>
          <p:cNvPr id="382" name="Google Shape;3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072" y="1444999"/>
            <a:ext cx="3043969" cy="33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20" name="Google Shape;220;p22"/>
          <p:cNvSpPr txBox="1"/>
          <p:nvPr>
            <p:ph idx="2" type="body"/>
          </p:nvPr>
        </p:nvSpPr>
        <p:spPr>
          <a:xfrm>
            <a:off x="398525" y="1922596"/>
            <a:ext cx="5507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Créer et Utiliser une base de données 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f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immobilière avec SQL</a:t>
            </a:r>
            <a:endParaRPr sz="800"/>
          </a:p>
        </p:txBody>
      </p:sp>
      <p:pic>
        <p:nvPicPr>
          <p:cNvPr id="221" name="Google Shape;221;p22" title="Horizon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478225" y="2716225"/>
            <a:ext cx="42303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 stratégie de sauvegarde et la conformité RGPD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Les données initiales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L’extrait du dictionnaire des données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 schéma relationnel normalisé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 base de données avec les tables créées et les données chargées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Les requêtes ou screenshot qui permettent de démontrer le bon chargement des données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5</a:t>
            </a:r>
            <a:endParaRPr/>
          </a:p>
        </p:txBody>
      </p:sp>
      <p:sp>
        <p:nvSpPr>
          <p:cNvPr id="389" name="Google Shape;389;p40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Prix moyen du mètre carré d’une maison en Île-de-France</a:t>
            </a:r>
            <a:endParaRPr/>
          </a:p>
        </p:txBody>
      </p:sp>
      <p:pic>
        <p:nvPicPr>
          <p:cNvPr id="391" name="Google Shape;3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88" y="1417874"/>
            <a:ext cx="3576223" cy="33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6</a:t>
            </a:r>
            <a:endParaRPr/>
          </a:p>
        </p:txBody>
      </p:sp>
      <p:sp>
        <p:nvSpPr>
          <p:cNvPr id="398" name="Google Shape;398;p41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10 appartements les plus chers avec la région et le nombre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de mètres carrés</a:t>
            </a: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095" y="1438271"/>
            <a:ext cx="2757804" cy="344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7</a:t>
            </a:r>
            <a:endParaRPr/>
          </a:p>
        </p:txBody>
      </p:sp>
      <p:sp>
        <p:nvSpPr>
          <p:cNvPr id="407" name="Google Shape;407;p42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8" name="Google Shape;408;p42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r>
              <a:rPr lang="fr"/>
              <a:t>aux d’évolution du nombre de ventes entre le premier et le second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trimestre de 2020</a:t>
            </a:r>
            <a:endParaRPr/>
          </a:p>
        </p:txBody>
      </p:sp>
      <p:pic>
        <p:nvPicPr>
          <p:cNvPr id="409" name="Google Shape;4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372" y="1504224"/>
            <a:ext cx="3640653" cy="33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8</a:t>
            </a:r>
            <a:endParaRPr/>
          </a:p>
        </p:txBody>
      </p:sp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7" name="Google Shape;417;p43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classement des régions par rapport au prix au mètre carré 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appartement de plus de 4 pièces</a:t>
            </a:r>
            <a:endParaRPr/>
          </a:p>
        </p:txBody>
      </p:sp>
      <p:pic>
        <p:nvPicPr>
          <p:cNvPr id="418" name="Google Shape;4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58" y="1504225"/>
            <a:ext cx="2200292" cy="347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9</a:t>
            </a:r>
            <a:endParaRPr/>
          </a:p>
        </p:txBody>
      </p:sp>
      <p:sp>
        <p:nvSpPr>
          <p:cNvPr id="425" name="Google Shape;425;p44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Liste des communes ayant eu au moins 50 ventes au 1er trimestre</a:t>
            </a:r>
            <a:endParaRPr/>
          </a:p>
        </p:txBody>
      </p:sp>
      <p:pic>
        <p:nvPicPr>
          <p:cNvPr id="427" name="Google Shape;4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95" y="1322571"/>
            <a:ext cx="2479301" cy="344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547" y="1417874"/>
            <a:ext cx="3048132" cy="33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3245" y="1629059"/>
            <a:ext cx="2922530" cy="252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10</a:t>
            </a:r>
            <a:endParaRPr/>
          </a:p>
        </p:txBody>
      </p:sp>
      <p:sp>
        <p:nvSpPr>
          <p:cNvPr id="436" name="Google Shape;436;p45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7" name="Google Shape;437;p45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Différence en pourcentage du prix au mètre carré entre 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appartement de 2 pièces et un appartement de 3 pièces</a:t>
            </a:r>
            <a:endParaRPr/>
          </a:p>
        </p:txBody>
      </p:sp>
      <p:pic>
        <p:nvPicPr>
          <p:cNvPr id="438" name="Google Shape;4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13" y="1504224"/>
            <a:ext cx="5244366" cy="334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11</a:t>
            </a:r>
            <a:endParaRPr/>
          </a:p>
        </p:txBody>
      </p:sp>
      <p:sp>
        <p:nvSpPr>
          <p:cNvPr id="445" name="Google Shape;445;p46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46" name="Google Shape;446;p46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7" name="Google Shape;447;p46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Les moyennes de valeurs foncières pour le top 3 des communes 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départements 6, 13, 33, 59 et 69</a:t>
            </a:r>
            <a:endParaRPr/>
          </a:p>
        </p:txBody>
      </p:sp>
      <p:pic>
        <p:nvPicPr>
          <p:cNvPr id="448" name="Google Shape;4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460" y="1549124"/>
            <a:ext cx="3303066" cy="33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12</a:t>
            </a:r>
            <a:endParaRPr/>
          </a:p>
        </p:txBody>
      </p:sp>
      <p:sp>
        <p:nvSpPr>
          <p:cNvPr id="455" name="Google Shape;455;p47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56" name="Google Shape;456;p47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7" name="Google Shape;457;p47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Les 20 communes avec le plus de transactions pour 1000 habitants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pour les communes qui dépassent les 10 000 habitants</a:t>
            </a:r>
            <a:endParaRPr/>
          </a:p>
        </p:txBody>
      </p:sp>
      <p:pic>
        <p:nvPicPr>
          <p:cNvPr id="458" name="Google Shape;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7" y="1612799"/>
            <a:ext cx="3207230" cy="334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627" y="3554624"/>
            <a:ext cx="38481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8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466" name="Google Shape;466;p48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8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68" name="Google Shape;468;p48"/>
          <p:cNvPicPr preferRelativeResize="0"/>
          <p:nvPr/>
        </p:nvPicPr>
        <p:blipFill rotWithShape="1">
          <a:blip r:embed="rId4">
            <a:alphaModFix/>
          </a:blip>
          <a:srcRect b="13972" l="11387" r="63940" t="12667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stratégie de sauvegarde et la conformité RGPD</a:t>
            </a:r>
            <a:endParaRPr b="0"/>
          </a:p>
        </p:txBody>
      </p:sp>
      <p:sp>
        <p:nvSpPr>
          <p:cNvPr id="230" name="Google Shape;230;p23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Valeurs-foncières.csv =&gt; colonne 'Nom de l'acquereur' a été supprimée afin de répondre aux contraintes et à la conformité de la RGPD.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ref_geographique.csv </a:t>
            </a:r>
            <a:r>
              <a:rPr lang="fr"/>
              <a:t>=&gt; colonne 'geolocalisation' a été supprimée afin de répondre aux contraintes et à la conformité de la RGPD.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Les données initiales</a:t>
            </a:r>
            <a:endParaRPr b="0"/>
          </a:p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3 fichiers csv, donnees_communes, valeurs_foncieres et referentiel_geographique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une image du schéma relationnel normalisé afin de créer le schéma à partir de l’image donnée + modification du schéma relationnel normalisé suite à la demande de Clara.</a:t>
            </a:r>
            <a:endParaRPr/>
          </a:p>
        </p:txBody>
      </p:sp>
      <p:sp>
        <p:nvSpPr>
          <p:cNvPr id="240" name="Google Shape;240;p2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L’extrait du dictionnaire des données</a:t>
            </a:r>
            <a:endParaRPr b="0"/>
          </a:p>
        </p:txBody>
      </p:sp>
      <p:sp>
        <p:nvSpPr>
          <p:cNvPr id="248" name="Google Shape;248;p2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0" y="1195775"/>
            <a:ext cx="8480649" cy="1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L’extrait du dictionnaire des données</a:t>
            </a:r>
            <a:endParaRPr b="0"/>
          </a:p>
        </p:txBody>
      </p:sp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3825"/>
            <a:ext cx="8685224" cy="1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L’extrait du dictionnaire des données</a:t>
            </a:r>
            <a:endParaRPr b="0"/>
          </a:p>
        </p:txBody>
      </p:sp>
      <p:sp>
        <p:nvSpPr>
          <p:cNvPr id="266" name="Google Shape;266;p27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750"/>
            <a:ext cx="8727601" cy="11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Le schéma relationnel normalisé</a:t>
            </a:r>
            <a:endParaRPr b="0"/>
          </a:p>
        </p:txBody>
      </p:sp>
      <p:sp>
        <p:nvSpPr>
          <p:cNvPr id="275" name="Google Shape;275;p2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00" y="1129673"/>
            <a:ext cx="6081050" cy="344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base de données avec les tables créées et les données chargées (Table “bien”)</a:t>
            </a:r>
            <a:endParaRPr b="0"/>
          </a:p>
        </p:txBody>
      </p:sp>
      <p:sp>
        <p:nvSpPr>
          <p:cNvPr id="284" name="Google Shape;284;p29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572" y="1017748"/>
            <a:ext cx="4358901" cy="38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